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9" r:id="rId2"/>
    <p:sldId id="257" r:id="rId3"/>
    <p:sldId id="258" r:id="rId4"/>
    <p:sldId id="264" r:id="rId5"/>
    <p:sldId id="266" r:id="rId6"/>
    <p:sldId id="260" r:id="rId7"/>
    <p:sldId id="261" r:id="rId8"/>
    <p:sldId id="265"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A3743DD-7495-4E3C-B312-38B25E255BB8}">
          <p14:sldIdLst>
            <p14:sldId id="269"/>
            <p14:sldId id="257"/>
            <p14:sldId id="258"/>
            <p14:sldId id="264"/>
            <p14:sldId id="266"/>
            <p14:sldId id="260"/>
            <p14:sldId id="261"/>
            <p14:sldId id="265"/>
            <p14:sldId id="267"/>
            <p14:sldId id="26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cola Myers" initials="NM" lastIdx="1" clrIdx="0">
    <p:extLst>
      <p:ext uri="{19B8F6BF-5375-455C-9EA6-DF929625EA0E}">
        <p15:presenceInfo xmlns:p15="http://schemas.microsoft.com/office/powerpoint/2012/main" userId="4ee3af4f3c08fcf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D15607-65B0-4EEF-AF98-23C4E92E560E}" v="1" dt="2021-08-08T04:11:47.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Myers" userId="4ee3af4f3c08fcfd" providerId="LiveId" clId="{78F4A1C3-B82C-4936-9BF2-7D0B65488ADA}"/>
    <pc:docChg chg="delSld modSection">
      <pc:chgData name="Nicola Myers" userId="4ee3af4f3c08fcfd" providerId="LiveId" clId="{78F4A1C3-B82C-4936-9BF2-7D0B65488ADA}" dt="2021-08-08T19:26:59.200" v="0" actId="47"/>
      <pc:docMkLst>
        <pc:docMk/>
      </pc:docMkLst>
      <pc:sldChg chg="del">
        <pc:chgData name="Nicola Myers" userId="4ee3af4f3c08fcfd" providerId="LiveId" clId="{78F4A1C3-B82C-4936-9BF2-7D0B65488ADA}" dt="2021-08-08T19:26:59.200" v="0" actId="47"/>
        <pc:sldMkLst>
          <pc:docMk/>
          <pc:sldMk cId="671526245"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7F3545-4F29-4EF3-AEEA-09D280B70B77}" type="datetimeFigureOut">
              <a:rPr lang="en-GB" smtClean="0"/>
              <a:t>08/08/2021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28CA63-3E4F-40ED-966B-F427AF94A9FD}" type="slidenum">
              <a:rPr lang="en-GB" smtClean="0"/>
              <a:t>‹#›</a:t>
            </a:fld>
            <a:endParaRPr lang="en-GB" dirty="0"/>
          </a:p>
        </p:txBody>
      </p:sp>
    </p:spTree>
    <p:extLst>
      <p:ext uri="{BB962C8B-B14F-4D97-AF65-F5344CB8AC3E}">
        <p14:creationId xmlns:p14="http://schemas.microsoft.com/office/powerpoint/2010/main" val="3806971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8CA63-3E4F-40ED-966B-F427AF94A9FD}" type="slidenum">
              <a:rPr lang="en-GB" smtClean="0"/>
              <a:t>4</a:t>
            </a:fld>
            <a:endParaRPr lang="en-GB" dirty="0"/>
          </a:p>
        </p:txBody>
      </p:sp>
    </p:spTree>
    <p:extLst>
      <p:ext uri="{BB962C8B-B14F-4D97-AF65-F5344CB8AC3E}">
        <p14:creationId xmlns:p14="http://schemas.microsoft.com/office/powerpoint/2010/main" val="3971018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8CA63-3E4F-40ED-966B-F427AF94A9FD}" type="slidenum">
              <a:rPr lang="en-GB" smtClean="0"/>
              <a:t>5</a:t>
            </a:fld>
            <a:endParaRPr lang="en-GB" dirty="0"/>
          </a:p>
        </p:txBody>
      </p:sp>
    </p:spTree>
    <p:extLst>
      <p:ext uri="{BB962C8B-B14F-4D97-AF65-F5344CB8AC3E}">
        <p14:creationId xmlns:p14="http://schemas.microsoft.com/office/powerpoint/2010/main" val="2656225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8CA63-3E4F-40ED-966B-F427AF94A9FD}" type="slidenum">
              <a:rPr lang="en-GB" smtClean="0"/>
              <a:t>6</a:t>
            </a:fld>
            <a:endParaRPr lang="en-GB" dirty="0"/>
          </a:p>
        </p:txBody>
      </p:sp>
    </p:spTree>
    <p:extLst>
      <p:ext uri="{BB962C8B-B14F-4D97-AF65-F5344CB8AC3E}">
        <p14:creationId xmlns:p14="http://schemas.microsoft.com/office/powerpoint/2010/main" val="2443025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8CA63-3E4F-40ED-966B-F427AF94A9FD}" type="slidenum">
              <a:rPr lang="en-GB" smtClean="0"/>
              <a:t>7</a:t>
            </a:fld>
            <a:endParaRPr lang="en-GB" dirty="0"/>
          </a:p>
        </p:txBody>
      </p:sp>
    </p:spTree>
    <p:extLst>
      <p:ext uri="{BB962C8B-B14F-4D97-AF65-F5344CB8AC3E}">
        <p14:creationId xmlns:p14="http://schemas.microsoft.com/office/powerpoint/2010/main" val="3996787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8CA63-3E4F-40ED-966B-F427AF94A9FD}" type="slidenum">
              <a:rPr lang="en-GB" smtClean="0"/>
              <a:t>10</a:t>
            </a:fld>
            <a:endParaRPr lang="en-GB" dirty="0"/>
          </a:p>
        </p:txBody>
      </p:sp>
    </p:spTree>
    <p:extLst>
      <p:ext uri="{BB962C8B-B14F-4D97-AF65-F5344CB8AC3E}">
        <p14:creationId xmlns:p14="http://schemas.microsoft.com/office/powerpoint/2010/main" val="2972741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44C1AA53-83C1-4C21-ACA7-EB182315DAE7}" type="datetimeFigureOut">
              <a:rPr lang="en-GB" smtClean="0"/>
              <a:t>08/08/2021</a:t>
            </a:fld>
            <a:endParaRPr lang="en-GB"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1559E59-F3DB-47E1-BCAB-D7FBE60DA6F7}" type="slidenum">
              <a:rPr lang="en-GB" smtClean="0"/>
              <a:t>‹#›</a:t>
            </a:fld>
            <a:endParaRPr lang="en-GB"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1277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559E59-F3DB-47E1-BCAB-D7FBE60DA6F7}" type="slidenum">
              <a:rPr lang="en-GB" smtClean="0"/>
              <a:t>‹#›</a:t>
            </a:fld>
            <a:endParaRPr lang="en-GB" dirty="0"/>
          </a:p>
        </p:txBody>
      </p:sp>
    </p:spTree>
    <p:extLst>
      <p:ext uri="{BB962C8B-B14F-4D97-AF65-F5344CB8AC3E}">
        <p14:creationId xmlns:p14="http://schemas.microsoft.com/office/powerpoint/2010/main" val="1799229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559E59-F3DB-47E1-BCAB-D7FBE60DA6F7}" type="slidenum">
              <a:rPr lang="en-GB" smtClean="0"/>
              <a:t>‹#›</a:t>
            </a:fld>
            <a:endParaRPr lang="en-GB"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0978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1559E59-F3DB-47E1-BCAB-D7FBE60DA6F7}" type="slidenum">
              <a:rPr lang="en-GB" smtClean="0"/>
              <a:t>‹#›</a:t>
            </a:fld>
            <a:endParaRPr lang="en-GB" dirty="0"/>
          </a:p>
        </p:txBody>
      </p:sp>
    </p:spTree>
    <p:extLst>
      <p:ext uri="{BB962C8B-B14F-4D97-AF65-F5344CB8AC3E}">
        <p14:creationId xmlns:p14="http://schemas.microsoft.com/office/powerpoint/2010/main" val="145208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1559E59-F3DB-47E1-BCAB-D7FBE60DA6F7}" type="slidenum">
              <a:rPr lang="en-GB" smtClean="0"/>
              <a:t>‹#›</a:t>
            </a:fld>
            <a:endParaRPr lang="en-GB" dirty="0"/>
          </a:p>
        </p:txBody>
      </p:sp>
    </p:spTree>
    <p:extLst>
      <p:ext uri="{BB962C8B-B14F-4D97-AF65-F5344CB8AC3E}">
        <p14:creationId xmlns:p14="http://schemas.microsoft.com/office/powerpoint/2010/main" val="2173581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1559E59-F3DB-47E1-BCAB-D7FBE60DA6F7}" type="slidenum">
              <a:rPr lang="en-GB" smtClean="0"/>
              <a:t>‹#›</a:t>
            </a:fld>
            <a:endParaRPr lang="en-GB" dirty="0"/>
          </a:p>
        </p:txBody>
      </p:sp>
    </p:spTree>
    <p:extLst>
      <p:ext uri="{BB962C8B-B14F-4D97-AF65-F5344CB8AC3E}">
        <p14:creationId xmlns:p14="http://schemas.microsoft.com/office/powerpoint/2010/main" val="3083288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1559E59-F3DB-47E1-BCAB-D7FBE60DA6F7}" type="slidenum">
              <a:rPr lang="en-GB" smtClean="0"/>
              <a:t>‹#›</a:t>
            </a:fld>
            <a:endParaRPr lang="en-GB" dirty="0"/>
          </a:p>
        </p:txBody>
      </p:sp>
    </p:spTree>
    <p:extLst>
      <p:ext uri="{BB962C8B-B14F-4D97-AF65-F5344CB8AC3E}">
        <p14:creationId xmlns:p14="http://schemas.microsoft.com/office/powerpoint/2010/main" val="1578227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1559E59-F3DB-47E1-BCAB-D7FBE60DA6F7}" type="slidenum">
              <a:rPr lang="en-GB" smtClean="0"/>
              <a:t>‹#›</a:t>
            </a:fld>
            <a:endParaRPr lang="en-GB" dirty="0"/>
          </a:p>
        </p:txBody>
      </p:sp>
    </p:spTree>
    <p:extLst>
      <p:ext uri="{BB962C8B-B14F-4D97-AF65-F5344CB8AC3E}">
        <p14:creationId xmlns:p14="http://schemas.microsoft.com/office/powerpoint/2010/main" val="896304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1559E59-F3DB-47E1-BCAB-D7FBE60DA6F7}" type="slidenum">
              <a:rPr lang="en-GB" smtClean="0"/>
              <a:t>‹#›</a:t>
            </a:fld>
            <a:endParaRPr lang="en-GB" dirty="0"/>
          </a:p>
        </p:txBody>
      </p:sp>
    </p:spTree>
    <p:extLst>
      <p:ext uri="{BB962C8B-B14F-4D97-AF65-F5344CB8AC3E}">
        <p14:creationId xmlns:p14="http://schemas.microsoft.com/office/powerpoint/2010/main" val="3021631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559E59-F3DB-47E1-BCAB-D7FBE60DA6F7}" type="slidenum">
              <a:rPr lang="en-GB" smtClean="0"/>
              <a:t>‹#›</a:t>
            </a:fld>
            <a:endParaRPr lang="en-GB" dirty="0"/>
          </a:p>
        </p:txBody>
      </p:sp>
    </p:spTree>
    <p:extLst>
      <p:ext uri="{BB962C8B-B14F-4D97-AF65-F5344CB8AC3E}">
        <p14:creationId xmlns:p14="http://schemas.microsoft.com/office/powerpoint/2010/main" val="1357917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4C1AA53-83C1-4C21-ACA7-EB182315DAE7}" type="datetimeFigureOut">
              <a:rPr lang="en-GB" smtClean="0"/>
              <a:t>08/08/2021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559E59-F3DB-47E1-BCAB-D7FBE60DA6F7}" type="slidenum">
              <a:rPr lang="en-GB" smtClean="0"/>
              <a:t>‹#›</a:t>
            </a:fld>
            <a:endParaRPr lang="en-GB" dirty="0"/>
          </a:p>
        </p:txBody>
      </p:sp>
    </p:spTree>
    <p:extLst>
      <p:ext uri="{BB962C8B-B14F-4D97-AF65-F5344CB8AC3E}">
        <p14:creationId xmlns:p14="http://schemas.microsoft.com/office/powerpoint/2010/main" val="1781756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44C1AA53-83C1-4C21-ACA7-EB182315DAE7}" type="datetimeFigureOut">
              <a:rPr lang="en-GB" smtClean="0"/>
              <a:t>08/08/2021</a:t>
            </a:fld>
            <a:endParaRPr lang="en-GB"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1559E59-F3DB-47E1-BCAB-D7FBE60DA6F7}" type="slidenum">
              <a:rPr lang="en-GB" smtClean="0"/>
              <a:t>‹#›</a:t>
            </a:fld>
            <a:endParaRPr lang="en-GB" dirty="0"/>
          </a:p>
        </p:txBody>
      </p:sp>
    </p:spTree>
    <p:extLst>
      <p:ext uri="{BB962C8B-B14F-4D97-AF65-F5344CB8AC3E}">
        <p14:creationId xmlns:p14="http://schemas.microsoft.com/office/powerpoint/2010/main" val="2274252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search?q=swot+analysis&amp;form=ANNTH1&amp;refig=b98f53d149584b16b34f15b96430759b&amp;sp=1&amp;qs=AS&amp;pq=swot&amp;sk=PRES1&amp;sc=8-4&amp;cvid=b98f53d149584b16b34f15b96430759b"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ing.com/search?q=swot+analysis&amp;form=ANNTH1&amp;refig=b98f53d149584b16b34f15b96430759b&amp;sp=1&amp;qs=AS&amp;pq=swot&amp;sk=PRES1&amp;sc=8-4&amp;cvid=b98f53d149584b16b34f15b96430759b"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youtube.com/watch?v=M49WNyNsjfU" TargetMode="External"/><Relationship Id="rId5" Type="http://schemas.openxmlformats.org/officeDocument/2006/relationships/hyperlink" Target="https://www.hubspot.com/instagram-marketing" TargetMode="External"/><Relationship Id="rId4" Type="http://schemas.openxmlformats.org/officeDocument/2006/relationships/hyperlink" Target="https://www.thebrandingjournal.com/2019/05/difference-logo-design-bran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5E20F-CF9E-45E8-BEB3-54905092E5F9}"/>
              </a:ext>
            </a:extLst>
          </p:cNvPr>
          <p:cNvSpPr>
            <a:spLocks noGrp="1"/>
          </p:cNvSpPr>
          <p:nvPr>
            <p:ph type="title"/>
          </p:nvPr>
        </p:nvSpPr>
        <p:spPr>
          <a:xfrm>
            <a:off x="1143000" y="2042160"/>
            <a:ext cx="9875520" cy="3129280"/>
          </a:xfrm>
        </p:spPr>
        <p:txBody>
          <a:bodyPr>
            <a:normAutofit fontScale="90000"/>
          </a:bodyPr>
          <a:lstStyle/>
          <a:p>
            <a:pPr fontAlgn="base">
              <a:lnSpc>
                <a:spcPct val="150000"/>
              </a:lnSpc>
            </a:pPr>
            <a:br>
              <a:rPr lang="en-GB" sz="4400" b="1" u="sng"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lang="en-GB" sz="4400" b="1" u="sng"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lang="en-GB" b="1" u="sng" dirty="0">
                <a:solidFill>
                  <a:schemeClr val="tx1"/>
                </a:solidFill>
                <a:latin typeface="Arial" panose="020B0604020202020204" pitchFamily="34" charset="0"/>
                <a:ea typeface="Times New Roman" panose="02020603050405020304" pitchFamily="18" charset="0"/>
                <a:cs typeface="Arial" panose="020B0604020202020204" pitchFamily="34" charset="0"/>
              </a:rPr>
            </a:br>
            <a:r>
              <a:rPr lang="en-GB" b="1" u="sng" dirty="0">
                <a:solidFill>
                  <a:schemeClr val="tx1"/>
                </a:solidFill>
                <a:latin typeface="Arial" panose="020B0604020202020204" pitchFamily="34" charset="0"/>
                <a:ea typeface="Times New Roman" panose="02020603050405020304" pitchFamily="18" charset="0"/>
                <a:cs typeface="Arial" panose="020B0604020202020204" pitchFamily="34" charset="0"/>
              </a:rPr>
              <a:t>Individual Presentation</a:t>
            </a:r>
            <a:br>
              <a:rPr lang="en-GB" b="1" u="sng" dirty="0">
                <a:solidFill>
                  <a:schemeClr val="tx1"/>
                </a:solidFill>
                <a:latin typeface="Arial" panose="020B0604020202020204" pitchFamily="34" charset="0"/>
                <a:ea typeface="Times New Roman" panose="02020603050405020304" pitchFamily="18" charset="0"/>
                <a:cs typeface="Arial" panose="020B0604020202020204" pitchFamily="34" charset="0"/>
              </a:rPr>
            </a:br>
            <a:r>
              <a:rPr lang="en-US" sz="1800" b="1" u="sng" dirty="0">
                <a:effectLst/>
                <a:latin typeface="Arial" panose="020B0604020202020204" pitchFamily="34" charset="0"/>
                <a:ea typeface="Times New Roman" panose="02020603050405020304" pitchFamily="18" charset="0"/>
              </a:rPr>
              <a:t>By Nicola Laura Myers (</a:t>
            </a:r>
            <a:r>
              <a:rPr lang="en-GB" sz="1800" b="1" u="sng" dirty="0">
                <a:solidFill>
                  <a:srgbClr val="333333"/>
                </a:solidFill>
                <a:effectLst/>
                <a:latin typeface="Arial" panose="020B0604020202020204" pitchFamily="34" charset="0"/>
                <a:ea typeface="Times New Roman" panose="02020603050405020304" pitchFamily="18" charset="0"/>
              </a:rPr>
              <a:t>2029745)</a:t>
            </a:r>
            <a:br>
              <a:rPr lang="en-GB" sz="1800" dirty="0">
                <a:effectLst/>
                <a:latin typeface="Times New Roman" panose="02020603050405020304" pitchFamily="18" charset="0"/>
                <a:ea typeface="Times New Roman" panose="02020603050405020304" pitchFamily="18" charset="0"/>
              </a:rPr>
            </a:br>
            <a:r>
              <a:rPr lang="en-US" sz="1800" b="1" u="none" strike="noStrike" dirty="0">
                <a:effectLst/>
                <a:latin typeface="Arial" panose="020B060402020202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r>
              <a:rPr lang="en-US" sz="1800" b="1" u="sng" dirty="0">
                <a:effectLst/>
                <a:latin typeface="Arial" panose="020B0604020202020204" pitchFamily="34" charset="0"/>
                <a:ea typeface="Times New Roman" panose="02020603050405020304" pitchFamily="18" charset="0"/>
              </a:rPr>
              <a:t>BMSW4001</a:t>
            </a:r>
            <a:r>
              <a:rPr lang="en-GB" sz="1800" dirty="0">
                <a:effectLst/>
                <a:latin typeface="Arial" panose="020B060402020202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r>
              <a:rPr lang="en-US" sz="1800" b="1" u="sng" dirty="0">
                <a:effectLst/>
                <a:latin typeface="Arial" panose="020B0604020202020204" pitchFamily="34" charset="0"/>
                <a:ea typeface="Times New Roman" panose="02020603050405020304" pitchFamily="18" charset="0"/>
              </a:rPr>
              <a:t>Academic and Employability Skills </a:t>
            </a:r>
            <a:r>
              <a:rPr lang="en-GB" sz="1800" dirty="0">
                <a:effectLst/>
                <a:latin typeface="Arial" panose="020B060402020202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r>
              <a:rPr lang="en-GB" sz="1800" b="1" u="sng" dirty="0">
                <a:effectLst/>
                <a:latin typeface="Arial" panose="020B0604020202020204" pitchFamily="34" charset="0"/>
                <a:ea typeface="Times New Roman" panose="02020603050405020304" pitchFamily="18" charset="0"/>
              </a:rPr>
              <a:t>Sylvia Hoffmann</a:t>
            </a:r>
            <a:br>
              <a:rPr lang="en-GB" sz="1800" dirty="0">
                <a:effectLst/>
                <a:latin typeface="Times New Roman" panose="02020603050405020304" pitchFamily="18" charset="0"/>
                <a:ea typeface="Times New Roman" panose="02020603050405020304" pitchFamily="18" charset="0"/>
              </a:rPr>
            </a:br>
            <a:r>
              <a:rPr lang="en-US" sz="1800" b="1" u="none" strike="noStrike" dirty="0">
                <a:effectLst/>
                <a:latin typeface="Arial" panose="020B0604020202020204" pitchFamily="34" charset="0"/>
                <a:ea typeface="Times New Roman" panose="02020603050405020304" pitchFamily="18" charset="0"/>
              </a:rPr>
              <a:t> </a:t>
            </a:r>
            <a:br>
              <a:rPr lang="en-GB" sz="4400" b="1" u="sng"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lang="en-GB" sz="4400" b="1" u="sng"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GB" sz="4400" dirty="0">
                <a:solidFill>
                  <a:schemeClr val="tx1"/>
                </a:solidFill>
                <a:latin typeface="Arial" panose="020B0604020202020204" pitchFamily="34" charset="0"/>
                <a:cs typeface="Arial" panose="020B0604020202020204" pitchFamily="34" charset="0"/>
              </a:rPr>
              <a:t> </a:t>
            </a:r>
            <a:br>
              <a:rPr lang="en-GB" sz="4400" dirty="0">
                <a:solidFill>
                  <a:schemeClr val="tx1"/>
                </a:solidFill>
                <a:latin typeface="Arial" panose="020B0604020202020204" pitchFamily="34" charset="0"/>
                <a:cs typeface="Arial" panose="020B0604020202020204" pitchFamily="34" charset="0"/>
              </a:rPr>
            </a:b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8673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1B3A-E215-4D06-9A3D-3E80CD356113}"/>
              </a:ext>
            </a:extLst>
          </p:cNvPr>
          <p:cNvSpPr>
            <a:spLocks noGrp="1"/>
          </p:cNvSpPr>
          <p:nvPr>
            <p:ph type="title"/>
          </p:nvPr>
        </p:nvSpPr>
        <p:spPr/>
        <p:txBody>
          <a:bodyPr>
            <a:normAutofit/>
          </a:bodyPr>
          <a:lstStyle/>
          <a:p>
            <a:r>
              <a:rPr lang="en-GB" sz="4800" dirty="0">
                <a:solidFill>
                  <a:schemeClr val="accent1">
                    <a:lumMod val="75000"/>
                  </a:schemeClr>
                </a:solidFill>
              </a:rPr>
              <a:t>           </a:t>
            </a:r>
            <a:r>
              <a:rPr lang="en-GB" u="sng" dirty="0">
                <a:solidFill>
                  <a:schemeClr val="accent1">
                    <a:lumMod val="75000"/>
                  </a:schemeClr>
                </a:solidFill>
                <a:latin typeface="Britannic Bold" panose="020B0903060703020204" pitchFamily="34" charset="0"/>
              </a:rPr>
              <a:t>Individual Presentation</a:t>
            </a:r>
          </a:p>
        </p:txBody>
      </p:sp>
      <p:sp>
        <p:nvSpPr>
          <p:cNvPr id="7" name="Content Placeholder 6">
            <a:extLst>
              <a:ext uri="{FF2B5EF4-FFF2-40B4-BE49-F238E27FC236}">
                <a16:creationId xmlns:a16="http://schemas.microsoft.com/office/drawing/2014/main" id="{F014D79D-9B06-412A-9A8B-0A58D4FA1698}"/>
              </a:ext>
            </a:extLst>
          </p:cNvPr>
          <p:cNvSpPr>
            <a:spLocks noGrp="1"/>
          </p:cNvSpPr>
          <p:nvPr>
            <p:ph idx="1"/>
          </p:nvPr>
        </p:nvSpPr>
        <p:spPr/>
        <p:txBody>
          <a:bodyPr>
            <a:normAutofit fontScale="92500" lnSpcReduction="10000"/>
          </a:bodyPr>
          <a:lstStyle/>
          <a:p>
            <a:pPr marL="45720" indent="0">
              <a:buNone/>
            </a:pPr>
            <a:r>
              <a:rPr lang="en-GB" sz="4800" b="1" u="sng" dirty="0">
                <a:solidFill>
                  <a:schemeClr val="accent1">
                    <a:lumMod val="75000"/>
                  </a:schemeClr>
                </a:solidFill>
                <a:latin typeface="Britannic Bold" panose="020B0903060703020204" pitchFamily="34" charset="0"/>
              </a:rPr>
              <a:t>Introduction:</a:t>
            </a:r>
          </a:p>
          <a:p>
            <a:r>
              <a:rPr lang="en-GB" sz="3200" b="1" dirty="0">
                <a:solidFill>
                  <a:schemeClr val="accent1">
                    <a:lumMod val="75000"/>
                  </a:schemeClr>
                </a:solidFill>
                <a:latin typeface="Britannic Bold" panose="020B0903060703020204" pitchFamily="34" charset="0"/>
              </a:rPr>
              <a:t>The skills and Qualifications Required.</a:t>
            </a:r>
            <a:endParaRPr lang="en-GB" sz="3200" dirty="0">
              <a:solidFill>
                <a:schemeClr val="accent1">
                  <a:lumMod val="75000"/>
                </a:schemeClr>
              </a:solidFill>
              <a:latin typeface="arial" panose="020B0604020202020204" pitchFamily="34" charset="0"/>
            </a:endParaRPr>
          </a:p>
          <a:p>
            <a:r>
              <a:rPr lang="en-GB" sz="3200" dirty="0">
                <a:solidFill>
                  <a:schemeClr val="accent1">
                    <a:lumMod val="75000"/>
                  </a:schemeClr>
                </a:solidFill>
                <a:latin typeface="Britannic Bold" panose="020B0903060703020204" pitchFamily="34" charset="0"/>
              </a:rPr>
              <a:t>How to maintain my skills.</a:t>
            </a:r>
          </a:p>
          <a:p>
            <a:r>
              <a:rPr lang="en-GB" sz="3200" dirty="0">
                <a:solidFill>
                  <a:schemeClr val="accent1">
                    <a:lumMod val="75000"/>
                  </a:schemeClr>
                </a:solidFill>
                <a:latin typeface="Britannic Bold" panose="020B0903060703020204" pitchFamily="34" charset="0"/>
              </a:rPr>
              <a:t>Personal Swot Analysis.</a:t>
            </a:r>
          </a:p>
          <a:p>
            <a:r>
              <a:rPr lang="en-GB" sz="3200" dirty="0">
                <a:solidFill>
                  <a:schemeClr val="accent1">
                    <a:lumMod val="75000"/>
                  </a:schemeClr>
                </a:solidFill>
                <a:latin typeface="Britannic Bold" panose="020B0903060703020204" pitchFamily="34" charset="0"/>
              </a:rPr>
              <a:t>Marketing / </a:t>
            </a:r>
            <a:r>
              <a:rPr lang="en-GB" sz="3200" b="0" i="0" dirty="0">
                <a:solidFill>
                  <a:schemeClr val="accent1">
                    <a:lumMod val="75000"/>
                  </a:schemeClr>
                </a:solidFill>
                <a:effectLst/>
                <a:latin typeface="Britannic Bold" panose="020B0903060703020204" pitchFamily="34" charset="0"/>
              </a:rPr>
              <a:t>Naming </a:t>
            </a:r>
            <a:r>
              <a:rPr lang="en-GB" sz="3200" dirty="0">
                <a:solidFill>
                  <a:schemeClr val="accent1">
                    <a:lumMod val="75000"/>
                  </a:schemeClr>
                </a:solidFill>
                <a:latin typeface="Britannic Bold" panose="020B0903060703020204" pitchFamily="34" charset="0"/>
              </a:rPr>
              <a:t>my </a:t>
            </a:r>
            <a:r>
              <a:rPr lang="en-GB" sz="3200" b="0" i="0" dirty="0">
                <a:solidFill>
                  <a:schemeClr val="accent1">
                    <a:lumMod val="75000"/>
                  </a:schemeClr>
                </a:solidFill>
                <a:effectLst/>
                <a:latin typeface="Britannic Bold" panose="020B0903060703020204" pitchFamily="34" charset="0"/>
              </a:rPr>
              <a:t>business &amp; </a:t>
            </a:r>
            <a:r>
              <a:rPr lang="en-GB" sz="3200" b="1" i="0" dirty="0">
                <a:solidFill>
                  <a:schemeClr val="accent1">
                    <a:lumMod val="75000"/>
                  </a:schemeClr>
                </a:solidFill>
                <a:effectLst/>
                <a:latin typeface="Britannic Bold" panose="020B0903060703020204" pitchFamily="34" charset="0"/>
              </a:rPr>
              <a:t>creating</a:t>
            </a:r>
            <a:r>
              <a:rPr lang="en-GB" sz="3200" b="0" i="0" dirty="0">
                <a:solidFill>
                  <a:schemeClr val="accent1">
                    <a:lumMod val="75000"/>
                  </a:schemeClr>
                </a:solidFill>
                <a:effectLst/>
                <a:latin typeface="Britannic Bold" panose="020B0903060703020204" pitchFamily="34" charset="0"/>
              </a:rPr>
              <a:t> a logo.</a:t>
            </a:r>
            <a:endParaRPr lang="en-GB" sz="3200" dirty="0">
              <a:solidFill>
                <a:schemeClr val="accent1">
                  <a:lumMod val="75000"/>
                </a:schemeClr>
              </a:solidFill>
              <a:latin typeface="Britannic Bold" panose="020B0903060703020204" pitchFamily="34" charset="0"/>
            </a:endParaRPr>
          </a:p>
          <a:p>
            <a:r>
              <a:rPr lang="en-GB" sz="3200" dirty="0">
                <a:solidFill>
                  <a:schemeClr val="accent1">
                    <a:lumMod val="75000"/>
                  </a:schemeClr>
                </a:solidFill>
                <a:latin typeface="Britannic Bold" panose="020B0903060703020204" pitchFamily="34" charset="0"/>
              </a:rPr>
              <a:t>Pros and cons. </a:t>
            </a:r>
          </a:p>
          <a:p>
            <a:r>
              <a:rPr lang="en-GB" sz="3200" dirty="0">
                <a:solidFill>
                  <a:schemeClr val="accent1">
                    <a:lumMod val="75000"/>
                  </a:schemeClr>
                </a:solidFill>
                <a:latin typeface="Britannic Bold" panose="020B0903060703020204" pitchFamily="34" charset="0"/>
              </a:rPr>
              <a:t>Personal Reflection. </a:t>
            </a:r>
          </a:p>
          <a:p>
            <a:endParaRPr lang="en-GB" sz="3200" dirty="0">
              <a:solidFill>
                <a:schemeClr val="accent1">
                  <a:lumMod val="75000"/>
                </a:schemeClr>
              </a:solidFill>
              <a:latin typeface="Britannic Bold" panose="020B0903060703020204" pitchFamily="34" charset="0"/>
            </a:endParaRPr>
          </a:p>
          <a:p>
            <a:pPr marL="45720" indent="0">
              <a:buNone/>
            </a:pPr>
            <a:endParaRPr lang="en-GB" sz="2800" dirty="0">
              <a:solidFill>
                <a:schemeClr val="accent1">
                  <a:lumMod val="75000"/>
                </a:schemeClr>
              </a:solidFill>
              <a:latin typeface="Britannic Bold" panose="020B0903060703020204" pitchFamily="34" charset="0"/>
            </a:endParaRPr>
          </a:p>
        </p:txBody>
      </p:sp>
    </p:spTree>
    <p:extLst>
      <p:ext uri="{BB962C8B-B14F-4D97-AF65-F5344CB8AC3E}">
        <p14:creationId xmlns:p14="http://schemas.microsoft.com/office/powerpoint/2010/main" val="191385654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CBE0D4B6-7121-4C16-95D4-4FF4A9139F39}"/>
              </a:ext>
            </a:extLst>
          </p:cNvPr>
          <p:cNvSpPr>
            <a:spLocks noGrp="1"/>
          </p:cNvSpPr>
          <p:nvPr>
            <p:ph type="title"/>
          </p:nvPr>
        </p:nvSpPr>
        <p:spPr/>
        <p:txBody>
          <a:bodyPr>
            <a:normAutofit/>
          </a:bodyPr>
          <a:lstStyle/>
          <a:p>
            <a:r>
              <a:rPr lang="en-GB" sz="3600" dirty="0">
                <a:solidFill>
                  <a:schemeClr val="accent1">
                    <a:lumMod val="75000"/>
                  </a:schemeClr>
                </a:solidFill>
                <a:latin typeface="Britannic Bold" panose="020B0903060703020204" pitchFamily="34" charset="0"/>
              </a:rPr>
              <a:t>           </a:t>
            </a:r>
            <a:r>
              <a:rPr lang="en-GB" sz="3600" u="sng" dirty="0">
                <a:solidFill>
                  <a:schemeClr val="accent1">
                    <a:lumMod val="75000"/>
                  </a:schemeClr>
                </a:solidFill>
                <a:latin typeface="Britannic Bold" panose="020B0903060703020204" pitchFamily="34" charset="0"/>
              </a:rPr>
              <a:t>Qualifications and skills Required   </a:t>
            </a:r>
          </a:p>
        </p:txBody>
      </p:sp>
      <p:sp>
        <p:nvSpPr>
          <p:cNvPr id="14" name="Content Placeholder 13">
            <a:extLst>
              <a:ext uri="{FF2B5EF4-FFF2-40B4-BE49-F238E27FC236}">
                <a16:creationId xmlns:a16="http://schemas.microsoft.com/office/drawing/2014/main" id="{FCE9072C-05AF-4177-BA9B-90047771AAC5}"/>
              </a:ext>
            </a:extLst>
          </p:cNvPr>
          <p:cNvSpPr>
            <a:spLocks noGrp="1"/>
          </p:cNvSpPr>
          <p:nvPr>
            <p:ph sz="half" idx="1"/>
          </p:nvPr>
        </p:nvSpPr>
        <p:spPr/>
        <p:txBody>
          <a:bodyPr>
            <a:normAutofit/>
          </a:bodyPr>
          <a:lstStyle/>
          <a:p>
            <a:r>
              <a:rPr lang="en-GB" sz="3000" b="0" i="0" dirty="0">
                <a:solidFill>
                  <a:schemeClr val="accent1">
                    <a:lumMod val="75000"/>
                  </a:schemeClr>
                </a:solidFill>
                <a:effectLst/>
                <a:latin typeface="Britannic Bold" panose="020B0903060703020204" pitchFamily="34" charset="0"/>
              </a:rPr>
              <a:t>NVQ/VRQ </a:t>
            </a:r>
            <a:r>
              <a:rPr lang="en-GB" sz="3000" dirty="0">
                <a:solidFill>
                  <a:schemeClr val="accent1">
                    <a:lumMod val="75000"/>
                  </a:schemeClr>
                </a:solidFill>
                <a:latin typeface="Britannic Bold" panose="020B0903060703020204" pitchFamily="34" charset="0"/>
              </a:rPr>
              <a:t>Q</a:t>
            </a:r>
            <a:r>
              <a:rPr lang="en-GB" sz="3000" b="0" i="0" dirty="0">
                <a:solidFill>
                  <a:schemeClr val="accent1">
                    <a:lumMod val="75000"/>
                  </a:schemeClr>
                </a:solidFill>
                <a:effectLst/>
                <a:latin typeface="Britannic Bold" panose="020B0903060703020204" pitchFamily="34" charset="0"/>
              </a:rPr>
              <a:t>ualifications.</a:t>
            </a:r>
            <a:endParaRPr lang="en-GB" sz="3000" b="1" dirty="0">
              <a:solidFill>
                <a:schemeClr val="accent1">
                  <a:lumMod val="75000"/>
                </a:schemeClr>
              </a:solidFill>
              <a:latin typeface="Britannic Bold" panose="020B0903060703020204" pitchFamily="34" charset="0"/>
            </a:endParaRPr>
          </a:p>
          <a:p>
            <a:r>
              <a:rPr lang="en-GB" sz="3000" dirty="0">
                <a:solidFill>
                  <a:schemeClr val="accent1">
                    <a:lumMod val="75000"/>
                  </a:schemeClr>
                </a:solidFill>
                <a:latin typeface="Britannic Bold" panose="020B0903060703020204" pitchFamily="34" charset="0"/>
              </a:rPr>
              <a:t>Insurance.</a:t>
            </a:r>
          </a:p>
          <a:p>
            <a:r>
              <a:rPr lang="en-GB" sz="3000" dirty="0">
                <a:solidFill>
                  <a:schemeClr val="accent1">
                    <a:lumMod val="75000"/>
                  </a:schemeClr>
                </a:solidFill>
                <a:latin typeface="Britannic Bold" panose="020B0903060703020204" pitchFamily="34" charset="0"/>
              </a:rPr>
              <a:t>Patients.</a:t>
            </a:r>
          </a:p>
          <a:p>
            <a:r>
              <a:rPr lang="en-GB" sz="3000" dirty="0">
                <a:solidFill>
                  <a:schemeClr val="accent1">
                    <a:lumMod val="75000"/>
                  </a:schemeClr>
                </a:solidFill>
                <a:latin typeface="Britannic Bold" panose="020B0903060703020204" pitchFamily="34" charset="0"/>
              </a:rPr>
              <a:t>Good customer skills.</a:t>
            </a:r>
          </a:p>
          <a:p>
            <a:r>
              <a:rPr lang="en-GB" sz="3000" dirty="0">
                <a:solidFill>
                  <a:schemeClr val="accent1">
                    <a:lumMod val="75000"/>
                  </a:schemeClr>
                </a:solidFill>
                <a:latin typeface="Britannic Bold" panose="020B0903060703020204" pitchFamily="34" charset="0"/>
              </a:rPr>
              <a:t>Good steady hand.</a:t>
            </a:r>
            <a:endParaRPr lang="en-GB" sz="3000" b="0" i="0" dirty="0">
              <a:solidFill>
                <a:schemeClr val="accent1">
                  <a:lumMod val="75000"/>
                </a:schemeClr>
              </a:solidFill>
              <a:effectLst/>
              <a:latin typeface="Britannic Bold" panose="020B0903060703020204" pitchFamily="34" charset="0"/>
            </a:endParaRPr>
          </a:p>
          <a:p>
            <a:r>
              <a:rPr lang="en-GB" sz="3000" b="1" i="0" dirty="0">
                <a:solidFill>
                  <a:schemeClr val="accent1">
                    <a:lumMod val="75000"/>
                  </a:schemeClr>
                </a:solidFill>
                <a:effectLst/>
                <a:latin typeface="Britannic Bold" panose="020B0903060703020204" pitchFamily="34" charset="0"/>
              </a:rPr>
              <a:t>Consistency.</a:t>
            </a:r>
            <a:endParaRPr lang="en-GB" sz="3000" b="0" i="0" dirty="0">
              <a:solidFill>
                <a:schemeClr val="accent1">
                  <a:lumMod val="75000"/>
                </a:schemeClr>
              </a:solidFill>
              <a:effectLst/>
              <a:latin typeface="Britannic Bold" panose="020B0903060703020204" pitchFamily="34" charset="0"/>
            </a:endParaRPr>
          </a:p>
          <a:p>
            <a:pPr marL="45720" indent="0">
              <a:buNone/>
            </a:pPr>
            <a:endParaRPr lang="en-GB" sz="3100" b="0" i="0" dirty="0">
              <a:solidFill>
                <a:schemeClr val="accent1">
                  <a:lumMod val="75000"/>
                </a:schemeClr>
              </a:solidFill>
              <a:effectLst/>
              <a:latin typeface="Britannic Bold" panose="020B0903060703020204" pitchFamily="34" charset="0"/>
            </a:endParaRPr>
          </a:p>
          <a:p>
            <a:pPr marL="45720" indent="0">
              <a:buNone/>
            </a:pPr>
            <a:endParaRPr lang="en-GB" dirty="0"/>
          </a:p>
        </p:txBody>
      </p:sp>
      <p:graphicFrame>
        <p:nvGraphicFramePr>
          <p:cNvPr id="16" name="Content Placeholder 15">
            <a:extLst>
              <a:ext uri="{FF2B5EF4-FFF2-40B4-BE49-F238E27FC236}">
                <a16:creationId xmlns:a16="http://schemas.microsoft.com/office/drawing/2014/main" id="{3AB818E2-3646-48AC-9C9C-49B3EB3B04F7}"/>
              </a:ext>
            </a:extLst>
          </p:cNvPr>
          <p:cNvGraphicFramePr>
            <a:graphicFrameLocks noGrp="1"/>
          </p:cNvGraphicFramePr>
          <p:nvPr>
            <p:ph sz="half" idx="2"/>
            <p:extLst>
              <p:ext uri="{D42A27DB-BD31-4B8C-83A1-F6EECF244321}">
                <p14:modId xmlns:p14="http://schemas.microsoft.com/office/powerpoint/2010/main" val="586079521"/>
              </p:ext>
            </p:extLst>
          </p:nvPr>
        </p:nvGraphicFramePr>
        <p:xfrm>
          <a:off x="6858000" y="2057400"/>
          <a:ext cx="3474720" cy="4022726"/>
        </p:xfrm>
        <a:graphic>
          <a:graphicData uri="http://schemas.openxmlformats.org/drawingml/2006/table">
            <a:tbl>
              <a:tblPr/>
              <a:tblGrid>
                <a:gridCol w="3474720">
                  <a:extLst>
                    <a:ext uri="{9D8B030D-6E8A-4147-A177-3AD203B41FA5}">
                      <a16:colId xmlns:a16="http://schemas.microsoft.com/office/drawing/2014/main" val="4166030843"/>
                    </a:ext>
                  </a:extLst>
                </a:gridCol>
              </a:tblGrid>
              <a:tr h="148760">
                <a:tc>
                  <a:txBody>
                    <a:bodyPr/>
                    <a:lstStyle/>
                    <a:p>
                      <a:endParaRPr lang="en-GB" sz="700" dirty="0"/>
                    </a:p>
                  </a:txBody>
                  <a:tcPr marL="37190" marR="37190" marT="18595" marB="18595" anchor="ctr">
                    <a:lnL>
                      <a:noFill/>
                    </a:lnL>
                    <a:lnR>
                      <a:noFill/>
                    </a:lnR>
                    <a:lnT>
                      <a:noFill/>
                    </a:lnT>
                    <a:lnB>
                      <a:noFill/>
                    </a:lnB>
                  </a:tcPr>
                </a:tc>
                <a:extLst>
                  <a:ext uri="{0D108BD9-81ED-4DB2-BD59-A6C34878D82A}">
                    <a16:rowId xmlns:a16="http://schemas.microsoft.com/office/drawing/2014/main" val="4020655732"/>
                  </a:ext>
                </a:extLst>
              </a:tr>
              <a:tr h="1291322">
                <a:tc>
                  <a:txBody>
                    <a:bodyPr/>
                    <a:lstStyle/>
                    <a:p>
                      <a:endParaRPr lang="en-GB" sz="700" dirty="0">
                        <a:effectLst/>
                      </a:endParaRPr>
                    </a:p>
                  </a:txBody>
                  <a:tcPr marL="37190" marR="37190" marT="18595" marB="18595" anchor="ctr">
                    <a:lnL>
                      <a:noFill/>
                    </a:lnL>
                    <a:lnR>
                      <a:noFill/>
                    </a:lnR>
                    <a:lnT>
                      <a:noFill/>
                    </a:lnT>
                    <a:lnB>
                      <a:noFill/>
                    </a:lnB>
                  </a:tcPr>
                </a:tc>
                <a:extLst>
                  <a:ext uri="{0D108BD9-81ED-4DB2-BD59-A6C34878D82A}">
                    <a16:rowId xmlns:a16="http://schemas.microsoft.com/office/drawing/2014/main" val="3751590558"/>
                  </a:ext>
                </a:extLst>
              </a:tr>
              <a:tr h="1291322">
                <a:tc>
                  <a:txBody>
                    <a:bodyPr/>
                    <a:lstStyle/>
                    <a:p>
                      <a:endParaRPr lang="en-GB" sz="700" dirty="0"/>
                    </a:p>
                  </a:txBody>
                  <a:tcPr marL="37190" marR="37190" marT="18595" marB="18595" anchor="ctr">
                    <a:lnL>
                      <a:noFill/>
                    </a:lnL>
                    <a:lnR>
                      <a:noFill/>
                    </a:lnR>
                    <a:lnT>
                      <a:noFill/>
                    </a:lnT>
                    <a:lnB>
                      <a:noFill/>
                    </a:lnB>
                  </a:tcPr>
                </a:tc>
                <a:extLst>
                  <a:ext uri="{0D108BD9-81ED-4DB2-BD59-A6C34878D82A}">
                    <a16:rowId xmlns:a16="http://schemas.microsoft.com/office/drawing/2014/main" val="49745795"/>
                  </a:ext>
                </a:extLst>
              </a:tr>
              <a:tr h="1291322">
                <a:tc>
                  <a:txBody>
                    <a:bodyPr/>
                    <a:lstStyle/>
                    <a:p>
                      <a:endParaRPr lang="en-GB" sz="700" dirty="0">
                        <a:effectLst/>
                      </a:endParaRPr>
                    </a:p>
                  </a:txBody>
                  <a:tcPr marL="37190" marR="37190" marT="18595" marB="18595" anchor="ctr">
                    <a:lnL>
                      <a:noFill/>
                    </a:lnL>
                    <a:lnR>
                      <a:noFill/>
                    </a:lnR>
                    <a:lnT>
                      <a:noFill/>
                    </a:lnT>
                    <a:lnB>
                      <a:noFill/>
                    </a:lnB>
                  </a:tcPr>
                </a:tc>
                <a:extLst>
                  <a:ext uri="{0D108BD9-81ED-4DB2-BD59-A6C34878D82A}">
                    <a16:rowId xmlns:a16="http://schemas.microsoft.com/office/drawing/2014/main" val="4132976881"/>
                  </a:ext>
                </a:extLst>
              </a:tr>
            </a:tbl>
          </a:graphicData>
        </a:graphic>
      </p:graphicFrame>
      <p:pic>
        <p:nvPicPr>
          <p:cNvPr id="3" name="Picture 2">
            <a:extLst>
              <a:ext uri="{FF2B5EF4-FFF2-40B4-BE49-F238E27FC236}">
                <a16:creationId xmlns:a16="http://schemas.microsoft.com/office/drawing/2014/main" id="{B446C2B4-2EE2-4DE1-B99A-70752E9275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6852" y="2127560"/>
            <a:ext cx="3202768" cy="3536389"/>
          </a:xfrm>
          <a:prstGeom prst="rect">
            <a:avLst/>
          </a:prstGeom>
        </p:spPr>
      </p:pic>
    </p:spTree>
    <p:extLst>
      <p:ext uri="{BB962C8B-B14F-4D97-AF65-F5344CB8AC3E}">
        <p14:creationId xmlns:p14="http://schemas.microsoft.com/office/powerpoint/2010/main" val="2051470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6CEA3-79D2-4A05-B0C9-17C87D1937DB}"/>
              </a:ext>
            </a:extLst>
          </p:cNvPr>
          <p:cNvSpPr>
            <a:spLocks noGrp="1"/>
          </p:cNvSpPr>
          <p:nvPr>
            <p:ph type="title"/>
          </p:nvPr>
        </p:nvSpPr>
        <p:spPr>
          <a:xfrm>
            <a:off x="1493520" y="609600"/>
            <a:ext cx="9525000" cy="1356360"/>
          </a:xfrm>
        </p:spPr>
        <p:txBody>
          <a:bodyPr/>
          <a:lstStyle/>
          <a:p>
            <a:r>
              <a:rPr lang="en-GB" dirty="0"/>
              <a:t>            </a:t>
            </a:r>
            <a:r>
              <a:rPr lang="en-GB" u="sng" dirty="0">
                <a:latin typeface="Britannic Bold" panose="020B0903060703020204" pitchFamily="34" charset="0"/>
              </a:rPr>
              <a:t>How to Maintain my skills                    </a:t>
            </a:r>
          </a:p>
        </p:txBody>
      </p:sp>
      <p:sp>
        <p:nvSpPr>
          <p:cNvPr id="3" name="Content Placeholder 2">
            <a:extLst>
              <a:ext uri="{FF2B5EF4-FFF2-40B4-BE49-F238E27FC236}">
                <a16:creationId xmlns:a16="http://schemas.microsoft.com/office/drawing/2014/main" id="{AC2870CE-F95D-432B-B085-0D904B4A4FB0}"/>
              </a:ext>
            </a:extLst>
          </p:cNvPr>
          <p:cNvSpPr>
            <a:spLocks noGrp="1"/>
          </p:cNvSpPr>
          <p:nvPr>
            <p:ph idx="1"/>
          </p:nvPr>
        </p:nvSpPr>
        <p:spPr>
          <a:xfrm>
            <a:off x="1143000" y="2057400"/>
            <a:ext cx="9872871" cy="3683000"/>
          </a:xfrm>
        </p:spPr>
        <p:txBody>
          <a:bodyPr>
            <a:normAutofit/>
          </a:bodyPr>
          <a:lstStyle/>
          <a:p>
            <a:pPr marL="45720" indent="0">
              <a:buNone/>
            </a:pPr>
            <a:br>
              <a:rPr lang="en-GB" sz="2800" b="0" i="0" dirty="0">
                <a:solidFill>
                  <a:srgbClr val="7030A0"/>
                </a:solidFill>
                <a:effectLst/>
                <a:latin typeface="Britannic Bold" panose="020B0903060703020204" pitchFamily="34" charset="0"/>
              </a:rPr>
            </a:br>
            <a:endParaRPr lang="en-GB" sz="2800" dirty="0">
              <a:solidFill>
                <a:srgbClr val="7030A0"/>
              </a:solidFill>
              <a:latin typeface="Britannic Bold" panose="020B0903060703020204" pitchFamily="34" charset="0"/>
            </a:endParaRPr>
          </a:p>
        </p:txBody>
      </p:sp>
      <p:graphicFrame>
        <p:nvGraphicFramePr>
          <p:cNvPr id="27" name="Table 27">
            <a:extLst>
              <a:ext uri="{FF2B5EF4-FFF2-40B4-BE49-F238E27FC236}">
                <a16:creationId xmlns:a16="http://schemas.microsoft.com/office/drawing/2014/main" id="{07560F92-01D2-47BF-805F-D945E1E97AF3}"/>
              </a:ext>
            </a:extLst>
          </p:cNvPr>
          <p:cNvGraphicFramePr>
            <a:graphicFrameLocks noGrp="1"/>
          </p:cNvGraphicFramePr>
          <p:nvPr>
            <p:extLst>
              <p:ext uri="{D42A27DB-BD31-4B8C-83A1-F6EECF244321}">
                <p14:modId xmlns:p14="http://schemas.microsoft.com/office/powerpoint/2010/main" val="3357368472"/>
              </p:ext>
            </p:extLst>
          </p:nvPr>
        </p:nvGraphicFramePr>
        <p:xfrm>
          <a:off x="1143000" y="1828800"/>
          <a:ext cx="9441180" cy="610446"/>
        </p:xfrm>
        <a:graphic>
          <a:graphicData uri="http://schemas.openxmlformats.org/drawingml/2006/table">
            <a:tbl>
              <a:tblPr firstRow="1" bandRow="1">
                <a:tableStyleId>{5C22544A-7EE6-4342-B048-85BDC9FD1C3A}</a:tableStyleId>
              </a:tblPr>
              <a:tblGrid>
                <a:gridCol w="4720590">
                  <a:extLst>
                    <a:ext uri="{9D8B030D-6E8A-4147-A177-3AD203B41FA5}">
                      <a16:colId xmlns:a16="http://schemas.microsoft.com/office/drawing/2014/main" val="3777779243"/>
                    </a:ext>
                  </a:extLst>
                </a:gridCol>
                <a:gridCol w="4720590">
                  <a:extLst>
                    <a:ext uri="{9D8B030D-6E8A-4147-A177-3AD203B41FA5}">
                      <a16:colId xmlns:a16="http://schemas.microsoft.com/office/drawing/2014/main" val="978099846"/>
                    </a:ext>
                  </a:extLst>
                </a:gridCol>
              </a:tblGrid>
              <a:tr h="610446">
                <a:tc>
                  <a:txBody>
                    <a:bodyPr/>
                    <a:lstStyle/>
                    <a:p>
                      <a:r>
                        <a:rPr lang="en-GB" sz="3000" dirty="0">
                          <a:latin typeface="Britannic Bold" panose="020B0903060703020204" pitchFamily="34" charset="0"/>
                        </a:rPr>
                        <a:t>Skills Gained:</a:t>
                      </a:r>
                    </a:p>
                  </a:txBody>
                  <a:tcPr/>
                </a:tc>
                <a:tc>
                  <a:txBody>
                    <a:bodyPr/>
                    <a:lstStyle/>
                    <a:p>
                      <a:r>
                        <a:rPr lang="en-GB" sz="2800" dirty="0">
                          <a:latin typeface="Britannic Bold" panose="020B0903060703020204" pitchFamily="34" charset="0"/>
                        </a:rPr>
                        <a:t> Skills needed:</a:t>
                      </a:r>
                    </a:p>
                  </a:txBody>
                  <a:tcPr/>
                </a:tc>
                <a:extLst>
                  <a:ext uri="{0D108BD9-81ED-4DB2-BD59-A6C34878D82A}">
                    <a16:rowId xmlns:a16="http://schemas.microsoft.com/office/drawing/2014/main" val="3607032877"/>
                  </a:ext>
                </a:extLst>
              </a:tr>
            </a:tbl>
          </a:graphicData>
        </a:graphic>
      </p:graphicFrame>
      <p:graphicFrame>
        <p:nvGraphicFramePr>
          <p:cNvPr id="29" name="Table 29">
            <a:extLst>
              <a:ext uri="{FF2B5EF4-FFF2-40B4-BE49-F238E27FC236}">
                <a16:creationId xmlns:a16="http://schemas.microsoft.com/office/drawing/2014/main" id="{9CF73159-BF28-41A3-A708-3196EE979B59}"/>
              </a:ext>
            </a:extLst>
          </p:cNvPr>
          <p:cNvGraphicFramePr>
            <a:graphicFrameLocks noGrp="1"/>
          </p:cNvGraphicFramePr>
          <p:nvPr>
            <p:extLst>
              <p:ext uri="{D42A27DB-BD31-4B8C-83A1-F6EECF244321}">
                <p14:modId xmlns:p14="http://schemas.microsoft.com/office/powerpoint/2010/main" val="3455370202"/>
              </p:ext>
            </p:extLst>
          </p:nvPr>
        </p:nvGraphicFramePr>
        <p:xfrm>
          <a:off x="1176128" y="2439246"/>
          <a:ext cx="9408052" cy="3566160"/>
        </p:xfrm>
        <a:graphic>
          <a:graphicData uri="http://schemas.openxmlformats.org/drawingml/2006/table">
            <a:tbl>
              <a:tblPr firstRow="1" bandRow="1">
                <a:tableStyleId>{5C22544A-7EE6-4342-B048-85BDC9FD1C3A}</a:tableStyleId>
              </a:tblPr>
              <a:tblGrid>
                <a:gridCol w="4704026">
                  <a:extLst>
                    <a:ext uri="{9D8B030D-6E8A-4147-A177-3AD203B41FA5}">
                      <a16:colId xmlns:a16="http://schemas.microsoft.com/office/drawing/2014/main" val="1400572358"/>
                    </a:ext>
                  </a:extLst>
                </a:gridCol>
                <a:gridCol w="4704026">
                  <a:extLst>
                    <a:ext uri="{9D8B030D-6E8A-4147-A177-3AD203B41FA5}">
                      <a16:colId xmlns:a16="http://schemas.microsoft.com/office/drawing/2014/main" val="851391128"/>
                    </a:ext>
                  </a:extLst>
                </a:gridCol>
              </a:tblGrid>
              <a:tr h="3092874">
                <a:tc>
                  <a:txBody>
                    <a:bodyPr/>
                    <a:lstStyle/>
                    <a:p>
                      <a:pPr marL="457200" indent="-457200">
                        <a:buFont typeface="+mj-lt"/>
                        <a:buAutoNum type="arabicPeriod"/>
                      </a:pPr>
                      <a:r>
                        <a:rPr lang="en-GB" sz="3000" dirty="0">
                          <a:latin typeface="Britannic Bold" panose="020B0903060703020204" pitchFamily="34" charset="0"/>
                        </a:rPr>
                        <a:t>Leadership</a:t>
                      </a:r>
                    </a:p>
                    <a:p>
                      <a:pPr marL="457200" indent="-457200">
                        <a:buFont typeface="+mj-lt"/>
                        <a:buAutoNum type="arabicPeriod"/>
                      </a:pPr>
                      <a:r>
                        <a:rPr lang="en-GB" sz="3000" dirty="0">
                          <a:latin typeface="Britannic Bold" panose="020B0903060703020204" pitchFamily="34" charset="0"/>
                        </a:rPr>
                        <a:t>Drive &amp; motivation</a:t>
                      </a:r>
                    </a:p>
                    <a:p>
                      <a:pPr marL="457200" indent="-457200">
                        <a:buFont typeface="+mj-lt"/>
                        <a:buAutoNum type="arabicPeriod"/>
                      </a:pPr>
                      <a:r>
                        <a:rPr lang="en-GB" sz="3000" dirty="0">
                          <a:latin typeface="Britannic Bold" panose="020B0903060703020204" pitchFamily="34" charset="0"/>
                        </a:rPr>
                        <a:t>Customer service</a:t>
                      </a:r>
                    </a:p>
                    <a:p>
                      <a:pPr marL="457200" indent="-457200">
                        <a:buFont typeface="+mj-lt"/>
                        <a:buAutoNum type="arabicPeriod"/>
                      </a:pPr>
                      <a:r>
                        <a:rPr lang="en-GB" sz="3000" dirty="0">
                          <a:latin typeface="Britannic Bold" panose="020B0903060703020204" pitchFamily="34" charset="0"/>
                        </a:rPr>
                        <a:t>Consistency </a:t>
                      </a:r>
                    </a:p>
                    <a:p>
                      <a:pPr marL="457200" indent="-457200">
                        <a:buFont typeface="+mj-lt"/>
                        <a:buAutoNum type="arabicPeriod"/>
                      </a:pPr>
                      <a:r>
                        <a:rPr lang="en-GB" sz="3000" dirty="0">
                          <a:latin typeface="Britannic Bold" panose="020B0903060703020204" pitchFamily="34" charset="0"/>
                        </a:rPr>
                        <a:t>Attention to detail</a:t>
                      </a:r>
                    </a:p>
                    <a:p>
                      <a:pPr marL="285750" indent="-285750">
                        <a:buFont typeface="Arial" panose="020B0604020202020204" pitchFamily="34" charset="0"/>
                        <a:buChar char="•"/>
                      </a:pPr>
                      <a:endParaRPr lang="en-GB" sz="3000" dirty="0">
                        <a:latin typeface="Britannic Bold" panose="020B0903060703020204" pitchFamily="34" charset="0"/>
                      </a:endParaRPr>
                    </a:p>
                    <a:p>
                      <a:pPr marL="285750" indent="-285750">
                        <a:buFont typeface="Arial" panose="020B0604020202020204" pitchFamily="34" charset="0"/>
                        <a:buChar char="•"/>
                      </a:pPr>
                      <a:endParaRPr lang="en-GB" sz="2400" dirty="0">
                        <a:latin typeface="Britannic Bold" panose="020B0903060703020204" pitchFamily="34" charset="0"/>
                      </a:endParaRPr>
                    </a:p>
                  </a:txBody>
                  <a:tcPr/>
                </a:tc>
                <a:tc>
                  <a:txBody>
                    <a:bodyPr/>
                    <a:lstStyle/>
                    <a:p>
                      <a:pPr marL="457200" indent="-457200">
                        <a:buFont typeface="+mj-lt"/>
                        <a:buAutoNum type="arabicPeriod"/>
                      </a:pPr>
                      <a:r>
                        <a:rPr lang="en-GB" sz="3000" dirty="0">
                          <a:latin typeface="Britannic Bold" panose="020B0903060703020204" pitchFamily="34" charset="0"/>
                        </a:rPr>
                        <a:t>Get a mentor</a:t>
                      </a:r>
                    </a:p>
                    <a:p>
                      <a:pPr marL="457200" indent="-457200">
                        <a:buFont typeface="+mj-lt"/>
                        <a:buAutoNum type="arabicPeriod"/>
                      </a:pPr>
                      <a:r>
                        <a:rPr lang="en-GB" sz="3000" dirty="0">
                          <a:latin typeface="Britannic Bold" panose="020B0903060703020204" pitchFamily="34" charset="0"/>
                        </a:rPr>
                        <a:t>Do more courses</a:t>
                      </a:r>
                    </a:p>
                    <a:p>
                      <a:pPr marL="457200" indent="-457200">
                        <a:buFont typeface="+mj-lt"/>
                        <a:buAutoNum type="arabicPeriod"/>
                      </a:pPr>
                      <a:r>
                        <a:rPr lang="en-GB" sz="3000" dirty="0">
                          <a:latin typeface="Britannic Bold" panose="020B0903060703020204" pitchFamily="34" charset="0"/>
                        </a:rPr>
                        <a:t>Research</a:t>
                      </a:r>
                    </a:p>
                    <a:p>
                      <a:pPr marL="457200" indent="-457200">
                        <a:buFont typeface="+mj-lt"/>
                        <a:buAutoNum type="arabicPeriod"/>
                      </a:pPr>
                      <a:r>
                        <a:rPr lang="en-GB" sz="3000" dirty="0">
                          <a:latin typeface="Britannic Bold" panose="020B0903060703020204" pitchFamily="34" charset="0"/>
                        </a:rPr>
                        <a:t>Practice makes Perfect</a:t>
                      </a:r>
                    </a:p>
                    <a:p>
                      <a:pPr marL="457200" indent="-457200">
                        <a:buFont typeface="+mj-lt"/>
                        <a:buAutoNum type="arabicPeriod"/>
                      </a:pPr>
                      <a:r>
                        <a:rPr lang="en-GB" sz="3000" dirty="0">
                          <a:latin typeface="Britannic Bold" panose="020B0903060703020204" pitchFamily="34" charset="0"/>
                        </a:rPr>
                        <a:t>Different techniques</a:t>
                      </a:r>
                    </a:p>
                    <a:p>
                      <a:pPr marL="285750" indent="-285750">
                        <a:buFont typeface="Arial" panose="020B0604020202020204" pitchFamily="34" charset="0"/>
                        <a:buChar char="•"/>
                      </a:pPr>
                      <a:endParaRPr lang="en-GB" sz="3000" dirty="0">
                        <a:latin typeface="Britannic Bold" panose="020B0903060703020204" pitchFamily="34" charset="0"/>
                      </a:endParaRPr>
                    </a:p>
                    <a:p>
                      <a:pPr marL="285750" indent="-285750">
                        <a:buFont typeface="Arial" panose="020B0604020202020204" pitchFamily="34" charset="0"/>
                        <a:buChar char="•"/>
                      </a:pPr>
                      <a:endParaRPr lang="en-GB" sz="2400" dirty="0">
                        <a:latin typeface="Britannic Bold" panose="020B0903060703020204" pitchFamily="34" charset="0"/>
                      </a:endParaRPr>
                    </a:p>
                    <a:p>
                      <a:pPr marL="285750" indent="-285750">
                        <a:buFont typeface="Arial" panose="020B0604020202020204" pitchFamily="34" charset="0"/>
                        <a:buChar char="•"/>
                      </a:pPr>
                      <a:endParaRPr lang="en-GB" sz="2400" dirty="0">
                        <a:latin typeface="Britannic Bold" panose="020B0903060703020204" pitchFamily="34" charset="0"/>
                      </a:endParaRPr>
                    </a:p>
                  </a:txBody>
                  <a:tcPr/>
                </a:tc>
                <a:extLst>
                  <a:ext uri="{0D108BD9-81ED-4DB2-BD59-A6C34878D82A}">
                    <a16:rowId xmlns:a16="http://schemas.microsoft.com/office/drawing/2014/main" val="252177441"/>
                  </a:ext>
                </a:extLst>
              </a:tr>
            </a:tbl>
          </a:graphicData>
        </a:graphic>
      </p:graphicFrame>
    </p:spTree>
    <p:extLst>
      <p:ext uri="{BB962C8B-B14F-4D97-AF65-F5344CB8AC3E}">
        <p14:creationId xmlns:p14="http://schemas.microsoft.com/office/powerpoint/2010/main" val="538821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684ED-D719-4B49-BF14-D0F75D4E3A96}"/>
              </a:ext>
            </a:extLst>
          </p:cNvPr>
          <p:cNvSpPr>
            <a:spLocks noGrp="1"/>
          </p:cNvSpPr>
          <p:nvPr>
            <p:ph type="title"/>
          </p:nvPr>
        </p:nvSpPr>
        <p:spPr/>
        <p:txBody>
          <a:bodyPr/>
          <a:lstStyle/>
          <a:p>
            <a:pPr algn="ctr"/>
            <a:r>
              <a:rPr lang="en-GB" dirty="0">
                <a:latin typeface="Britannic Bold" panose="020B0903060703020204" pitchFamily="34" charset="0"/>
              </a:rPr>
              <a:t>            </a:t>
            </a:r>
            <a:br>
              <a:rPr lang="en-GB" dirty="0">
                <a:latin typeface="Britannic Bold" panose="020B0903060703020204" pitchFamily="34" charset="0"/>
              </a:rPr>
            </a:br>
            <a:r>
              <a:rPr lang="en-GB" dirty="0">
                <a:latin typeface="Britannic Bold" panose="020B0903060703020204" pitchFamily="34" charset="0"/>
              </a:rPr>
              <a:t>  </a:t>
            </a:r>
            <a:r>
              <a:rPr lang="en-GB" u="sng" dirty="0">
                <a:latin typeface="Britannic Bold" panose="020B0903060703020204" pitchFamily="34" charset="0"/>
              </a:rPr>
              <a:t>Personal Swot Analysis</a:t>
            </a:r>
            <a:br>
              <a:rPr lang="en-GB" u="sng" dirty="0">
                <a:latin typeface="Britannic Bold" panose="020B0903060703020204" pitchFamily="34" charset="0"/>
              </a:rPr>
            </a:br>
            <a:br>
              <a:rPr lang="en-GB" u="sng" dirty="0">
                <a:latin typeface="Britannic Bold" panose="020B0903060703020204" pitchFamily="34" charset="0"/>
              </a:rPr>
            </a:br>
            <a:endParaRPr lang="en-GB" u="sng" dirty="0">
              <a:latin typeface="Britannic Bold" panose="020B0903060703020204" pitchFamily="34" charset="0"/>
            </a:endParaRPr>
          </a:p>
        </p:txBody>
      </p:sp>
      <p:graphicFrame>
        <p:nvGraphicFramePr>
          <p:cNvPr id="12" name="Table 12">
            <a:extLst>
              <a:ext uri="{FF2B5EF4-FFF2-40B4-BE49-F238E27FC236}">
                <a16:creationId xmlns:a16="http://schemas.microsoft.com/office/drawing/2014/main" id="{3F8409E7-EDC9-4384-8811-E7B536EBAD2B}"/>
              </a:ext>
            </a:extLst>
          </p:cNvPr>
          <p:cNvGraphicFramePr>
            <a:graphicFrameLocks noGrp="1"/>
          </p:cNvGraphicFramePr>
          <p:nvPr>
            <p:ph idx="1"/>
            <p:extLst>
              <p:ext uri="{D42A27DB-BD31-4B8C-83A1-F6EECF244321}">
                <p14:modId xmlns:p14="http://schemas.microsoft.com/office/powerpoint/2010/main" val="2495905004"/>
              </p:ext>
            </p:extLst>
          </p:nvPr>
        </p:nvGraphicFramePr>
        <p:xfrm>
          <a:off x="5851525" y="1097280"/>
          <a:ext cx="5213350" cy="4893793"/>
        </p:xfrm>
        <a:graphic>
          <a:graphicData uri="http://schemas.openxmlformats.org/drawingml/2006/table">
            <a:tbl>
              <a:tblPr firstRow="1" bandRow="1">
                <a:tableStyleId>{5C22544A-7EE6-4342-B048-85BDC9FD1C3A}</a:tableStyleId>
              </a:tblPr>
              <a:tblGrid>
                <a:gridCol w="2606675">
                  <a:extLst>
                    <a:ext uri="{9D8B030D-6E8A-4147-A177-3AD203B41FA5}">
                      <a16:colId xmlns:a16="http://schemas.microsoft.com/office/drawing/2014/main" val="1650798238"/>
                    </a:ext>
                  </a:extLst>
                </a:gridCol>
                <a:gridCol w="2606675">
                  <a:extLst>
                    <a:ext uri="{9D8B030D-6E8A-4147-A177-3AD203B41FA5}">
                      <a16:colId xmlns:a16="http://schemas.microsoft.com/office/drawing/2014/main" val="2061242140"/>
                    </a:ext>
                  </a:extLst>
                </a:gridCol>
              </a:tblGrid>
              <a:tr h="2882113">
                <a:tc>
                  <a:txBody>
                    <a:bodyPr/>
                    <a:lstStyle/>
                    <a:p>
                      <a:pPr marL="342900" indent="-342900">
                        <a:buFont typeface="+mj-lt"/>
                        <a:buAutoNum type="arabicPeriod"/>
                      </a:pPr>
                      <a:r>
                        <a:rPr lang="en-GB" dirty="0"/>
                        <a:t>Leadership skills</a:t>
                      </a:r>
                    </a:p>
                    <a:p>
                      <a:pPr marL="342900" indent="-342900">
                        <a:buFont typeface="+mj-lt"/>
                        <a:buAutoNum type="arabicPeriod"/>
                      </a:pPr>
                      <a:r>
                        <a:rPr lang="en-GB" dirty="0"/>
                        <a:t>Mentoring &amp; </a:t>
                      </a:r>
                      <a:r>
                        <a:rPr lang="en-GB" b="1" dirty="0"/>
                        <a:t>coaching skills</a:t>
                      </a:r>
                    </a:p>
                    <a:p>
                      <a:pPr marL="342900" indent="-342900">
                        <a:buFont typeface="+mj-lt"/>
                        <a:buAutoNum type="arabicPeriod"/>
                      </a:pPr>
                      <a:r>
                        <a:rPr lang="en-GB" dirty="0"/>
                        <a:t>Motivated</a:t>
                      </a:r>
                    </a:p>
                    <a:p>
                      <a:pPr marL="342900" indent="-342900">
                        <a:buFont typeface="+mj-lt"/>
                        <a:buAutoNum type="arabicPeriod"/>
                      </a:pPr>
                      <a:r>
                        <a:rPr lang="en-GB" dirty="0"/>
                        <a:t>Team player</a:t>
                      </a:r>
                    </a:p>
                    <a:p>
                      <a:pPr marL="342900" indent="-342900">
                        <a:buFont typeface="+mj-lt"/>
                        <a:buAutoNum type="arabicPeriod"/>
                      </a:pPr>
                      <a:r>
                        <a:rPr lang="en-GB" dirty="0"/>
                        <a:t>Great people </a:t>
                      </a:r>
                      <a:r>
                        <a:rPr lang="en-GB" b="1" dirty="0"/>
                        <a:t>skills</a:t>
                      </a: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txBody>
                  <a:tcPr/>
                </a:tc>
                <a:tc>
                  <a:txBody>
                    <a:bodyPr/>
                    <a:lstStyle/>
                    <a:p>
                      <a:pPr marL="342900" indent="-342900">
                        <a:buFont typeface="+mj-lt"/>
                        <a:buAutoNum type="arabicPeriod"/>
                      </a:pPr>
                      <a:r>
                        <a:rPr lang="en-GB" dirty="0"/>
                        <a:t>Getting distracted</a:t>
                      </a:r>
                    </a:p>
                    <a:p>
                      <a:pPr marL="342900" indent="-342900">
                        <a:buFont typeface="+mj-lt"/>
                        <a:buAutoNum type="arabicPeriod"/>
                      </a:pPr>
                      <a:r>
                        <a:rPr lang="en-GB" dirty="0"/>
                        <a:t>Not prioritizing</a:t>
                      </a:r>
                    </a:p>
                    <a:p>
                      <a:pPr marL="342900" indent="-342900">
                        <a:buFont typeface="+mj-lt"/>
                        <a:buAutoNum type="arabicPeriod"/>
                      </a:pPr>
                      <a:r>
                        <a:rPr lang="en-GB" dirty="0"/>
                        <a:t>Time keeping</a:t>
                      </a:r>
                    </a:p>
                    <a:p>
                      <a:pPr marL="342900" indent="-342900">
                        <a:buFont typeface="+mj-lt"/>
                        <a:buAutoNum type="arabicPeriod"/>
                      </a:pPr>
                      <a:endParaRPr lang="en-GB" dirty="0"/>
                    </a:p>
                    <a:p>
                      <a:pPr marL="342900" indent="-342900">
                        <a:buFont typeface="+mj-lt"/>
                        <a:buAutoNum type="arabicPeriod"/>
                      </a:pPr>
                      <a:endParaRPr lang="en-GB" dirty="0"/>
                    </a:p>
                  </a:txBody>
                  <a:tcPr/>
                </a:tc>
                <a:extLst>
                  <a:ext uri="{0D108BD9-81ED-4DB2-BD59-A6C34878D82A}">
                    <a16:rowId xmlns:a16="http://schemas.microsoft.com/office/drawing/2014/main" val="677361200"/>
                  </a:ext>
                </a:extLst>
              </a:tr>
              <a:tr h="1929370">
                <a:tc>
                  <a:txBody>
                    <a:bodyPr/>
                    <a:lstStyle/>
                    <a:p>
                      <a:pPr marL="342900" indent="-342900">
                        <a:buFont typeface="+mj-lt"/>
                        <a:buAutoNum type="arabicPeriod"/>
                      </a:pPr>
                      <a:r>
                        <a:rPr lang="en-GB" dirty="0">
                          <a:solidFill>
                            <a:schemeClr val="accent1"/>
                          </a:solidFill>
                          <a:latin typeface="Britannic Bold" panose="020B0903060703020204" pitchFamily="34" charset="0"/>
                        </a:rPr>
                        <a:t>Networking meeting new people</a:t>
                      </a:r>
                    </a:p>
                    <a:p>
                      <a:pPr marL="342900" indent="-342900">
                        <a:buFont typeface="+mj-lt"/>
                        <a:buAutoNum type="arabicPeriod"/>
                      </a:pPr>
                      <a:r>
                        <a:rPr lang="en-GB" dirty="0">
                          <a:solidFill>
                            <a:schemeClr val="accent1"/>
                          </a:solidFill>
                          <a:latin typeface="Britannic Bold" panose="020B0903060703020204" pitchFamily="34" charset="0"/>
                        </a:rPr>
                        <a:t>Business woman</a:t>
                      </a:r>
                    </a:p>
                    <a:p>
                      <a:pPr marL="342900" indent="-342900">
                        <a:buFont typeface="+mj-lt"/>
                        <a:buAutoNum type="arabicPeriod"/>
                      </a:pPr>
                      <a:r>
                        <a:rPr lang="en-GB" dirty="0">
                          <a:solidFill>
                            <a:schemeClr val="accent1"/>
                          </a:solidFill>
                          <a:latin typeface="Britannic Bold" panose="020B0903060703020204" pitchFamily="34" charset="0"/>
                        </a:rPr>
                        <a:t>Gain more Knowledge</a:t>
                      </a:r>
                    </a:p>
                    <a:p>
                      <a:pPr marL="342900" indent="-342900">
                        <a:buFont typeface="+mj-lt"/>
                        <a:buAutoNum type="arabicPeriod"/>
                      </a:pPr>
                      <a:endParaRPr lang="en-GB" dirty="0">
                        <a:solidFill>
                          <a:schemeClr val="accent1"/>
                        </a:solidFill>
                        <a:latin typeface="Britannic Bold" panose="020B0903060703020204" pitchFamily="34" charset="0"/>
                      </a:endParaRPr>
                    </a:p>
                    <a:p>
                      <a:pPr marL="342900" indent="-342900">
                        <a:buFont typeface="+mj-lt"/>
                        <a:buAutoNum type="arabicPeriod"/>
                      </a:pPr>
                      <a:endParaRPr lang="en-GB" dirty="0">
                        <a:solidFill>
                          <a:schemeClr val="accent1"/>
                        </a:solidFill>
                        <a:latin typeface="Britannic Bold" panose="020B0903060703020204" pitchFamily="34" charset="0"/>
                      </a:endParaRPr>
                    </a:p>
                  </a:txBody>
                  <a:tcPr/>
                </a:tc>
                <a:tc>
                  <a:txBody>
                    <a:bodyPr/>
                    <a:lstStyle/>
                    <a:p>
                      <a:pPr marL="342900" indent="-342900">
                        <a:buFont typeface="+mj-lt"/>
                        <a:buAutoNum type="arabicPeriod"/>
                      </a:pPr>
                      <a:r>
                        <a:rPr lang="en-GB" b="0" dirty="0">
                          <a:solidFill>
                            <a:schemeClr val="accent1"/>
                          </a:solidFill>
                          <a:latin typeface="Britannic Bold" panose="020B0903060703020204" pitchFamily="34" charset="0"/>
                        </a:rPr>
                        <a:t>Completion</a:t>
                      </a:r>
                    </a:p>
                    <a:p>
                      <a:pPr marL="342900" indent="-342900">
                        <a:buFont typeface="+mj-lt"/>
                        <a:buAutoNum type="arabicPeriod"/>
                      </a:pPr>
                      <a:r>
                        <a:rPr lang="en-GB" b="0" dirty="0">
                          <a:solidFill>
                            <a:schemeClr val="accent1"/>
                          </a:solidFill>
                          <a:latin typeface="Britannic Bold" panose="020B0903060703020204" pitchFamily="34" charset="0"/>
                        </a:rPr>
                        <a:t>Covid-19</a:t>
                      </a:r>
                    </a:p>
                    <a:p>
                      <a:pPr marL="342900" indent="-342900">
                        <a:buFont typeface="+mj-lt"/>
                        <a:buAutoNum type="arabicPeriod"/>
                      </a:pPr>
                      <a:r>
                        <a:rPr lang="en-GB" b="0" dirty="0">
                          <a:solidFill>
                            <a:schemeClr val="accent1"/>
                          </a:solidFill>
                          <a:latin typeface="Britannic Bold" panose="020B0903060703020204" pitchFamily="34" charset="0"/>
                        </a:rPr>
                        <a:t>Staying up2date to changers in the lash industry</a:t>
                      </a:r>
                    </a:p>
                    <a:p>
                      <a:pPr marL="342900" indent="-342900">
                        <a:buFont typeface="+mj-lt"/>
                        <a:buAutoNum type="arabicPeriod"/>
                      </a:pPr>
                      <a:r>
                        <a:rPr lang="en-GB" b="0" dirty="0">
                          <a:solidFill>
                            <a:schemeClr val="accent1"/>
                          </a:solidFill>
                          <a:latin typeface="Britannic Bold" panose="020B0903060703020204" pitchFamily="34" charset="0"/>
                        </a:rPr>
                        <a:t>Health</a:t>
                      </a:r>
                    </a:p>
                  </a:txBody>
                  <a:tcPr/>
                </a:tc>
                <a:extLst>
                  <a:ext uri="{0D108BD9-81ED-4DB2-BD59-A6C34878D82A}">
                    <a16:rowId xmlns:a16="http://schemas.microsoft.com/office/drawing/2014/main" val="2828085937"/>
                  </a:ext>
                </a:extLst>
              </a:tr>
            </a:tbl>
          </a:graphicData>
        </a:graphic>
      </p:graphicFrame>
      <p:sp>
        <p:nvSpPr>
          <p:cNvPr id="11" name="Text Placeholder 10">
            <a:extLst>
              <a:ext uri="{FF2B5EF4-FFF2-40B4-BE49-F238E27FC236}">
                <a16:creationId xmlns:a16="http://schemas.microsoft.com/office/drawing/2014/main" id="{3BF54D84-0422-424E-85C4-28A0CD10D805}"/>
              </a:ext>
            </a:extLst>
          </p:cNvPr>
          <p:cNvSpPr>
            <a:spLocks noGrp="1"/>
          </p:cNvSpPr>
          <p:nvPr>
            <p:ph type="body" sz="half" idx="2"/>
          </p:nvPr>
        </p:nvSpPr>
        <p:spPr>
          <a:xfrm>
            <a:off x="1143000" y="1954530"/>
            <a:ext cx="3931920" cy="3806190"/>
          </a:xfrm>
        </p:spPr>
        <p:txBody>
          <a:bodyPr>
            <a:noAutofit/>
          </a:bodyPr>
          <a:lstStyle/>
          <a:p>
            <a:pPr marL="342900" indent="-342900">
              <a:buFont typeface="Arial" panose="020B0604020202020204" pitchFamily="34" charset="0"/>
              <a:buChar char="•"/>
            </a:pPr>
            <a:r>
              <a:rPr lang="en-GB" sz="2000" i="0" dirty="0">
                <a:effectLst/>
                <a:latin typeface="Britannic Bold" panose="020B0903060703020204" pitchFamily="34" charset="0"/>
              </a:rPr>
              <a:t>A SWOT analysis is a planning tool.</a:t>
            </a:r>
          </a:p>
          <a:p>
            <a:pPr marL="342900" indent="-342900">
              <a:buFont typeface="Arial" panose="020B0604020202020204" pitchFamily="34" charset="0"/>
              <a:buChar char="•"/>
            </a:pPr>
            <a:r>
              <a:rPr lang="en-GB" sz="2000" i="0" dirty="0">
                <a:effectLst/>
                <a:latin typeface="Britannic Bold" panose="020B0903060703020204" pitchFamily="34" charset="0"/>
              </a:rPr>
              <a:t>Strengths, Weaknesses, Opportunities and Threats.</a:t>
            </a:r>
          </a:p>
          <a:p>
            <a:pPr marL="342900" indent="-342900">
              <a:buFont typeface="Arial" panose="020B0604020202020204" pitchFamily="34" charset="0"/>
              <a:buChar char="•"/>
            </a:pPr>
            <a:r>
              <a:rPr lang="en-GB" sz="2000" dirty="0">
                <a:latin typeface="Britannic Bold" panose="020B0903060703020204" pitchFamily="34" charset="0"/>
              </a:rPr>
              <a:t>I</a:t>
            </a:r>
            <a:r>
              <a:rPr lang="en-GB" sz="2000" i="0" dirty="0">
                <a:effectLst/>
                <a:latin typeface="Britannic Bold" panose="020B0903060703020204" pitchFamily="34" charset="0"/>
              </a:rPr>
              <a:t>nvolved in a project or organisation.</a:t>
            </a:r>
          </a:p>
          <a:p>
            <a:pPr marL="342900" indent="-342900">
              <a:buFont typeface="Arial" panose="020B0604020202020204" pitchFamily="34" charset="0"/>
              <a:buChar char="•"/>
            </a:pPr>
            <a:r>
              <a:rPr lang="en-GB" sz="2000" i="0" dirty="0">
                <a:effectLst/>
                <a:latin typeface="Britannic Bold" panose="020B0903060703020204" pitchFamily="34" charset="0"/>
              </a:rPr>
              <a:t>It's a framework for matching an organisation's goals, programmes and capacities to the environment in which it operates.</a:t>
            </a:r>
            <a:br>
              <a:rPr lang="en-GB" sz="2000" b="0" i="0" u="none" strike="noStrike" dirty="0">
                <a:effectLst/>
                <a:latin typeface="Roboto" panose="02000000000000000000" pitchFamily="2" charset="0"/>
                <a:hlinkClick r:id="rId3">
                  <a:extLst>
                    <a:ext uri="{A12FA001-AC4F-418D-AE19-62706E023703}">
                      <ahyp:hlinkClr xmlns:ahyp="http://schemas.microsoft.com/office/drawing/2018/hyperlinkcolor" val="tx"/>
                    </a:ext>
                  </a:extLst>
                </a:hlinkClick>
              </a:rPr>
            </a:br>
            <a:endParaRPr lang="en-GB" sz="2000" dirty="0">
              <a:latin typeface="Britannic Bold" panose="020B0903060703020204" pitchFamily="34" charset="0"/>
            </a:endParaRPr>
          </a:p>
        </p:txBody>
      </p:sp>
    </p:spTree>
    <p:extLst>
      <p:ext uri="{BB962C8B-B14F-4D97-AF65-F5344CB8AC3E}">
        <p14:creationId xmlns:p14="http://schemas.microsoft.com/office/powerpoint/2010/main" val="1705840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E767D2-2E27-4F8C-9287-1C5CE99F42F3}"/>
              </a:ext>
            </a:extLst>
          </p:cNvPr>
          <p:cNvSpPr>
            <a:spLocks noGrp="1"/>
          </p:cNvSpPr>
          <p:nvPr>
            <p:ph type="title"/>
          </p:nvPr>
        </p:nvSpPr>
        <p:spPr>
          <a:xfrm>
            <a:off x="1666875" y="609600"/>
            <a:ext cx="8229600" cy="904875"/>
          </a:xfrm>
        </p:spPr>
        <p:txBody>
          <a:bodyPr>
            <a:normAutofit/>
          </a:bodyPr>
          <a:lstStyle/>
          <a:p>
            <a:r>
              <a:rPr lang="en-GB" sz="3200" u="sng" dirty="0">
                <a:latin typeface="Britannic Bold" panose="020B0903060703020204" pitchFamily="34" charset="0"/>
              </a:rPr>
              <a:t>My Logo for my new upcoming Business</a:t>
            </a:r>
          </a:p>
        </p:txBody>
      </p:sp>
      <p:pic>
        <p:nvPicPr>
          <p:cNvPr id="12" name="Content Placeholder 11">
            <a:extLst>
              <a:ext uri="{FF2B5EF4-FFF2-40B4-BE49-F238E27FC236}">
                <a16:creationId xmlns:a16="http://schemas.microsoft.com/office/drawing/2014/main" id="{3D2496CA-5921-405E-A66D-5620E503874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6000" y="1703704"/>
            <a:ext cx="4572000" cy="4067175"/>
          </a:xfrm>
        </p:spPr>
      </p:pic>
      <p:sp>
        <p:nvSpPr>
          <p:cNvPr id="7" name="TextBox 6">
            <a:extLst>
              <a:ext uri="{FF2B5EF4-FFF2-40B4-BE49-F238E27FC236}">
                <a16:creationId xmlns:a16="http://schemas.microsoft.com/office/drawing/2014/main" id="{13E5372D-4C40-41C8-AC41-9D409470CF21}"/>
              </a:ext>
            </a:extLst>
          </p:cNvPr>
          <p:cNvSpPr txBox="1"/>
          <p:nvPr/>
        </p:nvSpPr>
        <p:spPr>
          <a:xfrm>
            <a:off x="1108711" y="2274838"/>
            <a:ext cx="4697730" cy="3416320"/>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000000"/>
                </a:solidFill>
                <a:effectLst/>
                <a:latin typeface="Roboto" panose="02000000000000000000" pitchFamily="2" charset="0"/>
              </a:rPr>
              <a:t>A logo is an easily recognizable graphic symbol that identifies a company, a commercial product, or any public or private entity.</a:t>
            </a:r>
          </a:p>
          <a:p>
            <a:pPr marL="285750" indent="-285750">
              <a:buFont typeface="Arial" panose="020B0604020202020204" pitchFamily="34" charset="0"/>
              <a:buChar char="•"/>
            </a:pPr>
            <a:r>
              <a:rPr lang="en-GB" b="0" i="0" dirty="0">
                <a:solidFill>
                  <a:srgbClr val="000000"/>
                </a:solidFill>
                <a:effectLst/>
                <a:latin typeface="Roboto" panose="02000000000000000000" pitchFamily="2" charset="0"/>
              </a:rPr>
              <a:t>It is one of the ways to distinguish a brand in a competitive world, full of graphic elements that try to attract our attention every day.</a:t>
            </a:r>
          </a:p>
          <a:p>
            <a:pPr marL="285750" indent="-285750">
              <a:buFont typeface="Arial" panose="020B0604020202020204" pitchFamily="34" charset="0"/>
              <a:buChar char="•"/>
            </a:pPr>
            <a:r>
              <a:rPr lang="en-GB" b="0" i="0" dirty="0">
                <a:solidFill>
                  <a:srgbClr val="000000"/>
                </a:solidFill>
                <a:effectLst/>
                <a:latin typeface="Roboto" panose="02000000000000000000" pitchFamily="2" charset="0"/>
              </a:rPr>
              <a:t>A logo is generally a combination of typographies, graphics/symbols, and colours. It is a graphic element that is part of the visual identity of a brand.</a:t>
            </a:r>
          </a:p>
        </p:txBody>
      </p:sp>
    </p:spTree>
    <p:extLst>
      <p:ext uri="{BB962C8B-B14F-4D97-AF65-F5344CB8AC3E}">
        <p14:creationId xmlns:p14="http://schemas.microsoft.com/office/powerpoint/2010/main" val="3342685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58FE11B1-0D88-438D-A35B-8F0F8121F0D8}"/>
              </a:ext>
            </a:extLst>
          </p:cNvPr>
          <p:cNvSpPr>
            <a:spLocks noGrp="1"/>
          </p:cNvSpPr>
          <p:nvPr>
            <p:ph type="title"/>
          </p:nvPr>
        </p:nvSpPr>
        <p:spPr/>
        <p:txBody>
          <a:bodyPr>
            <a:normAutofit fontScale="90000"/>
          </a:bodyPr>
          <a:lstStyle/>
          <a:p>
            <a:pPr algn="ctr"/>
            <a:br>
              <a:rPr lang="en-GB" dirty="0">
                <a:latin typeface="Britannic Bold" panose="020B0903060703020204" pitchFamily="34" charset="0"/>
              </a:rPr>
            </a:br>
            <a:br>
              <a:rPr lang="en-GB" dirty="0">
                <a:latin typeface="Britannic Bold" panose="020B0903060703020204" pitchFamily="34" charset="0"/>
              </a:rPr>
            </a:br>
            <a:r>
              <a:rPr lang="en-GB" sz="4900" u="sng" dirty="0">
                <a:latin typeface="Britannic Bold" panose="020B0903060703020204" pitchFamily="34" charset="0"/>
              </a:rPr>
              <a:t>Marketing</a:t>
            </a:r>
            <a:br>
              <a:rPr lang="en-GB" sz="2700" u="sng" dirty="0">
                <a:latin typeface="Britannic Bold" panose="020B0903060703020204" pitchFamily="34" charset="0"/>
              </a:rPr>
            </a:br>
            <a:br>
              <a:rPr lang="en-GB" dirty="0">
                <a:latin typeface="Britannic Bold" panose="020B0903060703020204" pitchFamily="34" charset="0"/>
              </a:rPr>
            </a:br>
            <a:endParaRPr lang="en-GB" dirty="0">
              <a:latin typeface="Britannic Bold" panose="020B0903060703020204" pitchFamily="34" charset="0"/>
            </a:endParaRPr>
          </a:p>
        </p:txBody>
      </p:sp>
      <p:pic>
        <p:nvPicPr>
          <p:cNvPr id="5" name="Content Placeholder 4">
            <a:extLst>
              <a:ext uri="{FF2B5EF4-FFF2-40B4-BE49-F238E27FC236}">
                <a16:creationId xmlns:a16="http://schemas.microsoft.com/office/drawing/2014/main" id="{BEB3AE0A-48E7-41F4-9D6F-27D7B07C4E1C}"/>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tretch/>
        </p:blipFill>
        <p:spPr>
          <a:xfrm>
            <a:off x="1635761" y="516140"/>
            <a:ext cx="2569574" cy="5563986"/>
          </a:xfrm>
        </p:spPr>
      </p:pic>
      <p:sp>
        <p:nvSpPr>
          <p:cNvPr id="23" name="Text Placeholder 22">
            <a:extLst>
              <a:ext uri="{FF2B5EF4-FFF2-40B4-BE49-F238E27FC236}">
                <a16:creationId xmlns:a16="http://schemas.microsoft.com/office/drawing/2014/main" id="{F0635E4E-D040-488B-988B-9F03FA44AD05}"/>
              </a:ext>
            </a:extLst>
          </p:cNvPr>
          <p:cNvSpPr>
            <a:spLocks noGrp="1"/>
          </p:cNvSpPr>
          <p:nvPr>
            <p:ph sz="half" idx="2"/>
          </p:nvPr>
        </p:nvSpPr>
        <p:spPr/>
        <p:txBody>
          <a:bodyPr>
            <a:normAutofit fontScale="92500" lnSpcReduction="10000"/>
          </a:bodyPr>
          <a:lstStyle/>
          <a:p>
            <a:r>
              <a:rPr lang="en-GB" dirty="0">
                <a:solidFill>
                  <a:schemeClr val="accent1">
                    <a:lumMod val="75000"/>
                  </a:schemeClr>
                </a:solidFill>
                <a:effectLst/>
                <a:latin typeface="Britannic Bold" panose="020B0903060703020204" pitchFamily="34" charset="0"/>
                <a:ea typeface="Calibri" panose="020F0502020204030204" pitchFamily="34" charset="0"/>
                <a:cs typeface="Arial" panose="020B0604020202020204" pitchFamily="34" charset="0"/>
              </a:rPr>
              <a:t>Instagram is the second most accessed network be hide Facebook.</a:t>
            </a:r>
          </a:p>
          <a:p>
            <a:r>
              <a:rPr lang="en-GB" dirty="0">
                <a:solidFill>
                  <a:schemeClr val="accent1">
                    <a:lumMod val="75000"/>
                  </a:schemeClr>
                </a:solidFill>
                <a:latin typeface="Britannic Bold" panose="020B0903060703020204" pitchFamily="34" charset="0"/>
                <a:ea typeface="Calibri" panose="020F0502020204030204" pitchFamily="34" charset="0"/>
                <a:cs typeface="Arial" panose="020B0604020202020204" pitchFamily="34" charset="0"/>
              </a:rPr>
              <a:t>The popular visual - first social medium see over one billion active monthly users and 500 million daily Instagram stories.</a:t>
            </a:r>
          </a:p>
          <a:p>
            <a:r>
              <a:rPr lang="en-GB" dirty="0">
                <a:solidFill>
                  <a:schemeClr val="accent1">
                    <a:lumMod val="75000"/>
                  </a:schemeClr>
                </a:solidFill>
                <a:latin typeface="Britannic Bold" panose="020B0903060703020204" pitchFamily="34" charset="0"/>
                <a:ea typeface="Calibri" panose="020F0502020204030204" pitchFamily="34" charset="0"/>
                <a:cs typeface="Arial" panose="020B0604020202020204" pitchFamily="34" charset="0"/>
              </a:rPr>
              <a:t>Nearly 45% of Instagram users are between the ages of 18 – 44.</a:t>
            </a:r>
          </a:p>
          <a:p>
            <a:r>
              <a:rPr lang="en-GB" dirty="0">
                <a:solidFill>
                  <a:schemeClr val="accent1">
                    <a:lumMod val="75000"/>
                  </a:schemeClr>
                </a:solidFill>
                <a:latin typeface="Britannic Bold" panose="020B0903060703020204" pitchFamily="34" charset="0"/>
                <a:ea typeface="Calibri" panose="020F0502020204030204" pitchFamily="34" charset="0"/>
                <a:cs typeface="Arial" panose="020B0604020202020204" pitchFamily="34" charset="0"/>
              </a:rPr>
              <a:t>90% of Instagram users follow at least one business.</a:t>
            </a:r>
          </a:p>
          <a:p>
            <a:r>
              <a:rPr lang="en-GB" dirty="0">
                <a:solidFill>
                  <a:schemeClr val="accent1">
                    <a:lumMod val="75000"/>
                  </a:schemeClr>
                </a:solidFill>
                <a:latin typeface="Britannic Bold" panose="020B0903060703020204" pitchFamily="34" charset="0"/>
                <a:ea typeface="Calibri" panose="020F0502020204030204" pitchFamily="34" charset="0"/>
                <a:cs typeface="Arial" panose="020B0604020202020204" pitchFamily="34" charset="0"/>
              </a:rPr>
              <a:t>More than 83% of Instagram users have discovered a new product or service on the platform.</a:t>
            </a:r>
          </a:p>
          <a:p>
            <a:endParaRPr lang="en-GB" dirty="0">
              <a:solidFill>
                <a:srgbClr val="7030A0"/>
              </a:solidFill>
              <a:latin typeface="Britannic Bold" panose="020B0903060703020204" pitchFamily="34" charset="0"/>
              <a:ea typeface="Calibri" panose="020F0502020204030204" pitchFamily="34" charset="0"/>
              <a:cs typeface="Arial" panose="020B0604020202020204" pitchFamily="34" charset="0"/>
            </a:endParaRPr>
          </a:p>
          <a:p>
            <a:endParaRPr lang="en-GB" sz="1100" dirty="0">
              <a:solidFill>
                <a:schemeClr val="accent1">
                  <a:lumMod val="75000"/>
                </a:schemeClr>
              </a:solidFill>
              <a:effectLst/>
              <a:latin typeface="Britannic Bold" panose="020B0903060703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29451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D78F10B-0FCB-43FA-BB92-0276C577853F}"/>
              </a:ext>
            </a:extLst>
          </p:cNvPr>
          <p:cNvSpPr>
            <a:spLocks noGrp="1"/>
          </p:cNvSpPr>
          <p:nvPr>
            <p:ph type="title"/>
          </p:nvPr>
        </p:nvSpPr>
        <p:spPr/>
        <p:txBody>
          <a:bodyPr/>
          <a:lstStyle/>
          <a:p>
            <a:r>
              <a:rPr lang="en-GB" dirty="0"/>
              <a:t>                              </a:t>
            </a:r>
            <a:r>
              <a:rPr lang="en-GB" u="sng" dirty="0">
                <a:latin typeface="Britannic Bold" panose="020B0903060703020204" pitchFamily="34" charset="0"/>
              </a:rPr>
              <a:t>Pros and cons</a:t>
            </a:r>
          </a:p>
        </p:txBody>
      </p:sp>
      <p:sp>
        <p:nvSpPr>
          <p:cNvPr id="8" name="Content Placeholder 7">
            <a:extLst>
              <a:ext uri="{FF2B5EF4-FFF2-40B4-BE49-F238E27FC236}">
                <a16:creationId xmlns:a16="http://schemas.microsoft.com/office/drawing/2014/main" id="{655CF5A1-E81B-4E2B-9E8D-187A672545DC}"/>
              </a:ext>
            </a:extLst>
          </p:cNvPr>
          <p:cNvSpPr>
            <a:spLocks noGrp="1"/>
          </p:cNvSpPr>
          <p:nvPr>
            <p:ph sz="half" idx="1"/>
          </p:nvPr>
        </p:nvSpPr>
        <p:spPr/>
        <p:txBody>
          <a:bodyPr>
            <a:normAutofit/>
          </a:bodyPr>
          <a:lstStyle/>
          <a:p>
            <a:r>
              <a:rPr lang="en-GB" dirty="0">
                <a:latin typeface="Britannic Bold" panose="020B0903060703020204" pitchFamily="34" charset="0"/>
              </a:rPr>
              <a:t>Being your own boss</a:t>
            </a:r>
          </a:p>
          <a:p>
            <a:r>
              <a:rPr lang="en-GB" dirty="0">
                <a:latin typeface="Britannic Bold" panose="020B0903060703020204" pitchFamily="34" charset="0"/>
              </a:rPr>
              <a:t>Working at your own pace</a:t>
            </a:r>
          </a:p>
          <a:p>
            <a:r>
              <a:rPr lang="en-GB" dirty="0">
                <a:latin typeface="Britannic Bold" panose="020B0903060703020204" pitchFamily="34" charset="0"/>
              </a:rPr>
              <a:t>Working from home</a:t>
            </a:r>
          </a:p>
          <a:p>
            <a:r>
              <a:rPr lang="en-GB" dirty="0">
                <a:latin typeface="Britannic Bold" panose="020B0903060703020204" pitchFamily="34" charset="0"/>
              </a:rPr>
              <a:t>Make your own shifts</a:t>
            </a:r>
          </a:p>
          <a:p>
            <a:r>
              <a:rPr lang="en-GB" dirty="0">
                <a:latin typeface="Britannic Bold" panose="020B0903060703020204" pitchFamily="34" charset="0"/>
              </a:rPr>
              <a:t>My own prices</a:t>
            </a:r>
          </a:p>
          <a:p>
            <a:r>
              <a:rPr lang="en-GB" dirty="0">
                <a:latin typeface="Britannic Bold" panose="020B0903060703020204" pitchFamily="34" charset="0"/>
              </a:rPr>
              <a:t>Making people feel good about themselves</a:t>
            </a:r>
          </a:p>
          <a:p>
            <a:pPr marL="45720" indent="0">
              <a:buNone/>
            </a:pPr>
            <a:endParaRPr lang="en-GB" dirty="0">
              <a:latin typeface="Britannic Bold" panose="020B0903060703020204" pitchFamily="34" charset="0"/>
            </a:endParaRPr>
          </a:p>
        </p:txBody>
      </p:sp>
      <p:sp>
        <p:nvSpPr>
          <p:cNvPr id="9" name="Content Placeholder 8">
            <a:extLst>
              <a:ext uri="{FF2B5EF4-FFF2-40B4-BE49-F238E27FC236}">
                <a16:creationId xmlns:a16="http://schemas.microsoft.com/office/drawing/2014/main" id="{44B385C7-AD55-4573-9C3C-9E2CE79864FD}"/>
              </a:ext>
            </a:extLst>
          </p:cNvPr>
          <p:cNvSpPr>
            <a:spLocks noGrp="1"/>
          </p:cNvSpPr>
          <p:nvPr>
            <p:ph sz="half" idx="2"/>
          </p:nvPr>
        </p:nvSpPr>
        <p:spPr/>
        <p:txBody>
          <a:bodyPr>
            <a:normAutofit/>
          </a:bodyPr>
          <a:lstStyle/>
          <a:p>
            <a:r>
              <a:rPr lang="en-GB" dirty="0">
                <a:latin typeface="Britannic Bold" panose="020B0903060703020204" pitchFamily="34" charset="0"/>
              </a:rPr>
              <a:t>Dealing with difficult customers</a:t>
            </a:r>
          </a:p>
          <a:p>
            <a:r>
              <a:rPr lang="en-GB" dirty="0">
                <a:latin typeface="Britannic Bold" panose="020B0903060703020204" pitchFamily="34" charset="0"/>
              </a:rPr>
              <a:t>No set wage</a:t>
            </a:r>
          </a:p>
          <a:p>
            <a:r>
              <a:rPr lang="en-GB" dirty="0">
                <a:latin typeface="Britannic Bold" panose="020B0903060703020204" pitchFamily="34" charset="0"/>
              </a:rPr>
              <a:t>Neck problems</a:t>
            </a:r>
          </a:p>
          <a:p>
            <a:r>
              <a:rPr lang="en-GB" dirty="0">
                <a:latin typeface="Britannic Bold" panose="020B0903060703020204" pitchFamily="34" charset="0"/>
              </a:rPr>
              <a:t>Back problems</a:t>
            </a:r>
          </a:p>
          <a:p>
            <a:r>
              <a:rPr lang="en-GB" dirty="0">
                <a:latin typeface="Britannic Bold" panose="020B0903060703020204" pitchFamily="34" charset="0"/>
              </a:rPr>
              <a:t>Work and life balance</a:t>
            </a:r>
          </a:p>
          <a:p>
            <a:r>
              <a:rPr lang="en-GB" sz="2400" dirty="0">
                <a:latin typeface="Britannic Bold" panose="020B0903060703020204" pitchFamily="34" charset="0"/>
              </a:rPr>
              <a:t>Unfortunate circumstances such as Covid-19</a:t>
            </a:r>
          </a:p>
          <a:p>
            <a:endParaRPr lang="en-GB" dirty="0">
              <a:latin typeface="Britannic Bold" panose="020B0903060703020204" pitchFamily="34" charset="0"/>
            </a:endParaRPr>
          </a:p>
        </p:txBody>
      </p:sp>
    </p:spTree>
    <p:extLst>
      <p:ext uri="{BB962C8B-B14F-4D97-AF65-F5344CB8AC3E}">
        <p14:creationId xmlns:p14="http://schemas.microsoft.com/office/powerpoint/2010/main" val="2859326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2B052-132A-4992-A25A-3B4D6647E035}"/>
              </a:ext>
            </a:extLst>
          </p:cNvPr>
          <p:cNvSpPr>
            <a:spLocks noGrp="1"/>
          </p:cNvSpPr>
          <p:nvPr>
            <p:ph type="title"/>
          </p:nvPr>
        </p:nvSpPr>
        <p:spPr/>
        <p:txBody>
          <a:bodyPr/>
          <a:lstStyle/>
          <a:p>
            <a:r>
              <a:rPr lang="en-GB" dirty="0"/>
              <a:t>                               </a:t>
            </a:r>
            <a:r>
              <a:rPr lang="en-GB" u="sng" dirty="0">
                <a:latin typeface="Britannic Bold" panose="020B0903060703020204" pitchFamily="34" charset="0"/>
              </a:rPr>
              <a:t>Reflection</a:t>
            </a:r>
          </a:p>
        </p:txBody>
      </p:sp>
      <p:sp>
        <p:nvSpPr>
          <p:cNvPr id="3" name="Content Placeholder 2">
            <a:extLst>
              <a:ext uri="{FF2B5EF4-FFF2-40B4-BE49-F238E27FC236}">
                <a16:creationId xmlns:a16="http://schemas.microsoft.com/office/drawing/2014/main" id="{447496DD-6CDB-48B1-B670-E315FB70B000}"/>
              </a:ext>
            </a:extLst>
          </p:cNvPr>
          <p:cNvSpPr>
            <a:spLocks noGrp="1"/>
          </p:cNvSpPr>
          <p:nvPr>
            <p:ph idx="1"/>
          </p:nvPr>
        </p:nvSpPr>
        <p:spPr/>
        <p:txBody>
          <a:bodyPr>
            <a:normAutofit fontScale="92500" lnSpcReduction="20000"/>
          </a:bodyPr>
          <a:lstStyle/>
          <a:p>
            <a:r>
              <a:rPr lang="en-GB" dirty="0">
                <a:latin typeface="Britannic Bold" panose="020B0903060703020204" pitchFamily="34" charset="0"/>
              </a:rPr>
              <a:t>I've only just started my lash journey, am qualified to do classic and Russian lashes but am still practicing I've not had a client come forward for a service so this is very brand new, I've got to put my technique into practice everyday so I don't lose my technique.</a:t>
            </a:r>
          </a:p>
          <a:p>
            <a:r>
              <a:rPr lang="en-GB" dirty="0">
                <a:latin typeface="Britannic Bold" panose="020B0903060703020204" pitchFamily="34" charset="0"/>
              </a:rPr>
              <a:t>Its a lot of hard work and consistency, I've learnt while in class I need more knowledge on employability and marketing my services, the end goal is to have my own beauty boutique specializing in eyelashes and Aesthetic, am starting with lashes the hard part is yet to come I will have my personal swot analysis to work with and continue to engage in class and further my business management skills in the future.</a:t>
            </a:r>
          </a:p>
          <a:p>
            <a:r>
              <a:rPr lang="en-GB" dirty="0">
                <a:latin typeface="Britannic Bold" panose="020B0903060703020204" pitchFamily="34" charset="0"/>
              </a:rPr>
              <a:t>I will further my education in higher business level courses, I will keep a journal of what I need to achieve what's expected of me so I have an understanding of my process or things still to achieve.</a:t>
            </a:r>
          </a:p>
          <a:p>
            <a:r>
              <a:rPr lang="en-GB" dirty="0">
                <a:latin typeface="Britannic Bold" panose="020B0903060703020204" pitchFamily="34" charset="0"/>
              </a:rPr>
              <a:t>It’s a learning curve, some days I reflect on how hard this journey could be rewarding and deflating but am here for the challenge.</a:t>
            </a:r>
          </a:p>
          <a:p>
            <a:endParaRPr lang="en-GB" dirty="0"/>
          </a:p>
          <a:p>
            <a:endParaRPr lang="en-GB" dirty="0"/>
          </a:p>
        </p:txBody>
      </p:sp>
    </p:spTree>
    <p:extLst>
      <p:ext uri="{BB962C8B-B14F-4D97-AF65-F5344CB8AC3E}">
        <p14:creationId xmlns:p14="http://schemas.microsoft.com/office/powerpoint/2010/main" val="4283589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2ABC4-FEC0-45BA-8D8B-D653A8CD85A0}"/>
              </a:ext>
            </a:extLst>
          </p:cNvPr>
          <p:cNvSpPr>
            <a:spLocks noGrp="1"/>
          </p:cNvSpPr>
          <p:nvPr>
            <p:ph type="title"/>
          </p:nvPr>
        </p:nvSpPr>
        <p:spPr/>
        <p:txBody>
          <a:bodyPr/>
          <a:lstStyle/>
          <a:p>
            <a:pPr algn="just"/>
            <a:r>
              <a:rPr lang="en-GB" dirty="0">
                <a:latin typeface="Britannic Bold" panose="020B0903060703020204" pitchFamily="34" charset="0"/>
              </a:rPr>
              <a:t>                  </a:t>
            </a:r>
            <a:r>
              <a:rPr lang="en-GB" u="sng" dirty="0">
                <a:latin typeface="Britannic Bold" panose="020B0903060703020204" pitchFamily="34" charset="0"/>
              </a:rPr>
              <a:t>References</a:t>
            </a:r>
          </a:p>
        </p:txBody>
      </p:sp>
      <p:sp>
        <p:nvSpPr>
          <p:cNvPr id="3" name="Content Placeholder 2">
            <a:extLst>
              <a:ext uri="{FF2B5EF4-FFF2-40B4-BE49-F238E27FC236}">
                <a16:creationId xmlns:a16="http://schemas.microsoft.com/office/drawing/2014/main" id="{97A102F1-328F-4DD2-9F6A-8FE1E36EBE2A}"/>
              </a:ext>
            </a:extLst>
          </p:cNvPr>
          <p:cNvSpPr>
            <a:spLocks noGrp="1"/>
          </p:cNvSpPr>
          <p:nvPr>
            <p:ph idx="1"/>
          </p:nvPr>
        </p:nvSpPr>
        <p:spPr>
          <a:xfrm>
            <a:off x="925830" y="2057400"/>
            <a:ext cx="10090041" cy="4038600"/>
          </a:xfrm>
        </p:spPr>
        <p:txBody>
          <a:bodyPr/>
          <a:lstStyle/>
          <a:p>
            <a:pPr marL="45720" indent="0">
              <a:buNone/>
            </a:pPr>
            <a:r>
              <a:rPr lang="en-GB" sz="2400" b="0" i="0" dirty="0">
                <a:solidFill>
                  <a:srgbClr val="006621"/>
                </a:solidFill>
                <a:effectLst/>
                <a:latin typeface="Roboto" panose="02000000000000000000" pitchFamily="2" charset="0"/>
              </a:rPr>
              <a:t>https://www.cipd.co.uk/.../swot-analysis-factsheet</a:t>
            </a:r>
            <a:br>
              <a:rPr lang="en-GB" sz="2400" b="0" i="0" u="none" strike="noStrike" dirty="0">
                <a:solidFill>
                  <a:srgbClr val="1A0DAB"/>
                </a:solidFill>
                <a:effectLst/>
                <a:latin typeface="Roboto" panose="02000000000000000000" pitchFamily="2" charset="0"/>
                <a:hlinkClick r:id="rId3"/>
              </a:rPr>
            </a:br>
            <a:endParaRPr lang="en-GB" sz="2400" dirty="0">
              <a:latin typeface="Britannic Bold" panose="020B0903060703020204" pitchFamily="34" charset="0"/>
            </a:endParaRPr>
          </a:p>
          <a:p>
            <a:pPr marL="45720" indent="0">
              <a:buNone/>
            </a:pPr>
            <a:endParaRPr lang="en-GB" dirty="0"/>
          </a:p>
        </p:txBody>
      </p:sp>
      <p:sp>
        <p:nvSpPr>
          <p:cNvPr id="5" name="TextBox 4">
            <a:extLst>
              <a:ext uri="{FF2B5EF4-FFF2-40B4-BE49-F238E27FC236}">
                <a16:creationId xmlns:a16="http://schemas.microsoft.com/office/drawing/2014/main" id="{E52D62B2-85A3-432F-A7BB-5A3BBB14D1C3}"/>
              </a:ext>
            </a:extLst>
          </p:cNvPr>
          <p:cNvSpPr txBox="1"/>
          <p:nvPr/>
        </p:nvSpPr>
        <p:spPr>
          <a:xfrm>
            <a:off x="925830" y="2846071"/>
            <a:ext cx="8221027" cy="369332"/>
          </a:xfrm>
          <a:prstGeom prst="rect">
            <a:avLst/>
          </a:prstGeom>
          <a:noFill/>
        </p:spPr>
        <p:txBody>
          <a:bodyPr wrap="square">
            <a:spAutoFit/>
          </a:bodyPr>
          <a:lstStyle/>
          <a:p>
            <a:r>
              <a:rPr lang="en-GB" dirty="0">
                <a:hlinkClick r:id="rId4"/>
              </a:rPr>
              <a:t>The Difference Between Logo Design and     Branding | The Branding Journal</a:t>
            </a:r>
            <a:r>
              <a:rPr lang="en-GB" dirty="0"/>
              <a:t> </a:t>
            </a:r>
          </a:p>
        </p:txBody>
      </p:sp>
      <p:sp>
        <p:nvSpPr>
          <p:cNvPr id="7" name="TextBox 6">
            <a:extLst>
              <a:ext uri="{FF2B5EF4-FFF2-40B4-BE49-F238E27FC236}">
                <a16:creationId xmlns:a16="http://schemas.microsoft.com/office/drawing/2014/main" id="{EF8FAED4-4A6F-47B3-908C-98825E1349DC}"/>
              </a:ext>
            </a:extLst>
          </p:cNvPr>
          <p:cNvSpPr txBox="1"/>
          <p:nvPr/>
        </p:nvSpPr>
        <p:spPr>
          <a:xfrm>
            <a:off x="925830" y="3429000"/>
            <a:ext cx="8221027" cy="923330"/>
          </a:xfrm>
          <a:prstGeom prst="rect">
            <a:avLst/>
          </a:prstGeom>
          <a:noFill/>
        </p:spPr>
        <p:txBody>
          <a:bodyPr wrap="square">
            <a:spAutoFit/>
          </a:bodyPr>
          <a:lstStyle/>
          <a:p>
            <a:r>
              <a:rPr lang="en-GB" sz="1800" u="sng" dirty="0">
                <a:solidFill>
                  <a:srgbClr val="006621"/>
                </a:solidFill>
                <a:latin typeface="Arial" panose="020B0604020202020204" pitchFamily="34" charset="0"/>
                <a:ea typeface="Calibri" panose="020F0502020204030204" pitchFamily="34" charset="0"/>
                <a:cs typeface="Arial" panose="020B0604020202020204" pitchFamily="34" charset="0"/>
                <a:hlinkClick r:id="rId5"/>
              </a:rPr>
              <a:t>https://www.hubspot.com/instagram-marketing</a:t>
            </a:r>
            <a:r>
              <a:rPr lang="en-GB" sz="1800" u="sng" dirty="0">
                <a:solidFill>
                  <a:srgbClr val="006621"/>
                </a:solidFill>
                <a:latin typeface="Arial" panose="020B0604020202020204" pitchFamily="34" charset="0"/>
                <a:ea typeface="Calibri" panose="020F0502020204030204" pitchFamily="34" charset="0"/>
                <a:cs typeface="Arial" panose="020B0604020202020204" pitchFamily="34" charset="0"/>
              </a:rPr>
              <a:t> </a:t>
            </a:r>
          </a:p>
          <a:p>
            <a:r>
              <a:rPr lang="en-GB" sz="1800" u="sng" dirty="0">
                <a:solidFill>
                  <a:srgbClr val="006621"/>
                </a:solidFill>
                <a:latin typeface="Arial" panose="020B0604020202020204" pitchFamily="34" charset="0"/>
                <a:ea typeface="Calibri" panose="020F0502020204030204" pitchFamily="34" charset="0"/>
                <a:cs typeface="Arial" panose="020B0604020202020204" pitchFamily="34" charset="0"/>
              </a:rPr>
              <a:t>   </a:t>
            </a:r>
          </a:p>
          <a:p>
            <a:r>
              <a:rPr lang="en-GB" dirty="0">
                <a:hlinkClick r:id="rId6"/>
              </a:rPr>
              <a:t>BECOMING A LASH TECH! PROs and CONs - YouTube</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15408104"/>
      </p:ext>
    </p:extLst>
  </p:cSld>
  <p:clrMapOvr>
    <a:masterClrMapping/>
  </p:clrMapOvr>
</p:sld>
</file>

<file path=ppt/theme/theme1.xml><?xml version="1.0" encoding="utf-8"?>
<a:theme xmlns:a="http://schemas.openxmlformats.org/drawingml/2006/main" name="Basis">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125</TotalTime>
  <Words>691</Words>
  <Application>Microsoft Office PowerPoint</Application>
  <PresentationFormat>Widescreen</PresentationFormat>
  <Paragraphs>91</Paragraphs>
  <Slides>10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arial</vt:lpstr>
      <vt:lpstr>Britannic Bold</vt:lpstr>
      <vt:lpstr>Calibri</vt:lpstr>
      <vt:lpstr>Corbel</vt:lpstr>
      <vt:lpstr>Roboto</vt:lpstr>
      <vt:lpstr>Times New Roman</vt:lpstr>
      <vt:lpstr>Basis</vt:lpstr>
      <vt:lpstr>   Individual Presentation By Nicola Laura Myers (2029745)   BMSW4001  Academic and Employability Skills     Sylvia Hoffmann      </vt:lpstr>
      <vt:lpstr>           Individual Presentation</vt:lpstr>
      <vt:lpstr>           Qualifications and skills Required   </vt:lpstr>
      <vt:lpstr>            How to Maintain my skills                    </vt:lpstr>
      <vt:lpstr>               Personal Swot Analysis  </vt:lpstr>
      <vt:lpstr>My Logo for my new upcoming Business</vt:lpstr>
      <vt:lpstr>  Marketing  </vt:lpstr>
      <vt:lpstr>                              Pros and cons</vt:lpstr>
      <vt:lpstr>                               Reflection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Myers</dc:creator>
  <cp:lastModifiedBy>Nicola Myers</cp:lastModifiedBy>
  <cp:revision>7</cp:revision>
  <dcterms:created xsi:type="dcterms:W3CDTF">2021-06-29T14:23:27Z</dcterms:created>
  <dcterms:modified xsi:type="dcterms:W3CDTF">2021-08-08T19:27:46Z</dcterms:modified>
</cp:coreProperties>
</file>