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4239B9-3419-B449-BB71-40B86134482D}" type="datetimeFigureOut">
              <a:rPr lang="en-US" smtClean="0"/>
              <a:t>8/8/2026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15018E-73A7-D449-AC74-3D774DCDE25D}" type="slidenum">
              <a:rPr lang="en-US" smtClean="0"/>
              <a:t>‹#›</a:t>
            </a:fld>
            <a:endParaRPr lang="en-US"/>
          </a:p>
        </p:txBody>
      </p:sp>
    </p:spTree>
    <p:extLst>
      <p:ext uri="{BB962C8B-B14F-4D97-AF65-F5344CB8AC3E}">
        <p14:creationId xmlns:p14="http://schemas.microsoft.com/office/powerpoint/2010/main" val="840548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TIMING: 0:00–0:25 (about 25 seconds)</a:t>
            </a:r>
          </a:p>
          <a:p>
            <a:endParaRPr/>
          </a:p>
          <a:p>
            <a:r>
              <a:t>Good morning/afternoon. My presentation focuses on staff communication at Riverdale Nursing Home. Riverdale already uses Microsoft 365, and I recommend Microsoft Teams as the main tool for routine internal staff communication. I will briefly explain the communication problem, justify why Teams is more suitable than relying mainly on Outlook, evaluate the evidence, and explain how Riverdale could implement it safely and effectively.</a:t>
            </a:r>
          </a:p>
          <a:p>
            <a:endParaRPr/>
          </a:p>
          <a:p>
            <a:r>
              <a:t>PRESENTATION TIP: Look at the audience for the opening rather than reading from the screen.</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TIMING: 0:25–1:00 (about 35 seconds)</a:t>
            </a:r>
          </a:p>
          <a:p>
            <a:endParaRPr/>
          </a:p>
          <a:p>
            <a:r>
              <a:t>Riverdale supports older adults and operates across two buildings. Carers, senior carers, nurses and administrative staff work different shifts. The case study identifies confusion, duplicated work and missed messages. This means the problem is not simply a lack of technology. Riverdale needs a clearer way of getting operational information to the right staff across locations and between shifts. My selected workplace task is therefore staff communication.</a:t>
            </a:r>
          </a:p>
          <a:p>
            <a:endParaRPr/>
          </a:p>
          <a:p>
            <a:r>
              <a:t>PRESENTATION TIP: Emphasise “two buildings”, “different shifts” and “missed messages” because these directly justify your choice of tool.</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TIMING: 1:00–1:40 (about 40 seconds)</a:t>
            </a:r>
          </a:p>
          <a:p>
            <a:endParaRPr/>
          </a:p>
          <a:p>
            <a:r>
              <a:t>I compared Microsoft Teams with Outlook because both are part of Microsoft 365. Outlook is useful for formal email and external communication. However, Riverdale’s main problem is ongoing internal communication. Teams is stronger for this because staff can use channels and chat, and previous conversations remain available for staff starting a later shift. Teams also supports calls and meetings in the same environment. I would therefore use Teams for routine internal communication while keeping Outlook for communication where email is more appropriate.</a:t>
            </a:r>
          </a:p>
          <a:p>
            <a:endParaRPr/>
          </a:p>
          <a:p>
            <a:r>
              <a:t>PRESENTATION TIP: Do not say Outlook is bad. The stronger argument is that the two tools suit different workplace tasks.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TIMING: 1:40–2:30 (about 50 seconds)</a:t>
            </a:r>
          </a:p>
          <a:p>
            <a:endParaRPr/>
          </a:p>
          <a:p>
            <a:r>
              <a:t>There is evidence supporting this recommendation. Microsoft’s healthcare guidance identifies Teams channels, chat, calls and collaboration as ways of connecting healthcare workforces. Evidence from the NHS is also useful. Mehta and colleagues reported rapid adoption of Microsoft Teams within an acute NHS organisation during COVID-19. Hargreaves, Clarke and Lester found that Teams had a positive effect on team performance in an NHS community service, although they also identified challenges such as training and accessibility. NHS England guidance also highlights confidentiality and secure working. Therefore, Teams has relevant healthcare applications, but successful use depends on how it is implemented.</a:t>
            </a:r>
          </a:p>
          <a:p>
            <a:endParaRPr/>
          </a:p>
          <a:p>
            <a:r>
              <a:t>PRESENTATION TIP: You do not need to read every citation. Mention the authors/organisations naturally and keep moving.</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TIMING: 2:30–3:20 (about 50 seconds)</a:t>
            </a:r>
          </a:p>
          <a:p>
            <a:endParaRPr/>
          </a:p>
          <a:p>
            <a:r>
              <a:t>At Riverdale, I would implement Teams in a simple and controlled way. First, membership should be limited to authorised staff with appropriate permissions. Second, I would avoid creating too many channels. A simple structure could include General Operations, Building A, Building B and Training. Third, Riverdale needs clear communication rules. Teams can support routine operational updates, but it should not become an informal replacement for the organisation’s approved care-record system. Finally, staff should receive short training and the new approach should be reviewed after implementation.</a:t>
            </a:r>
          </a:p>
          <a:p>
            <a:endParaRPr/>
          </a:p>
          <a:p>
            <a:r>
              <a:t>PRESENTATION TIP: This slide demonstrates practical application. Make it sound like a realistic Riverdale plan, not a list of Microsoft features.</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TIMING: 3:20–4:15 (about 55 seconds)</a:t>
            </a:r>
          </a:p>
          <a:p>
            <a:endParaRPr/>
          </a:p>
          <a:p>
            <a:r>
              <a:t>Teams has important benefits, but there are also limitations. Persistent messages can improve continuity between shifts and may reduce repeated questions or missed updates. A shared platform can also reduce fragmented communication. However, too many channels or notifications could create information overload. Staff may also have different levels of digital confidence or access needs. Most importantly in a nursing home, confidential information must be handled appropriately. These risks can be reduced through a simple channel structure, training, controlled permissions and clear rules about what information belongs in Teams and what must go into the formal care record.</a:t>
            </a:r>
          </a:p>
          <a:p>
            <a:endParaRPr/>
          </a:p>
          <a:p>
            <a:r>
              <a:t>PRESENTATION TIP: This is your evaluation slide. Give roughly equal attention to benefits and limitations.</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TIMING: 4:15–4:55 (about 40 seconds)</a:t>
            </a:r>
          </a:p>
          <a:p>
            <a:endParaRPr/>
          </a:p>
          <a:p>
            <a:r>
              <a:t>In conclusion, I recommend Microsoft Teams as Riverdale’s main platform for routine internal staff communication. It directly addresses the need to communicate across shifts, roles and two buildings, and Riverdale already uses Microsoft 365. However, the recommendation depends on good governance and staff training. After four to six weeks, Riverdale could review staff feedback, duplicated communication, missed operational messages and staff confidence using the agreed channels. Overall, Teams is suitable because its main benefits match Riverdale’s communication problem and its key risks can be managed.</a:t>
            </a:r>
          </a:p>
          <a:p>
            <a:endParaRPr/>
          </a:p>
          <a:p>
            <a:r>
              <a:t>PRESENTATION TIP: Finish decisively. Aim to stop here at about 4 minutes 55 seconds, leaving a small buffer.</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REFERENCE SLIDE — NO PLANNED SPEAKING TIME</a:t>
            </a:r>
          </a:p>
          <a:p>
            <a:endParaRPr/>
          </a:p>
          <a:p>
            <a:r>
              <a:t>Do not read the reference list aloud. Leave this slide visible when you finish if appropriate.</a:t>
            </a:r>
          </a:p>
          <a:p>
            <a:endParaRPr/>
          </a:p>
          <a:p>
            <a:r>
              <a:t>TARGET TOTAL SPEAKING TIME: approximately 4 minutes 55 seconds.</a:t>
            </a:r>
          </a:p>
          <a:p>
            <a:endParaRPr/>
          </a:p>
          <a:p>
            <a:r>
              <a:t>LIKELY QUESTIONS TO PREPARE FOR:</a:t>
            </a:r>
          </a:p>
          <a:p>
            <a:r>
              <a:t>1. Why did you choose Teams instead of Outlook?</a:t>
            </a:r>
          </a:p>
          <a:p>
            <a:r>
              <a:t>2. What is the biggest limitation of Teams at Riverdale?</a:t>
            </a:r>
          </a:p>
          <a:p>
            <a:r>
              <a:t>3. What information should not be casually communicated through Teams?</a:t>
            </a:r>
          </a:p>
          <a:p>
            <a:r>
              <a:t>4. How would Teams improve efficiency?</a:t>
            </a:r>
          </a:p>
          <a:p>
            <a:r>
              <a:t>5. How would Riverdale know whether the implementation had worked?</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8/8/2026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8/8/2026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8/8/2026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8/8/2026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8/8/2026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8/8/2026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1B30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731520" y="914400"/>
            <a:ext cx="10698480" cy="1920240"/>
          </a:xfrm>
          <a:prstGeom prst="rect">
            <a:avLst/>
          </a:prstGeom>
          <a:noFill/>
        </p:spPr>
        <p:txBody>
          <a:bodyPr wrap="none">
            <a:spAutoFit/>
          </a:bodyPr>
          <a:lstStyle/>
          <a:p>
            <a:pPr>
              <a:defRPr sz="3500" b="1">
                <a:solidFill>
                  <a:srgbClr val="FFFFFF"/>
                </a:solidFill>
              </a:defRPr>
            </a:pPr>
            <a:r>
              <a:t>Improving Staff Communication at Riverdale Nursing Home</a:t>
            </a:r>
          </a:p>
          <a:p>
            <a:pPr>
              <a:spcBef>
                <a:spcPts val="1200"/>
              </a:spcBef>
              <a:defRPr sz="2500">
                <a:solidFill>
                  <a:srgbClr val="B5E1E5"/>
                </a:solidFill>
              </a:defRPr>
            </a:pPr>
            <a:r>
              <a:t>Recommendation: Microsoft Teams</a:t>
            </a:r>
          </a:p>
        </p:txBody>
      </p:sp>
      <p:sp>
        <p:nvSpPr>
          <p:cNvPr id="4" name="Rounded Rectangle 3"/>
          <p:cNvSpPr/>
          <p:nvPr/>
        </p:nvSpPr>
        <p:spPr>
          <a:xfrm>
            <a:off x="731520" y="3794760"/>
            <a:ext cx="5303520" cy="1325880"/>
          </a:xfrm>
          <a:prstGeom prst="roundRect">
            <a:avLst/>
          </a:prstGeom>
          <a:solidFill>
            <a:srgbClr val="264258"/>
          </a:solidFill>
          <a:ln>
            <a:solidFill>
              <a:srgbClr val="207880"/>
            </a:solidFill>
          </a:ln>
        </p:spPr>
        <p:style>
          <a:lnRef idx="1">
            <a:schemeClr val="accent1"/>
          </a:lnRef>
          <a:fillRef idx="3">
            <a:schemeClr val="accent1"/>
          </a:fillRef>
          <a:effectRef idx="2">
            <a:schemeClr val="accent1"/>
          </a:effectRef>
          <a:fontRef idx="minor">
            <a:schemeClr val="lt1"/>
          </a:fontRef>
        </p:style>
        <p:txBody>
          <a:bodyPr rtlCol="0" anchor="ctr"/>
          <a:lstStyle/>
          <a:p>
            <a:pPr algn="ctr">
              <a:spcAft>
                <a:spcPts val="400"/>
              </a:spcAft>
              <a:defRPr sz="1700" b="1">
                <a:solidFill>
                  <a:srgbClr val="FFFFFF"/>
                </a:solidFill>
              </a:defRPr>
            </a:pPr>
            <a:r>
              <a:rPr dirty="0"/>
              <a:t>LCHS4007 – Digital Skills and Research Methods</a:t>
            </a:r>
          </a:p>
          <a:p>
            <a:pPr>
              <a:spcAft>
                <a:spcPts val="400"/>
              </a:spcAft>
              <a:defRPr sz="1500" b="0">
                <a:solidFill>
                  <a:srgbClr val="FFFFFF"/>
                </a:solidFill>
              </a:defRPr>
            </a:pPr>
            <a:r>
              <a:rPr lang="en-GB" dirty="0" err="1"/>
              <a:t>Ashvin</a:t>
            </a:r>
            <a:r>
              <a:rPr lang="en-GB" dirty="0"/>
              <a:t> DIOLLE </a:t>
            </a:r>
          </a:p>
          <a:p>
            <a:pPr>
              <a:spcAft>
                <a:spcPts val="400"/>
              </a:spcAft>
              <a:defRPr sz="1500" b="0">
                <a:solidFill>
                  <a:srgbClr val="FFFFFF"/>
                </a:solidFill>
              </a:defRPr>
            </a:pPr>
            <a:r>
              <a:rPr lang="en-GB" dirty="0"/>
              <a:t>2515864</a:t>
            </a:r>
            <a:endParaRPr dirty="0"/>
          </a:p>
          <a:p>
            <a:pPr>
              <a:spcAft>
                <a:spcPts val="400"/>
              </a:spcAft>
              <a:defRPr sz="1500" b="0">
                <a:solidFill>
                  <a:srgbClr val="FFFFFF"/>
                </a:solidFill>
              </a:defRPr>
            </a:pPr>
            <a:r>
              <a:rPr dirty="0"/>
              <a:t>Lecturer: Kwame </a:t>
            </a:r>
            <a:r>
              <a:rPr dirty="0" err="1"/>
              <a:t>Assa-Agyei</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256032"/>
            <a:ext cx="10972800" cy="274320"/>
          </a:xfrm>
          <a:prstGeom prst="rect">
            <a:avLst/>
          </a:prstGeom>
          <a:noFill/>
        </p:spPr>
        <p:txBody>
          <a:bodyPr wrap="none">
            <a:spAutoFit/>
          </a:bodyPr>
          <a:lstStyle/>
          <a:p>
            <a:pPr>
              <a:defRPr sz="1000" b="1">
                <a:solidFill>
                  <a:srgbClr val="207880"/>
                </a:solidFill>
              </a:defRPr>
            </a:pPr>
            <a:r>
              <a:t>1 • WORKPLACE TASK</a:t>
            </a:r>
          </a:p>
        </p:txBody>
      </p:sp>
      <p:sp>
        <p:nvSpPr>
          <p:cNvPr id="4" name="TextBox 3"/>
          <p:cNvSpPr txBox="1"/>
          <p:nvPr/>
        </p:nvSpPr>
        <p:spPr>
          <a:xfrm>
            <a:off x="594360" y="594360"/>
            <a:ext cx="10972800" cy="594360"/>
          </a:xfrm>
          <a:prstGeom prst="rect">
            <a:avLst/>
          </a:prstGeom>
          <a:noFill/>
        </p:spPr>
        <p:txBody>
          <a:bodyPr wrap="none">
            <a:spAutoFit/>
          </a:bodyPr>
          <a:lstStyle/>
          <a:p>
            <a:pPr>
              <a:defRPr sz="2700" b="1">
                <a:solidFill>
                  <a:srgbClr val="1B3042"/>
                </a:solidFill>
              </a:defRPr>
            </a:pPr>
            <a:r>
              <a:t>Riverdale’s communication problem</a:t>
            </a:r>
          </a:p>
        </p:txBody>
      </p:sp>
      <p:sp>
        <p:nvSpPr>
          <p:cNvPr id="5" name="Rectangle 4"/>
          <p:cNvSpPr/>
          <p:nvPr/>
        </p:nvSpPr>
        <p:spPr>
          <a:xfrm>
            <a:off x="594360" y="1225296"/>
            <a:ext cx="1097280" cy="50292"/>
          </a:xfrm>
          <a:prstGeom prst="rect">
            <a:avLst/>
          </a:prstGeom>
          <a:solidFill>
            <a:srgbClr val="2078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31520" y="1554480"/>
            <a:ext cx="6583680" cy="4206240"/>
          </a:xfrm>
          <a:prstGeom prst="rect">
            <a:avLst/>
          </a:prstGeom>
          <a:noFill/>
        </p:spPr>
        <p:txBody>
          <a:bodyPr wrap="square">
            <a:spAutoFit/>
          </a:bodyPr>
          <a:lstStyle/>
          <a:p>
            <a:pPr>
              <a:spcAft>
                <a:spcPts val="900"/>
              </a:spcAft>
              <a:defRPr sz="1800">
                <a:solidFill>
                  <a:srgbClr val="23282D"/>
                </a:solidFill>
              </a:defRPr>
            </a:pPr>
            <a:r>
              <a:t>• Riverdale supports older adults and operates across two buildings.</a:t>
            </a:r>
          </a:p>
          <a:p>
            <a:pPr>
              <a:spcAft>
                <a:spcPts val="900"/>
              </a:spcAft>
              <a:defRPr sz="1800">
                <a:solidFill>
                  <a:srgbClr val="23282D"/>
                </a:solidFill>
              </a:defRPr>
            </a:pPr>
            <a:r>
              <a:t>• Carers, senior carers, nurses and administrative staff work different shifts.</a:t>
            </a:r>
          </a:p>
          <a:p>
            <a:pPr>
              <a:spcAft>
                <a:spcPts val="900"/>
              </a:spcAft>
              <a:defRPr sz="1800">
                <a:solidFill>
                  <a:srgbClr val="23282D"/>
                </a:solidFill>
              </a:defRPr>
            </a:pPr>
            <a:r>
              <a:t>• The case study reports confusion, duplicated work, missed messages and inefficient working.</a:t>
            </a:r>
          </a:p>
          <a:p>
            <a:pPr>
              <a:spcAft>
                <a:spcPts val="900"/>
              </a:spcAft>
              <a:defRPr sz="1800">
                <a:solidFill>
                  <a:srgbClr val="23282D"/>
                </a:solidFill>
              </a:defRPr>
            </a:pPr>
            <a:r>
              <a:t>• Selected workplace task: staff communication — getting operational information to the right staff across locations and shifts.</a:t>
            </a:r>
          </a:p>
        </p:txBody>
      </p:sp>
      <p:sp>
        <p:nvSpPr>
          <p:cNvPr id="7" name="Rounded Rectangle 6"/>
          <p:cNvSpPr/>
          <p:nvPr/>
        </p:nvSpPr>
        <p:spPr>
          <a:xfrm>
            <a:off x="7726679" y="1600200"/>
            <a:ext cx="3566160" cy="914400"/>
          </a:xfrm>
          <a:prstGeom prst="roundRect">
            <a:avLst/>
          </a:prstGeom>
          <a:solidFill>
            <a:srgbClr val="F1F7F8"/>
          </a:solidFill>
          <a:ln>
            <a:solidFill>
              <a:srgbClr val="D6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700" b="1">
                <a:solidFill>
                  <a:srgbClr val="1B3042"/>
                </a:solidFill>
              </a:defRPr>
            </a:pPr>
            <a:r>
              <a:t>Different shifts</a:t>
            </a:r>
          </a:p>
          <a:p>
            <a:pPr>
              <a:defRPr sz="1200">
                <a:solidFill>
                  <a:srgbClr val="23282D"/>
                </a:solidFill>
              </a:defRPr>
            </a:pPr>
            <a:r>
              <a:t>Information must survive handovers</a:t>
            </a:r>
          </a:p>
        </p:txBody>
      </p:sp>
      <p:sp>
        <p:nvSpPr>
          <p:cNvPr id="8" name="Rounded Rectangle 7"/>
          <p:cNvSpPr/>
          <p:nvPr/>
        </p:nvSpPr>
        <p:spPr>
          <a:xfrm>
            <a:off x="7726679" y="2834640"/>
            <a:ext cx="3566160" cy="914400"/>
          </a:xfrm>
          <a:prstGeom prst="roundRect">
            <a:avLst/>
          </a:prstGeom>
          <a:solidFill>
            <a:srgbClr val="F1F7F8"/>
          </a:solidFill>
          <a:ln>
            <a:solidFill>
              <a:srgbClr val="D6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700" b="1">
                <a:solidFill>
                  <a:srgbClr val="1B3042"/>
                </a:solidFill>
              </a:defRPr>
            </a:pPr>
            <a:r>
              <a:t>Two buildings</a:t>
            </a:r>
          </a:p>
          <a:p>
            <a:pPr>
              <a:defRPr sz="1200">
                <a:solidFill>
                  <a:srgbClr val="23282D"/>
                </a:solidFill>
              </a:defRPr>
            </a:pPr>
            <a:r>
              <a:t>Staff need cross-site access</a:t>
            </a:r>
          </a:p>
        </p:txBody>
      </p:sp>
      <p:sp>
        <p:nvSpPr>
          <p:cNvPr id="9" name="Rounded Rectangle 8"/>
          <p:cNvSpPr/>
          <p:nvPr/>
        </p:nvSpPr>
        <p:spPr>
          <a:xfrm>
            <a:off x="7726679" y="4069080"/>
            <a:ext cx="3566160" cy="914400"/>
          </a:xfrm>
          <a:prstGeom prst="roundRect">
            <a:avLst/>
          </a:prstGeom>
          <a:solidFill>
            <a:srgbClr val="F1F7F8"/>
          </a:solidFill>
          <a:ln>
            <a:solidFill>
              <a:srgbClr val="D6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700" b="1">
                <a:solidFill>
                  <a:srgbClr val="1B3042"/>
                </a:solidFill>
              </a:defRPr>
            </a:pPr>
            <a:r>
              <a:t>Mixed roles</a:t>
            </a:r>
          </a:p>
          <a:p>
            <a:pPr>
              <a:defRPr sz="1200">
                <a:solidFill>
                  <a:srgbClr val="23282D"/>
                </a:solidFill>
              </a:defRPr>
            </a:pPr>
            <a:r>
              <a:t>Messages need structure and permissions</a:t>
            </a:r>
          </a:p>
        </p:txBody>
      </p:sp>
      <p:sp>
        <p:nvSpPr>
          <p:cNvPr id="10" name="TextBox 9"/>
          <p:cNvSpPr txBox="1"/>
          <p:nvPr/>
        </p:nvSpPr>
        <p:spPr>
          <a:xfrm>
            <a:off x="640080" y="5989320"/>
            <a:ext cx="10881360" cy="310896"/>
          </a:xfrm>
          <a:prstGeom prst="rect">
            <a:avLst/>
          </a:prstGeom>
          <a:noFill/>
        </p:spPr>
        <p:txBody>
          <a:bodyPr wrap="none">
            <a:spAutoFit/>
          </a:bodyPr>
          <a:lstStyle/>
          <a:p>
            <a:pPr>
              <a:defRPr sz="869">
                <a:solidFill>
                  <a:srgbClr val="5C6367"/>
                </a:solidFill>
              </a:defRPr>
            </a:pPr>
            <a:r>
              <a:t>Case-study evidence: LCHS4007 Assessment Specification (2026), pp. 2–3.</a:t>
            </a:r>
          </a:p>
        </p:txBody>
      </p:sp>
      <p:sp>
        <p:nvSpPr>
          <p:cNvPr id="11" name="TextBox 10"/>
          <p:cNvSpPr txBox="1"/>
          <p:nvPr/>
        </p:nvSpPr>
        <p:spPr>
          <a:xfrm>
            <a:off x="640080" y="6446520"/>
            <a:ext cx="10972800" cy="164592"/>
          </a:xfrm>
          <a:prstGeom prst="rect">
            <a:avLst/>
          </a:prstGeom>
          <a:noFill/>
        </p:spPr>
        <p:txBody>
          <a:bodyPr wrap="none">
            <a:spAutoFit/>
          </a:bodyPr>
          <a:lstStyle/>
          <a:p>
            <a:pPr>
              <a:defRPr sz="850">
                <a:solidFill>
                  <a:srgbClr val="73787C"/>
                </a:solidFill>
              </a:defRPr>
            </a:pPr>
            <a:r>
              <a:t>LCHS4007 • Digital Skills and Research Methods • 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256032"/>
            <a:ext cx="10972800" cy="274320"/>
          </a:xfrm>
          <a:prstGeom prst="rect">
            <a:avLst/>
          </a:prstGeom>
          <a:noFill/>
        </p:spPr>
        <p:txBody>
          <a:bodyPr wrap="none">
            <a:spAutoFit/>
          </a:bodyPr>
          <a:lstStyle/>
          <a:p>
            <a:pPr>
              <a:defRPr sz="1000" b="1">
                <a:solidFill>
                  <a:srgbClr val="207880"/>
                </a:solidFill>
              </a:defRPr>
            </a:pPr>
            <a:r>
              <a:t>2 • TOOL SELECTION AND JUSTIFICATION</a:t>
            </a:r>
          </a:p>
        </p:txBody>
      </p:sp>
      <p:sp>
        <p:nvSpPr>
          <p:cNvPr id="4" name="TextBox 3"/>
          <p:cNvSpPr txBox="1"/>
          <p:nvPr/>
        </p:nvSpPr>
        <p:spPr>
          <a:xfrm>
            <a:off x="594360" y="594360"/>
            <a:ext cx="10972800" cy="594360"/>
          </a:xfrm>
          <a:prstGeom prst="rect">
            <a:avLst/>
          </a:prstGeom>
          <a:noFill/>
        </p:spPr>
        <p:txBody>
          <a:bodyPr wrap="none">
            <a:spAutoFit/>
          </a:bodyPr>
          <a:lstStyle/>
          <a:p>
            <a:pPr>
              <a:defRPr sz="2700" b="1">
                <a:solidFill>
                  <a:srgbClr val="1B3042"/>
                </a:solidFill>
              </a:defRPr>
            </a:pPr>
            <a:r>
              <a:t>Why Teams rather than Outlook?</a:t>
            </a:r>
          </a:p>
        </p:txBody>
      </p:sp>
      <p:sp>
        <p:nvSpPr>
          <p:cNvPr id="5" name="Rectangle 4"/>
          <p:cNvSpPr/>
          <p:nvPr/>
        </p:nvSpPr>
        <p:spPr>
          <a:xfrm>
            <a:off x="594360" y="1225296"/>
            <a:ext cx="1097280" cy="50292"/>
          </a:xfrm>
          <a:prstGeom prst="rect">
            <a:avLst/>
          </a:prstGeom>
          <a:solidFill>
            <a:srgbClr val="2078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731520" y="1600200"/>
            <a:ext cx="2560320" cy="502920"/>
          </a:xfrm>
          <a:prstGeom prst="rect">
            <a:avLst/>
          </a:prstGeom>
          <a:solidFill>
            <a:srgbClr val="1B3042"/>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300" b="1">
                <a:solidFill>
                  <a:srgbClr val="FFFFFF"/>
                </a:solidFill>
              </a:defRPr>
            </a:pPr>
            <a:r>
              <a:t>Criterion</a:t>
            </a:r>
          </a:p>
        </p:txBody>
      </p:sp>
      <p:sp>
        <p:nvSpPr>
          <p:cNvPr id="7" name="Rectangle 6"/>
          <p:cNvSpPr/>
          <p:nvPr/>
        </p:nvSpPr>
        <p:spPr>
          <a:xfrm>
            <a:off x="3291839" y="1600200"/>
            <a:ext cx="2743200" cy="502920"/>
          </a:xfrm>
          <a:prstGeom prst="rect">
            <a:avLst/>
          </a:prstGeom>
          <a:solidFill>
            <a:srgbClr val="1B3042"/>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300" b="1">
                <a:solidFill>
                  <a:srgbClr val="FFFFFF"/>
                </a:solidFill>
              </a:defRPr>
            </a:pPr>
            <a:r>
              <a:t>Microsoft Teams</a:t>
            </a:r>
          </a:p>
        </p:txBody>
      </p:sp>
      <p:sp>
        <p:nvSpPr>
          <p:cNvPr id="8" name="Rectangle 7"/>
          <p:cNvSpPr/>
          <p:nvPr/>
        </p:nvSpPr>
        <p:spPr>
          <a:xfrm>
            <a:off x="6035040" y="1600200"/>
            <a:ext cx="2743200" cy="502920"/>
          </a:xfrm>
          <a:prstGeom prst="rect">
            <a:avLst/>
          </a:prstGeom>
          <a:solidFill>
            <a:srgbClr val="1B3042"/>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300" b="1">
                <a:solidFill>
                  <a:srgbClr val="FFFFFF"/>
                </a:solidFill>
              </a:defRPr>
            </a:pPr>
            <a:r>
              <a:t>Outlook</a:t>
            </a:r>
          </a:p>
        </p:txBody>
      </p:sp>
      <p:sp>
        <p:nvSpPr>
          <p:cNvPr id="9" name="Rectangle 8"/>
          <p:cNvSpPr/>
          <p:nvPr/>
        </p:nvSpPr>
        <p:spPr>
          <a:xfrm>
            <a:off x="8778240" y="1600200"/>
            <a:ext cx="2743200" cy="502920"/>
          </a:xfrm>
          <a:prstGeom prst="rect">
            <a:avLst/>
          </a:prstGeom>
          <a:solidFill>
            <a:srgbClr val="1B3042"/>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300" b="1">
                <a:solidFill>
                  <a:srgbClr val="FFFFFF"/>
                </a:solidFill>
              </a:defRPr>
            </a:pPr>
            <a:r>
              <a:t>Riverdale judgement</a:t>
            </a:r>
          </a:p>
        </p:txBody>
      </p:sp>
      <p:sp>
        <p:nvSpPr>
          <p:cNvPr id="10" name="Rectangle 9"/>
          <p:cNvSpPr/>
          <p:nvPr/>
        </p:nvSpPr>
        <p:spPr>
          <a:xfrm>
            <a:off x="731520" y="2103120"/>
            <a:ext cx="2560320" cy="749808"/>
          </a:xfrm>
          <a:prstGeom prst="rect">
            <a:avLst/>
          </a:prstGeom>
          <a:solidFill>
            <a:srgbClr val="F1F7F8"/>
          </a:solidFill>
          <a:ln>
            <a:solidFill>
              <a:srgbClr val="D6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50">
                <a:solidFill>
                  <a:srgbClr val="23282D"/>
                </a:solidFill>
              </a:defRPr>
            </a:pPr>
            <a:r>
              <a:t>Ongoing team discussion</a:t>
            </a:r>
          </a:p>
        </p:txBody>
      </p:sp>
      <p:sp>
        <p:nvSpPr>
          <p:cNvPr id="11" name="Rectangle 10"/>
          <p:cNvSpPr/>
          <p:nvPr/>
        </p:nvSpPr>
        <p:spPr>
          <a:xfrm>
            <a:off x="3291839" y="2103120"/>
            <a:ext cx="2743200" cy="749808"/>
          </a:xfrm>
          <a:prstGeom prst="rect">
            <a:avLst/>
          </a:prstGeom>
          <a:solidFill>
            <a:srgbClr val="F1F7F8"/>
          </a:solidFill>
          <a:ln>
            <a:solidFill>
              <a:srgbClr val="D6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50">
                <a:solidFill>
                  <a:srgbClr val="23282D"/>
                </a:solidFill>
              </a:defRPr>
            </a:pPr>
            <a:r>
              <a:t>Strong: channels + chat</a:t>
            </a:r>
          </a:p>
        </p:txBody>
      </p:sp>
      <p:sp>
        <p:nvSpPr>
          <p:cNvPr id="12" name="Rectangle 11"/>
          <p:cNvSpPr/>
          <p:nvPr/>
        </p:nvSpPr>
        <p:spPr>
          <a:xfrm>
            <a:off x="6035040" y="2103120"/>
            <a:ext cx="2743200" cy="749808"/>
          </a:xfrm>
          <a:prstGeom prst="rect">
            <a:avLst/>
          </a:prstGeom>
          <a:solidFill>
            <a:srgbClr val="F1F7F8"/>
          </a:solidFill>
          <a:ln>
            <a:solidFill>
              <a:srgbClr val="D6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50">
                <a:solidFill>
                  <a:srgbClr val="23282D"/>
                </a:solidFill>
              </a:defRPr>
            </a:pPr>
            <a:r>
              <a:t>Moderate: email threads</a:t>
            </a:r>
          </a:p>
        </p:txBody>
      </p:sp>
      <p:sp>
        <p:nvSpPr>
          <p:cNvPr id="13" name="Rectangle 12"/>
          <p:cNvSpPr/>
          <p:nvPr/>
        </p:nvSpPr>
        <p:spPr>
          <a:xfrm>
            <a:off x="8778240" y="2103120"/>
            <a:ext cx="2743200" cy="749808"/>
          </a:xfrm>
          <a:prstGeom prst="rect">
            <a:avLst/>
          </a:prstGeom>
          <a:solidFill>
            <a:srgbClr val="F1F7F8"/>
          </a:solidFill>
          <a:ln>
            <a:solidFill>
              <a:srgbClr val="D6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50">
                <a:solidFill>
                  <a:srgbClr val="207880"/>
                </a:solidFill>
              </a:defRPr>
            </a:pPr>
            <a:r>
              <a:t>Teams</a:t>
            </a:r>
          </a:p>
        </p:txBody>
      </p:sp>
      <p:sp>
        <p:nvSpPr>
          <p:cNvPr id="14" name="Rectangle 13"/>
          <p:cNvSpPr/>
          <p:nvPr/>
        </p:nvSpPr>
        <p:spPr>
          <a:xfrm>
            <a:off x="731520" y="2852927"/>
            <a:ext cx="2560320" cy="749808"/>
          </a:xfrm>
          <a:prstGeom prst="rect">
            <a:avLst/>
          </a:prstGeom>
          <a:solidFill>
            <a:srgbClr val="FFFFFF"/>
          </a:solidFill>
          <a:ln>
            <a:solidFill>
              <a:srgbClr val="D6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50">
                <a:solidFill>
                  <a:srgbClr val="23282D"/>
                </a:solidFill>
              </a:defRPr>
            </a:pPr>
            <a:r>
              <a:t>Shift-to-shift visibility</a:t>
            </a:r>
          </a:p>
        </p:txBody>
      </p:sp>
      <p:sp>
        <p:nvSpPr>
          <p:cNvPr id="15" name="Rectangle 14"/>
          <p:cNvSpPr/>
          <p:nvPr/>
        </p:nvSpPr>
        <p:spPr>
          <a:xfrm>
            <a:off x="3291839" y="2852927"/>
            <a:ext cx="2743200" cy="749808"/>
          </a:xfrm>
          <a:prstGeom prst="rect">
            <a:avLst/>
          </a:prstGeom>
          <a:solidFill>
            <a:srgbClr val="FFFFFF"/>
          </a:solidFill>
          <a:ln>
            <a:solidFill>
              <a:srgbClr val="D6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50">
                <a:solidFill>
                  <a:srgbClr val="23282D"/>
                </a:solidFill>
              </a:defRPr>
            </a:pPr>
            <a:r>
              <a:t>Strong: persistent history</a:t>
            </a:r>
          </a:p>
        </p:txBody>
      </p:sp>
      <p:sp>
        <p:nvSpPr>
          <p:cNvPr id="16" name="Rectangle 15"/>
          <p:cNvSpPr/>
          <p:nvPr/>
        </p:nvSpPr>
        <p:spPr>
          <a:xfrm>
            <a:off x="6035040" y="2852927"/>
            <a:ext cx="2743200" cy="749808"/>
          </a:xfrm>
          <a:prstGeom prst="rect">
            <a:avLst/>
          </a:prstGeom>
          <a:solidFill>
            <a:srgbClr val="FFFFFF"/>
          </a:solidFill>
          <a:ln>
            <a:solidFill>
              <a:srgbClr val="D6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50">
                <a:solidFill>
                  <a:srgbClr val="23282D"/>
                </a:solidFill>
              </a:defRPr>
            </a:pPr>
            <a:r>
              <a:t>Moderate: depends on recipients</a:t>
            </a:r>
          </a:p>
        </p:txBody>
      </p:sp>
      <p:sp>
        <p:nvSpPr>
          <p:cNvPr id="17" name="Rectangle 16"/>
          <p:cNvSpPr/>
          <p:nvPr/>
        </p:nvSpPr>
        <p:spPr>
          <a:xfrm>
            <a:off x="8778240" y="2852927"/>
            <a:ext cx="2743200" cy="749808"/>
          </a:xfrm>
          <a:prstGeom prst="rect">
            <a:avLst/>
          </a:prstGeom>
          <a:solidFill>
            <a:srgbClr val="FFFFFF"/>
          </a:solidFill>
          <a:ln>
            <a:solidFill>
              <a:srgbClr val="D6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50">
                <a:solidFill>
                  <a:srgbClr val="207880"/>
                </a:solidFill>
              </a:defRPr>
            </a:pPr>
            <a:r>
              <a:t>Teams</a:t>
            </a:r>
          </a:p>
        </p:txBody>
      </p:sp>
      <p:sp>
        <p:nvSpPr>
          <p:cNvPr id="18" name="Rectangle 17"/>
          <p:cNvSpPr/>
          <p:nvPr/>
        </p:nvSpPr>
        <p:spPr>
          <a:xfrm>
            <a:off x="731520" y="3602735"/>
            <a:ext cx="2560320" cy="749808"/>
          </a:xfrm>
          <a:prstGeom prst="rect">
            <a:avLst/>
          </a:prstGeom>
          <a:solidFill>
            <a:srgbClr val="F1F7F8"/>
          </a:solidFill>
          <a:ln>
            <a:solidFill>
              <a:srgbClr val="D6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50">
                <a:solidFill>
                  <a:srgbClr val="23282D"/>
                </a:solidFill>
              </a:defRPr>
            </a:pPr>
            <a:r>
              <a:t>Formal/external messages</a:t>
            </a:r>
          </a:p>
        </p:txBody>
      </p:sp>
      <p:sp>
        <p:nvSpPr>
          <p:cNvPr id="19" name="Rectangle 18"/>
          <p:cNvSpPr/>
          <p:nvPr/>
        </p:nvSpPr>
        <p:spPr>
          <a:xfrm>
            <a:off x="3291839" y="3602735"/>
            <a:ext cx="2743200" cy="749808"/>
          </a:xfrm>
          <a:prstGeom prst="rect">
            <a:avLst/>
          </a:prstGeom>
          <a:solidFill>
            <a:srgbClr val="F1F7F8"/>
          </a:solidFill>
          <a:ln>
            <a:solidFill>
              <a:srgbClr val="D6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50">
                <a:solidFill>
                  <a:srgbClr val="23282D"/>
                </a:solidFill>
              </a:defRPr>
            </a:pPr>
            <a:r>
              <a:t>Moderate</a:t>
            </a:r>
          </a:p>
        </p:txBody>
      </p:sp>
      <p:sp>
        <p:nvSpPr>
          <p:cNvPr id="20" name="Rectangle 19"/>
          <p:cNvSpPr/>
          <p:nvPr/>
        </p:nvSpPr>
        <p:spPr>
          <a:xfrm>
            <a:off x="6035040" y="3602735"/>
            <a:ext cx="2743200" cy="749808"/>
          </a:xfrm>
          <a:prstGeom prst="rect">
            <a:avLst/>
          </a:prstGeom>
          <a:solidFill>
            <a:srgbClr val="F1F7F8"/>
          </a:solidFill>
          <a:ln>
            <a:solidFill>
              <a:srgbClr val="D6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50">
                <a:solidFill>
                  <a:srgbClr val="23282D"/>
                </a:solidFill>
              </a:defRPr>
            </a:pPr>
            <a:r>
              <a:t>Strong</a:t>
            </a:r>
          </a:p>
        </p:txBody>
      </p:sp>
      <p:sp>
        <p:nvSpPr>
          <p:cNvPr id="21" name="Rectangle 20"/>
          <p:cNvSpPr/>
          <p:nvPr/>
        </p:nvSpPr>
        <p:spPr>
          <a:xfrm>
            <a:off x="8778240" y="3602735"/>
            <a:ext cx="2743200" cy="749808"/>
          </a:xfrm>
          <a:prstGeom prst="rect">
            <a:avLst/>
          </a:prstGeom>
          <a:solidFill>
            <a:srgbClr val="F1F7F8"/>
          </a:solidFill>
          <a:ln>
            <a:solidFill>
              <a:srgbClr val="D6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50">
                <a:solidFill>
                  <a:srgbClr val="23282D"/>
                </a:solidFill>
              </a:defRPr>
            </a:pPr>
            <a:r>
              <a:t>Outlook</a:t>
            </a:r>
          </a:p>
        </p:txBody>
      </p:sp>
      <p:sp>
        <p:nvSpPr>
          <p:cNvPr id="22" name="Rectangle 21"/>
          <p:cNvSpPr/>
          <p:nvPr/>
        </p:nvSpPr>
        <p:spPr>
          <a:xfrm>
            <a:off x="731520" y="4352544"/>
            <a:ext cx="2560320" cy="749808"/>
          </a:xfrm>
          <a:prstGeom prst="rect">
            <a:avLst/>
          </a:prstGeom>
          <a:solidFill>
            <a:srgbClr val="FFFFFF"/>
          </a:solidFill>
          <a:ln>
            <a:solidFill>
              <a:srgbClr val="D6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50">
                <a:solidFill>
                  <a:srgbClr val="23282D"/>
                </a:solidFill>
              </a:defRPr>
            </a:pPr>
            <a:r>
              <a:t>Calls/meetings</a:t>
            </a:r>
          </a:p>
        </p:txBody>
      </p:sp>
      <p:sp>
        <p:nvSpPr>
          <p:cNvPr id="23" name="Rectangle 22"/>
          <p:cNvSpPr/>
          <p:nvPr/>
        </p:nvSpPr>
        <p:spPr>
          <a:xfrm>
            <a:off x="3291839" y="4352544"/>
            <a:ext cx="2743200" cy="749808"/>
          </a:xfrm>
          <a:prstGeom prst="rect">
            <a:avLst/>
          </a:prstGeom>
          <a:solidFill>
            <a:srgbClr val="FFFFFF"/>
          </a:solidFill>
          <a:ln>
            <a:solidFill>
              <a:srgbClr val="D6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50">
                <a:solidFill>
                  <a:srgbClr val="23282D"/>
                </a:solidFill>
              </a:defRPr>
            </a:pPr>
            <a:r>
              <a:t>Built in</a:t>
            </a:r>
          </a:p>
        </p:txBody>
      </p:sp>
      <p:sp>
        <p:nvSpPr>
          <p:cNvPr id="24" name="Rectangle 23"/>
          <p:cNvSpPr/>
          <p:nvPr/>
        </p:nvSpPr>
        <p:spPr>
          <a:xfrm>
            <a:off x="6035040" y="4352544"/>
            <a:ext cx="2743200" cy="749808"/>
          </a:xfrm>
          <a:prstGeom prst="rect">
            <a:avLst/>
          </a:prstGeom>
          <a:solidFill>
            <a:srgbClr val="FFFFFF"/>
          </a:solidFill>
          <a:ln>
            <a:solidFill>
              <a:srgbClr val="D6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50">
                <a:solidFill>
                  <a:srgbClr val="23282D"/>
                </a:solidFill>
              </a:defRPr>
            </a:pPr>
            <a:r>
              <a:t>Available via calendar/Teams</a:t>
            </a:r>
          </a:p>
        </p:txBody>
      </p:sp>
      <p:sp>
        <p:nvSpPr>
          <p:cNvPr id="25" name="Rectangle 24"/>
          <p:cNvSpPr/>
          <p:nvPr/>
        </p:nvSpPr>
        <p:spPr>
          <a:xfrm>
            <a:off x="8778240" y="4352544"/>
            <a:ext cx="2743200" cy="749808"/>
          </a:xfrm>
          <a:prstGeom prst="rect">
            <a:avLst/>
          </a:prstGeom>
          <a:solidFill>
            <a:srgbClr val="FFFFFF"/>
          </a:solidFill>
          <a:ln>
            <a:solidFill>
              <a:srgbClr val="D6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50">
                <a:solidFill>
                  <a:srgbClr val="207880"/>
                </a:solidFill>
              </a:defRPr>
            </a:pPr>
            <a:r>
              <a:t>Teams</a:t>
            </a:r>
          </a:p>
        </p:txBody>
      </p:sp>
      <p:sp>
        <p:nvSpPr>
          <p:cNvPr id="26" name="TextBox 25"/>
          <p:cNvSpPr txBox="1"/>
          <p:nvPr/>
        </p:nvSpPr>
        <p:spPr>
          <a:xfrm>
            <a:off x="1005840" y="5074920"/>
            <a:ext cx="10149840" cy="594360"/>
          </a:xfrm>
          <a:prstGeom prst="rect">
            <a:avLst/>
          </a:prstGeom>
          <a:noFill/>
        </p:spPr>
        <p:txBody>
          <a:bodyPr wrap="none">
            <a:spAutoFit/>
          </a:bodyPr>
          <a:lstStyle/>
          <a:p>
            <a:pPr algn="ctr">
              <a:defRPr sz="1800" b="1">
                <a:solidFill>
                  <a:srgbClr val="207880"/>
                </a:solidFill>
              </a:defRPr>
            </a:pPr>
            <a:r>
              <a:t>Recommendation: use Teams for routine internal communication; retain Outlook where formal or external email is more appropriate.</a:t>
            </a:r>
          </a:p>
        </p:txBody>
      </p:sp>
      <p:sp>
        <p:nvSpPr>
          <p:cNvPr id="27" name="TextBox 26"/>
          <p:cNvSpPr txBox="1"/>
          <p:nvPr/>
        </p:nvSpPr>
        <p:spPr>
          <a:xfrm>
            <a:off x="640080" y="5989320"/>
            <a:ext cx="10881360" cy="310896"/>
          </a:xfrm>
          <a:prstGeom prst="rect">
            <a:avLst/>
          </a:prstGeom>
          <a:noFill/>
        </p:spPr>
        <p:txBody>
          <a:bodyPr wrap="none">
            <a:spAutoFit/>
          </a:bodyPr>
          <a:lstStyle/>
          <a:p>
            <a:pPr>
              <a:defRPr sz="869">
                <a:solidFill>
                  <a:srgbClr val="5C6367"/>
                </a:solidFill>
              </a:defRPr>
            </a:pPr>
            <a:r>
              <a:t>Microsoft (2025) identifies Teams channels, persistent conversations, calls and collaboration for healthcare workforces.</a:t>
            </a:r>
          </a:p>
        </p:txBody>
      </p:sp>
      <p:sp>
        <p:nvSpPr>
          <p:cNvPr id="28" name="TextBox 27"/>
          <p:cNvSpPr txBox="1"/>
          <p:nvPr/>
        </p:nvSpPr>
        <p:spPr>
          <a:xfrm>
            <a:off x="640080" y="6446520"/>
            <a:ext cx="10972800" cy="164592"/>
          </a:xfrm>
          <a:prstGeom prst="rect">
            <a:avLst/>
          </a:prstGeom>
          <a:noFill/>
        </p:spPr>
        <p:txBody>
          <a:bodyPr wrap="none">
            <a:spAutoFit/>
          </a:bodyPr>
          <a:lstStyle/>
          <a:p>
            <a:pPr>
              <a:defRPr sz="850">
                <a:solidFill>
                  <a:srgbClr val="73787C"/>
                </a:solidFill>
              </a:defRPr>
            </a:pPr>
            <a:r>
              <a:t>LCHS4007 • Digital Skills and Research Methods • 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256032"/>
            <a:ext cx="10972800" cy="274320"/>
          </a:xfrm>
          <a:prstGeom prst="rect">
            <a:avLst/>
          </a:prstGeom>
          <a:noFill/>
        </p:spPr>
        <p:txBody>
          <a:bodyPr wrap="none">
            <a:spAutoFit/>
          </a:bodyPr>
          <a:lstStyle/>
          <a:p>
            <a:pPr>
              <a:defRPr sz="1000" b="1">
                <a:solidFill>
                  <a:srgbClr val="207880"/>
                </a:solidFill>
              </a:defRPr>
            </a:pPr>
            <a:r>
              <a:t>3 • RESEARCH-INFORMED DECISION</a:t>
            </a:r>
          </a:p>
        </p:txBody>
      </p:sp>
      <p:sp>
        <p:nvSpPr>
          <p:cNvPr id="4" name="TextBox 3"/>
          <p:cNvSpPr txBox="1"/>
          <p:nvPr/>
        </p:nvSpPr>
        <p:spPr>
          <a:xfrm>
            <a:off x="594360" y="594360"/>
            <a:ext cx="10972800" cy="594360"/>
          </a:xfrm>
          <a:prstGeom prst="rect">
            <a:avLst/>
          </a:prstGeom>
          <a:noFill/>
        </p:spPr>
        <p:txBody>
          <a:bodyPr wrap="none">
            <a:spAutoFit/>
          </a:bodyPr>
          <a:lstStyle/>
          <a:p>
            <a:pPr>
              <a:defRPr sz="2700" b="1">
                <a:solidFill>
                  <a:srgbClr val="1B3042"/>
                </a:solidFill>
              </a:defRPr>
            </a:pPr>
            <a:r>
              <a:t>Evidence supporting the recommendation</a:t>
            </a:r>
          </a:p>
        </p:txBody>
      </p:sp>
      <p:sp>
        <p:nvSpPr>
          <p:cNvPr id="5" name="Rectangle 4"/>
          <p:cNvSpPr/>
          <p:nvPr/>
        </p:nvSpPr>
        <p:spPr>
          <a:xfrm>
            <a:off x="594360" y="1225296"/>
            <a:ext cx="1097280" cy="50292"/>
          </a:xfrm>
          <a:prstGeom prst="rect">
            <a:avLst/>
          </a:prstGeom>
          <a:solidFill>
            <a:srgbClr val="2078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731520" y="1508760"/>
            <a:ext cx="5166360" cy="1783080"/>
          </a:xfrm>
          <a:prstGeom prst="roundRect">
            <a:avLst/>
          </a:prstGeom>
          <a:solidFill>
            <a:srgbClr val="F1F7F8"/>
          </a:solidFill>
          <a:ln>
            <a:solidFill>
              <a:srgbClr val="D6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solidFill>
                  <a:srgbClr val="1B3042"/>
                </a:solidFill>
              </a:defRPr>
            </a:pPr>
            <a:r>
              <a:t>Healthcare use</a:t>
            </a:r>
          </a:p>
          <a:p>
            <a:pPr>
              <a:spcBef>
                <a:spcPts val="600"/>
              </a:spcBef>
              <a:defRPr sz="1350">
                <a:solidFill>
                  <a:srgbClr val="23282D"/>
                </a:solidFill>
              </a:defRPr>
            </a:pPr>
            <a:r>
              <a:t>Microsoft guidance recommends Teams channels, chat, calls and collaboration to connect healthcare workforces.</a:t>
            </a:r>
          </a:p>
          <a:p>
            <a:pPr>
              <a:defRPr sz="1100" i="1">
                <a:solidFill>
                  <a:srgbClr val="207880"/>
                </a:solidFill>
              </a:defRPr>
            </a:pPr>
            <a:r>
              <a:t>(Microsoft, 2025)</a:t>
            </a:r>
          </a:p>
        </p:txBody>
      </p:sp>
      <p:sp>
        <p:nvSpPr>
          <p:cNvPr id="7" name="Rounded Rectangle 6"/>
          <p:cNvSpPr/>
          <p:nvPr/>
        </p:nvSpPr>
        <p:spPr>
          <a:xfrm>
            <a:off x="6355080" y="1508760"/>
            <a:ext cx="5166360" cy="1783080"/>
          </a:xfrm>
          <a:prstGeom prst="roundRect">
            <a:avLst/>
          </a:prstGeom>
          <a:solidFill>
            <a:srgbClr val="F1F7F8"/>
          </a:solidFill>
          <a:ln>
            <a:solidFill>
              <a:srgbClr val="D6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solidFill>
                  <a:srgbClr val="1B3042"/>
                </a:solidFill>
              </a:defRPr>
            </a:pPr>
            <a:r>
              <a:t>NHS experience</a:t>
            </a:r>
          </a:p>
          <a:p>
            <a:pPr>
              <a:spcBef>
                <a:spcPts val="600"/>
              </a:spcBef>
              <a:defRPr sz="1350">
                <a:solidFill>
                  <a:srgbClr val="23282D"/>
                </a:solidFill>
              </a:defRPr>
            </a:pPr>
            <a:r>
              <a:t>A Royal Free London implementation exceeded 500 daily active users within 11 days, showing rapid adoption during operational pressure.</a:t>
            </a:r>
          </a:p>
          <a:p>
            <a:pPr>
              <a:defRPr sz="1100" i="1">
                <a:solidFill>
                  <a:srgbClr val="207880"/>
                </a:solidFill>
              </a:defRPr>
            </a:pPr>
            <a:r>
              <a:t>(Mehta et al., 2020)</a:t>
            </a:r>
          </a:p>
        </p:txBody>
      </p:sp>
      <p:sp>
        <p:nvSpPr>
          <p:cNvPr id="8" name="Rounded Rectangle 7"/>
          <p:cNvSpPr/>
          <p:nvPr/>
        </p:nvSpPr>
        <p:spPr>
          <a:xfrm>
            <a:off x="731520" y="3657600"/>
            <a:ext cx="5166360" cy="1783080"/>
          </a:xfrm>
          <a:prstGeom prst="roundRect">
            <a:avLst/>
          </a:prstGeom>
          <a:solidFill>
            <a:srgbClr val="F1F7F8"/>
          </a:solidFill>
          <a:ln>
            <a:solidFill>
              <a:srgbClr val="D6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solidFill>
                  <a:srgbClr val="1B3042"/>
                </a:solidFill>
              </a:defRPr>
            </a:pPr>
            <a:r>
              <a:t>Team performance</a:t>
            </a:r>
          </a:p>
          <a:p>
            <a:pPr>
              <a:spcBef>
                <a:spcPts val="600"/>
              </a:spcBef>
              <a:defRPr sz="1350">
                <a:solidFill>
                  <a:srgbClr val="23282D"/>
                </a:solidFill>
              </a:defRPr>
            </a:pPr>
            <a:r>
              <a:t>An NHS community-service case study found Teams positively affected team performance, while identifying training and accessibility needs.</a:t>
            </a:r>
          </a:p>
          <a:p>
            <a:pPr>
              <a:defRPr sz="1100" i="1">
                <a:solidFill>
                  <a:srgbClr val="207880"/>
                </a:solidFill>
              </a:defRPr>
            </a:pPr>
            <a:r>
              <a:t>(Hargreaves, Clarke and Lester, 2022)</a:t>
            </a:r>
          </a:p>
        </p:txBody>
      </p:sp>
      <p:sp>
        <p:nvSpPr>
          <p:cNvPr id="9" name="Rounded Rectangle 8"/>
          <p:cNvSpPr/>
          <p:nvPr/>
        </p:nvSpPr>
        <p:spPr>
          <a:xfrm>
            <a:off x="6355080" y="3657600"/>
            <a:ext cx="5166360" cy="1783080"/>
          </a:xfrm>
          <a:prstGeom prst="roundRect">
            <a:avLst/>
          </a:prstGeom>
          <a:solidFill>
            <a:srgbClr val="F1F7F8"/>
          </a:solidFill>
          <a:ln>
            <a:solidFill>
              <a:srgbClr val="D6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solidFill>
                  <a:srgbClr val="1B3042"/>
                </a:solidFill>
              </a:defRPr>
            </a:pPr>
            <a:r>
              <a:t>Governance</a:t>
            </a:r>
          </a:p>
          <a:p>
            <a:pPr>
              <a:spcBef>
                <a:spcPts val="600"/>
              </a:spcBef>
              <a:defRPr sz="1350">
                <a:solidFill>
                  <a:srgbClr val="23282D"/>
                </a:solidFill>
              </a:defRPr>
            </a:pPr>
            <a:r>
              <a:t>NHS guidance stresses secure access, confidentiality and transfer of appropriate information to formal health/care records.</a:t>
            </a:r>
          </a:p>
          <a:p>
            <a:pPr>
              <a:defRPr sz="1100" i="1">
                <a:solidFill>
                  <a:srgbClr val="207880"/>
                </a:solidFill>
              </a:defRPr>
            </a:pPr>
            <a:r>
              <a:t>(NHS England, 2025)</a:t>
            </a:r>
          </a:p>
        </p:txBody>
      </p:sp>
      <p:sp>
        <p:nvSpPr>
          <p:cNvPr id="10" name="TextBox 9"/>
          <p:cNvSpPr txBox="1"/>
          <p:nvPr/>
        </p:nvSpPr>
        <p:spPr>
          <a:xfrm>
            <a:off x="640080" y="6446520"/>
            <a:ext cx="10972800" cy="164592"/>
          </a:xfrm>
          <a:prstGeom prst="rect">
            <a:avLst/>
          </a:prstGeom>
          <a:noFill/>
        </p:spPr>
        <p:txBody>
          <a:bodyPr wrap="none">
            <a:spAutoFit/>
          </a:bodyPr>
          <a:lstStyle/>
          <a:p>
            <a:pPr>
              <a:defRPr sz="850">
                <a:solidFill>
                  <a:srgbClr val="73787C"/>
                </a:solidFill>
              </a:defRPr>
            </a:pPr>
            <a:r>
              <a:t>LCHS4007 • Digital Skills and Research Methods • 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256032"/>
            <a:ext cx="10972800" cy="274320"/>
          </a:xfrm>
          <a:prstGeom prst="rect">
            <a:avLst/>
          </a:prstGeom>
          <a:noFill/>
        </p:spPr>
        <p:txBody>
          <a:bodyPr wrap="none">
            <a:spAutoFit/>
          </a:bodyPr>
          <a:lstStyle/>
          <a:p>
            <a:pPr>
              <a:defRPr sz="1000" b="1">
                <a:solidFill>
                  <a:srgbClr val="207880"/>
                </a:solidFill>
              </a:defRPr>
            </a:pPr>
            <a:r>
              <a:t>4 • APPLICATION</a:t>
            </a:r>
          </a:p>
        </p:txBody>
      </p:sp>
      <p:sp>
        <p:nvSpPr>
          <p:cNvPr id="4" name="TextBox 3"/>
          <p:cNvSpPr txBox="1"/>
          <p:nvPr/>
        </p:nvSpPr>
        <p:spPr>
          <a:xfrm>
            <a:off x="594360" y="594360"/>
            <a:ext cx="10972800" cy="594360"/>
          </a:xfrm>
          <a:prstGeom prst="rect">
            <a:avLst/>
          </a:prstGeom>
          <a:noFill/>
        </p:spPr>
        <p:txBody>
          <a:bodyPr wrap="none">
            <a:spAutoFit/>
          </a:bodyPr>
          <a:lstStyle/>
          <a:p>
            <a:pPr>
              <a:defRPr sz="2700" b="1">
                <a:solidFill>
                  <a:srgbClr val="1B3042"/>
                </a:solidFill>
              </a:defRPr>
            </a:pPr>
            <a:r>
              <a:t>A practical Riverdale implementation</a:t>
            </a:r>
          </a:p>
        </p:txBody>
      </p:sp>
      <p:sp>
        <p:nvSpPr>
          <p:cNvPr id="5" name="Rectangle 4"/>
          <p:cNvSpPr/>
          <p:nvPr/>
        </p:nvSpPr>
        <p:spPr>
          <a:xfrm>
            <a:off x="594360" y="1225296"/>
            <a:ext cx="1097280" cy="50292"/>
          </a:xfrm>
          <a:prstGeom prst="rect">
            <a:avLst/>
          </a:prstGeom>
          <a:solidFill>
            <a:srgbClr val="2078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Oval 5"/>
          <p:cNvSpPr/>
          <p:nvPr/>
        </p:nvSpPr>
        <p:spPr>
          <a:xfrm>
            <a:off x="777240" y="1481328"/>
            <a:ext cx="502920" cy="502920"/>
          </a:xfrm>
          <a:prstGeom prst="ellipse">
            <a:avLst/>
          </a:prstGeom>
          <a:solidFill>
            <a:srgbClr val="2078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b="1">
                <a:solidFill>
                  <a:srgbClr val="FFFFFF"/>
                </a:solidFill>
              </a:defRPr>
            </a:pPr>
            <a:r>
              <a:t>1</a:t>
            </a:r>
          </a:p>
        </p:txBody>
      </p:sp>
      <p:sp>
        <p:nvSpPr>
          <p:cNvPr id="7" name="TextBox 6"/>
          <p:cNvSpPr txBox="1"/>
          <p:nvPr/>
        </p:nvSpPr>
        <p:spPr>
          <a:xfrm>
            <a:off x="1508760" y="1444752"/>
            <a:ext cx="9692640" cy="777240"/>
          </a:xfrm>
          <a:prstGeom prst="rect">
            <a:avLst/>
          </a:prstGeom>
          <a:noFill/>
        </p:spPr>
        <p:txBody>
          <a:bodyPr wrap="none">
            <a:spAutoFit/>
          </a:bodyPr>
          <a:lstStyle/>
          <a:p>
            <a:pPr>
              <a:defRPr sz="1700" b="1">
                <a:solidFill>
                  <a:srgbClr val="1B3042"/>
                </a:solidFill>
              </a:defRPr>
            </a:pPr>
            <a:r>
              <a:t>Controlled membership</a:t>
            </a:r>
          </a:p>
          <a:p>
            <a:pPr>
              <a:defRPr sz="1350">
                <a:solidFill>
                  <a:srgbClr val="23282D"/>
                </a:solidFill>
              </a:defRPr>
            </a:pPr>
            <a:r>
              <a:t>Only authorised Riverdale staff; permissions reflect role.</a:t>
            </a:r>
          </a:p>
        </p:txBody>
      </p:sp>
      <p:sp>
        <p:nvSpPr>
          <p:cNvPr id="8" name="Oval 7"/>
          <p:cNvSpPr/>
          <p:nvPr/>
        </p:nvSpPr>
        <p:spPr>
          <a:xfrm>
            <a:off x="777240" y="2532888"/>
            <a:ext cx="502920" cy="502920"/>
          </a:xfrm>
          <a:prstGeom prst="ellipse">
            <a:avLst/>
          </a:prstGeom>
          <a:solidFill>
            <a:srgbClr val="2078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b="1">
                <a:solidFill>
                  <a:srgbClr val="FFFFFF"/>
                </a:solidFill>
              </a:defRPr>
            </a:pPr>
            <a:r>
              <a:t>2</a:t>
            </a:r>
          </a:p>
        </p:txBody>
      </p:sp>
      <p:sp>
        <p:nvSpPr>
          <p:cNvPr id="9" name="TextBox 8"/>
          <p:cNvSpPr txBox="1"/>
          <p:nvPr/>
        </p:nvSpPr>
        <p:spPr>
          <a:xfrm>
            <a:off x="1508760" y="2496312"/>
            <a:ext cx="9692640" cy="777240"/>
          </a:xfrm>
          <a:prstGeom prst="rect">
            <a:avLst/>
          </a:prstGeom>
          <a:noFill/>
        </p:spPr>
        <p:txBody>
          <a:bodyPr wrap="none">
            <a:spAutoFit/>
          </a:bodyPr>
          <a:lstStyle/>
          <a:p>
            <a:pPr>
              <a:defRPr sz="1700" b="1">
                <a:solidFill>
                  <a:srgbClr val="1B3042"/>
                </a:solidFill>
              </a:defRPr>
            </a:pPr>
            <a:r>
              <a:t>Simple channel structure</a:t>
            </a:r>
          </a:p>
          <a:p>
            <a:pPr>
              <a:defRPr sz="1350">
                <a:solidFill>
                  <a:srgbClr val="23282D"/>
                </a:solidFill>
              </a:defRPr>
            </a:pPr>
            <a:r>
              <a:t>General Operations • Building A • Building B • Training.</a:t>
            </a:r>
          </a:p>
        </p:txBody>
      </p:sp>
      <p:sp>
        <p:nvSpPr>
          <p:cNvPr id="10" name="Oval 9"/>
          <p:cNvSpPr/>
          <p:nvPr/>
        </p:nvSpPr>
        <p:spPr>
          <a:xfrm>
            <a:off x="777240" y="3584448"/>
            <a:ext cx="502920" cy="502920"/>
          </a:xfrm>
          <a:prstGeom prst="ellipse">
            <a:avLst/>
          </a:prstGeom>
          <a:solidFill>
            <a:srgbClr val="2078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b="1">
                <a:solidFill>
                  <a:srgbClr val="FFFFFF"/>
                </a:solidFill>
              </a:defRPr>
            </a:pPr>
            <a:r>
              <a:t>3</a:t>
            </a:r>
          </a:p>
        </p:txBody>
      </p:sp>
      <p:sp>
        <p:nvSpPr>
          <p:cNvPr id="11" name="TextBox 10"/>
          <p:cNvSpPr txBox="1"/>
          <p:nvPr/>
        </p:nvSpPr>
        <p:spPr>
          <a:xfrm>
            <a:off x="1508760" y="3547872"/>
            <a:ext cx="9692640" cy="777240"/>
          </a:xfrm>
          <a:prstGeom prst="rect">
            <a:avLst/>
          </a:prstGeom>
          <a:noFill/>
        </p:spPr>
        <p:txBody>
          <a:bodyPr wrap="none">
            <a:spAutoFit/>
          </a:bodyPr>
          <a:lstStyle/>
          <a:p>
            <a:pPr>
              <a:defRPr sz="1700" b="1">
                <a:solidFill>
                  <a:srgbClr val="1B3042"/>
                </a:solidFill>
              </a:defRPr>
            </a:pPr>
            <a:r>
              <a:t>Communication rules</a:t>
            </a:r>
          </a:p>
          <a:p>
            <a:pPr>
              <a:defRPr sz="1350">
                <a:solidFill>
                  <a:srgbClr val="23282D"/>
                </a:solidFill>
              </a:defRPr>
            </a:pPr>
            <a:r>
              <a:t>Routine operational updates in Teams; formal care documentation remains in the approved care-record system.</a:t>
            </a:r>
          </a:p>
        </p:txBody>
      </p:sp>
      <p:sp>
        <p:nvSpPr>
          <p:cNvPr id="12" name="Oval 11"/>
          <p:cNvSpPr/>
          <p:nvPr/>
        </p:nvSpPr>
        <p:spPr>
          <a:xfrm>
            <a:off x="777240" y="4636008"/>
            <a:ext cx="502920" cy="502920"/>
          </a:xfrm>
          <a:prstGeom prst="ellipse">
            <a:avLst/>
          </a:prstGeom>
          <a:solidFill>
            <a:srgbClr val="2078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b="1">
                <a:solidFill>
                  <a:srgbClr val="FFFFFF"/>
                </a:solidFill>
              </a:defRPr>
            </a:pPr>
            <a:r>
              <a:t>4</a:t>
            </a:r>
          </a:p>
        </p:txBody>
      </p:sp>
      <p:sp>
        <p:nvSpPr>
          <p:cNvPr id="13" name="TextBox 12"/>
          <p:cNvSpPr txBox="1"/>
          <p:nvPr/>
        </p:nvSpPr>
        <p:spPr>
          <a:xfrm>
            <a:off x="1508760" y="4599432"/>
            <a:ext cx="9692640" cy="777240"/>
          </a:xfrm>
          <a:prstGeom prst="rect">
            <a:avLst/>
          </a:prstGeom>
          <a:noFill/>
        </p:spPr>
        <p:txBody>
          <a:bodyPr wrap="none">
            <a:spAutoFit/>
          </a:bodyPr>
          <a:lstStyle/>
          <a:p>
            <a:pPr>
              <a:defRPr sz="1700" b="1">
                <a:solidFill>
                  <a:srgbClr val="1B3042"/>
                </a:solidFill>
              </a:defRPr>
            </a:pPr>
            <a:r>
              <a:t>Training + review</a:t>
            </a:r>
          </a:p>
          <a:p>
            <a:pPr>
              <a:defRPr sz="1350">
                <a:solidFill>
                  <a:srgbClr val="23282D"/>
                </a:solidFill>
              </a:defRPr>
            </a:pPr>
            <a:r>
              <a:t>Short staff training, agreed etiquette and a review after 4–6 weeks.</a:t>
            </a:r>
          </a:p>
        </p:txBody>
      </p:sp>
      <p:sp>
        <p:nvSpPr>
          <p:cNvPr id="14" name="TextBox 13"/>
          <p:cNvSpPr txBox="1"/>
          <p:nvPr/>
        </p:nvSpPr>
        <p:spPr>
          <a:xfrm>
            <a:off x="640080" y="5989320"/>
            <a:ext cx="10881360" cy="310896"/>
          </a:xfrm>
          <a:prstGeom prst="rect">
            <a:avLst/>
          </a:prstGeom>
          <a:noFill/>
        </p:spPr>
        <p:txBody>
          <a:bodyPr wrap="none">
            <a:spAutoFit/>
          </a:bodyPr>
          <a:lstStyle/>
          <a:p>
            <a:pPr>
              <a:defRPr sz="869">
                <a:solidFill>
                  <a:srgbClr val="5C6367"/>
                </a:solidFill>
              </a:defRPr>
            </a:pPr>
            <a:r>
              <a:t>Microsoft (2024) notes that healthcare messaging policies can manage features such as read receipts and priority notifications; NHS England (2025) stresses secure working and confidentiality.</a:t>
            </a:r>
          </a:p>
        </p:txBody>
      </p:sp>
      <p:sp>
        <p:nvSpPr>
          <p:cNvPr id="15" name="TextBox 14"/>
          <p:cNvSpPr txBox="1"/>
          <p:nvPr/>
        </p:nvSpPr>
        <p:spPr>
          <a:xfrm>
            <a:off x="640080" y="6446520"/>
            <a:ext cx="10972800" cy="164592"/>
          </a:xfrm>
          <a:prstGeom prst="rect">
            <a:avLst/>
          </a:prstGeom>
          <a:noFill/>
        </p:spPr>
        <p:txBody>
          <a:bodyPr wrap="none">
            <a:spAutoFit/>
          </a:bodyPr>
          <a:lstStyle/>
          <a:p>
            <a:pPr>
              <a:defRPr sz="850">
                <a:solidFill>
                  <a:srgbClr val="73787C"/>
                </a:solidFill>
              </a:defRPr>
            </a:pPr>
            <a:r>
              <a:t>LCHS4007 • Digital Skills and Research Methods • 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256032"/>
            <a:ext cx="10972800" cy="274320"/>
          </a:xfrm>
          <a:prstGeom prst="rect">
            <a:avLst/>
          </a:prstGeom>
          <a:noFill/>
        </p:spPr>
        <p:txBody>
          <a:bodyPr wrap="none">
            <a:spAutoFit/>
          </a:bodyPr>
          <a:lstStyle/>
          <a:p>
            <a:pPr>
              <a:defRPr sz="1000" b="1">
                <a:solidFill>
                  <a:srgbClr val="207880"/>
                </a:solidFill>
              </a:defRPr>
            </a:pPr>
            <a:r>
              <a:t>5 • CRITICAL EVALUATION</a:t>
            </a:r>
          </a:p>
        </p:txBody>
      </p:sp>
      <p:sp>
        <p:nvSpPr>
          <p:cNvPr id="4" name="TextBox 3"/>
          <p:cNvSpPr txBox="1"/>
          <p:nvPr/>
        </p:nvSpPr>
        <p:spPr>
          <a:xfrm>
            <a:off x="594360" y="594360"/>
            <a:ext cx="10972800" cy="594360"/>
          </a:xfrm>
          <a:prstGeom prst="rect">
            <a:avLst/>
          </a:prstGeom>
          <a:noFill/>
        </p:spPr>
        <p:txBody>
          <a:bodyPr wrap="none">
            <a:spAutoFit/>
          </a:bodyPr>
          <a:lstStyle/>
          <a:p>
            <a:pPr>
              <a:defRPr sz="2700" b="1">
                <a:solidFill>
                  <a:srgbClr val="1B3042"/>
                </a:solidFill>
              </a:defRPr>
            </a:pPr>
            <a:r>
              <a:t>Benefits, limitations and mitigation</a:t>
            </a:r>
          </a:p>
        </p:txBody>
      </p:sp>
      <p:sp>
        <p:nvSpPr>
          <p:cNvPr id="5" name="Rectangle 4"/>
          <p:cNvSpPr/>
          <p:nvPr/>
        </p:nvSpPr>
        <p:spPr>
          <a:xfrm>
            <a:off x="594360" y="1225296"/>
            <a:ext cx="1097280" cy="50292"/>
          </a:xfrm>
          <a:prstGeom prst="rect">
            <a:avLst/>
          </a:prstGeom>
          <a:solidFill>
            <a:srgbClr val="2078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685800" y="1417320"/>
            <a:ext cx="960120" cy="512064"/>
          </a:xfrm>
          <a:prstGeom prst="roundRect">
            <a:avLst/>
          </a:prstGeom>
          <a:solidFill>
            <a:srgbClr val="3A7A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b="1">
                <a:solidFill>
                  <a:srgbClr val="FFFFFF"/>
                </a:solidFill>
              </a:defRPr>
            </a:pPr>
            <a:r>
              <a:t>Benefit</a:t>
            </a:r>
          </a:p>
        </p:txBody>
      </p:sp>
      <p:sp>
        <p:nvSpPr>
          <p:cNvPr id="7" name="TextBox 6"/>
          <p:cNvSpPr txBox="1"/>
          <p:nvPr/>
        </p:nvSpPr>
        <p:spPr>
          <a:xfrm>
            <a:off x="1874519" y="1380744"/>
            <a:ext cx="4572000" cy="621792"/>
          </a:xfrm>
          <a:prstGeom prst="rect">
            <a:avLst/>
          </a:prstGeom>
          <a:noFill/>
        </p:spPr>
        <p:txBody>
          <a:bodyPr wrap="none">
            <a:spAutoFit/>
          </a:bodyPr>
          <a:lstStyle/>
          <a:p>
            <a:pPr>
              <a:defRPr sz="1400">
                <a:solidFill>
                  <a:srgbClr val="23282D"/>
                </a:solidFill>
              </a:defRPr>
            </a:pPr>
            <a:r>
              <a:t>Persistent messages can improve continuity between shifts.</a:t>
            </a:r>
          </a:p>
        </p:txBody>
      </p:sp>
      <p:sp>
        <p:nvSpPr>
          <p:cNvPr id="8" name="TextBox 7"/>
          <p:cNvSpPr txBox="1"/>
          <p:nvPr/>
        </p:nvSpPr>
        <p:spPr>
          <a:xfrm>
            <a:off x="6629400" y="1380744"/>
            <a:ext cx="4663440" cy="621792"/>
          </a:xfrm>
          <a:prstGeom prst="rect">
            <a:avLst/>
          </a:prstGeom>
          <a:noFill/>
        </p:spPr>
        <p:txBody>
          <a:bodyPr wrap="none">
            <a:spAutoFit/>
          </a:bodyPr>
          <a:lstStyle/>
          <a:p>
            <a:pPr>
              <a:defRPr sz="1400">
                <a:solidFill>
                  <a:srgbClr val="207880"/>
                </a:solidFill>
              </a:defRPr>
            </a:pPr>
            <a:r>
              <a:t>→ Use channels consistently so updates are findable.</a:t>
            </a:r>
          </a:p>
        </p:txBody>
      </p:sp>
      <p:sp>
        <p:nvSpPr>
          <p:cNvPr id="9" name="Rounded Rectangle 8"/>
          <p:cNvSpPr/>
          <p:nvPr/>
        </p:nvSpPr>
        <p:spPr>
          <a:xfrm>
            <a:off x="685800" y="2295144"/>
            <a:ext cx="960120" cy="512064"/>
          </a:xfrm>
          <a:prstGeom prst="roundRect">
            <a:avLst/>
          </a:prstGeom>
          <a:solidFill>
            <a:srgbClr val="3A7A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b="1">
                <a:solidFill>
                  <a:srgbClr val="FFFFFF"/>
                </a:solidFill>
              </a:defRPr>
            </a:pPr>
            <a:r>
              <a:t>Benefit</a:t>
            </a:r>
          </a:p>
        </p:txBody>
      </p:sp>
      <p:sp>
        <p:nvSpPr>
          <p:cNvPr id="10" name="TextBox 9"/>
          <p:cNvSpPr txBox="1"/>
          <p:nvPr/>
        </p:nvSpPr>
        <p:spPr>
          <a:xfrm>
            <a:off x="1874519" y="2258568"/>
            <a:ext cx="4572000" cy="621792"/>
          </a:xfrm>
          <a:prstGeom prst="rect">
            <a:avLst/>
          </a:prstGeom>
          <a:noFill/>
        </p:spPr>
        <p:txBody>
          <a:bodyPr wrap="none">
            <a:spAutoFit/>
          </a:bodyPr>
          <a:lstStyle/>
          <a:p>
            <a:pPr>
              <a:defRPr sz="1400">
                <a:solidFill>
                  <a:srgbClr val="23282D"/>
                </a:solidFill>
              </a:defRPr>
            </a:pPr>
            <a:r>
              <a:t>One platform can reduce fragmented internal communication.</a:t>
            </a:r>
          </a:p>
        </p:txBody>
      </p:sp>
      <p:sp>
        <p:nvSpPr>
          <p:cNvPr id="11" name="TextBox 10"/>
          <p:cNvSpPr txBox="1"/>
          <p:nvPr/>
        </p:nvSpPr>
        <p:spPr>
          <a:xfrm>
            <a:off x="6629400" y="2258568"/>
            <a:ext cx="4663440" cy="621792"/>
          </a:xfrm>
          <a:prstGeom prst="rect">
            <a:avLst/>
          </a:prstGeom>
          <a:noFill/>
        </p:spPr>
        <p:txBody>
          <a:bodyPr wrap="none">
            <a:spAutoFit/>
          </a:bodyPr>
          <a:lstStyle/>
          <a:p>
            <a:pPr>
              <a:defRPr sz="1400">
                <a:solidFill>
                  <a:srgbClr val="207880"/>
                </a:solidFill>
              </a:defRPr>
            </a:pPr>
            <a:r>
              <a:t>→ Agree which communications belong in Teams.</a:t>
            </a:r>
          </a:p>
        </p:txBody>
      </p:sp>
      <p:sp>
        <p:nvSpPr>
          <p:cNvPr id="12" name="Rounded Rectangle 11"/>
          <p:cNvSpPr/>
          <p:nvPr/>
        </p:nvSpPr>
        <p:spPr>
          <a:xfrm>
            <a:off x="685800" y="3172968"/>
            <a:ext cx="960120" cy="512064"/>
          </a:xfrm>
          <a:prstGeom prst="roundRect">
            <a:avLst/>
          </a:prstGeom>
          <a:solidFill>
            <a:srgbClr val="B8782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b="1">
                <a:solidFill>
                  <a:srgbClr val="FFFFFF"/>
                </a:solidFill>
              </a:defRPr>
            </a:pPr>
            <a:r>
              <a:t>Risk</a:t>
            </a:r>
          </a:p>
        </p:txBody>
      </p:sp>
      <p:sp>
        <p:nvSpPr>
          <p:cNvPr id="13" name="TextBox 12"/>
          <p:cNvSpPr txBox="1"/>
          <p:nvPr/>
        </p:nvSpPr>
        <p:spPr>
          <a:xfrm>
            <a:off x="1874519" y="3136391"/>
            <a:ext cx="4572000" cy="621792"/>
          </a:xfrm>
          <a:prstGeom prst="rect">
            <a:avLst/>
          </a:prstGeom>
          <a:noFill/>
        </p:spPr>
        <p:txBody>
          <a:bodyPr wrap="none">
            <a:spAutoFit/>
          </a:bodyPr>
          <a:lstStyle/>
          <a:p>
            <a:pPr>
              <a:defRPr sz="1400">
                <a:solidFill>
                  <a:srgbClr val="23282D"/>
                </a:solidFill>
              </a:defRPr>
            </a:pPr>
            <a:r>
              <a:t>Too many alerts/channels may create information overload.</a:t>
            </a:r>
          </a:p>
        </p:txBody>
      </p:sp>
      <p:sp>
        <p:nvSpPr>
          <p:cNvPr id="14" name="TextBox 13"/>
          <p:cNvSpPr txBox="1"/>
          <p:nvPr/>
        </p:nvSpPr>
        <p:spPr>
          <a:xfrm>
            <a:off x="6629400" y="3136391"/>
            <a:ext cx="4663440" cy="621792"/>
          </a:xfrm>
          <a:prstGeom prst="rect">
            <a:avLst/>
          </a:prstGeom>
          <a:noFill/>
        </p:spPr>
        <p:txBody>
          <a:bodyPr wrap="none">
            <a:spAutoFit/>
          </a:bodyPr>
          <a:lstStyle/>
          <a:p>
            <a:pPr>
              <a:defRPr sz="1400">
                <a:solidFill>
                  <a:srgbClr val="207880"/>
                </a:solidFill>
              </a:defRPr>
            </a:pPr>
            <a:r>
              <a:t>→ Limit channels; use priority notifications selectively.</a:t>
            </a:r>
          </a:p>
        </p:txBody>
      </p:sp>
      <p:sp>
        <p:nvSpPr>
          <p:cNvPr id="15" name="Rounded Rectangle 14"/>
          <p:cNvSpPr/>
          <p:nvPr/>
        </p:nvSpPr>
        <p:spPr>
          <a:xfrm>
            <a:off x="685800" y="4050791"/>
            <a:ext cx="960120" cy="512064"/>
          </a:xfrm>
          <a:prstGeom prst="roundRect">
            <a:avLst/>
          </a:prstGeom>
          <a:solidFill>
            <a:srgbClr val="B8782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b="1">
                <a:solidFill>
                  <a:srgbClr val="FFFFFF"/>
                </a:solidFill>
              </a:defRPr>
            </a:pPr>
            <a:r>
              <a:t>Risk</a:t>
            </a:r>
          </a:p>
        </p:txBody>
      </p:sp>
      <p:sp>
        <p:nvSpPr>
          <p:cNvPr id="16" name="TextBox 15"/>
          <p:cNvSpPr txBox="1"/>
          <p:nvPr/>
        </p:nvSpPr>
        <p:spPr>
          <a:xfrm>
            <a:off x="1874519" y="4014215"/>
            <a:ext cx="4572000" cy="621792"/>
          </a:xfrm>
          <a:prstGeom prst="rect">
            <a:avLst/>
          </a:prstGeom>
          <a:noFill/>
        </p:spPr>
        <p:txBody>
          <a:bodyPr wrap="none">
            <a:spAutoFit/>
          </a:bodyPr>
          <a:lstStyle/>
          <a:p>
            <a:pPr>
              <a:defRPr sz="1400">
                <a:solidFill>
                  <a:srgbClr val="23282D"/>
                </a:solidFill>
              </a:defRPr>
            </a:pPr>
            <a:r>
              <a:t>Digital confidence and access may vary between staff.</a:t>
            </a:r>
          </a:p>
        </p:txBody>
      </p:sp>
      <p:sp>
        <p:nvSpPr>
          <p:cNvPr id="17" name="TextBox 16"/>
          <p:cNvSpPr txBox="1"/>
          <p:nvPr/>
        </p:nvSpPr>
        <p:spPr>
          <a:xfrm>
            <a:off x="6629400" y="4014215"/>
            <a:ext cx="4663440" cy="621792"/>
          </a:xfrm>
          <a:prstGeom prst="rect">
            <a:avLst/>
          </a:prstGeom>
          <a:noFill/>
        </p:spPr>
        <p:txBody>
          <a:bodyPr wrap="none">
            <a:spAutoFit/>
          </a:bodyPr>
          <a:lstStyle/>
          <a:p>
            <a:pPr>
              <a:defRPr sz="1400">
                <a:solidFill>
                  <a:srgbClr val="207880"/>
                </a:solidFill>
              </a:defRPr>
            </a:pPr>
            <a:r>
              <a:t>→ Provide training, accessible guidance and device support.</a:t>
            </a:r>
          </a:p>
        </p:txBody>
      </p:sp>
      <p:sp>
        <p:nvSpPr>
          <p:cNvPr id="18" name="Rounded Rectangle 17"/>
          <p:cNvSpPr/>
          <p:nvPr/>
        </p:nvSpPr>
        <p:spPr>
          <a:xfrm>
            <a:off x="685800" y="4928616"/>
            <a:ext cx="960120" cy="512064"/>
          </a:xfrm>
          <a:prstGeom prst="roundRect">
            <a:avLst/>
          </a:prstGeom>
          <a:solidFill>
            <a:srgbClr val="9C46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b="1">
                <a:solidFill>
                  <a:srgbClr val="FFFFFF"/>
                </a:solidFill>
              </a:defRPr>
            </a:pPr>
            <a:r>
              <a:t>Risk</a:t>
            </a:r>
          </a:p>
        </p:txBody>
      </p:sp>
      <p:sp>
        <p:nvSpPr>
          <p:cNvPr id="19" name="TextBox 18"/>
          <p:cNvSpPr txBox="1"/>
          <p:nvPr/>
        </p:nvSpPr>
        <p:spPr>
          <a:xfrm>
            <a:off x="1874519" y="4892040"/>
            <a:ext cx="4572000" cy="621792"/>
          </a:xfrm>
          <a:prstGeom prst="rect">
            <a:avLst/>
          </a:prstGeom>
          <a:noFill/>
        </p:spPr>
        <p:txBody>
          <a:bodyPr wrap="none">
            <a:spAutoFit/>
          </a:bodyPr>
          <a:lstStyle/>
          <a:p>
            <a:pPr>
              <a:defRPr sz="1400">
                <a:solidFill>
                  <a:srgbClr val="23282D"/>
                </a:solidFill>
              </a:defRPr>
            </a:pPr>
            <a:r>
              <a:t>Confidential information can be mishandled.</a:t>
            </a:r>
          </a:p>
        </p:txBody>
      </p:sp>
      <p:sp>
        <p:nvSpPr>
          <p:cNvPr id="20" name="TextBox 19"/>
          <p:cNvSpPr txBox="1"/>
          <p:nvPr/>
        </p:nvSpPr>
        <p:spPr>
          <a:xfrm>
            <a:off x="6629400" y="4892040"/>
            <a:ext cx="4663440" cy="621792"/>
          </a:xfrm>
          <a:prstGeom prst="rect">
            <a:avLst/>
          </a:prstGeom>
          <a:noFill/>
        </p:spPr>
        <p:txBody>
          <a:bodyPr wrap="none">
            <a:spAutoFit/>
          </a:bodyPr>
          <a:lstStyle/>
          <a:p>
            <a:pPr>
              <a:defRPr sz="1400">
                <a:solidFill>
                  <a:srgbClr val="207880"/>
                </a:solidFill>
              </a:defRPr>
            </a:pPr>
            <a:r>
              <a:t>→ Use permissions, secure access and formal record-keeping rules.</a:t>
            </a:r>
          </a:p>
        </p:txBody>
      </p:sp>
      <p:sp>
        <p:nvSpPr>
          <p:cNvPr id="21" name="TextBox 20"/>
          <p:cNvSpPr txBox="1"/>
          <p:nvPr/>
        </p:nvSpPr>
        <p:spPr>
          <a:xfrm>
            <a:off x="640080" y="5989320"/>
            <a:ext cx="10881360" cy="310896"/>
          </a:xfrm>
          <a:prstGeom prst="rect">
            <a:avLst/>
          </a:prstGeom>
          <a:noFill/>
        </p:spPr>
        <p:txBody>
          <a:bodyPr wrap="none">
            <a:spAutoFit/>
          </a:bodyPr>
          <a:lstStyle/>
          <a:p>
            <a:pPr>
              <a:defRPr sz="869">
                <a:solidFill>
                  <a:srgbClr val="5C6367"/>
                </a:solidFill>
              </a:defRPr>
            </a:pPr>
            <a:r>
              <a:t>Hargreaves, Clarke and Lester (2022) identify training and asynchronous-communication challenges; NHS England (2025) emphasises secure access and confidentiality.</a:t>
            </a:r>
          </a:p>
        </p:txBody>
      </p:sp>
      <p:sp>
        <p:nvSpPr>
          <p:cNvPr id="22" name="TextBox 21"/>
          <p:cNvSpPr txBox="1"/>
          <p:nvPr/>
        </p:nvSpPr>
        <p:spPr>
          <a:xfrm>
            <a:off x="640080" y="6446520"/>
            <a:ext cx="10972800" cy="164592"/>
          </a:xfrm>
          <a:prstGeom prst="rect">
            <a:avLst/>
          </a:prstGeom>
          <a:noFill/>
        </p:spPr>
        <p:txBody>
          <a:bodyPr wrap="none">
            <a:spAutoFit/>
          </a:bodyPr>
          <a:lstStyle/>
          <a:p>
            <a:pPr>
              <a:defRPr sz="850">
                <a:solidFill>
                  <a:srgbClr val="73787C"/>
                </a:solidFill>
              </a:defRPr>
            </a:pPr>
            <a:r>
              <a:t>LCHS4007 • Digital Skills and Research Methods • 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256032"/>
            <a:ext cx="10972800" cy="274320"/>
          </a:xfrm>
          <a:prstGeom prst="rect">
            <a:avLst/>
          </a:prstGeom>
          <a:noFill/>
        </p:spPr>
        <p:txBody>
          <a:bodyPr wrap="none">
            <a:spAutoFit/>
          </a:bodyPr>
          <a:lstStyle/>
          <a:p>
            <a:pPr>
              <a:defRPr sz="1000" b="1">
                <a:solidFill>
                  <a:srgbClr val="207880"/>
                </a:solidFill>
              </a:defRPr>
            </a:pPr>
            <a:r>
              <a:t>6 • CONCLUSION</a:t>
            </a:r>
          </a:p>
        </p:txBody>
      </p:sp>
      <p:sp>
        <p:nvSpPr>
          <p:cNvPr id="4" name="TextBox 3"/>
          <p:cNvSpPr txBox="1"/>
          <p:nvPr/>
        </p:nvSpPr>
        <p:spPr>
          <a:xfrm>
            <a:off x="594360" y="594360"/>
            <a:ext cx="10972800" cy="594360"/>
          </a:xfrm>
          <a:prstGeom prst="rect">
            <a:avLst/>
          </a:prstGeom>
          <a:noFill/>
        </p:spPr>
        <p:txBody>
          <a:bodyPr wrap="none">
            <a:spAutoFit/>
          </a:bodyPr>
          <a:lstStyle/>
          <a:p>
            <a:pPr>
              <a:defRPr sz="2700" b="1">
                <a:solidFill>
                  <a:srgbClr val="1B3042"/>
                </a:solidFill>
              </a:defRPr>
            </a:pPr>
            <a:r>
              <a:t>Recommendation and measures of success</a:t>
            </a:r>
          </a:p>
        </p:txBody>
      </p:sp>
      <p:sp>
        <p:nvSpPr>
          <p:cNvPr id="5" name="Rectangle 4"/>
          <p:cNvSpPr/>
          <p:nvPr/>
        </p:nvSpPr>
        <p:spPr>
          <a:xfrm>
            <a:off x="594360" y="1225296"/>
            <a:ext cx="1097280" cy="50292"/>
          </a:xfrm>
          <a:prstGeom prst="rect">
            <a:avLst/>
          </a:prstGeom>
          <a:solidFill>
            <a:srgbClr val="2078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822960" y="1417320"/>
            <a:ext cx="10561320" cy="1325880"/>
          </a:xfrm>
          <a:prstGeom prst="roundRect">
            <a:avLst/>
          </a:prstGeom>
          <a:solidFill>
            <a:srgbClr val="1B30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100" b="1">
                <a:solidFill>
                  <a:srgbClr val="FFFFFF"/>
                </a:solidFill>
              </a:defRPr>
            </a:pPr>
            <a:r>
              <a:t>Riverdale should adopt Microsoft Teams as the main platform for routine internal staff communication — with clear governance, training and defined boundaries with formal care records.</a:t>
            </a:r>
          </a:p>
        </p:txBody>
      </p:sp>
      <p:sp>
        <p:nvSpPr>
          <p:cNvPr id="7" name="TextBox 6"/>
          <p:cNvSpPr txBox="1"/>
          <p:nvPr/>
        </p:nvSpPr>
        <p:spPr>
          <a:xfrm>
            <a:off x="1005840" y="3154680"/>
            <a:ext cx="10058400" cy="2468880"/>
          </a:xfrm>
          <a:prstGeom prst="rect">
            <a:avLst/>
          </a:prstGeom>
          <a:noFill/>
        </p:spPr>
        <p:txBody>
          <a:bodyPr wrap="square">
            <a:spAutoFit/>
          </a:bodyPr>
          <a:lstStyle/>
          <a:p>
            <a:pPr>
              <a:spcAft>
                <a:spcPts val="900"/>
              </a:spcAft>
              <a:defRPr sz="1650">
                <a:solidFill>
                  <a:srgbClr val="23282D"/>
                </a:solidFill>
              </a:defRPr>
            </a:pPr>
            <a:r>
              <a:t>• Why: it directly addresses communication across shifts, roles and two buildings.</a:t>
            </a:r>
          </a:p>
          <a:p>
            <a:pPr>
              <a:spcAft>
                <a:spcPts val="900"/>
              </a:spcAft>
              <a:defRPr sz="1650">
                <a:solidFill>
                  <a:srgbClr val="23282D"/>
                </a:solidFill>
              </a:defRPr>
            </a:pPr>
            <a:r>
              <a:t>• Why now: Riverdale already uses Microsoft 365, reducing the need for a separate platform.</a:t>
            </a:r>
          </a:p>
          <a:p>
            <a:pPr>
              <a:spcAft>
                <a:spcPts val="900"/>
              </a:spcAft>
              <a:defRPr sz="1650">
                <a:solidFill>
                  <a:srgbClr val="23282D"/>
                </a:solidFill>
              </a:defRPr>
            </a:pPr>
            <a:r>
              <a:t>• Measure after 4–6 weeks: staff feedback, duplicated-message reports, missed operational messages and confidence using the agreed channels.</a:t>
            </a:r>
          </a:p>
          <a:p>
            <a:pPr>
              <a:spcAft>
                <a:spcPts val="900"/>
              </a:spcAft>
              <a:defRPr sz="1650">
                <a:solidFill>
                  <a:srgbClr val="23282D"/>
                </a:solidFill>
              </a:defRPr>
            </a:pPr>
            <a:r>
              <a:t>• Final judgement: Teams is suitable because its benefits match Riverdale’s communication problem, while its main risks can be reduced through implementation controls.</a:t>
            </a:r>
          </a:p>
        </p:txBody>
      </p:sp>
      <p:sp>
        <p:nvSpPr>
          <p:cNvPr id="8" name="TextBox 7"/>
          <p:cNvSpPr txBox="1"/>
          <p:nvPr/>
        </p:nvSpPr>
        <p:spPr>
          <a:xfrm>
            <a:off x="640080" y="6446520"/>
            <a:ext cx="10972800" cy="164592"/>
          </a:xfrm>
          <a:prstGeom prst="rect">
            <a:avLst/>
          </a:prstGeom>
          <a:noFill/>
        </p:spPr>
        <p:txBody>
          <a:bodyPr wrap="none">
            <a:spAutoFit/>
          </a:bodyPr>
          <a:lstStyle/>
          <a:p>
            <a:pPr>
              <a:defRPr sz="850">
                <a:solidFill>
                  <a:srgbClr val="73787C"/>
                </a:solidFill>
              </a:defRPr>
            </a:pPr>
            <a:r>
              <a:t>LCHS4007 • Digital Skills and Research Methods • 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256032"/>
            <a:ext cx="10972800" cy="274320"/>
          </a:xfrm>
          <a:prstGeom prst="rect">
            <a:avLst/>
          </a:prstGeom>
          <a:noFill/>
        </p:spPr>
        <p:txBody>
          <a:bodyPr wrap="none">
            <a:spAutoFit/>
          </a:bodyPr>
          <a:lstStyle/>
          <a:p>
            <a:pPr>
              <a:defRPr sz="1000" b="1">
                <a:solidFill>
                  <a:srgbClr val="207880"/>
                </a:solidFill>
              </a:defRPr>
            </a:pPr>
            <a:r>
              <a:t>HARVARD STYLE</a:t>
            </a:r>
          </a:p>
        </p:txBody>
      </p:sp>
      <p:sp>
        <p:nvSpPr>
          <p:cNvPr id="4" name="TextBox 3"/>
          <p:cNvSpPr txBox="1"/>
          <p:nvPr/>
        </p:nvSpPr>
        <p:spPr>
          <a:xfrm>
            <a:off x="594360" y="594360"/>
            <a:ext cx="10972800" cy="594360"/>
          </a:xfrm>
          <a:prstGeom prst="rect">
            <a:avLst/>
          </a:prstGeom>
          <a:noFill/>
        </p:spPr>
        <p:txBody>
          <a:bodyPr wrap="none">
            <a:spAutoFit/>
          </a:bodyPr>
          <a:lstStyle/>
          <a:p>
            <a:pPr>
              <a:defRPr sz="2700" b="1">
                <a:solidFill>
                  <a:srgbClr val="1B3042"/>
                </a:solidFill>
              </a:defRPr>
            </a:pPr>
            <a:r>
              <a:t>References</a:t>
            </a:r>
          </a:p>
        </p:txBody>
      </p:sp>
      <p:sp>
        <p:nvSpPr>
          <p:cNvPr id="5" name="Rectangle 4"/>
          <p:cNvSpPr/>
          <p:nvPr/>
        </p:nvSpPr>
        <p:spPr>
          <a:xfrm>
            <a:off x="594360" y="1225296"/>
            <a:ext cx="1097280" cy="50292"/>
          </a:xfrm>
          <a:prstGeom prst="rect">
            <a:avLst/>
          </a:prstGeom>
          <a:solidFill>
            <a:srgbClr val="2078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31520" y="1353312"/>
            <a:ext cx="10744200" cy="4983480"/>
          </a:xfrm>
          <a:prstGeom prst="rect">
            <a:avLst/>
          </a:prstGeom>
          <a:noFill/>
        </p:spPr>
        <p:txBody>
          <a:bodyPr wrap="square">
            <a:spAutoFit/>
          </a:bodyPr>
          <a:lstStyle/>
          <a:p>
            <a:pPr>
              <a:spcAft>
                <a:spcPts val="1000"/>
              </a:spcAft>
              <a:defRPr sz="1280">
                <a:solidFill>
                  <a:srgbClr val="23282D"/>
                </a:solidFill>
              </a:defRPr>
            </a:pPr>
            <a:r>
              <a:t>Hargreaves, C., Clarke, A.P. and Lester, K.R. (2022) ‘Microsoft Teams and team performance in the COVID-19 pandemic within an NHS Trust Community Service in North-West England’, Team Performance Management, 28(1/2), pp. 79–94. doi:10.1108/TPM-11-2021-0082.</a:t>
            </a:r>
          </a:p>
          <a:p>
            <a:pPr>
              <a:spcAft>
                <a:spcPts val="1000"/>
              </a:spcAft>
              <a:defRPr sz="1280">
                <a:solidFill>
                  <a:srgbClr val="23282D"/>
                </a:solidFill>
              </a:defRPr>
            </a:pPr>
            <a:r>
              <a:t>Mehta, J. et al. (2020) ‘Rapid implementation of Microsoft Teams in response to COVID-19: one acute healthcare organisation’s experience’, BMJ Health &amp; Care Informatics, 27, e100209.</a:t>
            </a:r>
          </a:p>
          <a:p>
            <a:pPr>
              <a:spcAft>
                <a:spcPts val="1000"/>
              </a:spcAft>
              <a:defRPr sz="1280">
                <a:solidFill>
                  <a:srgbClr val="23282D"/>
                </a:solidFill>
              </a:defRPr>
            </a:pPr>
            <a:r>
              <a:t>Microsoft (2024) ‘Messaging policy settings for healthcare organizations using Microsoft Teams’. Microsoft Learn. Available at: learn.microsoft.com (Accessed: 8 August 2026).</a:t>
            </a:r>
          </a:p>
          <a:p>
            <a:pPr>
              <a:spcAft>
                <a:spcPts val="1000"/>
              </a:spcAft>
              <a:defRPr sz="1280">
                <a:solidFill>
                  <a:srgbClr val="23282D"/>
                </a:solidFill>
              </a:defRPr>
            </a:pPr>
            <a:r>
              <a:t>Microsoft (2025) ‘Get started with Microsoft 365 for healthcare organizations’. Microsoft Learn. Available at: learn.microsoft.com (Accessed: 8 August 2026).</a:t>
            </a:r>
          </a:p>
          <a:p>
            <a:pPr>
              <a:spcAft>
                <a:spcPts val="1000"/>
              </a:spcAft>
              <a:defRPr sz="1280">
                <a:solidFill>
                  <a:srgbClr val="23282D"/>
                </a:solidFill>
              </a:defRPr>
            </a:pPr>
            <a:r>
              <a:t>NHS England (2025) ‘Microsoft Teams and remote working’. Good practice guidelines for GP electronic patient records. Available at: england.nhs.uk (Accessed: 8 August 2026).</a:t>
            </a:r>
          </a:p>
          <a:p>
            <a:pPr>
              <a:spcAft>
                <a:spcPts val="1000"/>
              </a:spcAft>
              <a:defRPr sz="1280">
                <a:solidFill>
                  <a:srgbClr val="23282D"/>
                </a:solidFill>
              </a:defRPr>
            </a:pPr>
            <a:r>
              <a:t>University of Wales Trinity Saint David (2026) LCHS4007 Digital Skills and Research Methods: Component 1 Assessment Specification. Internal assessment document.</a:t>
            </a:r>
          </a:p>
        </p:txBody>
      </p:sp>
      <p:sp>
        <p:nvSpPr>
          <p:cNvPr id="7" name="TextBox 6"/>
          <p:cNvSpPr txBox="1"/>
          <p:nvPr/>
        </p:nvSpPr>
        <p:spPr>
          <a:xfrm>
            <a:off x="640080" y="6446520"/>
            <a:ext cx="10972800" cy="164592"/>
          </a:xfrm>
          <a:prstGeom prst="rect">
            <a:avLst/>
          </a:prstGeom>
          <a:noFill/>
        </p:spPr>
        <p:txBody>
          <a:bodyPr wrap="none">
            <a:spAutoFit/>
          </a:bodyPr>
          <a:lstStyle/>
          <a:p>
            <a:pPr>
              <a:defRPr sz="850">
                <a:solidFill>
                  <a:srgbClr val="73787C"/>
                </a:solidFill>
              </a:defRPr>
            </a:pPr>
            <a:r>
              <a:t>LCHS4007 • Digital Skills and Research Methods • 8</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Widescreen</PresentationFormat>
  <Paragraphs>0</Paragraphs>
  <Slides>8</Slides>
  <Notes>8</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generated using python-pptx</dc:description>
  <cp:lastModifiedBy>Aaaa Aa</cp:lastModifiedBy>
  <cp:revision>2</cp:revision>
  <dcterms:created xsi:type="dcterms:W3CDTF">2013-01-27T09:14:16Z</dcterms:created>
  <dcterms:modified xsi:type="dcterms:W3CDTF">2026-08-08T19:02:18Z</dcterms:modified>
  <cp:category/>
</cp:coreProperties>
</file>