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Lst>
  <p:notesMasterIdLst>
    <p:notesMasterId r:id="rId71"/>
  </p:notesMasterIdLst>
  <p:sldIdLst>
    <p:sldId id="257" r:id="rId2"/>
    <p:sldId id="315" r:id="rId3"/>
    <p:sldId id="317" r:id="rId4"/>
    <p:sldId id="319" r:id="rId5"/>
    <p:sldId id="320" r:id="rId6"/>
    <p:sldId id="321" r:id="rId7"/>
    <p:sldId id="318" r:id="rId8"/>
    <p:sldId id="258" r:id="rId9"/>
    <p:sldId id="259" r:id="rId10"/>
    <p:sldId id="260" r:id="rId11"/>
    <p:sldId id="261" r:id="rId12"/>
    <p:sldId id="262" r:id="rId13"/>
    <p:sldId id="263" r:id="rId14"/>
    <p:sldId id="264" r:id="rId15"/>
    <p:sldId id="265" r:id="rId16"/>
    <p:sldId id="266" r:id="rId17"/>
    <p:sldId id="267" r:id="rId18"/>
    <p:sldId id="268" r:id="rId19"/>
    <p:sldId id="323" r:id="rId20"/>
    <p:sldId id="269" r:id="rId21"/>
    <p:sldId id="270" r:id="rId22"/>
    <p:sldId id="271" r:id="rId23"/>
    <p:sldId id="272" r:id="rId24"/>
    <p:sldId id="273" r:id="rId25"/>
    <p:sldId id="274" r:id="rId26"/>
    <p:sldId id="275" r:id="rId27"/>
    <p:sldId id="276" r:id="rId28"/>
    <p:sldId id="277" r:id="rId29"/>
    <p:sldId id="278" r:id="rId30"/>
    <p:sldId id="324" r:id="rId31"/>
    <p:sldId id="279" r:id="rId32"/>
    <p:sldId id="280" r:id="rId33"/>
    <p:sldId id="281" r:id="rId34"/>
    <p:sldId id="325" r:id="rId35"/>
    <p:sldId id="326" r:id="rId36"/>
    <p:sldId id="282" r:id="rId37"/>
    <p:sldId id="283" r:id="rId38"/>
    <p:sldId id="284" r:id="rId39"/>
    <p:sldId id="285" r:id="rId40"/>
    <p:sldId id="286" r:id="rId41"/>
    <p:sldId id="287" r:id="rId42"/>
    <p:sldId id="288" r:id="rId43"/>
    <p:sldId id="327" r:id="rId44"/>
    <p:sldId id="289" r:id="rId45"/>
    <p:sldId id="290" r:id="rId46"/>
    <p:sldId id="291" r:id="rId47"/>
    <p:sldId id="292" r:id="rId48"/>
    <p:sldId id="293" r:id="rId49"/>
    <p:sldId id="297" r:id="rId50"/>
    <p:sldId id="328" r:id="rId51"/>
    <p:sldId id="298" r:id="rId52"/>
    <p:sldId id="299" r:id="rId53"/>
    <p:sldId id="300" r:id="rId54"/>
    <p:sldId id="329" r:id="rId55"/>
    <p:sldId id="301" r:id="rId56"/>
    <p:sldId id="302" r:id="rId57"/>
    <p:sldId id="303" r:id="rId58"/>
    <p:sldId id="304" r:id="rId59"/>
    <p:sldId id="305" r:id="rId60"/>
    <p:sldId id="306" r:id="rId61"/>
    <p:sldId id="307" r:id="rId62"/>
    <p:sldId id="314" r:id="rId63"/>
    <p:sldId id="308" r:id="rId64"/>
    <p:sldId id="309" r:id="rId65"/>
    <p:sldId id="310" r:id="rId66"/>
    <p:sldId id="311" r:id="rId67"/>
    <p:sldId id="312" r:id="rId68"/>
    <p:sldId id="313" r:id="rId69"/>
    <p:sldId id="322" r:id="rId70"/>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Arial" pitchFamily="34" charset="0"/>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mn-ea"/>
        <a:cs typeface="+mn-cs"/>
      </a:defRPr>
    </a:lvl2pPr>
    <a:lvl3pPr marL="914400" algn="l" rtl="0" eaLnBrk="0" fontAlgn="base" hangingPunct="0">
      <a:spcBef>
        <a:spcPct val="0"/>
      </a:spcBef>
      <a:spcAft>
        <a:spcPct val="0"/>
      </a:spcAft>
      <a:defRPr kern="1200">
        <a:solidFill>
          <a:schemeClr val="tx1"/>
        </a:solidFill>
        <a:latin typeface="Arial"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124" autoAdjust="0"/>
  </p:normalViewPr>
  <p:slideViewPr>
    <p:cSldViewPr>
      <p:cViewPr varScale="1">
        <p:scale>
          <a:sx n="88" d="100"/>
          <a:sy n="88" d="100"/>
        </p:scale>
        <p:origin x="749"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44DBE7-E616-4A0B-915A-1CCB9D86815A}" type="doc">
      <dgm:prSet loTypeId="urn:microsoft.com/office/officeart/2005/8/layout/hProcess9" loCatId="process" qsTypeId="urn:microsoft.com/office/officeart/2005/8/quickstyle/simple1" qsCatId="simple" csTypeId="urn:microsoft.com/office/officeart/2005/8/colors/accent1_2" csCatId="accent1" phldr="1"/>
      <dgm:spPr/>
    </dgm:pt>
    <dgm:pt modelId="{D361CD48-7F51-4344-8EFB-BC014D1D8774}">
      <dgm:prSet phldrT="[Text]"/>
      <dgm:spPr/>
      <dgm:t>
        <a:bodyPr/>
        <a:lstStyle/>
        <a:p>
          <a:r>
            <a:rPr lang="en-GB" b="1"/>
            <a:t>Enactive Stage</a:t>
          </a:r>
        </a:p>
        <a:p>
          <a:r>
            <a:rPr lang="en-GB"/>
            <a:t>"Knowing by doing"</a:t>
          </a:r>
        </a:p>
        <a:p>
          <a:r>
            <a:rPr lang="en-GB"/>
            <a:t>Actions involved in making the lights work on a toy</a:t>
          </a:r>
        </a:p>
      </dgm:t>
    </dgm:pt>
    <dgm:pt modelId="{293944FC-DB82-46E1-9062-49A0203951DB}" type="parTrans" cxnId="{9ECCD149-AD2C-4287-BA64-FC53DEB6B056}">
      <dgm:prSet/>
      <dgm:spPr/>
      <dgm:t>
        <a:bodyPr/>
        <a:lstStyle/>
        <a:p>
          <a:endParaRPr lang="en-GB"/>
        </a:p>
      </dgm:t>
    </dgm:pt>
    <dgm:pt modelId="{EB0A73C4-0D76-48B5-B266-5744DDCB5059}" type="sibTrans" cxnId="{9ECCD149-AD2C-4287-BA64-FC53DEB6B056}">
      <dgm:prSet/>
      <dgm:spPr/>
      <dgm:t>
        <a:bodyPr/>
        <a:lstStyle/>
        <a:p>
          <a:endParaRPr lang="en-GB"/>
        </a:p>
      </dgm:t>
    </dgm:pt>
    <dgm:pt modelId="{3E2D77F2-5502-4338-82A0-20777CE8483E}">
      <dgm:prSet phldrT="[Text]"/>
      <dgm:spPr/>
      <dgm:t>
        <a:bodyPr/>
        <a:lstStyle/>
        <a:p>
          <a:r>
            <a:rPr lang="en-GB" b="1" dirty="0"/>
            <a:t>Iconic Stage</a:t>
          </a:r>
        </a:p>
        <a:p>
          <a:r>
            <a:rPr lang="en-GB" dirty="0"/>
            <a:t>(up to 6 years)</a:t>
          </a:r>
        </a:p>
        <a:p>
          <a:r>
            <a:rPr lang="en-GB" dirty="0"/>
            <a:t>Mental imagery that represents larger chunks of knowledge.</a:t>
          </a:r>
        </a:p>
        <a:p>
          <a:r>
            <a:rPr lang="en-GB" dirty="0"/>
            <a:t>Mental image of toy can be changed in the </a:t>
          </a:r>
          <a:r>
            <a:rPr lang="en-GB" dirty="0" smtClean="0"/>
            <a:t>mind </a:t>
          </a:r>
          <a:r>
            <a:rPr lang="en-GB" dirty="0"/>
            <a:t>or represented in drawing</a:t>
          </a:r>
        </a:p>
        <a:p>
          <a:endParaRPr lang="en-GB" dirty="0"/>
        </a:p>
      </dgm:t>
    </dgm:pt>
    <dgm:pt modelId="{C9C2D94D-E29B-4FC1-B07B-7EF44DB54341}" type="parTrans" cxnId="{11AC8EC5-AFCB-4B99-A3F6-5EA354D0DAE1}">
      <dgm:prSet/>
      <dgm:spPr/>
      <dgm:t>
        <a:bodyPr/>
        <a:lstStyle/>
        <a:p>
          <a:endParaRPr lang="en-GB"/>
        </a:p>
      </dgm:t>
    </dgm:pt>
    <dgm:pt modelId="{F38F9A08-7F23-4508-8A9C-58A711AE35A5}" type="sibTrans" cxnId="{11AC8EC5-AFCB-4B99-A3F6-5EA354D0DAE1}">
      <dgm:prSet/>
      <dgm:spPr/>
      <dgm:t>
        <a:bodyPr/>
        <a:lstStyle/>
        <a:p>
          <a:endParaRPr lang="en-GB"/>
        </a:p>
      </dgm:t>
    </dgm:pt>
    <dgm:pt modelId="{3131E6AA-9B87-459D-9498-7A6A6040162E}">
      <dgm:prSet phldrT="[Text]"/>
      <dgm:spPr/>
      <dgm:t>
        <a:bodyPr/>
        <a:lstStyle/>
        <a:p>
          <a:r>
            <a:rPr lang="en-GB" b="1" dirty="0"/>
            <a:t>Symbolic Stage</a:t>
          </a:r>
        </a:p>
        <a:p>
          <a:endParaRPr lang="en-GB" b="0" dirty="0"/>
        </a:p>
        <a:p>
          <a:r>
            <a:rPr lang="en-GB" b="0" dirty="0"/>
            <a:t>Experience of the world can now be represented by symbols i.e. language - toys can now be described in words.</a:t>
          </a:r>
        </a:p>
        <a:p>
          <a:endParaRPr lang="en-GB" dirty="0"/>
        </a:p>
      </dgm:t>
    </dgm:pt>
    <dgm:pt modelId="{9695FE77-7996-455C-B9C3-88C7A51E8B1B}" type="parTrans" cxnId="{BCE8303B-4F71-495A-BD5B-487D51DB6973}">
      <dgm:prSet/>
      <dgm:spPr/>
      <dgm:t>
        <a:bodyPr/>
        <a:lstStyle/>
        <a:p>
          <a:endParaRPr lang="en-GB"/>
        </a:p>
      </dgm:t>
    </dgm:pt>
    <dgm:pt modelId="{3C77CB37-431E-4F02-8CE3-A5A2BB2E0FBC}" type="sibTrans" cxnId="{BCE8303B-4F71-495A-BD5B-487D51DB6973}">
      <dgm:prSet/>
      <dgm:spPr/>
      <dgm:t>
        <a:bodyPr/>
        <a:lstStyle/>
        <a:p>
          <a:endParaRPr lang="en-GB"/>
        </a:p>
      </dgm:t>
    </dgm:pt>
    <dgm:pt modelId="{DDD7CDE2-47D6-4DC3-961B-7F9CD4581D60}" type="pres">
      <dgm:prSet presAssocID="{9844DBE7-E616-4A0B-915A-1CCB9D86815A}" presName="CompostProcess" presStyleCnt="0">
        <dgm:presLayoutVars>
          <dgm:dir/>
          <dgm:resizeHandles val="exact"/>
        </dgm:presLayoutVars>
      </dgm:prSet>
      <dgm:spPr/>
    </dgm:pt>
    <dgm:pt modelId="{9D4B4E3F-120F-473F-848B-801AFEB381C4}" type="pres">
      <dgm:prSet presAssocID="{9844DBE7-E616-4A0B-915A-1CCB9D86815A}" presName="arrow" presStyleLbl="bgShp" presStyleIdx="0" presStyleCnt="1"/>
      <dgm:spPr/>
    </dgm:pt>
    <dgm:pt modelId="{5BE1C855-A7EA-4D09-A044-B433B099C834}" type="pres">
      <dgm:prSet presAssocID="{9844DBE7-E616-4A0B-915A-1CCB9D86815A}" presName="linearProcess" presStyleCnt="0"/>
      <dgm:spPr/>
    </dgm:pt>
    <dgm:pt modelId="{1A898DB5-DCA0-4290-89F2-31B9ADB800ED}" type="pres">
      <dgm:prSet presAssocID="{D361CD48-7F51-4344-8EFB-BC014D1D8774}" presName="textNode" presStyleLbl="node1" presStyleIdx="0" presStyleCnt="3">
        <dgm:presLayoutVars>
          <dgm:bulletEnabled val="1"/>
        </dgm:presLayoutVars>
      </dgm:prSet>
      <dgm:spPr/>
      <dgm:t>
        <a:bodyPr/>
        <a:lstStyle/>
        <a:p>
          <a:endParaRPr lang="en-GB"/>
        </a:p>
      </dgm:t>
    </dgm:pt>
    <dgm:pt modelId="{A485C20E-52A2-4D95-9821-5DED89BC0E6A}" type="pres">
      <dgm:prSet presAssocID="{EB0A73C4-0D76-48B5-B266-5744DDCB5059}" presName="sibTrans" presStyleCnt="0"/>
      <dgm:spPr/>
    </dgm:pt>
    <dgm:pt modelId="{5AE05893-EF8F-428A-8976-E4CCEE3283A9}" type="pres">
      <dgm:prSet presAssocID="{3E2D77F2-5502-4338-82A0-20777CE8483E}" presName="textNode" presStyleLbl="node1" presStyleIdx="1" presStyleCnt="3">
        <dgm:presLayoutVars>
          <dgm:bulletEnabled val="1"/>
        </dgm:presLayoutVars>
      </dgm:prSet>
      <dgm:spPr/>
      <dgm:t>
        <a:bodyPr/>
        <a:lstStyle/>
        <a:p>
          <a:endParaRPr lang="en-GB"/>
        </a:p>
      </dgm:t>
    </dgm:pt>
    <dgm:pt modelId="{82557979-FEA2-4FAD-8960-420F41047A0C}" type="pres">
      <dgm:prSet presAssocID="{F38F9A08-7F23-4508-8A9C-58A711AE35A5}" presName="sibTrans" presStyleCnt="0"/>
      <dgm:spPr/>
    </dgm:pt>
    <dgm:pt modelId="{6540D192-7BB8-48AA-AF17-5F3CB1E1F3E0}" type="pres">
      <dgm:prSet presAssocID="{3131E6AA-9B87-459D-9498-7A6A6040162E}" presName="textNode" presStyleLbl="node1" presStyleIdx="2" presStyleCnt="3">
        <dgm:presLayoutVars>
          <dgm:bulletEnabled val="1"/>
        </dgm:presLayoutVars>
      </dgm:prSet>
      <dgm:spPr/>
      <dgm:t>
        <a:bodyPr/>
        <a:lstStyle/>
        <a:p>
          <a:endParaRPr lang="en-GB"/>
        </a:p>
      </dgm:t>
    </dgm:pt>
  </dgm:ptLst>
  <dgm:cxnLst>
    <dgm:cxn modelId="{53363A7D-73A1-439A-99CA-6B78C17689B6}" type="presOf" srcId="{9844DBE7-E616-4A0B-915A-1CCB9D86815A}" destId="{DDD7CDE2-47D6-4DC3-961B-7F9CD4581D60}" srcOrd="0" destOrd="0" presId="urn:microsoft.com/office/officeart/2005/8/layout/hProcess9"/>
    <dgm:cxn modelId="{9ECCD149-AD2C-4287-BA64-FC53DEB6B056}" srcId="{9844DBE7-E616-4A0B-915A-1CCB9D86815A}" destId="{D361CD48-7F51-4344-8EFB-BC014D1D8774}" srcOrd="0" destOrd="0" parTransId="{293944FC-DB82-46E1-9062-49A0203951DB}" sibTransId="{EB0A73C4-0D76-48B5-B266-5744DDCB5059}"/>
    <dgm:cxn modelId="{11AC8EC5-AFCB-4B99-A3F6-5EA354D0DAE1}" srcId="{9844DBE7-E616-4A0B-915A-1CCB9D86815A}" destId="{3E2D77F2-5502-4338-82A0-20777CE8483E}" srcOrd="1" destOrd="0" parTransId="{C9C2D94D-E29B-4FC1-B07B-7EF44DB54341}" sibTransId="{F38F9A08-7F23-4508-8A9C-58A711AE35A5}"/>
    <dgm:cxn modelId="{B44822CB-8991-4E44-B20D-70443CB8E3A6}" type="presOf" srcId="{3131E6AA-9B87-459D-9498-7A6A6040162E}" destId="{6540D192-7BB8-48AA-AF17-5F3CB1E1F3E0}" srcOrd="0" destOrd="0" presId="urn:microsoft.com/office/officeart/2005/8/layout/hProcess9"/>
    <dgm:cxn modelId="{61868536-7EAF-4450-91A2-27532AF7F930}" type="presOf" srcId="{3E2D77F2-5502-4338-82A0-20777CE8483E}" destId="{5AE05893-EF8F-428A-8976-E4CCEE3283A9}" srcOrd="0" destOrd="0" presId="urn:microsoft.com/office/officeart/2005/8/layout/hProcess9"/>
    <dgm:cxn modelId="{BCE8303B-4F71-495A-BD5B-487D51DB6973}" srcId="{9844DBE7-E616-4A0B-915A-1CCB9D86815A}" destId="{3131E6AA-9B87-459D-9498-7A6A6040162E}" srcOrd="2" destOrd="0" parTransId="{9695FE77-7996-455C-B9C3-88C7A51E8B1B}" sibTransId="{3C77CB37-431E-4F02-8CE3-A5A2BB2E0FBC}"/>
    <dgm:cxn modelId="{11766D05-9FDE-459A-B48D-9EF1B69FC7CA}" type="presOf" srcId="{D361CD48-7F51-4344-8EFB-BC014D1D8774}" destId="{1A898DB5-DCA0-4290-89F2-31B9ADB800ED}" srcOrd="0" destOrd="0" presId="urn:microsoft.com/office/officeart/2005/8/layout/hProcess9"/>
    <dgm:cxn modelId="{177F8BCB-A306-458F-AD17-917E2E5A4E88}" type="presParOf" srcId="{DDD7CDE2-47D6-4DC3-961B-7F9CD4581D60}" destId="{9D4B4E3F-120F-473F-848B-801AFEB381C4}" srcOrd="0" destOrd="0" presId="urn:microsoft.com/office/officeart/2005/8/layout/hProcess9"/>
    <dgm:cxn modelId="{97E5F158-C6F4-4C5D-BD23-32CE9E62C9EC}" type="presParOf" srcId="{DDD7CDE2-47D6-4DC3-961B-7F9CD4581D60}" destId="{5BE1C855-A7EA-4D09-A044-B433B099C834}" srcOrd="1" destOrd="0" presId="urn:microsoft.com/office/officeart/2005/8/layout/hProcess9"/>
    <dgm:cxn modelId="{2C30A9CE-7838-4D1A-A632-DC5AADF6A085}" type="presParOf" srcId="{5BE1C855-A7EA-4D09-A044-B433B099C834}" destId="{1A898DB5-DCA0-4290-89F2-31B9ADB800ED}" srcOrd="0" destOrd="0" presId="urn:microsoft.com/office/officeart/2005/8/layout/hProcess9"/>
    <dgm:cxn modelId="{A697FA9B-A663-4086-8C82-F3ADB7BF9576}" type="presParOf" srcId="{5BE1C855-A7EA-4D09-A044-B433B099C834}" destId="{A485C20E-52A2-4D95-9821-5DED89BC0E6A}" srcOrd="1" destOrd="0" presId="urn:microsoft.com/office/officeart/2005/8/layout/hProcess9"/>
    <dgm:cxn modelId="{D3695AE4-EAD2-46CB-AD3B-E653C7787113}" type="presParOf" srcId="{5BE1C855-A7EA-4D09-A044-B433B099C834}" destId="{5AE05893-EF8F-428A-8976-E4CCEE3283A9}" srcOrd="2" destOrd="0" presId="urn:microsoft.com/office/officeart/2005/8/layout/hProcess9"/>
    <dgm:cxn modelId="{97E109CC-8650-4B34-8AE1-1D61123DA8AF}" type="presParOf" srcId="{5BE1C855-A7EA-4D09-A044-B433B099C834}" destId="{82557979-FEA2-4FAD-8960-420F41047A0C}" srcOrd="3" destOrd="0" presId="urn:microsoft.com/office/officeart/2005/8/layout/hProcess9"/>
    <dgm:cxn modelId="{8A455412-DBC5-4145-90A8-6B20E2D92D7D}" type="presParOf" srcId="{5BE1C855-A7EA-4D09-A044-B433B099C834}" destId="{6540D192-7BB8-48AA-AF17-5F3CB1E1F3E0}"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4B4E3F-120F-473F-848B-801AFEB381C4}">
      <dsp:nvSpPr>
        <dsp:cNvPr id="0" name=""/>
        <dsp:cNvSpPr/>
      </dsp:nvSpPr>
      <dsp:spPr>
        <a:xfrm>
          <a:off x="645464" y="0"/>
          <a:ext cx="7315261" cy="504056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898DB5-DCA0-4290-89F2-31B9ADB800ED}">
      <dsp:nvSpPr>
        <dsp:cNvPr id="0" name=""/>
        <dsp:cNvSpPr/>
      </dsp:nvSpPr>
      <dsp:spPr>
        <a:xfrm>
          <a:off x="291635" y="1512168"/>
          <a:ext cx="2581857" cy="201622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a:t>Enactive Stage</a:t>
          </a:r>
        </a:p>
        <a:p>
          <a:pPr lvl="0" algn="ctr" defTabSz="577850">
            <a:lnSpc>
              <a:spcPct val="90000"/>
            </a:lnSpc>
            <a:spcBef>
              <a:spcPct val="0"/>
            </a:spcBef>
            <a:spcAft>
              <a:spcPct val="35000"/>
            </a:spcAft>
          </a:pPr>
          <a:r>
            <a:rPr lang="en-GB" sz="1300" kern="1200"/>
            <a:t>"Knowing by doing"</a:t>
          </a:r>
        </a:p>
        <a:p>
          <a:pPr lvl="0" algn="ctr" defTabSz="577850">
            <a:lnSpc>
              <a:spcPct val="90000"/>
            </a:lnSpc>
            <a:spcBef>
              <a:spcPct val="0"/>
            </a:spcBef>
            <a:spcAft>
              <a:spcPct val="35000"/>
            </a:spcAft>
          </a:pPr>
          <a:r>
            <a:rPr lang="en-GB" sz="1300" kern="1200"/>
            <a:t>Actions involved in making the lights work on a toy</a:t>
          </a:r>
        </a:p>
      </dsp:txBody>
      <dsp:txXfrm>
        <a:off x="390059" y="1610592"/>
        <a:ext cx="2385009" cy="1819376"/>
      </dsp:txXfrm>
    </dsp:sp>
    <dsp:sp modelId="{5AE05893-EF8F-428A-8976-E4CCEE3283A9}">
      <dsp:nvSpPr>
        <dsp:cNvPr id="0" name=""/>
        <dsp:cNvSpPr/>
      </dsp:nvSpPr>
      <dsp:spPr>
        <a:xfrm>
          <a:off x="3012166" y="1512168"/>
          <a:ext cx="2581857" cy="201622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a:t>Iconic Stage</a:t>
          </a:r>
        </a:p>
        <a:p>
          <a:pPr lvl="0" algn="ctr" defTabSz="577850">
            <a:lnSpc>
              <a:spcPct val="90000"/>
            </a:lnSpc>
            <a:spcBef>
              <a:spcPct val="0"/>
            </a:spcBef>
            <a:spcAft>
              <a:spcPct val="35000"/>
            </a:spcAft>
          </a:pPr>
          <a:r>
            <a:rPr lang="en-GB" sz="1300" kern="1200" dirty="0"/>
            <a:t>(up to 6 years)</a:t>
          </a:r>
        </a:p>
        <a:p>
          <a:pPr lvl="0" algn="ctr" defTabSz="577850">
            <a:lnSpc>
              <a:spcPct val="90000"/>
            </a:lnSpc>
            <a:spcBef>
              <a:spcPct val="0"/>
            </a:spcBef>
            <a:spcAft>
              <a:spcPct val="35000"/>
            </a:spcAft>
          </a:pPr>
          <a:r>
            <a:rPr lang="en-GB" sz="1300" kern="1200" dirty="0"/>
            <a:t>Mental imagery that represents larger chunks of knowledge.</a:t>
          </a:r>
        </a:p>
        <a:p>
          <a:pPr lvl="0" algn="ctr" defTabSz="577850">
            <a:lnSpc>
              <a:spcPct val="90000"/>
            </a:lnSpc>
            <a:spcBef>
              <a:spcPct val="0"/>
            </a:spcBef>
            <a:spcAft>
              <a:spcPct val="35000"/>
            </a:spcAft>
          </a:pPr>
          <a:r>
            <a:rPr lang="en-GB" sz="1300" kern="1200" dirty="0"/>
            <a:t>Mental image of toy can be changed in the </a:t>
          </a:r>
          <a:r>
            <a:rPr lang="en-GB" sz="1300" kern="1200" dirty="0" smtClean="0"/>
            <a:t>mind </a:t>
          </a:r>
          <a:r>
            <a:rPr lang="en-GB" sz="1300" kern="1200" dirty="0"/>
            <a:t>or represented in drawing</a:t>
          </a:r>
        </a:p>
        <a:p>
          <a:pPr lvl="0" algn="ctr" defTabSz="577850">
            <a:lnSpc>
              <a:spcPct val="90000"/>
            </a:lnSpc>
            <a:spcBef>
              <a:spcPct val="0"/>
            </a:spcBef>
            <a:spcAft>
              <a:spcPct val="35000"/>
            </a:spcAft>
          </a:pPr>
          <a:endParaRPr lang="en-GB" sz="1300" kern="1200" dirty="0"/>
        </a:p>
      </dsp:txBody>
      <dsp:txXfrm>
        <a:off x="3110590" y="1610592"/>
        <a:ext cx="2385009" cy="1819376"/>
      </dsp:txXfrm>
    </dsp:sp>
    <dsp:sp modelId="{6540D192-7BB8-48AA-AF17-5F3CB1E1F3E0}">
      <dsp:nvSpPr>
        <dsp:cNvPr id="0" name=""/>
        <dsp:cNvSpPr/>
      </dsp:nvSpPr>
      <dsp:spPr>
        <a:xfrm>
          <a:off x="5732697" y="1512168"/>
          <a:ext cx="2581857" cy="201622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a:t>Symbolic Stage</a:t>
          </a:r>
        </a:p>
        <a:p>
          <a:pPr lvl="0" algn="ctr" defTabSz="577850">
            <a:lnSpc>
              <a:spcPct val="90000"/>
            </a:lnSpc>
            <a:spcBef>
              <a:spcPct val="0"/>
            </a:spcBef>
            <a:spcAft>
              <a:spcPct val="35000"/>
            </a:spcAft>
          </a:pPr>
          <a:endParaRPr lang="en-GB" sz="1300" b="0" kern="1200" dirty="0"/>
        </a:p>
        <a:p>
          <a:pPr lvl="0" algn="ctr" defTabSz="577850">
            <a:lnSpc>
              <a:spcPct val="90000"/>
            </a:lnSpc>
            <a:spcBef>
              <a:spcPct val="0"/>
            </a:spcBef>
            <a:spcAft>
              <a:spcPct val="35000"/>
            </a:spcAft>
          </a:pPr>
          <a:r>
            <a:rPr lang="en-GB" sz="1300" b="0" kern="1200" dirty="0"/>
            <a:t>Experience of the world can now be represented by symbols i.e. language - toys can now be described in words.</a:t>
          </a:r>
        </a:p>
        <a:p>
          <a:pPr lvl="0" algn="ctr" defTabSz="577850">
            <a:lnSpc>
              <a:spcPct val="90000"/>
            </a:lnSpc>
            <a:spcBef>
              <a:spcPct val="0"/>
            </a:spcBef>
            <a:spcAft>
              <a:spcPct val="35000"/>
            </a:spcAft>
          </a:pPr>
          <a:endParaRPr lang="en-GB" sz="1300" kern="1200" dirty="0"/>
        </a:p>
      </dsp:txBody>
      <dsp:txXfrm>
        <a:off x="5831121" y="1610592"/>
        <a:ext cx="2385009" cy="181937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CD328E7-A2C4-4A2A-9498-2EA20B412138}" type="datetimeFigureOut">
              <a:rPr lang="en-GB" smtClean="0"/>
              <a:t>07/03/2018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41AA363-9BD7-46C3-9A6C-3BE23281944A}" type="slidenum">
              <a:rPr lang="en-GB" smtClean="0"/>
              <a:t>‹#›</a:t>
            </a:fld>
            <a:endParaRPr lang="en-GB"/>
          </a:p>
        </p:txBody>
      </p:sp>
    </p:spTree>
    <p:extLst>
      <p:ext uri="{BB962C8B-B14F-4D97-AF65-F5344CB8AC3E}">
        <p14:creationId xmlns:p14="http://schemas.microsoft.com/office/powerpoint/2010/main" val="3090065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99092C5-10ED-4A4C-B7E8-BE00FB82C532}" type="slidenum">
              <a:rPr lang="en-GB"/>
              <a:pPr/>
              <a:t>1</a:t>
            </a:fld>
            <a:endParaRPr lang="en-GB"/>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3082361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B35C227-3B20-4E05-A6CB-BE54B8B6391F}" type="slidenum">
              <a:rPr lang="en-GB"/>
              <a:pPr/>
              <a:t>8</a:t>
            </a:fld>
            <a:endParaRPr lang="en-GB"/>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p:txBody>
          <a:bodyPr/>
          <a:lstStyle/>
          <a:p>
            <a:pPr>
              <a:lnSpc>
                <a:spcPct val="90000"/>
              </a:lnSpc>
            </a:pPr>
            <a:r>
              <a:rPr lang="en-GB" dirty="0"/>
              <a:t>No theorist has contributed more to our understanding of children’s thinking than Piaget. His theory acknowledges the interplay of both nature and nurture to intellectual development.</a:t>
            </a:r>
          </a:p>
          <a:p>
            <a:pPr>
              <a:lnSpc>
                <a:spcPct val="90000"/>
              </a:lnSpc>
            </a:pPr>
            <a:r>
              <a:rPr lang="en-GB" dirty="0"/>
              <a:t>Piaget did not believe that children’s learning depends on </a:t>
            </a:r>
            <a:r>
              <a:rPr lang="en-GB" dirty="0" err="1"/>
              <a:t>reinforcers</a:t>
            </a:r>
            <a:r>
              <a:rPr lang="en-GB" dirty="0"/>
              <a:t>, such as rewards from adults. According to his cognitive-developmental theory, children actively construct knowledge as they manipulate and explore their world.</a:t>
            </a:r>
          </a:p>
          <a:p>
            <a:pPr>
              <a:lnSpc>
                <a:spcPct val="90000"/>
              </a:lnSpc>
            </a:pPr>
            <a:endParaRPr lang="en-GB" dirty="0"/>
          </a:p>
          <a:p>
            <a:pPr>
              <a:lnSpc>
                <a:spcPct val="90000"/>
              </a:lnSpc>
            </a:pPr>
            <a:r>
              <a:rPr lang="en-GB" dirty="0"/>
              <a:t>Piaget’s early interest was in the ways that animals adapt to their environment which led him to take a PhD in Zoology. During his adolescent years he developed an interest in philosophy, in particular epistemology (the branch of philosophy concerned with the origins of knowledge) and he hoped to integrate these 2 interests. He was profoundly influenced by the work of Alfred </a:t>
            </a:r>
            <a:r>
              <a:rPr lang="en-GB" dirty="0" err="1"/>
              <a:t>Binet</a:t>
            </a:r>
            <a:r>
              <a:rPr lang="en-GB" dirty="0"/>
              <a:t>, in whose laboratory he worked on the standardization of intelligence tests.</a:t>
            </a:r>
          </a:p>
          <a:p>
            <a:pPr>
              <a:lnSpc>
                <a:spcPct val="90000"/>
              </a:lnSpc>
            </a:pPr>
            <a:r>
              <a:rPr lang="en-GB" dirty="0"/>
              <a:t>When testing mental ability, an </a:t>
            </a:r>
            <a:r>
              <a:rPr lang="en-GB" dirty="0" err="1"/>
              <a:t>estmiate</a:t>
            </a:r>
            <a:r>
              <a:rPr lang="en-GB" dirty="0"/>
              <a:t> of the person’s intelligence based on the number and kinds of questions answered correctly. Piaget however was more interested in children’s incorrect answers. He noticed that children of about the same age were producing the same kinds of wrong answers. He soon began to realize that young children were not simply less intelligent than older children, their thought processes are completely different.</a:t>
            </a:r>
          </a:p>
          <a:p>
            <a:pPr>
              <a:lnSpc>
                <a:spcPct val="90000"/>
              </a:lnSpc>
            </a:pPr>
            <a:endParaRPr lang="en-GB" dirty="0"/>
          </a:p>
        </p:txBody>
      </p:sp>
    </p:spTree>
    <p:extLst>
      <p:ext uri="{BB962C8B-B14F-4D97-AF65-F5344CB8AC3E}">
        <p14:creationId xmlns:p14="http://schemas.microsoft.com/office/powerpoint/2010/main" val="1493184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E41F4E-747F-477A-98CE-6402EFA1A235}" type="slidenum">
              <a:rPr lang="en-GB"/>
              <a:pPr/>
              <a:t>9</a:t>
            </a:fld>
            <a:endParaRPr lang="en-GB"/>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pPr>
              <a:buFontTx/>
              <a:buChar char="•"/>
            </a:pPr>
            <a:r>
              <a:rPr lang="en-GB"/>
              <a:t>A cognitive structure or scheme is an organized pattern of thought or action that a child constructs to make sense of some aspect of his or her experience</a:t>
            </a:r>
          </a:p>
          <a:p>
            <a:pPr>
              <a:buFontTx/>
              <a:buChar char="•"/>
            </a:pPr>
            <a:r>
              <a:rPr lang="en-GB"/>
              <a:t>E.g’s of these early innate schemes are sucking, reaching, clasping, lifting</a:t>
            </a:r>
          </a:p>
          <a:p>
            <a:pPr>
              <a:buFontTx/>
              <a:buChar char="•"/>
            </a:pPr>
            <a:r>
              <a:rPr lang="en-GB"/>
              <a:t>Behavioural schemes permit infants to operate toys, turn dials, open cupboards and to otherwise master their environment;</a:t>
            </a:r>
          </a:p>
          <a:p>
            <a:pPr>
              <a:buFontTx/>
              <a:buChar char="•"/>
            </a:pPr>
            <a:r>
              <a:rPr lang="en-GB"/>
              <a:t>Symbolic schemes – children are able to represent experiences mentally, forming such symbolic schemes suchas visual images or verbal codes</a:t>
            </a:r>
          </a:p>
          <a:p>
            <a:pPr>
              <a:buFontTx/>
              <a:buChar char="•"/>
            </a:pPr>
            <a:r>
              <a:rPr lang="en-GB"/>
              <a:t>Operational schemes e.g. the ability to add and subtract mentally</a:t>
            </a:r>
          </a:p>
          <a:p>
            <a:pPr>
              <a:buFontTx/>
              <a:buChar char="•"/>
            </a:pPr>
            <a:endParaRPr lang="en-GB"/>
          </a:p>
          <a:p>
            <a:r>
              <a:rPr lang="en-GB"/>
              <a:t>The inference her is that younger and older children who construct very different schemes will often interpret and respond to the same objects and events in different ways.</a:t>
            </a:r>
          </a:p>
          <a:p>
            <a:pPr>
              <a:buFontTx/>
              <a:buChar char="•"/>
            </a:pPr>
            <a:endParaRPr lang="en-GB"/>
          </a:p>
          <a:p>
            <a:r>
              <a:rPr lang="en-GB"/>
              <a:t> </a:t>
            </a:r>
          </a:p>
          <a:p>
            <a:endParaRPr lang="en-GB"/>
          </a:p>
          <a:p>
            <a:endParaRPr lang="en-GB"/>
          </a:p>
        </p:txBody>
      </p:sp>
    </p:spTree>
    <p:extLst>
      <p:ext uri="{BB962C8B-B14F-4D97-AF65-F5344CB8AC3E}">
        <p14:creationId xmlns:p14="http://schemas.microsoft.com/office/powerpoint/2010/main" val="1138063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BDCF6D-537F-4D4A-A0A3-5594E88F4A32}" type="slidenum">
              <a:rPr lang="en-GB"/>
              <a:pPr/>
              <a:t>10</a:t>
            </a:fld>
            <a:endParaRPr lang="en-GB"/>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p:txBody>
          <a:bodyPr/>
          <a:lstStyle/>
          <a:p>
            <a:r>
              <a:rPr lang="en-GB" u="sng"/>
              <a:t>Organization </a:t>
            </a:r>
            <a:r>
              <a:rPr lang="en-GB"/>
              <a:t>refers to an inborn tendency to combine and integrate existing schemes into new and more complex intellectual structures ( e.g. a toddler may initially believe that anything that flies is a bird. As he gradually discovers that many things that are not bids can also fly, he may organize this knowledge into new and more complex hierarchical structures. Organization furthers the process of adaptation.</a:t>
            </a:r>
          </a:p>
          <a:p>
            <a:r>
              <a:rPr lang="en-GB" u="sng"/>
              <a:t>Adaptation – </a:t>
            </a:r>
            <a:r>
              <a:rPr lang="en-GB"/>
              <a:t>Piaget views intelligence as a basic life function that helps the organism adapt to its environment. Adaptation allows the organism to cope with the demands of its immediate situation. </a:t>
            </a:r>
          </a:p>
          <a:p>
            <a:r>
              <a:rPr lang="en-GB"/>
              <a:t>So, just as structures of the body are adapted to fit with the environment, so structures of the mind develop to better fit, or represent, the external world. In infancy and early childhood, Piaget claimed, children’s understanding is different from that of adults. </a:t>
            </a:r>
            <a:endParaRPr lang="en-GB" u="sng"/>
          </a:p>
          <a:p>
            <a:endParaRPr lang="en-GB"/>
          </a:p>
        </p:txBody>
      </p:sp>
    </p:spTree>
    <p:extLst>
      <p:ext uri="{BB962C8B-B14F-4D97-AF65-F5344CB8AC3E}">
        <p14:creationId xmlns:p14="http://schemas.microsoft.com/office/powerpoint/2010/main" val="2001151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A2258BD-AE2C-48FB-9A1D-7E59C4BA65D5}" type="slidenum">
              <a:rPr lang="en-GB"/>
              <a:pPr/>
              <a:t>11</a:t>
            </a:fld>
            <a:endParaRPr lang="en-GB"/>
          </a:p>
        </p:txBody>
      </p:sp>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p:txBody>
          <a:bodyPr/>
          <a:lstStyle/>
          <a:p>
            <a:r>
              <a:rPr lang="en-GB"/>
              <a:t>Assimilation refers to the process by which children interpret and respond to a new experience or situation in terms of an existing scheme e.g. a 2 month old infant who is given a bottle for the first time understands what he/she needs to do based on his/her existing scheme for his/her mother’s breast. The infant has assimilated a new situation, sucking from a bottle, into her existing scheme for sucking.</a:t>
            </a:r>
          </a:p>
          <a:p>
            <a:r>
              <a:rPr lang="en-GB"/>
              <a:t>Assimilation furthers the process of adaptation.</a:t>
            </a:r>
          </a:p>
          <a:p>
            <a:endParaRPr lang="en-GB"/>
          </a:p>
          <a:p>
            <a:r>
              <a:rPr lang="en-GB"/>
              <a:t>Accomodation refers to the process by which children modify existing schemes or ways of thinking, when faced with new ideas or situations in which the old schemes no longer work.</a:t>
            </a:r>
          </a:p>
          <a:p>
            <a:r>
              <a:rPr lang="en-GB"/>
              <a:t>e.g. instead of calling a truck by the wrong name the preschooler searches for a new name and begins to realize that some 4 wheeled objects are not cars.</a:t>
            </a:r>
          </a:p>
          <a:p>
            <a:endParaRPr lang="en-GB"/>
          </a:p>
          <a:p>
            <a:r>
              <a:rPr lang="en-GB"/>
              <a:t> </a:t>
            </a:r>
          </a:p>
          <a:p>
            <a:endParaRPr lang="en-GB"/>
          </a:p>
        </p:txBody>
      </p:sp>
    </p:spTree>
    <p:extLst>
      <p:ext uri="{BB962C8B-B14F-4D97-AF65-F5344CB8AC3E}">
        <p14:creationId xmlns:p14="http://schemas.microsoft.com/office/powerpoint/2010/main" val="1010807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8EB186-6B7A-48F5-ABFB-19410A0B5F1C}" type="slidenum">
              <a:rPr lang="en-GB"/>
              <a:pPr/>
              <a:t>12</a:t>
            </a:fld>
            <a:endParaRPr lang="en-GB"/>
          </a:p>
        </p:txBody>
      </p:sp>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p:txBody>
          <a:bodyPr/>
          <a:lstStyle/>
          <a:p>
            <a:r>
              <a:rPr lang="en-GB"/>
              <a:t>Piaget concluded that preschooler’s thinking is full of faulty logic. E.g. children younger than 7 commonly say that the amount of milk or lemonade changes when it is poured into a differently shaped container. According to Piaget, children eventually revise these incorrect ideas in their ongoing efforts to achieve an equilibrium, or balance, between internal structures and information they encounter in their everyday worlds.</a:t>
            </a:r>
          </a:p>
          <a:p>
            <a:r>
              <a:rPr lang="en-GB"/>
              <a:t>When a child can deal with most, if not all, new experiences by assimilating them, he/she is said to be in a state of </a:t>
            </a:r>
            <a:r>
              <a:rPr lang="en-GB" b="1"/>
              <a:t>equilibrium</a:t>
            </a:r>
          </a:p>
          <a:p>
            <a:r>
              <a:rPr lang="en-GB"/>
              <a:t>However</a:t>
            </a:r>
            <a:r>
              <a:rPr lang="en-GB" b="1"/>
              <a:t>, </a:t>
            </a:r>
            <a:r>
              <a:rPr lang="en-GB"/>
              <a:t>if existing schemes are inadequate to cope with new situations, </a:t>
            </a:r>
            <a:r>
              <a:rPr lang="en-GB" b="1"/>
              <a:t>cognitive equilibrium</a:t>
            </a:r>
            <a:r>
              <a:rPr lang="en-GB"/>
              <a:t> occurs. To restore equilibrium the existing scheme must be ‘stretched’ in order to take in (or accommodate) new information. </a:t>
            </a:r>
            <a:endParaRPr lang="en-GB" b="1"/>
          </a:p>
          <a:p>
            <a:endParaRPr lang="en-GB"/>
          </a:p>
        </p:txBody>
      </p:sp>
    </p:spTree>
    <p:extLst>
      <p:ext uri="{BB962C8B-B14F-4D97-AF65-F5344CB8AC3E}">
        <p14:creationId xmlns:p14="http://schemas.microsoft.com/office/powerpoint/2010/main" val="1114952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702438-3DB4-4D79-B622-57C164BE57FF}" type="slidenum">
              <a:rPr lang="en-GB" smtClean="0"/>
              <a:pPr/>
              <a:t>13</a:t>
            </a:fld>
            <a:endParaRPr lang="en-GB"/>
          </a:p>
        </p:txBody>
      </p:sp>
    </p:spTree>
    <p:extLst>
      <p:ext uri="{BB962C8B-B14F-4D97-AF65-F5344CB8AC3E}">
        <p14:creationId xmlns:p14="http://schemas.microsoft.com/office/powerpoint/2010/main" val="29515173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3FD8994-BA84-476A-8869-2E6B35D78239}" type="slidenum">
              <a:rPr lang="en-GB"/>
              <a:pPr/>
              <a:t>14</a:t>
            </a:fld>
            <a:endParaRPr lang="en-GB"/>
          </a:p>
        </p:txBody>
      </p:sp>
      <p:sp>
        <p:nvSpPr>
          <p:cNvPr id="106498" name="Rectangle 2"/>
          <p:cNvSpPr>
            <a:spLocks noGrp="1" noRot="1" noChangeAspect="1" noChangeArrowheads="1" noTextEdit="1"/>
          </p:cNvSpPr>
          <p:nvPr>
            <p:ph type="sldImg"/>
          </p:nvPr>
        </p:nvSpPr>
        <p:spPr>
          <a:ln/>
        </p:spPr>
      </p:sp>
      <p:sp>
        <p:nvSpPr>
          <p:cNvPr id="106499" name="Rectangle 3"/>
          <p:cNvSpPr>
            <a:spLocks noGrp="1" noChangeArrowheads="1"/>
          </p:cNvSpPr>
          <p:nvPr>
            <p:ph type="body" idx="1"/>
          </p:nvPr>
        </p:nvSpPr>
        <p:spPr/>
        <p:txBody>
          <a:bodyPr/>
          <a:lstStyle/>
          <a:p>
            <a:r>
              <a:rPr lang="en-GB"/>
              <a:t>In Piaget’s theory, as the brain develops and children’s experiences expand, they move through four broad stages of cognitive development, each characterised by qualitatively distinct ways of thinking.</a:t>
            </a:r>
          </a:p>
          <a:p>
            <a:endParaRPr lang="en-GB"/>
          </a:p>
          <a:p>
            <a:r>
              <a:rPr lang="en-GB"/>
              <a:t>These stages form what Piaget called an </a:t>
            </a:r>
            <a:r>
              <a:rPr lang="en-GB" b="1"/>
              <a:t>invariant developmental sequence </a:t>
            </a:r>
            <a:r>
              <a:rPr lang="en-GB"/>
              <a:t>I.e. all children progress through the stages in exactly the order in which they are listed. There is no skipping of stages, because each successive stage builds on the previous stage and represents a more complex way of thinking</a:t>
            </a:r>
          </a:p>
          <a:p>
            <a:endParaRPr lang="en-GB"/>
          </a:p>
          <a:p>
            <a:r>
              <a:rPr lang="en-GB"/>
              <a:t>Sensorimotor stage –  infants “think” by acting on the world with their eyes, ears, hands and mouth. As a result, they invent ways of solving sensorimotor problems, such as pulling a lever to hear the sound of a music box, finding hidden toys, and putting objects in and taking them out of containers.</a:t>
            </a:r>
          </a:p>
          <a:p>
            <a:r>
              <a:rPr lang="en-GB"/>
              <a:t>So dramatic are the infant’s cognitive advances that Piaget divides the sensorimotor period into 6 sub-stages</a:t>
            </a:r>
          </a:p>
          <a:p>
            <a:endParaRPr lang="en-GB"/>
          </a:p>
        </p:txBody>
      </p:sp>
    </p:spTree>
    <p:extLst>
      <p:ext uri="{BB962C8B-B14F-4D97-AF65-F5344CB8AC3E}">
        <p14:creationId xmlns:p14="http://schemas.microsoft.com/office/powerpoint/2010/main" val="3620686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5F27271-F2EA-40D8-8605-72AA0396085D}" type="slidenum">
              <a:rPr lang="en-GB"/>
              <a:pPr/>
              <a:t>15</a:t>
            </a:fld>
            <a:endParaRPr lang="en-GB"/>
          </a:p>
        </p:txBody>
      </p:sp>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p:txBody>
          <a:bodyPr/>
          <a:lstStyle/>
          <a:p>
            <a:r>
              <a:rPr lang="en-GB"/>
              <a:t>Read out from handout (methods of solving problems or producing interesting outcomes; imitation skills; object concept)</a:t>
            </a:r>
          </a:p>
        </p:txBody>
      </p:sp>
    </p:spTree>
    <p:extLst>
      <p:ext uri="{BB962C8B-B14F-4D97-AF65-F5344CB8AC3E}">
        <p14:creationId xmlns:p14="http://schemas.microsoft.com/office/powerpoint/2010/main" val="2848394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702438-3DB4-4D79-B622-57C164BE57FF}" type="slidenum">
              <a:rPr lang="en-GB" smtClean="0"/>
              <a:pPr/>
              <a:t>16</a:t>
            </a:fld>
            <a:endParaRPr lang="en-GB"/>
          </a:p>
        </p:txBody>
      </p:sp>
    </p:spTree>
    <p:extLst>
      <p:ext uri="{BB962C8B-B14F-4D97-AF65-F5344CB8AC3E}">
        <p14:creationId xmlns:p14="http://schemas.microsoft.com/office/powerpoint/2010/main" val="42730501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702438-3DB4-4D79-B622-57C164BE57FF}" type="slidenum">
              <a:rPr lang="en-GB" smtClean="0"/>
              <a:pPr/>
              <a:t>17</a:t>
            </a:fld>
            <a:endParaRPr lang="en-GB"/>
          </a:p>
        </p:txBody>
      </p:sp>
    </p:spTree>
    <p:extLst>
      <p:ext uri="{BB962C8B-B14F-4D97-AF65-F5344CB8AC3E}">
        <p14:creationId xmlns:p14="http://schemas.microsoft.com/office/powerpoint/2010/main" val="4007501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702438-3DB4-4D79-B622-57C164BE57FF}" type="slidenum">
              <a:rPr lang="en-GB" smtClean="0"/>
              <a:pPr/>
              <a:t>18</a:t>
            </a:fld>
            <a:endParaRPr lang="en-GB"/>
          </a:p>
        </p:txBody>
      </p:sp>
    </p:spTree>
    <p:extLst>
      <p:ext uri="{BB962C8B-B14F-4D97-AF65-F5344CB8AC3E}">
        <p14:creationId xmlns:p14="http://schemas.microsoft.com/office/powerpoint/2010/main" val="41631596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C22FB72-C429-441C-A606-7D28B378CF07}" type="slidenum">
              <a:rPr lang="en-GB"/>
              <a:pPr/>
              <a:t>20</a:t>
            </a:fld>
            <a:endParaRPr lang="en-GB"/>
          </a:p>
        </p:txBody>
      </p:sp>
      <p:sp>
        <p:nvSpPr>
          <p:cNvPr id="110594" name="Rectangle 2"/>
          <p:cNvSpPr>
            <a:spLocks noGrp="1" noRot="1" noChangeAspect="1" noChangeArrowheads="1" noTextEdit="1"/>
          </p:cNvSpPr>
          <p:nvPr>
            <p:ph type="sldImg"/>
          </p:nvPr>
        </p:nvSpPr>
        <p:spPr>
          <a:ln/>
        </p:spPr>
      </p:sp>
      <p:sp>
        <p:nvSpPr>
          <p:cNvPr id="110595" name="Rectangle 3"/>
          <p:cNvSpPr>
            <a:spLocks noGrp="1" noChangeArrowheads="1"/>
          </p:cNvSpPr>
          <p:nvPr>
            <p:ph type="body" idx="1"/>
          </p:nvPr>
        </p:nvSpPr>
        <p:spPr/>
        <p:txBody>
          <a:bodyPr/>
          <a:lstStyle/>
          <a:p>
            <a:r>
              <a:rPr lang="en-GB"/>
              <a:t>Preschool children use symbols to represent their earlier sensorimotor discoveries. An example of symbolic thinking would be a child holding a bottle to  her ear and talking to it as if it were a telephone. </a:t>
            </a:r>
          </a:p>
          <a:p>
            <a:endParaRPr lang="en-GB"/>
          </a:p>
          <a:p>
            <a:r>
              <a:rPr lang="en-GB"/>
              <a:t> Development of language and make-believe play takes place. However, thinking lacks the logic of the two remaining stages.</a:t>
            </a:r>
          </a:p>
          <a:p>
            <a:r>
              <a:rPr lang="en-GB"/>
              <a:t> e.g. of symbolic thinking would be a child holding a bottle to  her ear and talking to it as if it were a telephone. </a:t>
            </a:r>
          </a:p>
          <a:p>
            <a:endParaRPr lang="en-GB"/>
          </a:p>
          <a:p>
            <a:endParaRPr lang="en-GB"/>
          </a:p>
        </p:txBody>
      </p:sp>
    </p:spTree>
    <p:extLst>
      <p:ext uri="{BB962C8B-B14F-4D97-AF65-F5344CB8AC3E}">
        <p14:creationId xmlns:p14="http://schemas.microsoft.com/office/powerpoint/2010/main" val="4652561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8796E6-D275-44D9-A818-50C9AF99257A}" type="slidenum">
              <a:rPr lang="en-GB"/>
              <a:pPr/>
              <a:t>21</a:t>
            </a:fld>
            <a:endParaRPr lang="en-GB"/>
          </a:p>
        </p:txBody>
      </p:sp>
      <p:sp>
        <p:nvSpPr>
          <p:cNvPr id="112642" name="Rectangle 2"/>
          <p:cNvSpPr>
            <a:spLocks noGrp="1" noRot="1" noChangeAspect="1" noChangeArrowheads="1" noTextEdit="1"/>
          </p:cNvSpPr>
          <p:nvPr>
            <p:ph type="sldImg"/>
          </p:nvPr>
        </p:nvSpPr>
        <p:spPr>
          <a:ln/>
        </p:spPr>
      </p:sp>
      <p:sp>
        <p:nvSpPr>
          <p:cNvPr id="112643" name="Rectangle 3"/>
          <p:cNvSpPr>
            <a:spLocks noGrp="1" noChangeArrowheads="1"/>
          </p:cNvSpPr>
          <p:nvPr>
            <p:ph type="body" idx="1"/>
          </p:nvPr>
        </p:nvSpPr>
        <p:spPr/>
        <p:txBody>
          <a:bodyPr/>
          <a:lstStyle/>
          <a:p>
            <a:pPr>
              <a:lnSpc>
                <a:spcPct val="80000"/>
              </a:lnSpc>
            </a:pPr>
            <a:r>
              <a:rPr lang="en-GB" sz="800" dirty="0"/>
              <a:t>The key feature of the preschool age, according to Piaget, is that the child is able to focus only on one salient feature of a problem at a time. Piaget argued that the child is dominated by the immediate appearance of things and as consequence, thought is </a:t>
            </a:r>
            <a:r>
              <a:rPr lang="en-GB" sz="800" dirty="0" err="1"/>
              <a:t>prelogical</a:t>
            </a:r>
            <a:r>
              <a:rPr lang="en-GB" sz="800" dirty="0"/>
              <a:t>. The limitations of thinking in the preoperational stage are best illustrated by children’s performance in conservation tasks.</a:t>
            </a:r>
          </a:p>
          <a:p>
            <a:pPr>
              <a:lnSpc>
                <a:spcPct val="80000"/>
              </a:lnSpc>
            </a:pPr>
            <a:endParaRPr lang="en-GB" sz="800" dirty="0"/>
          </a:p>
          <a:p>
            <a:pPr>
              <a:lnSpc>
                <a:spcPct val="80000"/>
              </a:lnSpc>
            </a:pPr>
            <a:endParaRPr lang="en-GB" sz="800" dirty="0"/>
          </a:p>
          <a:p>
            <a:pPr>
              <a:lnSpc>
                <a:spcPct val="80000"/>
              </a:lnSpc>
            </a:pPr>
            <a:r>
              <a:rPr lang="en-GB" sz="800" dirty="0"/>
              <a:t>Number – set out 2 rows of counters – children agreed that the two rows were the same. Rearranged the counters and children again asked whether they were still the same. Same experiment with 2 pieces of string. One coiled and one stretched out straight.</a:t>
            </a:r>
          </a:p>
          <a:p>
            <a:pPr>
              <a:lnSpc>
                <a:spcPct val="80000"/>
              </a:lnSpc>
            </a:pPr>
            <a:r>
              <a:rPr lang="en-GB" sz="800" dirty="0"/>
              <a:t>Length – two sticks are aligned. Are they the same length? One stick nudged along so that it is in a different position. </a:t>
            </a:r>
          </a:p>
          <a:p>
            <a:pPr>
              <a:lnSpc>
                <a:spcPct val="80000"/>
              </a:lnSpc>
            </a:pPr>
            <a:r>
              <a:rPr lang="en-GB" sz="800" dirty="0"/>
              <a:t>Mass – two balls of play </a:t>
            </a:r>
            <a:r>
              <a:rPr lang="en-GB" sz="800" dirty="0" err="1"/>
              <a:t>doh</a:t>
            </a:r>
            <a:r>
              <a:rPr lang="en-GB" sz="800" dirty="0"/>
              <a:t>. Roll one out into ball and another into sausage. Children are asked if the amount of clay is the same now or different</a:t>
            </a:r>
          </a:p>
          <a:p>
            <a:pPr>
              <a:lnSpc>
                <a:spcPct val="80000"/>
              </a:lnSpc>
            </a:pPr>
            <a:r>
              <a:rPr lang="en-GB" sz="800" dirty="0"/>
              <a:t>Area – 2 white cards each with eight black squares. Push one lot of squares up into one corner. Other 8 set out evenly on card.</a:t>
            </a:r>
          </a:p>
          <a:p>
            <a:pPr>
              <a:lnSpc>
                <a:spcPct val="80000"/>
              </a:lnSpc>
            </a:pPr>
            <a:r>
              <a:rPr lang="en-GB" sz="800" dirty="0"/>
              <a:t>Liquid volume – most famous. 2 transparent beakers with coloured liquid filled up to same level. Piaget took one beaker and poured its contents into tall skinny beaker. Children are asked if the amount is now the same or different. Children up to the age of about 6 or 7 will say that it is now different. Children’s answers seem to indicate that their judgement of quantity is centred on the </a:t>
            </a:r>
            <a:r>
              <a:rPr lang="en-GB" sz="800" dirty="0" err="1"/>
              <a:t>visula</a:t>
            </a:r>
            <a:r>
              <a:rPr lang="en-GB" sz="800" dirty="0"/>
              <a:t> change brought about by the transformation.</a:t>
            </a:r>
          </a:p>
          <a:p>
            <a:pPr>
              <a:lnSpc>
                <a:spcPct val="80000"/>
              </a:lnSpc>
            </a:pPr>
            <a:r>
              <a:rPr lang="en-GB" sz="800" dirty="0"/>
              <a:t>What causes failure to conserve? Children of this age cannot understand the important principle of reversibility i.e. that actions can be reversed. Cannot understand that if the liquid is poured back in to the original jar it will once again be the same. </a:t>
            </a:r>
          </a:p>
          <a:p>
            <a:pPr>
              <a:lnSpc>
                <a:spcPct val="80000"/>
              </a:lnSpc>
            </a:pPr>
            <a:r>
              <a:rPr lang="en-GB" sz="800" b="1" dirty="0"/>
              <a:t>Class inclusion</a:t>
            </a:r>
            <a:r>
              <a:rPr lang="en-GB" sz="800" dirty="0"/>
              <a:t> – </a:t>
            </a:r>
            <a:r>
              <a:rPr lang="en-GB" sz="800" dirty="0" err="1"/>
              <a:t>e.g</a:t>
            </a:r>
            <a:r>
              <a:rPr lang="en-GB" sz="800" dirty="0"/>
              <a:t> the child is shown a necklace with 10 wooden beads, 7 of which are painted brown and 3 white. Child is asked are there more brown beads or white beads? Can answer this. But if the child is asked are there more brown beads or beads, the child typically answers that there are more brown beads. </a:t>
            </a:r>
          </a:p>
          <a:p>
            <a:pPr>
              <a:lnSpc>
                <a:spcPct val="80000"/>
              </a:lnSpc>
            </a:pPr>
            <a:endParaRPr lang="en-GB" sz="800" dirty="0"/>
          </a:p>
          <a:p>
            <a:pPr>
              <a:lnSpc>
                <a:spcPct val="80000"/>
              </a:lnSpc>
            </a:pPr>
            <a:r>
              <a:rPr lang="en-GB" sz="800" b="1" dirty="0"/>
              <a:t>Egocentrism</a:t>
            </a:r>
            <a:r>
              <a:rPr lang="en-GB" sz="800" dirty="0"/>
              <a:t> – need to be clear that egocentrism does not refer to selfishness as a personality trait.. It is simply the unconscious adoption of one’s own perspective through failure to realise that other perspectives exist. </a:t>
            </a:r>
          </a:p>
          <a:p>
            <a:pPr>
              <a:lnSpc>
                <a:spcPct val="80000"/>
              </a:lnSpc>
            </a:pPr>
            <a:r>
              <a:rPr lang="en-GB" sz="800" dirty="0"/>
              <a:t>Piaget’s most famous demonstration of egocentrism was shown in his 3 mountains task. The task involves children assessing both their own viewpoint and that of an observer who is at a different position from themselves. Children under 8 years cannot imagine any position other than their own.</a:t>
            </a:r>
          </a:p>
          <a:p>
            <a:pPr>
              <a:lnSpc>
                <a:spcPct val="80000"/>
              </a:lnSpc>
            </a:pPr>
            <a:r>
              <a:rPr lang="en-GB" sz="800" dirty="0"/>
              <a:t>Ask a little boy -Do you have a brother? What’s his name? Jack. Does Jack have a brother? No</a:t>
            </a:r>
          </a:p>
          <a:p>
            <a:pPr>
              <a:lnSpc>
                <a:spcPct val="80000"/>
              </a:lnSpc>
            </a:pPr>
            <a:endParaRPr lang="en-GB" sz="800" dirty="0"/>
          </a:p>
          <a:p>
            <a:pPr>
              <a:lnSpc>
                <a:spcPct val="80000"/>
              </a:lnSpc>
            </a:pPr>
            <a:r>
              <a:rPr lang="en-GB" sz="800" b="1" dirty="0"/>
              <a:t>Animism – </a:t>
            </a:r>
            <a:r>
              <a:rPr lang="en-GB" sz="800" dirty="0"/>
              <a:t>e.g. where does the sun go at night? Sun is tired and gone to bed.</a:t>
            </a:r>
          </a:p>
          <a:p>
            <a:pPr>
              <a:lnSpc>
                <a:spcPct val="80000"/>
              </a:lnSpc>
            </a:pPr>
            <a:endParaRPr lang="en-GB" sz="800" dirty="0"/>
          </a:p>
        </p:txBody>
      </p:sp>
    </p:spTree>
    <p:extLst>
      <p:ext uri="{BB962C8B-B14F-4D97-AF65-F5344CB8AC3E}">
        <p14:creationId xmlns:p14="http://schemas.microsoft.com/office/powerpoint/2010/main" val="19936097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68B1A8-2CA9-42BC-A638-40D6AB4F53E8}" type="slidenum">
              <a:rPr lang="en-GB"/>
              <a:pPr/>
              <a:t>22</a:t>
            </a:fld>
            <a:endParaRPr lang="en-GB"/>
          </a:p>
        </p:txBody>
      </p:sp>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a:xfrm>
            <a:off x="679768" y="4715153"/>
            <a:ext cx="5438140" cy="4466987"/>
          </a:xfrm>
        </p:spPr>
        <p:txBody>
          <a:bodyPr/>
          <a:lstStyle/>
          <a:p>
            <a:endParaRPr lang="en-US"/>
          </a:p>
        </p:txBody>
      </p:sp>
    </p:spTree>
    <p:extLst>
      <p:ext uri="{BB962C8B-B14F-4D97-AF65-F5344CB8AC3E}">
        <p14:creationId xmlns:p14="http://schemas.microsoft.com/office/powerpoint/2010/main" val="39236942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702438-3DB4-4D79-B622-57C164BE57FF}" type="slidenum">
              <a:rPr lang="en-GB" smtClean="0"/>
              <a:pPr/>
              <a:t>23</a:t>
            </a:fld>
            <a:endParaRPr lang="en-GB"/>
          </a:p>
        </p:txBody>
      </p:sp>
    </p:spTree>
    <p:extLst>
      <p:ext uri="{BB962C8B-B14F-4D97-AF65-F5344CB8AC3E}">
        <p14:creationId xmlns:p14="http://schemas.microsoft.com/office/powerpoint/2010/main" val="6673416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702438-3DB4-4D79-B622-57C164BE57FF}" type="slidenum">
              <a:rPr lang="en-GB" smtClean="0"/>
              <a:pPr/>
              <a:t>24</a:t>
            </a:fld>
            <a:endParaRPr lang="en-GB"/>
          </a:p>
        </p:txBody>
      </p:sp>
    </p:spTree>
    <p:extLst>
      <p:ext uri="{BB962C8B-B14F-4D97-AF65-F5344CB8AC3E}">
        <p14:creationId xmlns:p14="http://schemas.microsoft.com/office/powerpoint/2010/main" val="25209612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702438-3DB4-4D79-B622-57C164BE57FF}" type="slidenum">
              <a:rPr lang="en-GB" smtClean="0"/>
              <a:pPr/>
              <a:t>25</a:t>
            </a:fld>
            <a:endParaRPr lang="en-GB"/>
          </a:p>
        </p:txBody>
      </p:sp>
    </p:spTree>
    <p:extLst>
      <p:ext uri="{BB962C8B-B14F-4D97-AF65-F5344CB8AC3E}">
        <p14:creationId xmlns:p14="http://schemas.microsoft.com/office/powerpoint/2010/main" val="9762016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702438-3DB4-4D79-B622-57C164BE57FF}" type="slidenum">
              <a:rPr lang="en-GB" smtClean="0"/>
              <a:pPr/>
              <a:t>26</a:t>
            </a:fld>
            <a:endParaRPr lang="en-GB"/>
          </a:p>
        </p:txBody>
      </p:sp>
    </p:spTree>
    <p:extLst>
      <p:ext uri="{BB962C8B-B14F-4D97-AF65-F5344CB8AC3E}">
        <p14:creationId xmlns:p14="http://schemas.microsoft.com/office/powerpoint/2010/main" val="36354883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702438-3DB4-4D79-B622-57C164BE57FF}" type="slidenum">
              <a:rPr lang="en-GB" smtClean="0"/>
              <a:pPr/>
              <a:t>27</a:t>
            </a:fld>
            <a:endParaRPr lang="en-GB"/>
          </a:p>
        </p:txBody>
      </p:sp>
    </p:spTree>
    <p:extLst>
      <p:ext uri="{BB962C8B-B14F-4D97-AF65-F5344CB8AC3E}">
        <p14:creationId xmlns:p14="http://schemas.microsoft.com/office/powerpoint/2010/main" val="35982619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702438-3DB4-4D79-B622-57C164BE57FF}" type="slidenum">
              <a:rPr lang="en-GB" smtClean="0"/>
              <a:pPr/>
              <a:t>28</a:t>
            </a:fld>
            <a:endParaRPr lang="en-GB"/>
          </a:p>
        </p:txBody>
      </p:sp>
    </p:spTree>
    <p:extLst>
      <p:ext uri="{BB962C8B-B14F-4D97-AF65-F5344CB8AC3E}">
        <p14:creationId xmlns:p14="http://schemas.microsoft.com/office/powerpoint/2010/main" val="4886901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702438-3DB4-4D79-B622-57C164BE57FF}" type="slidenum">
              <a:rPr lang="en-GB" smtClean="0"/>
              <a:pPr/>
              <a:t>29</a:t>
            </a:fld>
            <a:endParaRPr lang="en-GB"/>
          </a:p>
        </p:txBody>
      </p:sp>
    </p:spTree>
    <p:extLst>
      <p:ext uri="{BB962C8B-B14F-4D97-AF65-F5344CB8AC3E}">
        <p14:creationId xmlns:p14="http://schemas.microsoft.com/office/powerpoint/2010/main" val="41114198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702438-3DB4-4D79-B622-57C164BE57FF}" type="slidenum">
              <a:rPr lang="en-GB" smtClean="0"/>
              <a:pPr/>
              <a:t>31</a:t>
            </a:fld>
            <a:endParaRPr lang="en-GB"/>
          </a:p>
        </p:txBody>
      </p:sp>
    </p:spTree>
    <p:extLst>
      <p:ext uri="{BB962C8B-B14F-4D97-AF65-F5344CB8AC3E}">
        <p14:creationId xmlns:p14="http://schemas.microsoft.com/office/powerpoint/2010/main" val="38366228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CD02686-CC88-4D0D-AB91-7BE6F2088FD4}" type="slidenum">
              <a:rPr lang="en-GB"/>
              <a:pPr/>
              <a:t>32</a:t>
            </a:fld>
            <a:endParaRPr lang="en-GB"/>
          </a:p>
        </p:txBody>
      </p:sp>
      <p:sp>
        <p:nvSpPr>
          <p:cNvPr id="114690" name="Rectangle 2"/>
          <p:cNvSpPr>
            <a:spLocks noGrp="1" noRot="1" noChangeAspect="1" noChangeArrowheads="1" noTextEdit="1"/>
          </p:cNvSpPr>
          <p:nvPr>
            <p:ph type="sldImg"/>
          </p:nvPr>
        </p:nvSpPr>
        <p:spPr>
          <a:ln/>
        </p:spPr>
      </p:sp>
      <p:sp>
        <p:nvSpPr>
          <p:cNvPr id="114691" name="Rectangle 3"/>
          <p:cNvSpPr>
            <a:spLocks noGrp="1" noChangeArrowheads="1"/>
          </p:cNvSpPr>
          <p:nvPr>
            <p:ph type="body" idx="1"/>
          </p:nvPr>
        </p:nvSpPr>
        <p:spPr/>
        <p:txBody>
          <a:bodyPr/>
          <a:lstStyle/>
          <a:p>
            <a:r>
              <a:rPr lang="en-GB" dirty="0"/>
              <a:t>In this stage, children’s reasoning becomes logical but Piaget argued that the thinking of concrete operators is reality bound limited to real objects that are physically present.  School-age children understand that a certain amount of lemonade or play dough remains the same even after its appearance changes. They can also organise objects into hierarchies of classes and sub classes. </a:t>
            </a:r>
            <a:r>
              <a:rPr lang="en-GB" b="1" dirty="0" err="1"/>
              <a:t>Seriation</a:t>
            </a:r>
            <a:r>
              <a:rPr lang="en-GB" b="1" dirty="0"/>
              <a:t> – </a:t>
            </a:r>
            <a:r>
              <a:rPr lang="en-GB" dirty="0"/>
              <a:t>e.g. gym teacher saying line up by height from tallest to shortest. Preoperational children perform miserably on mental </a:t>
            </a:r>
            <a:r>
              <a:rPr lang="en-GB" dirty="0" err="1"/>
              <a:t>seriation</a:t>
            </a:r>
            <a:r>
              <a:rPr lang="en-GB" dirty="0"/>
              <a:t> tasks.</a:t>
            </a:r>
          </a:p>
          <a:p>
            <a:r>
              <a:rPr lang="en-GB" dirty="0" err="1"/>
              <a:t>Seriation</a:t>
            </a:r>
            <a:r>
              <a:rPr lang="en-GB" dirty="0"/>
              <a:t> enables the logical operation of </a:t>
            </a:r>
            <a:r>
              <a:rPr lang="en-GB" b="1" dirty="0"/>
              <a:t>transitive inference</a:t>
            </a:r>
          </a:p>
          <a:p>
            <a:r>
              <a:rPr lang="en-GB" b="1" dirty="0"/>
              <a:t>Transitivity </a:t>
            </a:r>
            <a:r>
              <a:rPr lang="en-GB" dirty="0"/>
              <a:t>(answer is stick A)</a:t>
            </a:r>
            <a:endParaRPr lang="en-GB" b="1" dirty="0"/>
          </a:p>
          <a:p>
            <a:r>
              <a:rPr lang="en-GB" b="1" dirty="0"/>
              <a:t>Transitivity – e.g. </a:t>
            </a:r>
            <a:r>
              <a:rPr lang="en-GB" dirty="0"/>
              <a:t>If I am taller than you, who is taller than me? </a:t>
            </a:r>
          </a:p>
          <a:p>
            <a:endParaRPr lang="en-GB" dirty="0"/>
          </a:p>
          <a:p>
            <a:r>
              <a:rPr lang="en-GB" dirty="0"/>
              <a:t>However, their thinking falls short of adult intelligence – it is not yet abstract.</a:t>
            </a:r>
          </a:p>
          <a:p>
            <a:endParaRPr lang="en-GB" b="1" dirty="0"/>
          </a:p>
          <a:p>
            <a:endParaRPr lang="en-GB" dirty="0"/>
          </a:p>
        </p:txBody>
      </p:sp>
    </p:spTree>
    <p:extLst>
      <p:ext uri="{BB962C8B-B14F-4D97-AF65-F5344CB8AC3E}">
        <p14:creationId xmlns:p14="http://schemas.microsoft.com/office/powerpoint/2010/main" val="20950651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E7AAD6B-199B-40E7-8933-B1904CBC17A4}" type="slidenum">
              <a:rPr lang="en-GB"/>
              <a:pPr/>
              <a:t>33</a:t>
            </a:fld>
            <a:endParaRPr lang="en-GB"/>
          </a:p>
        </p:txBody>
      </p:sp>
      <p:sp>
        <p:nvSpPr>
          <p:cNvPr id="116738" name="Rectangle 2"/>
          <p:cNvSpPr>
            <a:spLocks noGrp="1" noRot="1" noChangeAspect="1" noChangeArrowheads="1" noTextEdit="1"/>
          </p:cNvSpPr>
          <p:nvPr>
            <p:ph type="sldImg"/>
          </p:nvPr>
        </p:nvSpPr>
        <p:spPr>
          <a:ln/>
        </p:spPr>
      </p:sp>
      <p:sp>
        <p:nvSpPr>
          <p:cNvPr id="116739" name="Rectangle 3"/>
          <p:cNvSpPr>
            <a:spLocks noGrp="1" noChangeArrowheads="1"/>
          </p:cNvSpPr>
          <p:nvPr>
            <p:ph type="body" idx="1"/>
          </p:nvPr>
        </p:nvSpPr>
        <p:spPr/>
        <p:txBody>
          <a:bodyPr/>
          <a:lstStyle/>
          <a:p>
            <a:r>
              <a:rPr lang="en-GB" dirty="0"/>
              <a:t>Remember we said that concrete operators are reality bound in their thinking and have difficulty with abstract thinking/hypothetical situations. In the formal operational stage, children now have the ability to consider abstract ideas and hypothetical events.</a:t>
            </a:r>
          </a:p>
          <a:p>
            <a:endParaRPr lang="en-GB" dirty="0"/>
          </a:p>
          <a:p>
            <a:r>
              <a:rPr lang="en-GB" dirty="0"/>
              <a:t>This capacity for abstraction permits adolescents to reason with symbols that do not refer to objects in the real world, such as in advanced mathematics. They can also think of all possible outcomes in a scientific problem, not just the most obvious ones.</a:t>
            </a:r>
          </a:p>
          <a:p>
            <a:endParaRPr lang="en-GB" dirty="0"/>
          </a:p>
          <a:p>
            <a:r>
              <a:rPr lang="en-GB" dirty="0"/>
              <a:t>(Refer to Page 61 Shaffer 3</a:t>
            </a:r>
            <a:r>
              <a:rPr lang="en-GB" baseline="30000" dirty="0"/>
              <a:t>rd</a:t>
            </a:r>
            <a:r>
              <a:rPr lang="en-GB" dirty="0"/>
              <a:t> eye problem) </a:t>
            </a:r>
          </a:p>
          <a:p>
            <a:endParaRPr lang="en-GB" dirty="0"/>
          </a:p>
        </p:txBody>
      </p:sp>
    </p:spTree>
    <p:extLst>
      <p:ext uri="{BB962C8B-B14F-4D97-AF65-F5344CB8AC3E}">
        <p14:creationId xmlns:p14="http://schemas.microsoft.com/office/powerpoint/2010/main" val="39952965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8F066E-1139-45CC-ACF8-455C28F9B4A0}" type="slidenum">
              <a:rPr lang="en-GB"/>
              <a:pPr/>
              <a:t>36</a:t>
            </a:fld>
            <a:endParaRPr lang="en-GB"/>
          </a:p>
        </p:txBody>
      </p:sp>
      <p:sp>
        <p:nvSpPr>
          <p:cNvPr id="135170" name="Rectangle 2"/>
          <p:cNvSpPr>
            <a:spLocks noGrp="1" noRot="1" noChangeAspect="1" noChangeArrowheads="1" noTextEdit="1"/>
          </p:cNvSpPr>
          <p:nvPr>
            <p:ph type="sldImg"/>
          </p:nvPr>
        </p:nvSpPr>
        <p:spPr>
          <a:ln/>
        </p:spPr>
      </p:sp>
      <p:sp>
        <p:nvSpPr>
          <p:cNvPr id="135171" name="Rectangle 3"/>
          <p:cNvSpPr>
            <a:spLocks noGrp="1" noChangeArrowheads="1"/>
          </p:cNvSpPr>
          <p:nvPr>
            <p:ph type="body" idx="1"/>
          </p:nvPr>
        </p:nvSpPr>
        <p:spPr/>
        <p:txBody>
          <a:bodyPr/>
          <a:lstStyle/>
          <a:p>
            <a:r>
              <a:rPr lang="en-GB" b="1" dirty="0"/>
              <a:t>Read from page 68-69</a:t>
            </a:r>
          </a:p>
        </p:txBody>
      </p:sp>
    </p:spTree>
    <p:extLst>
      <p:ext uri="{BB962C8B-B14F-4D97-AF65-F5344CB8AC3E}">
        <p14:creationId xmlns:p14="http://schemas.microsoft.com/office/powerpoint/2010/main" val="8417291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702438-3DB4-4D79-B622-57C164BE57FF}" type="slidenum">
              <a:rPr lang="en-GB" smtClean="0"/>
              <a:pPr/>
              <a:t>37</a:t>
            </a:fld>
            <a:endParaRPr lang="en-GB"/>
          </a:p>
        </p:txBody>
      </p:sp>
    </p:spTree>
    <p:extLst>
      <p:ext uri="{BB962C8B-B14F-4D97-AF65-F5344CB8AC3E}">
        <p14:creationId xmlns:p14="http://schemas.microsoft.com/office/powerpoint/2010/main" val="25792120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AA26B65-0078-4A61-80BC-D7F249B6E899}" type="slidenum">
              <a:rPr lang="en-GB"/>
              <a:pPr/>
              <a:t>38</a:t>
            </a:fld>
            <a:endParaRPr lang="en-GB"/>
          </a:p>
        </p:txBody>
      </p:sp>
      <p:sp>
        <p:nvSpPr>
          <p:cNvPr id="118786" name="Rectangle 2"/>
          <p:cNvSpPr>
            <a:spLocks noGrp="1" noRot="1" noChangeAspect="1" noChangeArrowheads="1" noTextEdit="1"/>
          </p:cNvSpPr>
          <p:nvPr>
            <p:ph type="sldImg"/>
          </p:nvPr>
        </p:nvSpPr>
        <p:spPr>
          <a:ln/>
        </p:spPr>
      </p:sp>
      <p:sp>
        <p:nvSpPr>
          <p:cNvPr id="118787" name="Rectangle 3"/>
          <p:cNvSpPr>
            <a:spLocks noGrp="1" noChangeArrowheads="1"/>
          </p:cNvSpPr>
          <p:nvPr>
            <p:ph type="body" idx="1"/>
          </p:nvPr>
        </p:nvSpPr>
        <p:spPr/>
        <p:txBody>
          <a:bodyPr/>
          <a:lstStyle/>
          <a:p>
            <a:pPr>
              <a:lnSpc>
                <a:spcPct val="80000"/>
              </a:lnSpc>
            </a:pPr>
            <a:r>
              <a:rPr lang="en-GB" sz="800"/>
              <a:t>Introduction</a:t>
            </a:r>
          </a:p>
          <a:p>
            <a:pPr>
              <a:lnSpc>
                <a:spcPct val="80000"/>
              </a:lnSpc>
            </a:pPr>
            <a:r>
              <a:rPr lang="en-GB" sz="800"/>
              <a:t>Piaget’s theory was revolutionary in many respects. It recognised that children thought differently to adults. However, whilst Piaget’s work has left a profound imprint on our thinking about human development, many of his ideas have now been challenged. These criticisms, however, don’t negate the magnitude of his achievement.</a:t>
            </a:r>
          </a:p>
          <a:p>
            <a:pPr>
              <a:lnSpc>
                <a:spcPct val="80000"/>
              </a:lnSpc>
            </a:pPr>
            <a:r>
              <a:rPr lang="en-GB" sz="800"/>
              <a:t>Criticisms</a:t>
            </a:r>
          </a:p>
          <a:p>
            <a:pPr>
              <a:lnSpc>
                <a:spcPct val="80000"/>
              </a:lnSpc>
            </a:pPr>
            <a:r>
              <a:rPr lang="en-GB" sz="800"/>
              <a:t>Donaldson, for example takes the view that children’s difficulty in reasoning stems not from an inability to think logically, but that the traditional Piagetian tasks make little sense to the preschool child. Argued that contexts in which he was testing were inaccessible and that they needed to make “human sense”. By human sense, she means that the child should be tested on problems that are couched in social terms  familiar to the child in everyday life rather than in the abstract and rather familiar ways that have been adopted. (see book Children’s Minds). </a:t>
            </a:r>
            <a:r>
              <a:rPr lang="en-GB" sz="800" b="1"/>
              <a:t>Read from page 69 – the chipped beaker to p 70</a:t>
            </a:r>
          </a:p>
          <a:p>
            <a:pPr>
              <a:lnSpc>
                <a:spcPct val="80000"/>
              </a:lnSpc>
            </a:pPr>
            <a:r>
              <a:rPr lang="en-GB" sz="800"/>
              <a:t>Siegal has shown that performance may be strongly affected by relatively subtle changes to the wording of questions. </a:t>
            </a:r>
          </a:p>
          <a:p>
            <a:pPr>
              <a:lnSpc>
                <a:spcPct val="80000"/>
              </a:lnSpc>
            </a:pPr>
            <a:r>
              <a:rPr lang="en-GB" sz="800"/>
              <a:t>This discovery has led many researchers to conclude that the maturity of children’s thinking may depend on their familiarity with the task presented and the complexity of knowledge sampled. </a:t>
            </a:r>
          </a:p>
          <a:p>
            <a:pPr>
              <a:lnSpc>
                <a:spcPct val="80000"/>
              </a:lnSpc>
            </a:pPr>
            <a:r>
              <a:rPr lang="en-GB" sz="800"/>
              <a:t>Further more many studies show that children’s performance on Piagetian problems can be improved with training, findings that call into question Piaget’s assumption that discovery learning rather than adult teaching is the best way to foster development.   </a:t>
            </a:r>
          </a:p>
          <a:p>
            <a:pPr>
              <a:lnSpc>
                <a:spcPct val="80000"/>
              </a:lnSpc>
            </a:pPr>
            <a:endParaRPr lang="en-GB" sz="800"/>
          </a:p>
          <a:p>
            <a:pPr>
              <a:lnSpc>
                <a:spcPct val="80000"/>
              </a:lnSpc>
            </a:pPr>
            <a:r>
              <a:rPr lang="en-GB" sz="800"/>
              <a:t>Educational and cultural factors – large variation in children’s ability to carry out concrete operational tasks in different cultures which suggests that education and experience play an important part in determining the age at which concrete operational thought is attained (rural unschooled aborigines can solve conservation tasks but they lag behind schooled, urban children by about 3 years.</a:t>
            </a:r>
          </a:p>
          <a:p>
            <a:pPr>
              <a:lnSpc>
                <a:spcPct val="80000"/>
              </a:lnSpc>
            </a:pPr>
            <a:r>
              <a:rPr lang="en-GB" sz="800" b="1"/>
              <a:t>Is development stage-like?  </a:t>
            </a:r>
            <a:r>
              <a:rPr lang="en-GB" sz="800"/>
              <a:t>- </a:t>
            </a:r>
            <a:r>
              <a:rPr lang="en-GB" sz="800" b="1"/>
              <a:t> </a:t>
            </a:r>
            <a:r>
              <a:rPr lang="en-GB" sz="800"/>
              <a:t>the stage model depicts children’s thinking  as being more consistent than it is. Much variability exists  and although Piaget recognized this, he could not explain it successfully.  </a:t>
            </a:r>
          </a:p>
          <a:p>
            <a:pPr>
              <a:lnSpc>
                <a:spcPct val="80000"/>
              </a:lnSpc>
            </a:pPr>
            <a:r>
              <a:rPr lang="en-GB" sz="800" b="1"/>
              <a:t>Vagueness regarding cognitive mechanisms – </a:t>
            </a:r>
            <a:r>
              <a:rPr lang="en-GB" sz="800"/>
              <a:t>Piaget</a:t>
            </a:r>
            <a:r>
              <a:rPr lang="en-GB" sz="800" b="1"/>
              <a:t> </a:t>
            </a:r>
            <a:r>
              <a:rPr lang="en-GB" sz="800"/>
              <a:t>is not explicit about the mechanisms that might enable a child to progress from sensorimotor to preoperational intellect or from concrete operations to formal operations.</a:t>
            </a:r>
          </a:p>
          <a:p>
            <a:pPr>
              <a:lnSpc>
                <a:spcPct val="80000"/>
              </a:lnSpc>
            </a:pPr>
            <a:r>
              <a:rPr lang="en-GB" sz="800"/>
              <a:t>What kinds of experiences are necessary for a child to use cognitive operations, construct mental symbols, or begin to operate on ideas and hypothetical propositions.</a:t>
            </a:r>
          </a:p>
          <a:p>
            <a:pPr>
              <a:lnSpc>
                <a:spcPct val="80000"/>
              </a:lnSpc>
            </a:pPr>
            <a:r>
              <a:rPr lang="en-GB" sz="800"/>
              <a:t>Thus it could be argued that it can be regarded as merely an elaborate description </a:t>
            </a:r>
          </a:p>
          <a:p>
            <a:pPr>
              <a:lnSpc>
                <a:spcPct val="80000"/>
              </a:lnSpc>
            </a:pPr>
            <a:endParaRPr lang="en-GB" sz="800"/>
          </a:p>
          <a:p>
            <a:pPr>
              <a:lnSpc>
                <a:spcPct val="80000"/>
              </a:lnSpc>
            </a:pPr>
            <a:r>
              <a:rPr lang="en-GB" sz="800"/>
              <a:t>Today the field of child dev is divided with regard to Piaget’s ideas. Those who continue to find merit in Piaget’s approach, accept a modified view – one in which changes in the quality of children’s thinking takes place more gradually than Piaget believed.  Others have turned to an approach that emphasises continuous gains in children’s cognition – information processing. And still other theorists have been drawn towards theories that focus on the role of children’s social and cultural contexts.</a:t>
            </a:r>
          </a:p>
          <a:p>
            <a:pPr>
              <a:lnSpc>
                <a:spcPct val="80000"/>
              </a:lnSpc>
            </a:pPr>
            <a:endParaRPr lang="en-GB" sz="800"/>
          </a:p>
        </p:txBody>
      </p:sp>
    </p:spTree>
    <p:extLst>
      <p:ext uri="{BB962C8B-B14F-4D97-AF65-F5344CB8AC3E}">
        <p14:creationId xmlns:p14="http://schemas.microsoft.com/office/powerpoint/2010/main" val="14381718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C1143EF-0171-480F-BE1B-4BDA1922F6D5}" type="slidenum">
              <a:rPr lang="en-GB"/>
              <a:pPr/>
              <a:t>39</a:t>
            </a:fld>
            <a:endParaRPr lang="en-GB"/>
          </a:p>
        </p:txBody>
      </p:sp>
      <p:sp>
        <p:nvSpPr>
          <p:cNvPr id="131074" name="Rectangle 2"/>
          <p:cNvSpPr>
            <a:spLocks noGrp="1" noRot="1" noChangeAspect="1" noChangeArrowheads="1" noTextEdit="1"/>
          </p:cNvSpPr>
          <p:nvPr>
            <p:ph type="sldImg"/>
          </p:nvPr>
        </p:nvSpPr>
        <p:spPr>
          <a:ln/>
        </p:spPr>
      </p:sp>
      <p:sp>
        <p:nvSpPr>
          <p:cNvPr id="131075" name="Rectangle 3"/>
          <p:cNvSpPr>
            <a:spLocks noGrp="1" noChangeArrowheads="1"/>
          </p:cNvSpPr>
          <p:nvPr>
            <p:ph type="body" idx="1"/>
          </p:nvPr>
        </p:nvSpPr>
        <p:spPr/>
        <p:txBody>
          <a:bodyPr/>
          <a:lstStyle/>
          <a:p>
            <a:r>
              <a:rPr lang="en-GB"/>
              <a:t>The relative lack of attention paid to the social and cultural context of child development has been a substantial criticism of Piaget’s ideas. In recent decades, the field of child development has seen a dramatic increase in studies addressing the cultural context of children’s lives. </a:t>
            </a:r>
          </a:p>
          <a:p>
            <a:r>
              <a:rPr lang="en-GB"/>
              <a:t>Investigations that make comparisons across cultures and between ethnic groups within cultures, provide insight into whether developmental pathways apply to all children or are limited to particular environmental conditions. </a:t>
            </a:r>
          </a:p>
          <a:p>
            <a:endParaRPr lang="en-GB"/>
          </a:p>
          <a:p>
            <a:r>
              <a:rPr lang="en-GB"/>
              <a:t>Today, more research is examining the relationship of culturally specific practices to development and the contributions of Russian psychologist Lev Vygotsky have played a major role in this trend. </a:t>
            </a:r>
          </a:p>
          <a:p>
            <a:r>
              <a:rPr lang="en-GB"/>
              <a:t>His theory of development only emerged many years after his death and he is seen as the founder of an area of developmental research known as ‘social constructivism’</a:t>
            </a:r>
          </a:p>
        </p:txBody>
      </p:sp>
    </p:spTree>
    <p:extLst>
      <p:ext uri="{BB962C8B-B14F-4D97-AF65-F5344CB8AC3E}">
        <p14:creationId xmlns:p14="http://schemas.microsoft.com/office/powerpoint/2010/main" val="26544427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51406D-8155-4D12-BBC2-88EA3EF27F05}" type="slidenum">
              <a:rPr lang="en-GB"/>
              <a:pPr/>
              <a:t>40</a:t>
            </a:fld>
            <a:endParaRPr lang="en-GB"/>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r>
              <a:rPr lang="en-GB"/>
              <a:t>The Russian psychologist Lev Vygotsky is considered the father of the sociocultural approach to human development and his perspective is called sociocultural theory. It focuses on how culture – the values, beliefs, customs and skills of a social group – is transmitted to the next generation.</a:t>
            </a:r>
          </a:p>
          <a:p>
            <a:r>
              <a:rPr lang="en-GB"/>
              <a:t>Although Vygotsky and Piaget were contemporaries, Vygotsky’s ideas qualify as “recent” in the sense that they were only translated into English in the 1960’s and 1970’s. Vygotsky died of tuberculosis at the age of 38 before his own theory was fully developed. Nevertheless he left us with important food for thought by insisting that: (read point 1)</a:t>
            </a:r>
          </a:p>
          <a:p>
            <a:r>
              <a:rPr lang="en-GB"/>
              <a:t>According to Vygotsky, social interaction, in particular co-operative dialogues between children and more knowledgeable members of society – is necessary for children to acquire the ways of thinking and behaving that make up a community’s culture. It is through such dialogues that many cognitive processes and skills are socially transferred from more knowledgeable members of society to children. Children internalise the features of these dialogues, they use the language within them to guide their own thought and actions and to acquire new skills.</a:t>
            </a:r>
          </a:p>
          <a:p>
            <a:r>
              <a:rPr lang="en-GB"/>
              <a:t>Read point 3</a:t>
            </a:r>
          </a:p>
          <a:p>
            <a:r>
              <a:rPr lang="en-GB"/>
              <a:t>Vygotsky then, agreed with Piaget that children are active, constructive beings, but unlike Piaget, who emphasised children’s independent efforts to make sense of their world, Vygotsky viewed cognitive development as a socially mediated process – dependent on the assistance that adults and more expert peers provide as children tackle new challenges. </a:t>
            </a:r>
          </a:p>
          <a:p>
            <a:r>
              <a:rPr lang="en-GB"/>
              <a:t>Vygotsky’s work caused a stir in part because his view of children’s development was so different from Piaget’s. Piaget as you will recall claimed that a child constructs knowledge by actively engaging with the environment whereas Vygotsky, by contrast suggested that development arises from social interchanges and is thus a joint endeavour between the child and his/her caretakers. Moreover, whereas Piaget postulated the existence of qualitative stages in cognitive development, Vygotsky argued that social interactions produce continuous rather than discontinuous growth.</a:t>
            </a:r>
          </a:p>
        </p:txBody>
      </p:sp>
    </p:spTree>
    <p:extLst>
      <p:ext uri="{BB962C8B-B14F-4D97-AF65-F5344CB8AC3E}">
        <p14:creationId xmlns:p14="http://schemas.microsoft.com/office/powerpoint/2010/main" val="111935484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B65887D-2D7B-4C83-935A-D1E827423358}" type="slidenum">
              <a:rPr lang="en-GB"/>
              <a:pPr/>
              <a:t>41</a:t>
            </a:fld>
            <a:endParaRPr lang="en-GB"/>
          </a:p>
        </p:txBody>
      </p:sp>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p:txBody>
          <a:bodyPr/>
          <a:lstStyle/>
          <a:p>
            <a:r>
              <a:rPr lang="en-GB"/>
              <a:t>Vygotsky’s theory acknowledges the contribution of nature to development in the sense that infants are thought to enter the world equipped with basic cognitive functions such as the ability to attend and to remember. He argued that these basic functions are transformed into higher mental functions by nurture in the form of social interactions and dialogues between a child and his/her parents, teachers and other representatives of the culture.</a:t>
            </a:r>
          </a:p>
          <a:p>
            <a:r>
              <a:rPr lang="en-GB"/>
              <a:t>He suggested that through these interactions, children internalise increasingly mature and effective ways of thinking and problem solving . Tools of intellectual adaptation is Vygotsky’s term for methods of thinking and problem solving strategies that children internalize from their interactions with more competent members of society.</a:t>
            </a:r>
          </a:p>
          <a:p>
            <a:r>
              <a:rPr lang="en-GB"/>
              <a:t>e.g. perhaps one of the most significant cultural tools people use is language</a:t>
            </a:r>
          </a:p>
          <a:p>
            <a:endParaRPr lang="en-GB"/>
          </a:p>
          <a:p>
            <a:r>
              <a:rPr lang="en-GB"/>
              <a:t>Vygotsky claimed that human cognition, even when carried out in isolation is inherently sociocultural because it is affected by the beliefs, values and tools of intellectual adaptation passed to individuals by their culture. And since these values and intellectual tools may vary dramatically from culture to culture, Vygotsky believed that neither the course nor the content of intellectual growth was as universal as Piaget had assumed</a:t>
            </a:r>
          </a:p>
        </p:txBody>
      </p:sp>
    </p:spTree>
    <p:extLst>
      <p:ext uri="{BB962C8B-B14F-4D97-AF65-F5344CB8AC3E}">
        <p14:creationId xmlns:p14="http://schemas.microsoft.com/office/powerpoint/2010/main" val="36552795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1BAD6D6-1845-42F2-BE45-FEC08CBC6A41}" type="slidenum">
              <a:rPr lang="en-GB"/>
              <a:pPr/>
              <a:t>44</a:t>
            </a:fld>
            <a:endParaRPr lang="en-GB"/>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r>
              <a:rPr lang="en-GB" dirty="0"/>
              <a:t>Vygotsky agreed with Piaget that children are curious explorers who are actively involved in learning and discovering new principles. However, he placed much less emphasis than Piaget on self initiated discovery choosing instead to stress the importance of social contributions to personal growth.</a:t>
            </a:r>
          </a:p>
          <a:p>
            <a:r>
              <a:rPr lang="en-GB" dirty="0"/>
              <a:t>Piaget’s idea of the child as a scientist is replaced by the idea of the child as an apprentice who acquires the culture’s knowledge and skills through collaboration with those who possess them.</a:t>
            </a:r>
          </a:p>
          <a:p>
            <a:r>
              <a:rPr lang="en-GB" dirty="0"/>
              <a:t>The zone of proximal development refers to an area of functioning just beyond the child’s current level to which they are capable of progressing given appropriate assistance from more knowledgeable others.</a:t>
            </a:r>
          </a:p>
          <a:p>
            <a:r>
              <a:rPr lang="en-GB" dirty="0"/>
              <a:t>Scaffolding refers to the process by which more competent people provide a temporary framework that supports children’s thinking. As a task becomes more familiar to the child and more within its competence, so those who provide the scaffold leave more and more for the child to do until he/she can perform the task successfully. In this way the developing thinker does not have to create cognition from scratch because there are others available who have already served their own apprenticeship. </a:t>
            </a:r>
          </a:p>
        </p:txBody>
      </p:sp>
    </p:spTree>
    <p:extLst>
      <p:ext uri="{BB962C8B-B14F-4D97-AF65-F5344CB8AC3E}">
        <p14:creationId xmlns:p14="http://schemas.microsoft.com/office/powerpoint/2010/main" val="17639332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43F54A1-D06D-4C68-8106-AB34A925A4A4}" type="slidenum">
              <a:rPr lang="en-GB" altLang="en-US" smtClean="0"/>
              <a:pPr eaLnBrk="1" hangingPunct="1"/>
              <a:t>48</a:t>
            </a:fld>
            <a:endParaRPr lang="en-GB" altLang="en-US"/>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0710843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AE54AAC-F712-4376-9CBB-FEB7BEBD38CA}" type="slidenum">
              <a:rPr lang="en-GB"/>
              <a:pPr/>
              <a:t>49</a:t>
            </a:fld>
            <a:endParaRPr lang="en-GB"/>
          </a:p>
        </p:txBody>
      </p:sp>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p:txBody>
          <a:bodyPr/>
          <a:lstStyle/>
          <a:p>
            <a:r>
              <a:rPr lang="en-GB"/>
              <a:t>Read this out instead of slide</a:t>
            </a:r>
          </a:p>
          <a:p>
            <a:r>
              <a:rPr lang="en-GB"/>
              <a:t>Vygotsky reasoned that social interactions benefit children’s thinking owing to the benefit of language. He argued that language makes thought possible and that progress in thinking is mediated by language. He described 3 stages of language-thought development. In the 1</a:t>
            </a:r>
            <a:r>
              <a:rPr lang="en-GB" baseline="30000"/>
              <a:t>st</a:t>
            </a:r>
            <a:r>
              <a:rPr lang="en-GB"/>
              <a:t> stage called external speech thinking comes fro a source outside the child e.g. a mother who is watching her young child scribbling might introduce the idea of representational drawing by asking What are you drawing? Is it a house/ In the second stage called private speech, children talk to themselves as a way of directing their own thinking. So when drawing, the child may verbally describe his progress by saying  ‘This is my house. Now I’m drawing the windows etc. In the final stage called internal speech, children have internalized their thought processes. At this stage of development the child may think to himself  ‘what will I draw? I know, I’ll draw my house.</a:t>
            </a:r>
          </a:p>
          <a:p>
            <a:r>
              <a:rPr lang="en-GB"/>
              <a:t>Consistent with Vygotsky’s view about the pivotal role of language in thinking research has indicated that children who engage in private speech during problem solving achieve better results than children who are silent.</a:t>
            </a:r>
          </a:p>
          <a:p>
            <a:r>
              <a:rPr lang="en-GB"/>
              <a:t>Piaget had not stressed the importance of language as the principal  source of cognitive development. He maintained that language was strongly influenced by the underlying cognitive structures in the child. Piaget made extensive observations of children and concluded that up to half the utterances made by the children under the age of 7 years are examples of egocentric speech; in other words they show no sign that the children have attempted to communicate with another person or adapted so that another might understand it. Piaget observed further that young children often did not seem to care whether anyone else could understand them or not. They might also carry out collective monologues where children were close to one another and spoke in pairs or groups but where the utterances were not made in response to other children’s speech.</a:t>
            </a:r>
          </a:p>
          <a:p>
            <a:r>
              <a:rPr lang="en-GB"/>
              <a:t>Vygotsky did not believe that the young child’s language is largely egocentric and that monologues have no part to play in cognitive development. The monologues of young children were to Vygotsky highly social and represented the transition from language as a tool for regulating action and communicating needs to language as a tool for thought. Vygotsky suggested that monologues become internalized at around 7 years to become inner speech which becomes thought.  </a:t>
            </a:r>
          </a:p>
        </p:txBody>
      </p:sp>
    </p:spTree>
    <p:extLst>
      <p:ext uri="{BB962C8B-B14F-4D97-AF65-F5344CB8AC3E}">
        <p14:creationId xmlns:p14="http://schemas.microsoft.com/office/powerpoint/2010/main" val="5744331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6A1C91-3E13-492C-8E38-AE6493F36E29}" type="slidenum">
              <a:rPr lang="en-GB"/>
              <a:pPr/>
              <a:t>51</a:t>
            </a:fld>
            <a:endParaRPr lang="en-GB"/>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a:t>Vygotsky’s theory and the research stimulated by it, reveal that children in every culture develop unique strengths. E.g. in Brazil and other developing nations, children who sell sweets on the streets who have had very little or no schooling, develop sophisticated mathematical abilities as a result of buying sweets from wholesalers, pricing it in collaboration with adults and experienced peers, and bargaining with customers on the city streets.</a:t>
            </a:r>
          </a:p>
          <a:p>
            <a:r>
              <a:rPr lang="en-GB"/>
              <a:t>Read point 1</a:t>
            </a:r>
          </a:p>
          <a:p>
            <a:r>
              <a:rPr lang="en-GB"/>
              <a:t>Point 2 – Unlike Piaget who stressed universal sequences of cognitive growth that were said to promote universal stages of social-personality development, Vygotsky leads us to expect wide variations across cultures in the course of development.  </a:t>
            </a:r>
          </a:p>
          <a:p>
            <a:r>
              <a:rPr lang="en-GB"/>
              <a:t>Vygotsky believed that children should guide pupils , by so doing, teachers scaffold children to competence. Vygotsky rejected any approach advocating that teachers have rigid control over children’s learning. Teachers’ control over children’s activities is what counts. Teachers extend and challenge to go beyond what they would otherwise have been. Vygotsky also believed in collaborative learning. As well as being helped by teachers, more advanced children are important in helping less advanced children. Whilst much of the research into collaborative learning has been undertaken with young children, there is evidence that group work and collaborative learning can also be effective in adult and higher education.</a:t>
            </a:r>
          </a:p>
        </p:txBody>
      </p:sp>
    </p:spTree>
    <p:extLst>
      <p:ext uri="{BB962C8B-B14F-4D97-AF65-F5344CB8AC3E}">
        <p14:creationId xmlns:p14="http://schemas.microsoft.com/office/powerpoint/2010/main" val="383301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D2C54E0-D8B8-4711-9C9D-651BE7F75339}" type="slidenum">
              <a:rPr lang="en-GB"/>
              <a:pPr/>
              <a:t>52</a:t>
            </a:fld>
            <a:endParaRPr lang="en-GB"/>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r>
              <a:rPr lang="en-GB"/>
              <a:t>Many of Vygotsky’s writings are only now being translated from Russian to other languages and as a result his theory has not received the intense scrutiny that Piaget’s theory has received. </a:t>
            </a:r>
          </a:p>
          <a:p>
            <a:r>
              <a:rPr lang="en-GB"/>
              <a:t>Read point 2 and add – so although he recognised the importance of heredity and brain growth , he said little about their role in cognitive change.</a:t>
            </a:r>
          </a:p>
          <a:p>
            <a:endParaRPr lang="en-GB"/>
          </a:p>
          <a:p>
            <a:r>
              <a:rPr lang="en-GB"/>
              <a:t>Finally there has been criticism of the Vygotskian-inspired approaches to tuition for being too formal and teacher-orientated</a:t>
            </a:r>
          </a:p>
          <a:p>
            <a:endParaRPr lang="en-GB"/>
          </a:p>
          <a:p>
            <a:r>
              <a:rPr lang="en-GB"/>
              <a:t>Nevertheless, at least some of his ideas have been challenged. Rogoff, for example, argues that guided participations that rely heavily on the kinds of verbal instruction that Vygotsky emphasized may be less adaptive in some cultures or less useful for some forms of learning than for others. A young child learning to stalk prey in Australia’s outback may profit more from observation and practice than from verbal instruction and encouragement.</a:t>
            </a:r>
          </a:p>
          <a:p>
            <a:endParaRPr lang="en-GB"/>
          </a:p>
          <a:p>
            <a:r>
              <a:rPr lang="en-GB"/>
              <a:t>But despite these criticisms and despite whatever criticism his theory should generate in the years ahead, Vygotsky’s theory is valuable in that points out that both cognitive growth and social development are (1) much less universal than some theorists contend and (2) are best understood when studied in the cultural and social contexts in which they occur.</a:t>
            </a:r>
          </a:p>
        </p:txBody>
      </p:sp>
    </p:spTree>
    <p:extLst>
      <p:ext uri="{BB962C8B-B14F-4D97-AF65-F5344CB8AC3E}">
        <p14:creationId xmlns:p14="http://schemas.microsoft.com/office/powerpoint/2010/main" val="40867186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ctrTitle"/>
          </p:nvPr>
        </p:nvSpPr>
        <p:spPr>
          <a:xfrm>
            <a:off x="1371600" y="1371600"/>
            <a:ext cx="6400800" cy="1752600"/>
          </a:xfrm>
        </p:spPr>
        <p:txBody>
          <a:bodyPr/>
          <a:lstStyle>
            <a:lvl1pPr>
              <a:defRPr sz="4400"/>
            </a:lvl1pPr>
          </a:lstStyle>
          <a:p>
            <a:pPr lvl="0"/>
            <a:r>
              <a:rPr lang="en-GB" altLang="en-US" noProof="0"/>
              <a:t>Click to edit Master title style</a:t>
            </a:r>
          </a:p>
        </p:txBody>
      </p:sp>
      <p:sp>
        <p:nvSpPr>
          <p:cNvPr id="12291" name="Rectangle 3"/>
          <p:cNvSpPr>
            <a:spLocks noGrp="1" noChangeArrowheads="1"/>
          </p:cNvSpPr>
          <p:nvPr>
            <p:ph type="subTitle" idx="1"/>
          </p:nvPr>
        </p:nvSpPr>
        <p:spPr>
          <a:xfrm>
            <a:off x="1447800" y="3810000"/>
            <a:ext cx="6248400" cy="1371600"/>
          </a:xfrm>
        </p:spPr>
        <p:txBody>
          <a:bodyPr/>
          <a:lstStyle>
            <a:lvl1pPr marL="0" indent="0">
              <a:buFontTx/>
              <a:buNone/>
              <a:defRPr/>
            </a:lvl1pPr>
          </a:lstStyle>
          <a:p>
            <a:pPr lvl="0"/>
            <a:r>
              <a:rPr lang="en-GB" altLang="en-US" noProof="0"/>
              <a:t>Click to edit Master subtitle style</a:t>
            </a:r>
          </a:p>
        </p:txBody>
      </p:sp>
      <p:sp>
        <p:nvSpPr>
          <p:cNvPr id="12292" name="Rectangle 4"/>
          <p:cNvSpPr>
            <a:spLocks noGrp="1" noChangeArrowheads="1"/>
          </p:cNvSpPr>
          <p:nvPr>
            <p:ph type="dt" sz="half" idx="2"/>
          </p:nvPr>
        </p:nvSpPr>
        <p:spPr>
          <a:xfrm>
            <a:off x="7010400" y="6172200"/>
            <a:ext cx="1524000" cy="457200"/>
          </a:xfrm>
        </p:spPr>
        <p:txBody>
          <a:bodyPr/>
          <a:lstStyle>
            <a:lvl1pPr>
              <a:defRPr/>
            </a:lvl1pPr>
          </a:lstStyle>
          <a:p>
            <a:endParaRPr lang="en-GB" altLang="en-US"/>
          </a:p>
        </p:txBody>
      </p:sp>
      <p:sp>
        <p:nvSpPr>
          <p:cNvPr id="12293" name="Rectangle 5"/>
          <p:cNvSpPr>
            <a:spLocks noGrp="1" noChangeArrowheads="1"/>
          </p:cNvSpPr>
          <p:nvPr>
            <p:ph type="ftr" sz="quarter" idx="3"/>
          </p:nvPr>
        </p:nvSpPr>
        <p:spPr>
          <a:xfrm>
            <a:off x="3124200" y="6172200"/>
            <a:ext cx="2895600" cy="457200"/>
          </a:xfrm>
        </p:spPr>
        <p:txBody>
          <a:bodyPr/>
          <a:lstStyle>
            <a:lvl1pPr>
              <a:defRPr/>
            </a:lvl1pPr>
          </a:lstStyle>
          <a:p>
            <a:endParaRPr lang="en-GB" altLang="en-US"/>
          </a:p>
        </p:txBody>
      </p:sp>
      <p:sp>
        <p:nvSpPr>
          <p:cNvPr id="12294" name="Rectangle 6"/>
          <p:cNvSpPr>
            <a:spLocks noGrp="1" noChangeArrowheads="1"/>
          </p:cNvSpPr>
          <p:nvPr>
            <p:ph type="sldNum" sz="quarter" idx="4"/>
          </p:nvPr>
        </p:nvSpPr>
        <p:spPr>
          <a:xfrm>
            <a:off x="533400" y="6172200"/>
            <a:ext cx="1219200" cy="457200"/>
          </a:xfrm>
        </p:spPr>
        <p:txBody>
          <a:bodyPr/>
          <a:lstStyle>
            <a:lvl1pPr>
              <a:defRPr/>
            </a:lvl1pPr>
          </a:lstStyle>
          <a:p>
            <a:fld id="{BE860228-907C-4E14-AD45-5124817DD663}" type="slidenum">
              <a:rPr lang="en-GB" altLang="en-US"/>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753137BA-2C56-4F77-A3A0-100593B9D81B}" type="slidenum">
              <a:rPr lang="en-GB" altLang="en-US"/>
              <a:pPr/>
              <a:t>‹#›</a:t>
            </a:fld>
            <a:endParaRPr lang="en-GB" altLang="en-US"/>
          </a:p>
        </p:txBody>
      </p:sp>
    </p:spTree>
    <p:extLst>
      <p:ext uri="{BB962C8B-B14F-4D97-AF65-F5344CB8AC3E}">
        <p14:creationId xmlns:p14="http://schemas.microsoft.com/office/powerpoint/2010/main" val="1781099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95EA6974-888E-4DF8-B635-DEE9CF050915}" type="slidenum">
              <a:rPr lang="en-GB" altLang="en-US"/>
              <a:pPr/>
              <a:t>‹#›</a:t>
            </a:fld>
            <a:endParaRPr lang="en-GB" altLang="en-US"/>
          </a:p>
        </p:txBody>
      </p:sp>
    </p:spTree>
    <p:extLst>
      <p:ext uri="{BB962C8B-B14F-4D97-AF65-F5344CB8AC3E}">
        <p14:creationId xmlns:p14="http://schemas.microsoft.com/office/powerpoint/2010/main" val="262865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219200" y="2895600"/>
            <a:ext cx="3314700" cy="3048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86300" y="2895600"/>
            <a:ext cx="3314700" cy="3048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135F697E-6A53-4F03-9114-C73243FA76F8}" type="slidenum">
              <a:rPr lang="en-GB" altLang="en-US"/>
              <a:pPr/>
              <a:t>‹#›</a:t>
            </a:fld>
            <a:endParaRPr lang="en-GB" altLang="en-US"/>
          </a:p>
        </p:txBody>
      </p:sp>
    </p:spTree>
    <p:extLst>
      <p:ext uri="{BB962C8B-B14F-4D97-AF65-F5344CB8AC3E}">
        <p14:creationId xmlns:p14="http://schemas.microsoft.com/office/powerpoint/2010/main" val="3465113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lvl1pPr>
              <a:defRPr/>
            </a:lvl1pPr>
          </a:lstStyle>
          <a:p>
            <a:endParaRPr lang="en-GB" altLang="en-US"/>
          </a:p>
        </p:txBody>
      </p:sp>
      <p:sp>
        <p:nvSpPr>
          <p:cNvPr id="8" name="Footer Placeholder 7"/>
          <p:cNvSpPr>
            <a:spLocks noGrp="1"/>
          </p:cNvSpPr>
          <p:nvPr>
            <p:ph type="ftr" sz="quarter" idx="11"/>
          </p:nvPr>
        </p:nvSpPr>
        <p:spPr/>
        <p:txBody>
          <a:bodyPr/>
          <a:lstStyle>
            <a:lvl1pPr>
              <a:defRPr/>
            </a:lvl1pPr>
          </a:lstStyle>
          <a:p>
            <a:endParaRPr lang="en-GB" altLang="en-US"/>
          </a:p>
        </p:txBody>
      </p:sp>
      <p:sp>
        <p:nvSpPr>
          <p:cNvPr id="9" name="Slide Number Placeholder 8"/>
          <p:cNvSpPr>
            <a:spLocks noGrp="1"/>
          </p:cNvSpPr>
          <p:nvPr>
            <p:ph type="sldNum" sz="quarter" idx="12"/>
          </p:nvPr>
        </p:nvSpPr>
        <p:spPr/>
        <p:txBody>
          <a:bodyPr/>
          <a:lstStyle>
            <a:lvl1pPr>
              <a:defRPr/>
            </a:lvl1pPr>
          </a:lstStyle>
          <a:p>
            <a:fld id="{501EF1C9-CA3C-40C7-B2B1-F35F2704839D}" type="slidenum">
              <a:rPr lang="en-GB" altLang="en-US"/>
              <a:pPr/>
              <a:t>‹#›</a:t>
            </a:fld>
            <a:endParaRPr lang="en-GB" altLang="en-US"/>
          </a:p>
        </p:txBody>
      </p:sp>
    </p:spTree>
    <p:extLst>
      <p:ext uri="{BB962C8B-B14F-4D97-AF65-F5344CB8AC3E}">
        <p14:creationId xmlns:p14="http://schemas.microsoft.com/office/powerpoint/2010/main" val="1441979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lvl1pPr>
              <a:defRPr/>
            </a:lvl1pPr>
          </a:lstStyle>
          <a:p>
            <a:endParaRPr lang="en-GB" altLang="en-US"/>
          </a:p>
        </p:txBody>
      </p:sp>
      <p:sp>
        <p:nvSpPr>
          <p:cNvPr id="4" name="Footer Placeholder 3"/>
          <p:cNvSpPr>
            <a:spLocks noGrp="1"/>
          </p:cNvSpPr>
          <p:nvPr>
            <p:ph type="ftr" sz="quarter" idx="11"/>
          </p:nvPr>
        </p:nvSpPr>
        <p:spPr/>
        <p:txBody>
          <a:bodyPr/>
          <a:lstStyle>
            <a:lvl1pPr>
              <a:defRPr/>
            </a:lvl1pPr>
          </a:lstStyle>
          <a:p>
            <a:endParaRPr lang="en-GB" altLang="en-US"/>
          </a:p>
        </p:txBody>
      </p:sp>
      <p:sp>
        <p:nvSpPr>
          <p:cNvPr id="5" name="Slide Number Placeholder 4"/>
          <p:cNvSpPr>
            <a:spLocks noGrp="1"/>
          </p:cNvSpPr>
          <p:nvPr>
            <p:ph type="sldNum" sz="quarter" idx="12"/>
          </p:nvPr>
        </p:nvSpPr>
        <p:spPr/>
        <p:txBody>
          <a:bodyPr/>
          <a:lstStyle>
            <a:lvl1pPr>
              <a:defRPr/>
            </a:lvl1pPr>
          </a:lstStyle>
          <a:p>
            <a:fld id="{5FB349DD-A449-46CD-BDB6-FAFF8F42861A}" type="slidenum">
              <a:rPr lang="en-GB" altLang="en-US"/>
              <a:pPr/>
              <a:t>‹#›</a:t>
            </a:fld>
            <a:endParaRPr lang="en-GB" altLang="en-US"/>
          </a:p>
        </p:txBody>
      </p:sp>
    </p:spTree>
    <p:extLst>
      <p:ext uri="{BB962C8B-B14F-4D97-AF65-F5344CB8AC3E}">
        <p14:creationId xmlns:p14="http://schemas.microsoft.com/office/powerpoint/2010/main" val="2645065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ltLang="en-US"/>
          </a:p>
        </p:txBody>
      </p:sp>
      <p:sp>
        <p:nvSpPr>
          <p:cNvPr id="3" name="Footer Placeholder 2"/>
          <p:cNvSpPr>
            <a:spLocks noGrp="1"/>
          </p:cNvSpPr>
          <p:nvPr>
            <p:ph type="ftr" sz="quarter" idx="11"/>
          </p:nvPr>
        </p:nvSpPr>
        <p:spPr/>
        <p:txBody>
          <a:bodyPr/>
          <a:lstStyle>
            <a:lvl1pPr>
              <a:defRPr/>
            </a:lvl1pPr>
          </a:lstStyle>
          <a:p>
            <a:endParaRPr lang="en-GB" altLang="en-US"/>
          </a:p>
        </p:txBody>
      </p:sp>
      <p:sp>
        <p:nvSpPr>
          <p:cNvPr id="4" name="Slide Number Placeholder 3"/>
          <p:cNvSpPr>
            <a:spLocks noGrp="1"/>
          </p:cNvSpPr>
          <p:nvPr>
            <p:ph type="sldNum" sz="quarter" idx="12"/>
          </p:nvPr>
        </p:nvSpPr>
        <p:spPr/>
        <p:txBody>
          <a:bodyPr/>
          <a:lstStyle>
            <a:lvl1pPr>
              <a:defRPr/>
            </a:lvl1pPr>
          </a:lstStyle>
          <a:p>
            <a:fld id="{80FF5D88-E953-4C97-B9E0-DAE09BBD5660}" type="slidenum">
              <a:rPr lang="en-GB" altLang="en-US"/>
              <a:pPr/>
              <a:t>‹#›</a:t>
            </a:fld>
            <a:endParaRPr lang="en-GB" altLang="en-US"/>
          </a:p>
        </p:txBody>
      </p:sp>
    </p:spTree>
    <p:extLst>
      <p:ext uri="{BB962C8B-B14F-4D97-AF65-F5344CB8AC3E}">
        <p14:creationId xmlns:p14="http://schemas.microsoft.com/office/powerpoint/2010/main" val="3221811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FDBF4D63-F04C-4F34-A0E0-65D0E2AD37E9}" type="slidenum">
              <a:rPr lang="en-GB" altLang="en-US"/>
              <a:pPr/>
              <a:t>‹#›</a:t>
            </a:fld>
            <a:endParaRPr lang="en-GB" altLang="en-US"/>
          </a:p>
        </p:txBody>
      </p:sp>
    </p:spTree>
    <p:extLst>
      <p:ext uri="{BB962C8B-B14F-4D97-AF65-F5344CB8AC3E}">
        <p14:creationId xmlns:p14="http://schemas.microsoft.com/office/powerpoint/2010/main" val="2413798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4696C474-C26C-4F9C-9B96-047D5286F4BE}" type="slidenum">
              <a:rPr lang="en-GB" altLang="en-US"/>
              <a:pPr/>
              <a:t>‹#›</a:t>
            </a:fld>
            <a:endParaRPr lang="en-GB" altLang="en-US"/>
          </a:p>
        </p:txBody>
      </p:sp>
    </p:spTree>
    <p:extLst>
      <p:ext uri="{BB962C8B-B14F-4D97-AF65-F5344CB8AC3E}">
        <p14:creationId xmlns:p14="http://schemas.microsoft.com/office/powerpoint/2010/main" val="3238739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F05596F5-F460-45A3-922C-C4B833D5FE10}" type="slidenum">
              <a:rPr lang="en-GB" altLang="en-US"/>
              <a:pPr/>
              <a:t>‹#›</a:t>
            </a:fld>
            <a:endParaRPr lang="en-GB" altLang="en-US"/>
          </a:p>
        </p:txBody>
      </p:sp>
    </p:spTree>
    <p:extLst>
      <p:ext uri="{BB962C8B-B14F-4D97-AF65-F5344CB8AC3E}">
        <p14:creationId xmlns:p14="http://schemas.microsoft.com/office/powerpoint/2010/main" val="1971733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05550" y="1143000"/>
            <a:ext cx="1695450" cy="4800600"/>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1219200" y="1143000"/>
            <a:ext cx="4933950" cy="48006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C3BD4DE1-0BA1-4E05-8D1A-8CDB3F13C3A9}" type="slidenum">
              <a:rPr lang="en-GB" altLang="en-US"/>
              <a:pPr/>
              <a:t>‹#›</a:t>
            </a:fld>
            <a:endParaRPr lang="en-GB" altLang="en-US"/>
          </a:p>
        </p:txBody>
      </p:sp>
    </p:spTree>
    <p:extLst>
      <p:ext uri="{BB962C8B-B14F-4D97-AF65-F5344CB8AC3E}">
        <p14:creationId xmlns:p14="http://schemas.microsoft.com/office/powerpoint/2010/main" val="1727545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1219200" y="1143000"/>
            <a:ext cx="6781800" cy="1527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1267" name="Rectangle 3"/>
          <p:cNvSpPr>
            <a:spLocks noGrp="1" noChangeArrowheads="1"/>
          </p:cNvSpPr>
          <p:nvPr>
            <p:ph type="body" idx="1"/>
          </p:nvPr>
        </p:nvSpPr>
        <p:spPr bwMode="auto">
          <a:xfrm>
            <a:off x="1219200" y="2895600"/>
            <a:ext cx="6781800" cy="304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1268" name="Rectangle 4"/>
          <p:cNvSpPr>
            <a:spLocks noGrp="1" noChangeArrowheads="1"/>
          </p:cNvSpPr>
          <p:nvPr>
            <p:ph type="dt" sz="half" idx="2"/>
          </p:nvPr>
        </p:nvSpPr>
        <p:spPr bwMode="auto">
          <a:xfrm>
            <a:off x="6858000" y="61722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endParaRPr lang="en-GB" altLang="en-US"/>
          </a:p>
        </p:txBody>
      </p:sp>
      <p:sp>
        <p:nvSpPr>
          <p:cNvPr id="11269" name="Rectangle 5"/>
          <p:cNvSpPr>
            <a:spLocks noGrp="1" noChangeArrowheads="1"/>
          </p:cNvSpPr>
          <p:nvPr>
            <p:ph type="ftr" sz="quarter" idx="3"/>
          </p:nvPr>
        </p:nvSpPr>
        <p:spPr bwMode="auto">
          <a:xfrm>
            <a:off x="3048000" y="61722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vl1pPr>
          </a:lstStyle>
          <a:p>
            <a:endParaRPr lang="en-GB" altLang="en-US"/>
          </a:p>
        </p:txBody>
      </p:sp>
      <p:sp>
        <p:nvSpPr>
          <p:cNvPr id="11270" name="Rectangle 6"/>
          <p:cNvSpPr>
            <a:spLocks noGrp="1" noChangeArrowheads="1"/>
          </p:cNvSpPr>
          <p:nvPr>
            <p:ph type="sldNum" sz="quarter" idx="4"/>
          </p:nvPr>
        </p:nvSpPr>
        <p:spPr bwMode="auto">
          <a:xfrm>
            <a:off x="381000" y="6172200"/>
            <a:ext cx="129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vl1pPr>
          </a:lstStyle>
          <a:p>
            <a:fld id="{AF057E6B-EA5A-4580-AC29-16F3ABEF377F}" type="slidenum">
              <a:rPr lang="en-GB" altLang="en-US"/>
              <a:pPr/>
              <a:t>‹#›</a:t>
            </a:fld>
            <a:endParaRPr lang="en-GB" altLang="en-US"/>
          </a:p>
        </p:txBody>
      </p:sp>
    </p:spTree>
  </p:cSld>
  <p:clrMap bg1="dk2" tx1="lt1" bg2="dk1" tx2="lt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 id="2147483664" r:id="rId8"/>
    <p:sldLayoutId id="2147483665" r:id="rId9"/>
    <p:sldLayoutId id="2147483666" r:id="rId10"/>
    <p:sldLayoutId id="2147483667" r:id="rId11"/>
  </p:sldLayoutIdLst>
  <p:txStyles>
    <p:titleStyle>
      <a:lvl1pPr algn="l" rtl="0" eaLnBrk="1" fontAlgn="base" hangingPunct="1">
        <a:spcBef>
          <a:spcPct val="0"/>
        </a:spcBef>
        <a:spcAft>
          <a:spcPct val="0"/>
        </a:spcAft>
        <a:defRPr sz="4000">
          <a:solidFill>
            <a:schemeClr val="tx2"/>
          </a:solidFill>
          <a:latin typeface="+mj-lt"/>
          <a:ea typeface="+mj-ea"/>
          <a:cs typeface="+mj-cs"/>
        </a:defRPr>
      </a:lvl1pPr>
      <a:lvl2pPr algn="l" rtl="0" eaLnBrk="1" fontAlgn="base" hangingPunct="1">
        <a:spcBef>
          <a:spcPct val="0"/>
        </a:spcBef>
        <a:spcAft>
          <a:spcPct val="0"/>
        </a:spcAft>
        <a:defRPr sz="4000">
          <a:solidFill>
            <a:schemeClr val="tx2"/>
          </a:solidFill>
          <a:latin typeface="Arial Black" pitchFamily="34" charset="0"/>
        </a:defRPr>
      </a:lvl2pPr>
      <a:lvl3pPr algn="l" rtl="0" eaLnBrk="1" fontAlgn="base" hangingPunct="1">
        <a:spcBef>
          <a:spcPct val="0"/>
        </a:spcBef>
        <a:spcAft>
          <a:spcPct val="0"/>
        </a:spcAft>
        <a:defRPr sz="4000">
          <a:solidFill>
            <a:schemeClr val="tx2"/>
          </a:solidFill>
          <a:latin typeface="Arial Black" pitchFamily="34" charset="0"/>
        </a:defRPr>
      </a:lvl3pPr>
      <a:lvl4pPr algn="l" rtl="0" eaLnBrk="1" fontAlgn="base" hangingPunct="1">
        <a:spcBef>
          <a:spcPct val="0"/>
        </a:spcBef>
        <a:spcAft>
          <a:spcPct val="0"/>
        </a:spcAft>
        <a:defRPr sz="4000">
          <a:solidFill>
            <a:schemeClr val="tx2"/>
          </a:solidFill>
          <a:latin typeface="Arial Black" pitchFamily="34" charset="0"/>
        </a:defRPr>
      </a:lvl4pPr>
      <a:lvl5pPr algn="l" rtl="0" eaLnBrk="1" fontAlgn="base" hangingPunct="1">
        <a:spcBef>
          <a:spcPct val="0"/>
        </a:spcBef>
        <a:spcAft>
          <a:spcPct val="0"/>
        </a:spcAft>
        <a:defRPr sz="4000">
          <a:solidFill>
            <a:schemeClr val="tx2"/>
          </a:solidFill>
          <a:latin typeface="Arial Black" pitchFamily="34" charset="0"/>
        </a:defRPr>
      </a:lvl5pPr>
      <a:lvl6pPr marL="457200" algn="l" rtl="0" eaLnBrk="1" fontAlgn="base" hangingPunct="1">
        <a:spcBef>
          <a:spcPct val="0"/>
        </a:spcBef>
        <a:spcAft>
          <a:spcPct val="0"/>
        </a:spcAft>
        <a:defRPr sz="4000">
          <a:solidFill>
            <a:schemeClr val="tx2"/>
          </a:solidFill>
          <a:latin typeface="Arial Black" pitchFamily="34" charset="0"/>
        </a:defRPr>
      </a:lvl6pPr>
      <a:lvl7pPr marL="914400" algn="l" rtl="0" eaLnBrk="1" fontAlgn="base" hangingPunct="1">
        <a:spcBef>
          <a:spcPct val="0"/>
        </a:spcBef>
        <a:spcAft>
          <a:spcPct val="0"/>
        </a:spcAft>
        <a:defRPr sz="4000">
          <a:solidFill>
            <a:schemeClr val="tx2"/>
          </a:solidFill>
          <a:latin typeface="Arial Black" pitchFamily="34" charset="0"/>
        </a:defRPr>
      </a:lvl7pPr>
      <a:lvl8pPr marL="1371600" algn="l" rtl="0" eaLnBrk="1" fontAlgn="base" hangingPunct="1">
        <a:spcBef>
          <a:spcPct val="0"/>
        </a:spcBef>
        <a:spcAft>
          <a:spcPct val="0"/>
        </a:spcAft>
        <a:defRPr sz="4000">
          <a:solidFill>
            <a:schemeClr val="tx2"/>
          </a:solidFill>
          <a:latin typeface="Arial Black" pitchFamily="34" charset="0"/>
        </a:defRPr>
      </a:lvl8pPr>
      <a:lvl9pPr marL="1828800" algn="l" rtl="0" eaLnBrk="1" fontAlgn="base" hangingPunct="1">
        <a:spcBef>
          <a:spcPct val="0"/>
        </a:spcBef>
        <a:spcAft>
          <a:spcPct val="0"/>
        </a:spcAft>
        <a:defRPr sz="4000">
          <a:solidFill>
            <a:schemeClr val="tx2"/>
          </a:solidFill>
          <a:latin typeface="Arial Black"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youtube.com/watch?v=PuP53BbIY0A"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www.youtube.com/watch?v=R3U_T6C9NtU"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4.xml.rels><?xml version="1.0" encoding="UTF-8" standalone="yes"?>
<Relationships xmlns="http://schemas.openxmlformats.org/package/2006/relationships"><Relationship Id="rId3" Type="http://schemas.openxmlformats.org/officeDocument/2006/relationships/hyperlink" Target="http://www.youtube.com/watch?v=vkQTNeDM-cA"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5.xml.rels><?xml version="1.0" encoding="UTF-8" standalone="yes"?>
<Relationships xmlns="http://schemas.openxmlformats.org/package/2006/relationships"><Relationship Id="rId3" Type="http://schemas.openxmlformats.org/officeDocument/2006/relationships/hyperlink" Target="http://www.youtube.com/watch?v=oc-dZVQ_aCM"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3" Type="http://schemas.openxmlformats.org/officeDocument/2006/relationships/hyperlink" Target="http://www.youtube.com/watch?v=1zCQL0t5rIo"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7.xml.rels><?xml version="1.0" encoding="UTF-8" standalone="yes"?>
<Relationships xmlns="http://schemas.openxmlformats.org/package/2006/relationships"><Relationship Id="rId3" Type="http://schemas.openxmlformats.org/officeDocument/2006/relationships/hyperlink" Target="http://www.youtube.com/watch?v=bpLexv8fsso"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8.xml.rels><?xml version="1.0" encoding="UTF-8" standalone="yes"?>
<Relationships xmlns="http://schemas.openxmlformats.org/package/2006/relationships"><Relationship Id="rId3" Type="http://schemas.openxmlformats.org/officeDocument/2006/relationships/hyperlink" Target="http://www.youtube.com/watch?v=OinqFgsIbh0"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9.xml.rels><?xml version="1.0" encoding="UTF-8" standalone="yes"?>
<Relationships xmlns="http://schemas.openxmlformats.org/package/2006/relationships"><Relationship Id="rId3" Type="http://schemas.openxmlformats.org/officeDocument/2006/relationships/hyperlink" Target="http://www.youtube.com/watch?v=tFVR8gbdqJ8"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youtube.com/watch?v=mk7Wp2eNcEA"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www.youtube.com/watch?v=sgUwHt21yJ0"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s://www.youtube.com/watch?v=3JcREBRo1kM"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hyperlink" Target="http://www.youtube.com/watch?v=cByXyaRLAAw"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hyperlink" Target="http://www.youtube.com/watch?v=yDnR9NdyN3c"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hyperlink" Target="http://www.youtube.com/watch?v=pXl7PP3bBKE"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ctrTitle"/>
          </p:nvPr>
        </p:nvSpPr>
        <p:spPr>
          <a:xfrm>
            <a:off x="1115616" y="1371600"/>
            <a:ext cx="6656784" cy="1752600"/>
          </a:xfrm>
        </p:spPr>
        <p:txBody>
          <a:bodyPr/>
          <a:lstStyle/>
          <a:p>
            <a:r>
              <a:rPr lang="en-GB" dirty="0">
                <a:solidFill>
                  <a:srgbClr val="FFFFCC"/>
                </a:solidFill>
              </a:rPr>
              <a:t>Lecture 6: Developmental Psychology</a:t>
            </a:r>
          </a:p>
        </p:txBody>
      </p:sp>
      <p:sp>
        <p:nvSpPr>
          <p:cNvPr id="41987" name="Rectangle 3"/>
          <p:cNvSpPr>
            <a:spLocks noGrp="1" noChangeArrowheads="1"/>
          </p:cNvSpPr>
          <p:nvPr>
            <p:ph type="subTitle" idx="1"/>
          </p:nvPr>
        </p:nvSpPr>
        <p:spPr>
          <a:xfrm>
            <a:off x="827584" y="3861048"/>
            <a:ext cx="7678827" cy="1648691"/>
          </a:xfrm>
          <a:solidFill>
            <a:schemeClr val="accent1">
              <a:lumMod val="75000"/>
            </a:schemeClr>
          </a:solidFill>
          <a:ln>
            <a:solidFill>
              <a:schemeClr val="accent1"/>
            </a:solidFill>
          </a:ln>
        </p:spPr>
        <p:txBody>
          <a:bodyPr/>
          <a:lstStyle/>
          <a:p>
            <a:pPr>
              <a:buFontTx/>
              <a:buChar char="•"/>
            </a:pPr>
            <a:r>
              <a:rPr lang="en-GB" sz="2800" dirty="0">
                <a:solidFill>
                  <a:srgbClr val="FFFFCC"/>
                </a:solidFill>
              </a:rPr>
              <a:t>Piaget’s Cognitive-Developmental Theory</a:t>
            </a:r>
          </a:p>
          <a:p>
            <a:pPr>
              <a:buFontTx/>
              <a:buChar char="•"/>
            </a:pPr>
            <a:r>
              <a:rPr lang="en-GB" sz="2800" dirty="0">
                <a:solidFill>
                  <a:srgbClr val="FFFFCC"/>
                </a:solidFill>
              </a:rPr>
              <a:t>Vygotsky’s Sociocultural Theory</a:t>
            </a:r>
          </a:p>
          <a:p>
            <a:pPr>
              <a:buFontTx/>
              <a:buChar char="•"/>
            </a:pPr>
            <a:r>
              <a:rPr lang="en-GB" sz="2800" dirty="0">
                <a:solidFill>
                  <a:srgbClr val="FFFFCC"/>
                </a:solidFill>
              </a:rPr>
              <a:t>Bruner`s Representation theory</a:t>
            </a:r>
          </a:p>
        </p:txBody>
      </p:sp>
    </p:spTree>
    <p:extLst>
      <p:ext uri="{BB962C8B-B14F-4D97-AF65-F5344CB8AC3E}">
        <p14:creationId xmlns:p14="http://schemas.microsoft.com/office/powerpoint/2010/main" val="9151365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36C8332-1F93-6749-BDFF-1C155764D856}"/>
              </a:ext>
            </a:extLst>
          </p:cNvPr>
          <p:cNvSpPr>
            <a:spLocks noGrp="1"/>
          </p:cNvSpPr>
          <p:nvPr>
            <p:ph type="title"/>
          </p:nvPr>
        </p:nvSpPr>
        <p:spPr>
          <a:xfrm>
            <a:off x="1675546" y="600364"/>
            <a:ext cx="6371635" cy="1434811"/>
          </a:xfrm>
        </p:spPr>
        <p:txBody>
          <a:bodyPr/>
          <a:lstStyle/>
          <a:p>
            <a:r>
              <a:rPr lang="en-GB" dirty="0">
                <a:solidFill>
                  <a:srgbClr val="FFFFCC"/>
                </a:solidFill>
              </a:rPr>
              <a:t>Introduction to Developmental Psychology</a:t>
            </a:r>
            <a:endParaRPr lang="en-US" dirty="0">
              <a:solidFill>
                <a:srgbClr val="FFFFCC"/>
              </a:solidFill>
            </a:endParaRPr>
          </a:p>
        </p:txBody>
      </p:sp>
      <p:sp>
        <p:nvSpPr>
          <p:cNvPr id="3" name="Content Placeholder 2">
            <a:extLst>
              <a:ext uri="{FF2B5EF4-FFF2-40B4-BE49-F238E27FC236}">
                <a16:creationId xmlns:a16="http://schemas.microsoft.com/office/drawing/2014/main" xmlns="" id="{8CF3A573-AE72-1E43-8947-791089400C0B}"/>
              </a:ext>
            </a:extLst>
          </p:cNvPr>
          <p:cNvSpPr>
            <a:spLocks noGrp="1"/>
          </p:cNvSpPr>
          <p:nvPr>
            <p:ph idx="1"/>
          </p:nvPr>
        </p:nvSpPr>
        <p:spPr>
          <a:xfrm>
            <a:off x="588818" y="2492896"/>
            <a:ext cx="8047182" cy="3744416"/>
          </a:xfrm>
          <a:solidFill>
            <a:schemeClr val="accent1">
              <a:lumMod val="75000"/>
            </a:schemeClr>
          </a:solidFill>
          <a:ln>
            <a:solidFill>
              <a:schemeClr val="accent1"/>
            </a:solidFill>
          </a:ln>
        </p:spPr>
        <p:txBody>
          <a:bodyPr/>
          <a:lstStyle/>
          <a:p>
            <a:endParaRPr lang="en-GB" sz="2400" dirty="0" smtClean="0"/>
          </a:p>
          <a:p>
            <a:r>
              <a:rPr lang="en-GB" sz="2400" dirty="0" smtClean="0">
                <a:solidFill>
                  <a:srgbClr val="FFFFCC"/>
                </a:solidFill>
              </a:rPr>
              <a:t>What </a:t>
            </a:r>
            <a:r>
              <a:rPr lang="en-GB" sz="2400" dirty="0">
                <a:solidFill>
                  <a:srgbClr val="FFFFCC"/>
                </a:solidFill>
              </a:rPr>
              <a:t>is development</a:t>
            </a:r>
            <a:r>
              <a:rPr lang="en-GB" sz="2400" dirty="0" smtClean="0">
                <a:solidFill>
                  <a:srgbClr val="FFFFCC"/>
                </a:solidFill>
              </a:rPr>
              <a:t>?</a:t>
            </a:r>
          </a:p>
          <a:p>
            <a:pPr marL="0" indent="0">
              <a:buNone/>
            </a:pPr>
            <a:endParaRPr lang="en-GB" sz="2400" dirty="0">
              <a:solidFill>
                <a:srgbClr val="FFFFCC"/>
              </a:solidFill>
            </a:endParaRPr>
          </a:p>
          <a:p>
            <a:r>
              <a:rPr lang="en-GB" sz="2400" i="1" dirty="0">
                <a:solidFill>
                  <a:srgbClr val="FFFFCC"/>
                </a:solidFill>
              </a:rPr>
              <a:t>“Patterns of change over time which begin at conception and continue throughout the lifespan</a:t>
            </a:r>
            <a:r>
              <a:rPr lang="en-GB" sz="2400" i="1" dirty="0" smtClean="0">
                <a:solidFill>
                  <a:srgbClr val="FFFFCC"/>
                </a:solidFill>
              </a:rPr>
              <a:t>”</a:t>
            </a:r>
          </a:p>
          <a:p>
            <a:pPr marL="0" indent="0">
              <a:buNone/>
            </a:pPr>
            <a:endParaRPr lang="en-GB" sz="2400" i="1" dirty="0">
              <a:solidFill>
                <a:srgbClr val="FFFFCC"/>
              </a:solidFill>
            </a:endParaRPr>
          </a:p>
          <a:p>
            <a:r>
              <a:rPr lang="en-GB" sz="2400" dirty="0">
                <a:solidFill>
                  <a:srgbClr val="FFFFCC"/>
                </a:solidFill>
              </a:rPr>
              <a:t>Development occurs in different domains; biological, social, emotional and cognitive.</a:t>
            </a:r>
            <a:endParaRPr lang="en-US" sz="2400" dirty="0">
              <a:solidFill>
                <a:srgbClr val="FFFFCC"/>
              </a:solidFill>
            </a:endParaRPr>
          </a:p>
        </p:txBody>
      </p:sp>
    </p:spTree>
    <p:extLst>
      <p:ext uri="{BB962C8B-B14F-4D97-AF65-F5344CB8AC3E}">
        <p14:creationId xmlns:p14="http://schemas.microsoft.com/office/powerpoint/2010/main" val="3596713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116420-E28A-D745-A122-42F2ABF1B488}"/>
              </a:ext>
            </a:extLst>
          </p:cNvPr>
          <p:cNvSpPr>
            <a:spLocks noGrp="1"/>
          </p:cNvSpPr>
          <p:nvPr>
            <p:ph type="title"/>
          </p:nvPr>
        </p:nvSpPr>
        <p:spPr>
          <a:xfrm>
            <a:off x="1259632" y="476672"/>
            <a:ext cx="6781800" cy="1368152"/>
          </a:xfrm>
        </p:spPr>
        <p:txBody>
          <a:bodyPr/>
          <a:lstStyle/>
          <a:p>
            <a:r>
              <a:rPr lang="en-GB" dirty="0">
                <a:solidFill>
                  <a:srgbClr val="FFFFCC"/>
                </a:solidFill>
              </a:rPr>
              <a:t>Lifespan development</a:t>
            </a:r>
            <a:endParaRPr lang="en-US" dirty="0">
              <a:solidFill>
                <a:srgbClr val="FFFFCC"/>
              </a:solidFill>
            </a:endParaRPr>
          </a:p>
        </p:txBody>
      </p:sp>
      <p:sp>
        <p:nvSpPr>
          <p:cNvPr id="3" name="Content Placeholder 2">
            <a:extLst>
              <a:ext uri="{FF2B5EF4-FFF2-40B4-BE49-F238E27FC236}">
                <a16:creationId xmlns:a16="http://schemas.microsoft.com/office/drawing/2014/main" xmlns="" id="{1316C6C9-5C3F-AA43-8E33-60B192CC2B51}"/>
              </a:ext>
            </a:extLst>
          </p:cNvPr>
          <p:cNvSpPr>
            <a:spLocks noGrp="1"/>
          </p:cNvSpPr>
          <p:nvPr>
            <p:ph idx="1"/>
          </p:nvPr>
        </p:nvSpPr>
        <p:spPr>
          <a:xfrm>
            <a:off x="2123728" y="2132856"/>
            <a:ext cx="6781800" cy="3048000"/>
          </a:xfrm>
        </p:spPr>
        <p:txBody>
          <a:bodyPr/>
          <a:lstStyle/>
          <a:p>
            <a:r>
              <a:rPr lang="en-GB" sz="2400" dirty="0" smtClean="0">
                <a:solidFill>
                  <a:srgbClr val="FFFFCC"/>
                </a:solidFill>
              </a:rPr>
              <a:t>Prenatal </a:t>
            </a:r>
            <a:r>
              <a:rPr lang="en-GB" sz="2400" dirty="0">
                <a:solidFill>
                  <a:srgbClr val="FFFFCC"/>
                </a:solidFill>
              </a:rPr>
              <a:t>Development</a:t>
            </a:r>
          </a:p>
          <a:p>
            <a:r>
              <a:rPr lang="en-GB" sz="2400" dirty="0" smtClean="0">
                <a:solidFill>
                  <a:srgbClr val="FFFFCC"/>
                </a:solidFill>
              </a:rPr>
              <a:t>Infancy </a:t>
            </a:r>
            <a:r>
              <a:rPr lang="en-GB" sz="2400" dirty="0">
                <a:solidFill>
                  <a:srgbClr val="FFFFCC"/>
                </a:solidFill>
              </a:rPr>
              <a:t>and Toddlerhood</a:t>
            </a:r>
          </a:p>
          <a:p>
            <a:r>
              <a:rPr lang="en-GB" sz="2400" dirty="0" smtClean="0">
                <a:solidFill>
                  <a:srgbClr val="FFFFCC"/>
                </a:solidFill>
              </a:rPr>
              <a:t>Early </a:t>
            </a:r>
            <a:r>
              <a:rPr lang="en-GB" sz="2400" dirty="0">
                <a:solidFill>
                  <a:srgbClr val="FFFFCC"/>
                </a:solidFill>
              </a:rPr>
              <a:t>Childhood</a:t>
            </a:r>
          </a:p>
          <a:p>
            <a:r>
              <a:rPr lang="en-GB" sz="2400" dirty="0" smtClean="0">
                <a:solidFill>
                  <a:srgbClr val="FFFFCC"/>
                </a:solidFill>
              </a:rPr>
              <a:t>Middle </a:t>
            </a:r>
            <a:r>
              <a:rPr lang="en-GB" sz="2400" dirty="0">
                <a:solidFill>
                  <a:srgbClr val="FFFFCC"/>
                </a:solidFill>
              </a:rPr>
              <a:t>Childhood</a:t>
            </a:r>
          </a:p>
          <a:p>
            <a:r>
              <a:rPr lang="en-GB" sz="2400" dirty="0" smtClean="0">
                <a:solidFill>
                  <a:srgbClr val="FFFFCC"/>
                </a:solidFill>
              </a:rPr>
              <a:t>Adolescence</a:t>
            </a:r>
            <a:endParaRPr lang="en-GB" sz="2400" dirty="0">
              <a:solidFill>
                <a:srgbClr val="FFFFCC"/>
              </a:solidFill>
            </a:endParaRPr>
          </a:p>
          <a:p>
            <a:r>
              <a:rPr lang="en-GB" sz="2400" dirty="0" smtClean="0">
                <a:solidFill>
                  <a:srgbClr val="FFFFCC"/>
                </a:solidFill>
              </a:rPr>
              <a:t>Early </a:t>
            </a:r>
            <a:r>
              <a:rPr lang="en-GB" sz="2400" dirty="0">
                <a:solidFill>
                  <a:srgbClr val="FFFFCC"/>
                </a:solidFill>
              </a:rPr>
              <a:t>Adulthood</a:t>
            </a:r>
          </a:p>
          <a:p>
            <a:r>
              <a:rPr lang="en-GB" sz="2400" dirty="0" smtClean="0">
                <a:solidFill>
                  <a:srgbClr val="FFFFCC"/>
                </a:solidFill>
              </a:rPr>
              <a:t>Middle </a:t>
            </a:r>
            <a:r>
              <a:rPr lang="en-GB" sz="2400" dirty="0">
                <a:solidFill>
                  <a:srgbClr val="FFFFCC"/>
                </a:solidFill>
              </a:rPr>
              <a:t>Adulthood</a:t>
            </a:r>
          </a:p>
          <a:p>
            <a:r>
              <a:rPr lang="en-GB" sz="2400" dirty="0" smtClean="0">
                <a:solidFill>
                  <a:srgbClr val="FFFFCC"/>
                </a:solidFill>
              </a:rPr>
              <a:t>Late </a:t>
            </a:r>
            <a:r>
              <a:rPr lang="en-GB" sz="2400" dirty="0">
                <a:solidFill>
                  <a:srgbClr val="FFFFCC"/>
                </a:solidFill>
              </a:rPr>
              <a:t>Adulthood</a:t>
            </a:r>
          </a:p>
          <a:p>
            <a:r>
              <a:rPr lang="en-GB" sz="2400" dirty="0" smtClean="0">
                <a:solidFill>
                  <a:srgbClr val="FFFFCC"/>
                </a:solidFill>
              </a:rPr>
              <a:t>Death </a:t>
            </a:r>
            <a:r>
              <a:rPr lang="en-GB" sz="2400" dirty="0">
                <a:solidFill>
                  <a:srgbClr val="FFFFCC"/>
                </a:solidFill>
              </a:rPr>
              <a:t>and Dying</a:t>
            </a:r>
          </a:p>
          <a:p>
            <a:endParaRPr lang="en-US" dirty="0"/>
          </a:p>
        </p:txBody>
      </p:sp>
    </p:spTree>
    <p:extLst>
      <p:ext uri="{BB962C8B-B14F-4D97-AF65-F5344CB8AC3E}">
        <p14:creationId xmlns:p14="http://schemas.microsoft.com/office/powerpoint/2010/main" val="3292417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41EAE2-210C-E841-A7F4-627C4AEDE6BE}"/>
              </a:ext>
            </a:extLst>
          </p:cNvPr>
          <p:cNvSpPr>
            <a:spLocks noGrp="1"/>
          </p:cNvSpPr>
          <p:nvPr>
            <p:ph type="title"/>
          </p:nvPr>
        </p:nvSpPr>
        <p:spPr>
          <a:xfrm>
            <a:off x="1187503" y="476672"/>
            <a:ext cx="6781800" cy="1527175"/>
          </a:xfrm>
        </p:spPr>
        <p:txBody>
          <a:bodyPr/>
          <a:lstStyle/>
          <a:p>
            <a:r>
              <a:rPr lang="en-GB" dirty="0">
                <a:solidFill>
                  <a:srgbClr val="FFFFCC"/>
                </a:solidFill>
              </a:rPr>
              <a:t>Principles of lifespan development </a:t>
            </a:r>
            <a:r>
              <a:rPr lang="en-GB" dirty="0" smtClean="0">
                <a:solidFill>
                  <a:srgbClr val="FFFFCC"/>
                </a:solidFill>
              </a:rPr>
              <a:t/>
            </a:r>
            <a:br>
              <a:rPr lang="en-GB" dirty="0" smtClean="0">
                <a:solidFill>
                  <a:srgbClr val="FFFFCC"/>
                </a:solidFill>
              </a:rPr>
            </a:br>
            <a:r>
              <a:rPr lang="en-GB" dirty="0" smtClean="0">
                <a:solidFill>
                  <a:srgbClr val="FFFFCC"/>
                </a:solidFill>
              </a:rPr>
              <a:t>(</a:t>
            </a:r>
            <a:r>
              <a:rPr lang="en-GB" dirty="0" err="1" smtClean="0">
                <a:solidFill>
                  <a:srgbClr val="FFFFCC"/>
                </a:solidFill>
              </a:rPr>
              <a:t>Baltes</a:t>
            </a:r>
            <a:r>
              <a:rPr lang="en-GB" dirty="0" smtClean="0">
                <a:solidFill>
                  <a:srgbClr val="FFFFCC"/>
                </a:solidFill>
              </a:rPr>
              <a:t>, 1987</a:t>
            </a:r>
            <a:r>
              <a:rPr lang="en-GB" dirty="0">
                <a:solidFill>
                  <a:srgbClr val="FFFFCC"/>
                </a:solidFill>
              </a:rPr>
              <a:t>)</a:t>
            </a:r>
            <a:endParaRPr lang="en-US" dirty="0">
              <a:solidFill>
                <a:srgbClr val="FFFFCC"/>
              </a:solidFill>
            </a:endParaRPr>
          </a:p>
        </p:txBody>
      </p:sp>
      <p:sp>
        <p:nvSpPr>
          <p:cNvPr id="3" name="Content Placeholder 2">
            <a:extLst>
              <a:ext uri="{FF2B5EF4-FFF2-40B4-BE49-F238E27FC236}">
                <a16:creationId xmlns:a16="http://schemas.microsoft.com/office/drawing/2014/main" xmlns="" id="{6C18CA65-A0F2-D64F-A47F-485268C75CAC}"/>
              </a:ext>
            </a:extLst>
          </p:cNvPr>
          <p:cNvSpPr>
            <a:spLocks noGrp="1"/>
          </p:cNvSpPr>
          <p:nvPr>
            <p:ph idx="1"/>
          </p:nvPr>
        </p:nvSpPr>
        <p:spPr>
          <a:xfrm>
            <a:off x="827584" y="2420888"/>
            <a:ext cx="7488832" cy="3528392"/>
          </a:xfrm>
          <a:solidFill>
            <a:schemeClr val="accent1">
              <a:lumMod val="75000"/>
            </a:schemeClr>
          </a:solidFill>
          <a:ln>
            <a:solidFill>
              <a:schemeClr val="accent1"/>
            </a:solidFill>
          </a:ln>
        </p:spPr>
        <p:txBody>
          <a:bodyPr/>
          <a:lstStyle/>
          <a:p>
            <a:r>
              <a:rPr lang="en-GB" sz="2000" dirty="0">
                <a:solidFill>
                  <a:srgbClr val="FFFFCC"/>
                </a:solidFill>
              </a:rPr>
              <a:t>Similarities and differences in development; potential for change and cultural context.</a:t>
            </a:r>
          </a:p>
          <a:p>
            <a:pPr lvl="1"/>
            <a:r>
              <a:rPr lang="en-GB" sz="2000" dirty="0">
                <a:solidFill>
                  <a:srgbClr val="FFFFCC"/>
                </a:solidFill>
              </a:rPr>
              <a:t>Development is lifelong</a:t>
            </a:r>
          </a:p>
          <a:p>
            <a:pPr lvl="1"/>
            <a:r>
              <a:rPr lang="en-GB" sz="2000" dirty="0">
                <a:solidFill>
                  <a:srgbClr val="FFFFCC"/>
                </a:solidFill>
              </a:rPr>
              <a:t>Different processes emerge during the lifespan</a:t>
            </a:r>
          </a:p>
          <a:p>
            <a:pPr lvl="1"/>
            <a:r>
              <a:rPr lang="en-GB" sz="2000" dirty="0" smtClean="0">
                <a:solidFill>
                  <a:srgbClr val="FFFFCC"/>
                </a:solidFill>
              </a:rPr>
              <a:t>Development </a:t>
            </a:r>
            <a:r>
              <a:rPr lang="en-GB" sz="2000" dirty="0" smtClean="0">
                <a:solidFill>
                  <a:srgbClr val="FFFFCC"/>
                </a:solidFill>
              </a:rPr>
              <a:t>is </a:t>
            </a:r>
            <a:r>
              <a:rPr lang="en-GB" sz="2000" dirty="0">
                <a:solidFill>
                  <a:srgbClr val="FFFFCC"/>
                </a:solidFill>
              </a:rPr>
              <a:t>multidimensional and multidirectional</a:t>
            </a:r>
          </a:p>
          <a:p>
            <a:pPr lvl="1"/>
            <a:r>
              <a:rPr lang="en-GB" sz="2000" dirty="0">
                <a:solidFill>
                  <a:srgbClr val="FFFFCC"/>
                </a:solidFill>
              </a:rPr>
              <a:t>Development involves gains and losses</a:t>
            </a:r>
          </a:p>
          <a:p>
            <a:pPr lvl="1"/>
            <a:r>
              <a:rPr lang="en-GB" sz="2000" dirty="0">
                <a:solidFill>
                  <a:srgbClr val="FFFFCC"/>
                </a:solidFill>
              </a:rPr>
              <a:t>Development is plastic</a:t>
            </a:r>
          </a:p>
          <a:p>
            <a:pPr lvl="1"/>
            <a:r>
              <a:rPr lang="en-GB" sz="2000" dirty="0">
                <a:solidFill>
                  <a:srgbClr val="FFFFCC"/>
                </a:solidFill>
              </a:rPr>
              <a:t>Development is situated in contexts and history</a:t>
            </a:r>
          </a:p>
          <a:p>
            <a:pPr lvl="1"/>
            <a:r>
              <a:rPr lang="en-GB" sz="2000" dirty="0">
                <a:solidFill>
                  <a:srgbClr val="FFFFCC"/>
                </a:solidFill>
              </a:rPr>
              <a:t>Developmental psychology is multidisciplinary </a:t>
            </a:r>
            <a:endParaRPr lang="en-US" sz="2000" dirty="0">
              <a:solidFill>
                <a:srgbClr val="FFFFCC"/>
              </a:solidFill>
            </a:endParaRPr>
          </a:p>
        </p:txBody>
      </p:sp>
    </p:spTree>
    <p:extLst>
      <p:ext uri="{BB962C8B-B14F-4D97-AF65-F5344CB8AC3E}">
        <p14:creationId xmlns:p14="http://schemas.microsoft.com/office/powerpoint/2010/main" val="2412345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1D34A6-26CE-B947-9A4A-84B1715244BD}"/>
              </a:ext>
            </a:extLst>
          </p:cNvPr>
          <p:cNvSpPr>
            <a:spLocks noGrp="1"/>
          </p:cNvSpPr>
          <p:nvPr>
            <p:ph type="title"/>
          </p:nvPr>
        </p:nvSpPr>
        <p:spPr>
          <a:xfrm>
            <a:off x="771364" y="476672"/>
            <a:ext cx="7677472" cy="1527175"/>
          </a:xfrm>
        </p:spPr>
        <p:txBody>
          <a:bodyPr/>
          <a:lstStyle/>
          <a:p>
            <a:r>
              <a:rPr lang="en-GB" dirty="0">
                <a:solidFill>
                  <a:srgbClr val="FFFFCC"/>
                </a:solidFill>
              </a:rPr>
              <a:t>Contextualisation in Developmental psychology: three factors</a:t>
            </a:r>
            <a:endParaRPr lang="en-US" dirty="0">
              <a:solidFill>
                <a:srgbClr val="FFFFCC"/>
              </a:solidFill>
            </a:endParaRPr>
          </a:p>
        </p:txBody>
      </p:sp>
      <p:sp>
        <p:nvSpPr>
          <p:cNvPr id="3" name="Content Placeholder 2">
            <a:extLst>
              <a:ext uri="{FF2B5EF4-FFF2-40B4-BE49-F238E27FC236}">
                <a16:creationId xmlns:a16="http://schemas.microsoft.com/office/drawing/2014/main" xmlns="" id="{883238DC-EA0B-1E4C-907C-F96AA6F66A62}"/>
              </a:ext>
            </a:extLst>
          </p:cNvPr>
          <p:cNvSpPr>
            <a:spLocks noGrp="1"/>
          </p:cNvSpPr>
          <p:nvPr>
            <p:ph idx="1"/>
          </p:nvPr>
        </p:nvSpPr>
        <p:spPr>
          <a:xfrm>
            <a:off x="1219200" y="2492896"/>
            <a:ext cx="6781800" cy="3048000"/>
          </a:xfrm>
          <a:solidFill>
            <a:schemeClr val="accent1">
              <a:lumMod val="75000"/>
            </a:schemeClr>
          </a:solidFill>
          <a:ln>
            <a:solidFill>
              <a:schemeClr val="accent1"/>
            </a:solidFill>
          </a:ln>
        </p:spPr>
        <p:txBody>
          <a:bodyPr/>
          <a:lstStyle/>
          <a:p>
            <a:r>
              <a:rPr lang="en-GB" sz="2800" dirty="0">
                <a:solidFill>
                  <a:srgbClr val="FFFFCC"/>
                </a:solidFill>
              </a:rPr>
              <a:t>Normative age graded influences</a:t>
            </a:r>
          </a:p>
          <a:p>
            <a:r>
              <a:rPr lang="en-GB" sz="2800" dirty="0">
                <a:solidFill>
                  <a:srgbClr val="FFFFCC"/>
                </a:solidFill>
              </a:rPr>
              <a:t>Normative history graded influences</a:t>
            </a:r>
          </a:p>
          <a:p>
            <a:r>
              <a:rPr lang="en-GB" sz="2800" dirty="0" err="1">
                <a:solidFill>
                  <a:srgbClr val="FFFFCC"/>
                </a:solidFill>
              </a:rPr>
              <a:t>Nonnormative</a:t>
            </a:r>
            <a:r>
              <a:rPr lang="en-GB" sz="2800" dirty="0">
                <a:solidFill>
                  <a:srgbClr val="FFFFCC"/>
                </a:solidFill>
              </a:rPr>
              <a:t> life events </a:t>
            </a:r>
          </a:p>
          <a:p>
            <a:r>
              <a:rPr lang="en-GB" sz="2800" dirty="0">
                <a:solidFill>
                  <a:srgbClr val="FFFFCC"/>
                </a:solidFill>
              </a:rPr>
              <a:t>(</a:t>
            </a:r>
            <a:r>
              <a:rPr lang="en-GB" sz="2800" dirty="0" err="1">
                <a:solidFill>
                  <a:srgbClr val="FFFFCC"/>
                </a:solidFill>
              </a:rPr>
              <a:t>Baltes</a:t>
            </a:r>
            <a:r>
              <a:rPr lang="en-GB" sz="2800" dirty="0">
                <a:solidFill>
                  <a:srgbClr val="FFFFCC"/>
                </a:solidFill>
              </a:rPr>
              <a:t>, Reese &amp; </a:t>
            </a:r>
            <a:r>
              <a:rPr lang="en-GB" sz="2800" dirty="0" err="1">
                <a:solidFill>
                  <a:srgbClr val="FFFFCC"/>
                </a:solidFill>
              </a:rPr>
              <a:t>Lipsitt</a:t>
            </a:r>
            <a:r>
              <a:rPr lang="en-GB" sz="2800" dirty="0">
                <a:solidFill>
                  <a:srgbClr val="FFFFCC"/>
                </a:solidFill>
              </a:rPr>
              <a:t>, 1980)</a:t>
            </a:r>
          </a:p>
          <a:p>
            <a:r>
              <a:rPr lang="en-GB" sz="2800" dirty="0">
                <a:solidFill>
                  <a:srgbClr val="FFFFCC"/>
                </a:solidFill>
              </a:rPr>
              <a:t>* in addition we will later consider culture.</a:t>
            </a:r>
            <a:endParaRPr lang="en-US" sz="2800" dirty="0">
              <a:solidFill>
                <a:srgbClr val="FFFFCC"/>
              </a:solidFill>
            </a:endParaRPr>
          </a:p>
        </p:txBody>
      </p:sp>
    </p:spTree>
    <p:extLst>
      <p:ext uri="{BB962C8B-B14F-4D97-AF65-F5344CB8AC3E}">
        <p14:creationId xmlns:p14="http://schemas.microsoft.com/office/powerpoint/2010/main" val="2795641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EA57F5-EBCB-884A-9504-BF9B0F238474}"/>
              </a:ext>
            </a:extLst>
          </p:cNvPr>
          <p:cNvSpPr>
            <a:spLocks noGrp="1"/>
          </p:cNvSpPr>
          <p:nvPr>
            <p:ph type="title"/>
          </p:nvPr>
        </p:nvSpPr>
        <p:spPr>
          <a:xfrm>
            <a:off x="433636" y="548680"/>
            <a:ext cx="8352928" cy="1527175"/>
          </a:xfrm>
        </p:spPr>
        <p:txBody>
          <a:bodyPr/>
          <a:lstStyle/>
          <a:p>
            <a:r>
              <a:rPr lang="en-GB" dirty="0">
                <a:solidFill>
                  <a:srgbClr val="FFFFCC"/>
                </a:solidFill>
              </a:rPr>
              <a:t>Themes and issues in Developmental Psychology</a:t>
            </a:r>
            <a:endParaRPr lang="en-US" dirty="0">
              <a:solidFill>
                <a:srgbClr val="FFFFCC"/>
              </a:solidFill>
            </a:endParaRPr>
          </a:p>
        </p:txBody>
      </p:sp>
      <p:sp>
        <p:nvSpPr>
          <p:cNvPr id="3" name="Content Placeholder 2">
            <a:extLst>
              <a:ext uri="{FF2B5EF4-FFF2-40B4-BE49-F238E27FC236}">
                <a16:creationId xmlns:a16="http://schemas.microsoft.com/office/drawing/2014/main" xmlns="" id="{ED6FCDFC-28A0-BD47-8151-CF0BCA9B6A1F}"/>
              </a:ext>
            </a:extLst>
          </p:cNvPr>
          <p:cNvSpPr>
            <a:spLocks noGrp="1"/>
          </p:cNvSpPr>
          <p:nvPr>
            <p:ph idx="1"/>
          </p:nvPr>
        </p:nvSpPr>
        <p:spPr>
          <a:xfrm>
            <a:off x="683568" y="2564904"/>
            <a:ext cx="7920880" cy="3048000"/>
          </a:xfrm>
          <a:solidFill>
            <a:schemeClr val="accent1">
              <a:lumMod val="75000"/>
            </a:schemeClr>
          </a:solidFill>
          <a:ln>
            <a:solidFill>
              <a:schemeClr val="accent1"/>
            </a:solidFill>
          </a:ln>
        </p:spPr>
        <p:txBody>
          <a:bodyPr/>
          <a:lstStyle/>
          <a:p>
            <a:r>
              <a:rPr lang="en-GB" sz="2400" dirty="0">
                <a:solidFill>
                  <a:srgbClr val="FFFFCC"/>
                </a:solidFill>
              </a:rPr>
              <a:t>Continuity and discontinuity: </a:t>
            </a:r>
          </a:p>
          <a:p>
            <a:pPr lvl="1"/>
            <a:r>
              <a:rPr lang="en-GB" sz="2400" dirty="0">
                <a:solidFill>
                  <a:srgbClr val="FFFFCC"/>
                </a:solidFill>
              </a:rPr>
              <a:t>Continuous development or stages?</a:t>
            </a:r>
          </a:p>
          <a:p>
            <a:r>
              <a:rPr lang="en-GB" sz="2400" dirty="0">
                <a:solidFill>
                  <a:srgbClr val="FFFFCC"/>
                </a:solidFill>
              </a:rPr>
              <a:t>Stability and change:</a:t>
            </a:r>
          </a:p>
          <a:p>
            <a:pPr lvl="1"/>
            <a:r>
              <a:rPr lang="en-GB" sz="2400" dirty="0">
                <a:solidFill>
                  <a:srgbClr val="FFFFCC"/>
                </a:solidFill>
              </a:rPr>
              <a:t>To what extent are behaviours stable over time?</a:t>
            </a:r>
          </a:p>
          <a:p>
            <a:r>
              <a:rPr lang="en-GB" sz="2400" dirty="0">
                <a:solidFill>
                  <a:srgbClr val="FFFFCC"/>
                </a:solidFill>
              </a:rPr>
              <a:t>Maturation versus experience:</a:t>
            </a:r>
          </a:p>
          <a:p>
            <a:pPr lvl="1"/>
            <a:r>
              <a:rPr lang="en-GB" sz="2400" dirty="0">
                <a:solidFill>
                  <a:srgbClr val="FFFFCC"/>
                </a:solidFill>
              </a:rPr>
              <a:t>Genetic inheritance or environmental influence?</a:t>
            </a:r>
            <a:endParaRPr lang="en-US" sz="2400" dirty="0">
              <a:solidFill>
                <a:srgbClr val="FFFFCC"/>
              </a:solidFill>
            </a:endParaRPr>
          </a:p>
        </p:txBody>
      </p:sp>
    </p:spTree>
    <p:extLst>
      <p:ext uri="{BB962C8B-B14F-4D97-AF65-F5344CB8AC3E}">
        <p14:creationId xmlns:p14="http://schemas.microsoft.com/office/powerpoint/2010/main" val="1688202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64FE4F-FB30-3B41-873C-898303A95F75}"/>
              </a:ext>
            </a:extLst>
          </p:cNvPr>
          <p:cNvSpPr>
            <a:spLocks noGrp="1"/>
          </p:cNvSpPr>
          <p:nvPr>
            <p:ph type="title"/>
          </p:nvPr>
        </p:nvSpPr>
        <p:spPr>
          <a:xfrm>
            <a:off x="1738746" y="620688"/>
            <a:ext cx="6781800" cy="1527175"/>
          </a:xfrm>
        </p:spPr>
        <p:txBody>
          <a:bodyPr/>
          <a:lstStyle/>
          <a:p>
            <a:r>
              <a:rPr lang="en-GB" dirty="0">
                <a:solidFill>
                  <a:srgbClr val="FFFFCC"/>
                </a:solidFill>
              </a:rPr>
              <a:t>Child Development</a:t>
            </a:r>
            <a:endParaRPr lang="en-US" dirty="0">
              <a:solidFill>
                <a:srgbClr val="FFFFCC"/>
              </a:solidFill>
            </a:endParaRPr>
          </a:p>
        </p:txBody>
      </p:sp>
      <p:graphicFrame>
        <p:nvGraphicFramePr>
          <p:cNvPr id="6" name="Table 6">
            <a:extLst>
              <a:ext uri="{FF2B5EF4-FFF2-40B4-BE49-F238E27FC236}">
                <a16:creationId xmlns:a16="http://schemas.microsoft.com/office/drawing/2014/main" xmlns="" id="{69BA114D-9270-9440-90B1-26ECD9001192}"/>
              </a:ext>
            </a:extLst>
          </p:cNvPr>
          <p:cNvGraphicFramePr>
            <a:graphicFrameLocks noGrp="1"/>
          </p:cNvGraphicFramePr>
          <p:nvPr>
            <p:ph idx="1"/>
            <p:extLst>
              <p:ext uri="{D42A27DB-BD31-4B8C-83A1-F6EECF244321}">
                <p14:modId xmlns:p14="http://schemas.microsoft.com/office/powerpoint/2010/main" val="2202733050"/>
              </p:ext>
            </p:extLst>
          </p:nvPr>
        </p:nvGraphicFramePr>
        <p:xfrm>
          <a:off x="1738746" y="2453208"/>
          <a:ext cx="5569558" cy="2595880"/>
        </p:xfrm>
        <a:graphic>
          <a:graphicData uri="http://schemas.openxmlformats.org/drawingml/2006/table">
            <a:tbl>
              <a:tblPr firstRow="1" bandRow="1">
                <a:tableStyleId>{5C22544A-7EE6-4342-B048-85BDC9FD1C3A}</a:tableStyleId>
              </a:tblPr>
              <a:tblGrid>
                <a:gridCol w="2751811">
                  <a:extLst>
                    <a:ext uri="{9D8B030D-6E8A-4147-A177-3AD203B41FA5}">
                      <a16:colId xmlns:a16="http://schemas.microsoft.com/office/drawing/2014/main" xmlns="" val="80927590"/>
                    </a:ext>
                  </a:extLst>
                </a:gridCol>
                <a:gridCol w="2817747">
                  <a:extLst>
                    <a:ext uri="{9D8B030D-6E8A-4147-A177-3AD203B41FA5}">
                      <a16:colId xmlns:a16="http://schemas.microsoft.com/office/drawing/2014/main" xmlns="" val="3334897645"/>
                    </a:ext>
                  </a:extLst>
                </a:gridCol>
              </a:tblGrid>
              <a:tr h="370840">
                <a:tc>
                  <a:txBody>
                    <a:bodyPr/>
                    <a:lstStyle/>
                    <a:p>
                      <a:r>
                        <a:rPr lang="en-GB" dirty="0"/>
                        <a:t>Period</a:t>
                      </a:r>
                      <a:endParaRPr lang="en-US" dirty="0"/>
                    </a:p>
                  </a:txBody>
                  <a:tcPr/>
                </a:tc>
                <a:tc>
                  <a:txBody>
                    <a:bodyPr/>
                    <a:lstStyle/>
                    <a:p>
                      <a:r>
                        <a:rPr lang="en-GB" dirty="0"/>
                        <a:t>From-to</a:t>
                      </a:r>
                      <a:endParaRPr lang="en-US" dirty="0"/>
                    </a:p>
                  </a:txBody>
                  <a:tcPr/>
                </a:tc>
                <a:extLst>
                  <a:ext uri="{0D108BD9-81ED-4DB2-BD59-A6C34878D82A}">
                    <a16:rowId xmlns:a16="http://schemas.microsoft.com/office/drawing/2014/main" xmlns="" val="71159750"/>
                  </a:ext>
                </a:extLst>
              </a:tr>
              <a:tr h="370840">
                <a:tc>
                  <a:txBody>
                    <a:bodyPr/>
                    <a:lstStyle/>
                    <a:p>
                      <a:r>
                        <a:rPr lang="en-GB" dirty="0"/>
                        <a:t>Prenatal period</a:t>
                      </a:r>
                      <a:endParaRPr lang="en-US" dirty="0"/>
                    </a:p>
                  </a:txBody>
                  <a:tcPr/>
                </a:tc>
                <a:tc>
                  <a:txBody>
                    <a:bodyPr/>
                    <a:lstStyle/>
                    <a:p>
                      <a:r>
                        <a:rPr lang="en-GB" dirty="0"/>
                        <a:t>Conception to birth</a:t>
                      </a:r>
                      <a:endParaRPr lang="en-US" dirty="0"/>
                    </a:p>
                  </a:txBody>
                  <a:tcPr/>
                </a:tc>
                <a:extLst>
                  <a:ext uri="{0D108BD9-81ED-4DB2-BD59-A6C34878D82A}">
                    <a16:rowId xmlns:a16="http://schemas.microsoft.com/office/drawing/2014/main" xmlns="" val="1945386732"/>
                  </a:ext>
                </a:extLst>
              </a:tr>
              <a:tr h="370840">
                <a:tc>
                  <a:txBody>
                    <a:bodyPr/>
                    <a:lstStyle/>
                    <a:p>
                      <a:r>
                        <a:rPr lang="en-GB" dirty="0"/>
                        <a:t>Infancy and toddlerhood</a:t>
                      </a:r>
                      <a:endParaRPr lang="en-US" dirty="0"/>
                    </a:p>
                  </a:txBody>
                  <a:tcPr/>
                </a:tc>
                <a:tc>
                  <a:txBody>
                    <a:bodyPr/>
                    <a:lstStyle/>
                    <a:p>
                      <a:r>
                        <a:rPr lang="en-GB" dirty="0"/>
                        <a:t>Birth- 2 years </a:t>
                      </a:r>
                      <a:endParaRPr lang="en-US" dirty="0"/>
                    </a:p>
                  </a:txBody>
                  <a:tcPr/>
                </a:tc>
                <a:extLst>
                  <a:ext uri="{0D108BD9-81ED-4DB2-BD59-A6C34878D82A}">
                    <a16:rowId xmlns:a16="http://schemas.microsoft.com/office/drawing/2014/main" xmlns="" val="2411121145"/>
                  </a:ext>
                </a:extLst>
              </a:tr>
              <a:tr h="370840">
                <a:tc>
                  <a:txBody>
                    <a:bodyPr/>
                    <a:lstStyle/>
                    <a:p>
                      <a:r>
                        <a:rPr lang="en-GB" dirty="0"/>
                        <a:t>Early childhood</a:t>
                      </a:r>
                      <a:endParaRPr lang="en-US" dirty="0"/>
                    </a:p>
                  </a:txBody>
                  <a:tcPr/>
                </a:tc>
                <a:tc>
                  <a:txBody>
                    <a:bodyPr/>
                    <a:lstStyle/>
                    <a:p>
                      <a:r>
                        <a:rPr lang="en-GB" dirty="0"/>
                        <a:t>2-6years</a:t>
                      </a:r>
                      <a:endParaRPr lang="en-US" dirty="0"/>
                    </a:p>
                  </a:txBody>
                  <a:tcPr/>
                </a:tc>
                <a:extLst>
                  <a:ext uri="{0D108BD9-81ED-4DB2-BD59-A6C34878D82A}">
                    <a16:rowId xmlns:a16="http://schemas.microsoft.com/office/drawing/2014/main" xmlns="" val="49509674"/>
                  </a:ext>
                </a:extLst>
              </a:tr>
              <a:tr h="370840">
                <a:tc>
                  <a:txBody>
                    <a:bodyPr/>
                    <a:lstStyle/>
                    <a:p>
                      <a:r>
                        <a:rPr lang="en-GB" dirty="0"/>
                        <a:t>Middle childhood</a:t>
                      </a:r>
                      <a:endParaRPr lang="en-US" dirty="0"/>
                    </a:p>
                  </a:txBody>
                  <a:tcPr/>
                </a:tc>
                <a:tc>
                  <a:txBody>
                    <a:bodyPr/>
                    <a:lstStyle/>
                    <a:p>
                      <a:r>
                        <a:rPr lang="en-GB" dirty="0"/>
                        <a:t>6-11 years</a:t>
                      </a:r>
                      <a:endParaRPr lang="en-US" dirty="0"/>
                    </a:p>
                  </a:txBody>
                  <a:tcPr/>
                </a:tc>
                <a:extLst>
                  <a:ext uri="{0D108BD9-81ED-4DB2-BD59-A6C34878D82A}">
                    <a16:rowId xmlns:a16="http://schemas.microsoft.com/office/drawing/2014/main" xmlns="" val="4198497199"/>
                  </a:ext>
                </a:extLst>
              </a:tr>
              <a:tr h="370840">
                <a:tc>
                  <a:txBody>
                    <a:bodyPr/>
                    <a:lstStyle/>
                    <a:p>
                      <a:r>
                        <a:rPr lang="en-GB" dirty="0"/>
                        <a:t>Adolescence</a:t>
                      </a:r>
                      <a:endParaRPr lang="en-US" dirty="0"/>
                    </a:p>
                  </a:txBody>
                  <a:tcPr/>
                </a:tc>
                <a:tc>
                  <a:txBody>
                    <a:bodyPr/>
                    <a:lstStyle/>
                    <a:p>
                      <a:r>
                        <a:rPr lang="en-GB" dirty="0"/>
                        <a:t>11-18 years</a:t>
                      </a:r>
                      <a:endParaRPr lang="en-US" dirty="0"/>
                    </a:p>
                  </a:txBody>
                  <a:tcPr/>
                </a:tc>
                <a:extLst>
                  <a:ext uri="{0D108BD9-81ED-4DB2-BD59-A6C34878D82A}">
                    <a16:rowId xmlns:a16="http://schemas.microsoft.com/office/drawing/2014/main" xmlns="" val="3418457221"/>
                  </a:ext>
                </a:extLst>
              </a:tr>
              <a:tr h="370840">
                <a:tc>
                  <a:txBody>
                    <a:bodyPr/>
                    <a:lstStyle/>
                    <a:p>
                      <a:r>
                        <a:rPr lang="en-GB" dirty="0"/>
                        <a:t>Early adulthood</a:t>
                      </a:r>
                      <a:endParaRPr lang="en-US" dirty="0"/>
                    </a:p>
                  </a:txBody>
                  <a:tcPr/>
                </a:tc>
                <a:tc>
                  <a:txBody>
                    <a:bodyPr/>
                    <a:lstStyle/>
                    <a:p>
                      <a:r>
                        <a:rPr lang="en-GB" dirty="0"/>
                        <a:t>18-25 years</a:t>
                      </a:r>
                      <a:endParaRPr lang="en-US" dirty="0"/>
                    </a:p>
                  </a:txBody>
                  <a:tcPr/>
                </a:tc>
                <a:extLst>
                  <a:ext uri="{0D108BD9-81ED-4DB2-BD59-A6C34878D82A}">
                    <a16:rowId xmlns:a16="http://schemas.microsoft.com/office/drawing/2014/main" xmlns="" val="3787065288"/>
                  </a:ext>
                </a:extLst>
              </a:tr>
            </a:tbl>
          </a:graphicData>
        </a:graphic>
      </p:graphicFrame>
    </p:spTree>
    <p:extLst>
      <p:ext uri="{BB962C8B-B14F-4D97-AF65-F5344CB8AC3E}">
        <p14:creationId xmlns:p14="http://schemas.microsoft.com/office/powerpoint/2010/main" val="296139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1331640" y="692696"/>
            <a:ext cx="6781800" cy="1527175"/>
          </a:xfrm>
        </p:spPr>
        <p:txBody>
          <a:bodyPr>
            <a:normAutofit/>
          </a:bodyPr>
          <a:lstStyle/>
          <a:p>
            <a:r>
              <a:rPr lang="en-GB" dirty="0">
                <a:solidFill>
                  <a:srgbClr val="FFFFCC"/>
                </a:solidFill>
              </a:rPr>
              <a:t>Piaget’s Cognitive-Developmental Theory</a:t>
            </a:r>
          </a:p>
        </p:txBody>
      </p:sp>
      <p:sp>
        <p:nvSpPr>
          <p:cNvPr id="95235" name="Rectangle 3"/>
          <p:cNvSpPr>
            <a:spLocks noGrp="1" noChangeArrowheads="1"/>
          </p:cNvSpPr>
          <p:nvPr>
            <p:ph idx="1"/>
          </p:nvPr>
        </p:nvSpPr>
        <p:spPr>
          <a:xfrm>
            <a:off x="683568" y="2492896"/>
            <a:ext cx="7992888" cy="3450704"/>
          </a:xfrm>
        </p:spPr>
        <p:txBody>
          <a:bodyPr/>
          <a:lstStyle/>
          <a:p>
            <a:r>
              <a:rPr lang="en-GB" sz="2400" dirty="0">
                <a:solidFill>
                  <a:srgbClr val="FFFFCC"/>
                </a:solidFill>
              </a:rPr>
              <a:t>Jean Piaget (1896-1980) – Swiss scholar who began to study intellectual development during the 1920’s;</a:t>
            </a:r>
          </a:p>
          <a:p>
            <a:r>
              <a:rPr lang="en-GB" sz="2400" dirty="0">
                <a:solidFill>
                  <a:srgbClr val="FFFFCC"/>
                </a:solidFill>
              </a:rPr>
              <a:t>Profoundly influenced by the work of </a:t>
            </a:r>
            <a:r>
              <a:rPr lang="en-GB" sz="2400" dirty="0" err="1">
                <a:solidFill>
                  <a:srgbClr val="FFFFCC"/>
                </a:solidFill>
              </a:rPr>
              <a:t>Binet</a:t>
            </a:r>
            <a:r>
              <a:rPr lang="en-GB" sz="2400" dirty="0">
                <a:solidFill>
                  <a:srgbClr val="FFFFCC"/>
                </a:solidFill>
              </a:rPr>
              <a:t>;</a:t>
            </a:r>
          </a:p>
          <a:p>
            <a:r>
              <a:rPr lang="en-GB" sz="2400" dirty="0">
                <a:solidFill>
                  <a:srgbClr val="FFFFCC"/>
                </a:solidFill>
              </a:rPr>
              <a:t>Employed the clinical method using probing questions to ascertain what children understood;</a:t>
            </a:r>
          </a:p>
          <a:p>
            <a:r>
              <a:rPr lang="en-GB" sz="2400" dirty="0">
                <a:solidFill>
                  <a:srgbClr val="FFFFCC"/>
                </a:solidFill>
              </a:rPr>
              <a:t>Interested in the errors children made and the possibility that these were not random; </a:t>
            </a:r>
          </a:p>
          <a:p>
            <a:endParaRPr lang="en-GB" sz="2400" dirty="0">
              <a:solidFill>
                <a:srgbClr val="FFFFCC"/>
              </a:solidFill>
            </a:endParaRPr>
          </a:p>
          <a:p>
            <a:endParaRPr lang="en-GB" sz="2400" dirty="0"/>
          </a:p>
        </p:txBody>
      </p:sp>
    </p:spTree>
    <p:extLst>
      <p:ext uri="{BB962C8B-B14F-4D97-AF65-F5344CB8AC3E}">
        <p14:creationId xmlns:p14="http://schemas.microsoft.com/office/powerpoint/2010/main" val="31789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1259632" y="404664"/>
            <a:ext cx="6781800" cy="1527175"/>
          </a:xfrm>
        </p:spPr>
        <p:txBody>
          <a:bodyPr>
            <a:normAutofit/>
          </a:bodyPr>
          <a:lstStyle/>
          <a:p>
            <a:r>
              <a:rPr lang="en-GB" dirty="0">
                <a:solidFill>
                  <a:srgbClr val="FFFFCC"/>
                </a:solidFill>
              </a:rPr>
              <a:t>Piaget’s Cognitive-Developmental Theory</a:t>
            </a:r>
          </a:p>
        </p:txBody>
      </p:sp>
      <p:sp>
        <p:nvSpPr>
          <p:cNvPr id="97283" name="Rectangle 3"/>
          <p:cNvSpPr>
            <a:spLocks noGrp="1" noChangeArrowheads="1"/>
          </p:cNvSpPr>
          <p:nvPr>
            <p:ph idx="1"/>
          </p:nvPr>
        </p:nvSpPr>
        <p:spPr>
          <a:xfrm>
            <a:off x="539552" y="2132856"/>
            <a:ext cx="8208912" cy="4136326"/>
          </a:xfrm>
        </p:spPr>
        <p:txBody>
          <a:bodyPr/>
          <a:lstStyle/>
          <a:p>
            <a:pPr>
              <a:lnSpc>
                <a:spcPct val="90000"/>
              </a:lnSpc>
              <a:buFont typeface="Wingdings" pitchFamily="2" charset="2"/>
              <a:buNone/>
            </a:pPr>
            <a:r>
              <a:rPr lang="en-GB" sz="2000" u="sng" dirty="0">
                <a:solidFill>
                  <a:srgbClr val="FFFFCC"/>
                </a:solidFill>
              </a:rPr>
              <a:t>Key Principles</a:t>
            </a:r>
          </a:p>
          <a:p>
            <a:pPr>
              <a:lnSpc>
                <a:spcPct val="90000"/>
              </a:lnSpc>
              <a:buFontTx/>
              <a:buChar char="•"/>
            </a:pPr>
            <a:r>
              <a:rPr lang="en-GB" sz="2000" dirty="0">
                <a:solidFill>
                  <a:srgbClr val="FFFFCC"/>
                </a:solidFill>
              </a:rPr>
              <a:t>Children acquire more and more complex “cognitive structures” or schemes as they mature, which help them adapt to their environment; </a:t>
            </a:r>
          </a:p>
          <a:p>
            <a:pPr>
              <a:lnSpc>
                <a:spcPct val="90000"/>
              </a:lnSpc>
              <a:buFontTx/>
              <a:buChar char="•"/>
            </a:pPr>
            <a:r>
              <a:rPr lang="en-GB" sz="2000" dirty="0">
                <a:solidFill>
                  <a:srgbClr val="FFFFCC"/>
                </a:solidFill>
              </a:rPr>
              <a:t>An infant’s earliest understanding of his/her world is based on a limited number of innate schemes:</a:t>
            </a:r>
          </a:p>
          <a:p>
            <a:pPr>
              <a:lnSpc>
                <a:spcPct val="90000"/>
              </a:lnSpc>
              <a:buFontTx/>
              <a:buNone/>
            </a:pPr>
            <a:r>
              <a:rPr lang="en-GB" sz="2000" u="sng" dirty="0">
                <a:solidFill>
                  <a:srgbClr val="FFFFCC"/>
                </a:solidFill>
              </a:rPr>
              <a:t>Behavioural schemes - </a:t>
            </a:r>
            <a:r>
              <a:rPr lang="en-GB" sz="2000" dirty="0">
                <a:solidFill>
                  <a:srgbClr val="FFFFCC"/>
                </a:solidFill>
              </a:rPr>
              <a:t>organized behaviour patterns elicited by certain stimuli;</a:t>
            </a:r>
          </a:p>
          <a:p>
            <a:pPr>
              <a:lnSpc>
                <a:spcPct val="90000"/>
              </a:lnSpc>
              <a:buFontTx/>
              <a:buNone/>
            </a:pPr>
            <a:r>
              <a:rPr lang="en-GB" sz="2000" u="sng" dirty="0">
                <a:solidFill>
                  <a:srgbClr val="FFFFCC"/>
                </a:solidFill>
              </a:rPr>
              <a:t>Symbolic schemes – </a:t>
            </a:r>
            <a:r>
              <a:rPr lang="en-GB" sz="2000" dirty="0">
                <a:solidFill>
                  <a:srgbClr val="FFFFCC"/>
                </a:solidFill>
              </a:rPr>
              <a:t>mental images or verbal codes that one uses to represent aspects of experience;</a:t>
            </a:r>
          </a:p>
          <a:p>
            <a:pPr>
              <a:lnSpc>
                <a:spcPct val="90000"/>
              </a:lnSpc>
              <a:buFontTx/>
              <a:buNone/>
            </a:pPr>
            <a:r>
              <a:rPr lang="en-GB" sz="2000" u="sng" dirty="0">
                <a:solidFill>
                  <a:srgbClr val="FFFFCC"/>
                </a:solidFill>
              </a:rPr>
              <a:t>Operational schemes - </a:t>
            </a:r>
            <a:r>
              <a:rPr lang="en-GB" sz="2000" dirty="0">
                <a:solidFill>
                  <a:srgbClr val="FFFFCC"/>
                </a:solidFill>
              </a:rPr>
              <a:t>schemes that make use of mental “actions of the head”.</a:t>
            </a:r>
          </a:p>
          <a:p>
            <a:pPr>
              <a:lnSpc>
                <a:spcPct val="90000"/>
              </a:lnSpc>
              <a:buFontTx/>
              <a:buNone/>
            </a:pPr>
            <a:endParaRPr lang="en-GB" sz="2000" dirty="0"/>
          </a:p>
          <a:p>
            <a:pPr>
              <a:lnSpc>
                <a:spcPct val="90000"/>
              </a:lnSpc>
            </a:pPr>
            <a:endParaRPr lang="en-GB" sz="2000" dirty="0"/>
          </a:p>
        </p:txBody>
      </p:sp>
    </p:spTree>
    <p:extLst>
      <p:ext uri="{BB962C8B-B14F-4D97-AF65-F5344CB8AC3E}">
        <p14:creationId xmlns:p14="http://schemas.microsoft.com/office/powerpoint/2010/main" val="2828204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1259632" y="548680"/>
            <a:ext cx="6781800" cy="1527175"/>
          </a:xfrm>
        </p:spPr>
        <p:txBody>
          <a:bodyPr>
            <a:normAutofit/>
          </a:bodyPr>
          <a:lstStyle/>
          <a:p>
            <a:r>
              <a:rPr lang="en-GB" dirty="0">
                <a:solidFill>
                  <a:srgbClr val="FFFFCC"/>
                </a:solidFill>
              </a:rPr>
              <a:t>Piaget’s Cognitive-Developmental Theory</a:t>
            </a:r>
          </a:p>
        </p:txBody>
      </p:sp>
      <p:sp>
        <p:nvSpPr>
          <p:cNvPr id="99331" name="Rectangle 3"/>
          <p:cNvSpPr>
            <a:spLocks noGrp="1" noChangeArrowheads="1"/>
          </p:cNvSpPr>
          <p:nvPr>
            <p:ph idx="1"/>
          </p:nvPr>
        </p:nvSpPr>
        <p:spPr>
          <a:xfrm>
            <a:off x="611560" y="2060848"/>
            <a:ext cx="7992888" cy="3882752"/>
          </a:xfrm>
        </p:spPr>
        <p:txBody>
          <a:bodyPr/>
          <a:lstStyle/>
          <a:p>
            <a:pPr>
              <a:buFont typeface="Wingdings" pitchFamily="2" charset="2"/>
              <a:buNone/>
            </a:pPr>
            <a:r>
              <a:rPr lang="en-GB" sz="2800" u="sng" dirty="0">
                <a:solidFill>
                  <a:srgbClr val="FFFFCC"/>
                </a:solidFill>
              </a:rPr>
              <a:t>How is knowledge gained?</a:t>
            </a:r>
          </a:p>
          <a:p>
            <a:pPr>
              <a:buFontTx/>
              <a:buChar char="•"/>
            </a:pPr>
            <a:r>
              <a:rPr lang="en-GB" sz="2800" dirty="0">
                <a:solidFill>
                  <a:srgbClr val="FFFFCC"/>
                </a:solidFill>
              </a:rPr>
              <a:t>Children are viewed as constructivists who actively create new understandings of the world based on their own experiences;</a:t>
            </a:r>
          </a:p>
          <a:p>
            <a:pPr marL="0" indent="0">
              <a:buNone/>
            </a:pPr>
            <a:endParaRPr lang="en-GB" sz="2800" dirty="0">
              <a:solidFill>
                <a:srgbClr val="FFFFCC"/>
              </a:solidFill>
            </a:endParaRPr>
          </a:p>
          <a:p>
            <a:pPr>
              <a:buFontTx/>
              <a:buChar char="•"/>
            </a:pPr>
            <a:r>
              <a:rPr lang="en-GB" sz="2800" dirty="0">
                <a:solidFill>
                  <a:srgbClr val="FFFFCC"/>
                </a:solidFill>
              </a:rPr>
              <a:t>Children are able to construct new schemas because they have inherited two intellectual functions: </a:t>
            </a:r>
            <a:r>
              <a:rPr lang="en-GB" sz="2800" u="sng" dirty="0">
                <a:solidFill>
                  <a:srgbClr val="FFFFCC"/>
                </a:solidFill>
              </a:rPr>
              <a:t>organisation </a:t>
            </a:r>
            <a:r>
              <a:rPr lang="en-GB" sz="2800" dirty="0">
                <a:solidFill>
                  <a:srgbClr val="FFFFCC"/>
                </a:solidFill>
              </a:rPr>
              <a:t>and </a:t>
            </a:r>
            <a:r>
              <a:rPr lang="en-GB" sz="2800" u="sng" dirty="0">
                <a:solidFill>
                  <a:srgbClr val="FFFFCC"/>
                </a:solidFill>
              </a:rPr>
              <a:t>adaptation</a:t>
            </a:r>
          </a:p>
          <a:p>
            <a:pPr>
              <a:buFontTx/>
              <a:buChar char="•"/>
            </a:pPr>
            <a:endParaRPr lang="en-GB" u="sng" dirty="0">
              <a:solidFill>
                <a:srgbClr val="FFFFCC"/>
              </a:solidFill>
            </a:endParaRPr>
          </a:p>
          <a:p>
            <a:pPr>
              <a:buFontTx/>
              <a:buNone/>
            </a:pPr>
            <a:endParaRPr lang="en-GB" dirty="0"/>
          </a:p>
          <a:p>
            <a:endParaRPr lang="en-GB" dirty="0"/>
          </a:p>
        </p:txBody>
      </p:sp>
    </p:spTree>
    <p:extLst>
      <p:ext uri="{BB962C8B-B14F-4D97-AF65-F5344CB8AC3E}">
        <p14:creationId xmlns:p14="http://schemas.microsoft.com/office/powerpoint/2010/main" val="3441248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1259632" y="476672"/>
            <a:ext cx="6781800" cy="1527175"/>
          </a:xfrm>
        </p:spPr>
        <p:txBody>
          <a:bodyPr>
            <a:normAutofit/>
          </a:bodyPr>
          <a:lstStyle/>
          <a:p>
            <a:r>
              <a:rPr lang="en-GB" dirty="0">
                <a:solidFill>
                  <a:srgbClr val="FFFFCC"/>
                </a:solidFill>
              </a:rPr>
              <a:t>Piaget’s Cognitive-Developmental Theory</a:t>
            </a:r>
          </a:p>
        </p:txBody>
      </p:sp>
      <p:sp>
        <p:nvSpPr>
          <p:cNvPr id="101379" name="Rectangle 3"/>
          <p:cNvSpPr>
            <a:spLocks noGrp="1" noChangeArrowheads="1"/>
          </p:cNvSpPr>
          <p:nvPr>
            <p:ph idx="1"/>
          </p:nvPr>
        </p:nvSpPr>
        <p:spPr>
          <a:xfrm>
            <a:off x="539552" y="2204864"/>
            <a:ext cx="7992888" cy="3738736"/>
          </a:xfrm>
        </p:spPr>
        <p:txBody>
          <a:bodyPr/>
          <a:lstStyle/>
          <a:p>
            <a:r>
              <a:rPr lang="en-GB" sz="2400" dirty="0">
                <a:solidFill>
                  <a:srgbClr val="FFFFCC"/>
                </a:solidFill>
              </a:rPr>
              <a:t>According to Piaget, adaptation occurs through two complementary processes: </a:t>
            </a:r>
            <a:r>
              <a:rPr lang="en-GB" sz="2400" u="sng" dirty="0">
                <a:solidFill>
                  <a:srgbClr val="FFFFCC"/>
                </a:solidFill>
              </a:rPr>
              <a:t>assimilation </a:t>
            </a:r>
            <a:r>
              <a:rPr lang="en-GB" sz="2400" dirty="0">
                <a:solidFill>
                  <a:srgbClr val="FFFFCC"/>
                </a:solidFill>
              </a:rPr>
              <a:t>and </a:t>
            </a:r>
            <a:r>
              <a:rPr lang="en-GB" sz="2400" u="sng" dirty="0" smtClean="0">
                <a:solidFill>
                  <a:srgbClr val="FFFFCC"/>
                </a:solidFill>
              </a:rPr>
              <a:t>accommodation.</a:t>
            </a:r>
            <a:endParaRPr lang="en-GB" sz="2400" u="sng" dirty="0">
              <a:solidFill>
                <a:srgbClr val="FFFFCC"/>
              </a:solidFill>
            </a:endParaRPr>
          </a:p>
          <a:p>
            <a:endParaRPr lang="en-GB" sz="2400" u="sng" dirty="0">
              <a:solidFill>
                <a:srgbClr val="FFFFCC"/>
              </a:solidFill>
            </a:endParaRPr>
          </a:p>
          <a:p>
            <a:pPr>
              <a:buFont typeface="Wingdings" pitchFamily="2" charset="2"/>
              <a:buNone/>
            </a:pPr>
            <a:r>
              <a:rPr lang="en-GB" sz="2400" u="sng" dirty="0">
                <a:solidFill>
                  <a:srgbClr val="FFFFCC"/>
                </a:solidFill>
              </a:rPr>
              <a:t>Assimilation </a:t>
            </a:r>
            <a:r>
              <a:rPr lang="en-GB" sz="2400" dirty="0">
                <a:solidFill>
                  <a:srgbClr val="FFFFCC"/>
                </a:solidFill>
              </a:rPr>
              <a:t>occurs when new experiences are integrated into existing knowledge.</a:t>
            </a:r>
          </a:p>
          <a:p>
            <a:pPr>
              <a:buFont typeface="Wingdings" pitchFamily="2" charset="2"/>
              <a:buNone/>
            </a:pPr>
            <a:r>
              <a:rPr lang="en-GB" sz="2400" u="sng" dirty="0" smtClean="0">
                <a:solidFill>
                  <a:srgbClr val="FFFFCC"/>
                </a:solidFill>
              </a:rPr>
              <a:t>Accommodation</a:t>
            </a:r>
            <a:r>
              <a:rPr lang="en-GB" sz="2400" dirty="0" smtClean="0">
                <a:solidFill>
                  <a:srgbClr val="FFFFCC"/>
                </a:solidFill>
              </a:rPr>
              <a:t> </a:t>
            </a:r>
            <a:r>
              <a:rPr lang="en-GB" sz="2400" dirty="0">
                <a:solidFill>
                  <a:srgbClr val="FFFFCC"/>
                </a:solidFill>
              </a:rPr>
              <a:t>occurs when children modify their knowledge in response to new experiences which cannot be assimilated</a:t>
            </a:r>
          </a:p>
        </p:txBody>
      </p:sp>
    </p:spTree>
    <p:extLst>
      <p:ext uri="{BB962C8B-B14F-4D97-AF65-F5344CB8AC3E}">
        <p14:creationId xmlns:p14="http://schemas.microsoft.com/office/powerpoint/2010/main" val="2021482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1259632" y="404664"/>
            <a:ext cx="6781800" cy="1527175"/>
          </a:xfrm>
        </p:spPr>
        <p:txBody>
          <a:bodyPr>
            <a:normAutofit/>
          </a:bodyPr>
          <a:lstStyle/>
          <a:p>
            <a:r>
              <a:rPr lang="en-GB" dirty="0">
                <a:solidFill>
                  <a:srgbClr val="FFFFCC"/>
                </a:solidFill>
              </a:rPr>
              <a:t>Piaget’s Cognitive-Developmental Theory </a:t>
            </a:r>
          </a:p>
        </p:txBody>
      </p:sp>
      <p:sp>
        <p:nvSpPr>
          <p:cNvPr id="103427" name="Rectangle 3"/>
          <p:cNvSpPr>
            <a:spLocks noGrp="1" noChangeArrowheads="1"/>
          </p:cNvSpPr>
          <p:nvPr>
            <p:ph idx="1"/>
          </p:nvPr>
        </p:nvSpPr>
        <p:spPr>
          <a:xfrm>
            <a:off x="755576" y="2132856"/>
            <a:ext cx="7704856" cy="3810744"/>
          </a:xfrm>
        </p:spPr>
        <p:txBody>
          <a:bodyPr/>
          <a:lstStyle/>
          <a:p>
            <a:pPr>
              <a:buFont typeface="Wingdings" pitchFamily="2" charset="2"/>
              <a:buNone/>
            </a:pPr>
            <a:r>
              <a:rPr lang="en-GB" sz="2800" u="sng" dirty="0">
                <a:solidFill>
                  <a:srgbClr val="FFFFCC"/>
                </a:solidFill>
              </a:rPr>
              <a:t>Equilibration </a:t>
            </a:r>
            <a:r>
              <a:rPr lang="en-GB" sz="2800" dirty="0">
                <a:solidFill>
                  <a:srgbClr val="FFFFCC"/>
                </a:solidFill>
              </a:rPr>
              <a:t>reflects a child’s attempts to create stable </a:t>
            </a:r>
            <a:r>
              <a:rPr lang="en-GB" sz="2800" dirty="0" smtClean="0">
                <a:solidFill>
                  <a:srgbClr val="FFFFCC"/>
                </a:solidFill>
              </a:rPr>
              <a:t>understanding (equilibrium) </a:t>
            </a:r>
            <a:r>
              <a:rPr lang="en-GB" sz="2800" dirty="0">
                <a:solidFill>
                  <a:srgbClr val="FFFFCC"/>
                </a:solidFill>
              </a:rPr>
              <a:t>by balancing assimilation and </a:t>
            </a:r>
            <a:r>
              <a:rPr lang="en-GB" sz="2800" dirty="0" smtClean="0">
                <a:solidFill>
                  <a:srgbClr val="FFFFCC"/>
                </a:solidFill>
              </a:rPr>
              <a:t>accommodation.</a:t>
            </a:r>
            <a:endParaRPr lang="en-GB" sz="2800" dirty="0">
              <a:solidFill>
                <a:srgbClr val="FFFFCC"/>
              </a:solidFill>
            </a:endParaRPr>
          </a:p>
          <a:p>
            <a:pPr>
              <a:buFont typeface="Wingdings" pitchFamily="2" charset="2"/>
              <a:buNone/>
            </a:pPr>
            <a:endParaRPr lang="en-GB" sz="2800" dirty="0">
              <a:solidFill>
                <a:srgbClr val="FFFFCC"/>
              </a:solidFill>
            </a:endParaRPr>
          </a:p>
          <a:p>
            <a:pPr>
              <a:buFont typeface="Wingdings" pitchFamily="2" charset="2"/>
              <a:buNone/>
            </a:pPr>
            <a:r>
              <a:rPr lang="en-GB" sz="2800" u="sng" dirty="0" smtClean="0">
                <a:solidFill>
                  <a:srgbClr val="FFFFCC"/>
                </a:solidFill>
              </a:rPr>
              <a:t>Disequilibrium </a:t>
            </a:r>
            <a:r>
              <a:rPr lang="en-GB" sz="2800" dirty="0">
                <a:solidFill>
                  <a:srgbClr val="FFFFCC"/>
                </a:solidFill>
              </a:rPr>
              <a:t>refers to imbalances or contradictions between a child’s thought processes and environmental events.</a:t>
            </a:r>
            <a:endParaRPr lang="en-GB" sz="2800" u="sng" dirty="0">
              <a:solidFill>
                <a:srgbClr val="FFFFCC"/>
              </a:solidFill>
            </a:endParaRPr>
          </a:p>
          <a:p>
            <a:endParaRPr lang="en-GB" dirty="0">
              <a:solidFill>
                <a:srgbClr val="FFFFCC"/>
              </a:solidFill>
            </a:endParaRPr>
          </a:p>
        </p:txBody>
      </p:sp>
    </p:spTree>
    <p:extLst>
      <p:ext uri="{BB962C8B-B14F-4D97-AF65-F5344CB8AC3E}">
        <p14:creationId xmlns:p14="http://schemas.microsoft.com/office/powerpoint/2010/main" val="3361876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a:xfrm>
            <a:off x="755576" y="404664"/>
            <a:ext cx="7357864" cy="1527175"/>
          </a:xfrm>
        </p:spPr>
        <p:txBody>
          <a:bodyPr/>
          <a:lstStyle/>
          <a:p>
            <a:r>
              <a:rPr lang="en-GB" dirty="0">
                <a:solidFill>
                  <a:srgbClr val="FFFFCC"/>
                </a:solidFill>
              </a:rPr>
              <a:t>Assumptions of Piaget’s theory</a:t>
            </a:r>
          </a:p>
        </p:txBody>
      </p:sp>
      <p:sp>
        <p:nvSpPr>
          <p:cNvPr id="143363" name="Rectangle 3"/>
          <p:cNvSpPr>
            <a:spLocks noGrp="1" noChangeArrowheads="1"/>
          </p:cNvSpPr>
          <p:nvPr>
            <p:ph idx="1"/>
          </p:nvPr>
        </p:nvSpPr>
        <p:spPr>
          <a:xfrm>
            <a:off x="1219200" y="2204864"/>
            <a:ext cx="6781800" cy="3738736"/>
          </a:xfrm>
        </p:spPr>
        <p:txBody>
          <a:bodyPr/>
          <a:lstStyle/>
          <a:p>
            <a:pPr>
              <a:lnSpc>
                <a:spcPct val="90000"/>
              </a:lnSpc>
            </a:pPr>
            <a:r>
              <a:rPr lang="en-GB" sz="2400" dirty="0">
                <a:solidFill>
                  <a:srgbClr val="FFFFCC"/>
                </a:solidFill>
              </a:rPr>
              <a:t>4 stages of cognitive development</a:t>
            </a:r>
          </a:p>
          <a:p>
            <a:pPr>
              <a:lnSpc>
                <a:spcPct val="90000"/>
              </a:lnSpc>
            </a:pPr>
            <a:endParaRPr lang="en-GB" sz="2400" dirty="0">
              <a:solidFill>
                <a:srgbClr val="FFFFCC"/>
              </a:solidFill>
            </a:endParaRPr>
          </a:p>
          <a:p>
            <a:pPr>
              <a:lnSpc>
                <a:spcPct val="90000"/>
              </a:lnSpc>
            </a:pPr>
            <a:r>
              <a:rPr lang="en-GB" sz="2400" dirty="0">
                <a:solidFill>
                  <a:srgbClr val="FFFFCC"/>
                </a:solidFill>
              </a:rPr>
              <a:t>Stages occur in an invariant sequence</a:t>
            </a:r>
          </a:p>
          <a:p>
            <a:pPr>
              <a:lnSpc>
                <a:spcPct val="90000"/>
              </a:lnSpc>
            </a:pPr>
            <a:endParaRPr lang="en-GB" sz="2400" dirty="0">
              <a:solidFill>
                <a:srgbClr val="FFFFCC"/>
              </a:solidFill>
            </a:endParaRPr>
          </a:p>
          <a:p>
            <a:pPr>
              <a:lnSpc>
                <a:spcPct val="90000"/>
              </a:lnSpc>
            </a:pPr>
            <a:r>
              <a:rPr lang="en-GB" sz="2400" dirty="0">
                <a:solidFill>
                  <a:srgbClr val="FFFFCC"/>
                </a:solidFill>
              </a:rPr>
              <a:t>Ages are approximate</a:t>
            </a:r>
          </a:p>
          <a:p>
            <a:pPr>
              <a:lnSpc>
                <a:spcPct val="90000"/>
              </a:lnSpc>
            </a:pPr>
            <a:endParaRPr lang="en-GB" sz="2400" dirty="0">
              <a:solidFill>
                <a:srgbClr val="FFFFCC"/>
              </a:solidFill>
            </a:endParaRPr>
          </a:p>
          <a:p>
            <a:pPr>
              <a:lnSpc>
                <a:spcPct val="90000"/>
              </a:lnSpc>
            </a:pPr>
            <a:r>
              <a:rPr lang="en-GB" sz="2400" dirty="0">
                <a:solidFill>
                  <a:srgbClr val="FFFFCC"/>
                </a:solidFill>
              </a:rPr>
              <a:t>Biologically driven, but development is also potentially influenced by the environment </a:t>
            </a:r>
          </a:p>
        </p:txBody>
      </p:sp>
    </p:spTree>
    <p:extLst>
      <p:ext uri="{BB962C8B-B14F-4D97-AF65-F5344CB8AC3E}">
        <p14:creationId xmlns:p14="http://schemas.microsoft.com/office/powerpoint/2010/main" val="2031576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1187624" y="476672"/>
            <a:ext cx="6781800" cy="1527175"/>
          </a:xfrm>
        </p:spPr>
        <p:txBody>
          <a:bodyPr>
            <a:normAutofit/>
          </a:bodyPr>
          <a:lstStyle/>
          <a:p>
            <a:r>
              <a:rPr lang="en-GB" dirty="0">
                <a:solidFill>
                  <a:srgbClr val="FFFFCC"/>
                </a:solidFill>
              </a:rPr>
              <a:t>Piaget’s Cognitive-Developmental Theory</a:t>
            </a:r>
          </a:p>
        </p:txBody>
      </p:sp>
      <p:sp>
        <p:nvSpPr>
          <p:cNvPr id="105475" name="Rectangle 3"/>
          <p:cNvSpPr>
            <a:spLocks noGrp="1" noChangeArrowheads="1"/>
          </p:cNvSpPr>
          <p:nvPr>
            <p:ph idx="1"/>
          </p:nvPr>
        </p:nvSpPr>
        <p:spPr>
          <a:xfrm>
            <a:off x="467544" y="2276872"/>
            <a:ext cx="7533456" cy="4170784"/>
          </a:xfrm>
        </p:spPr>
        <p:txBody>
          <a:bodyPr/>
          <a:lstStyle/>
          <a:p>
            <a:pPr>
              <a:buFont typeface="Wingdings" pitchFamily="2" charset="2"/>
              <a:buNone/>
            </a:pPr>
            <a:r>
              <a:rPr lang="en-GB" sz="2800" u="sng" dirty="0">
                <a:solidFill>
                  <a:srgbClr val="FFFFCC"/>
                </a:solidFill>
              </a:rPr>
              <a:t>Piaget’s 4 stages of cognitive development</a:t>
            </a:r>
          </a:p>
          <a:p>
            <a:pPr>
              <a:buFont typeface="Wingdings" pitchFamily="2" charset="2"/>
              <a:buNone/>
            </a:pPr>
            <a:endParaRPr lang="en-GB" sz="2800" u="sng" dirty="0">
              <a:solidFill>
                <a:srgbClr val="FFFFCC"/>
              </a:solidFill>
            </a:endParaRPr>
          </a:p>
          <a:p>
            <a:pPr>
              <a:buFont typeface="Wingdings" pitchFamily="2" charset="2"/>
              <a:buNone/>
            </a:pPr>
            <a:endParaRPr lang="en-GB" sz="2800" u="sng" dirty="0">
              <a:solidFill>
                <a:srgbClr val="FFFFCC"/>
              </a:solidFill>
            </a:endParaRPr>
          </a:p>
          <a:p>
            <a:pPr>
              <a:buFont typeface="Wingdings" pitchFamily="2" charset="2"/>
              <a:buNone/>
            </a:pPr>
            <a:endParaRPr lang="en-GB" sz="2800" u="sng" dirty="0">
              <a:solidFill>
                <a:srgbClr val="FFFFCC"/>
              </a:solidFill>
            </a:endParaRPr>
          </a:p>
          <a:p>
            <a:pPr>
              <a:buFont typeface="Wingdings" pitchFamily="2" charset="2"/>
              <a:buNone/>
            </a:pPr>
            <a:endParaRPr lang="en-GB" sz="2800" u="sng" dirty="0">
              <a:solidFill>
                <a:srgbClr val="FFFFCC"/>
              </a:solidFill>
            </a:endParaRPr>
          </a:p>
          <a:p>
            <a:pPr>
              <a:buFontTx/>
              <a:buChar char="•"/>
            </a:pPr>
            <a:r>
              <a:rPr lang="en-GB" sz="2800" u="sng" dirty="0">
                <a:solidFill>
                  <a:srgbClr val="FFFFCC"/>
                </a:solidFill>
              </a:rPr>
              <a:t>The sensorimotor stage (approx 0-2 yrs) </a:t>
            </a:r>
            <a:r>
              <a:rPr lang="en-GB" sz="2800" dirty="0">
                <a:solidFill>
                  <a:srgbClr val="FFFFCC"/>
                </a:solidFill>
              </a:rPr>
              <a:t>infants co-ordinate sensory input and motor abilities to acquire knowledge of the world.</a:t>
            </a:r>
          </a:p>
          <a:p>
            <a:pPr>
              <a:buFontTx/>
              <a:buChar char="•"/>
            </a:pPr>
            <a:endParaRPr lang="en-GB" dirty="0"/>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9169" y="3065620"/>
            <a:ext cx="2194491" cy="14550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6613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1187624" y="404664"/>
            <a:ext cx="6781800" cy="1527175"/>
          </a:xfrm>
        </p:spPr>
        <p:txBody>
          <a:bodyPr>
            <a:normAutofit fontScale="90000"/>
          </a:bodyPr>
          <a:lstStyle/>
          <a:p>
            <a:r>
              <a:rPr lang="en-GB" dirty="0">
                <a:solidFill>
                  <a:srgbClr val="FFFFCC"/>
                </a:solidFill>
              </a:rPr>
              <a:t>Piagetian sub-stages of the sensorimotor period</a:t>
            </a:r>
          </a:p>
        </p:txBody>
      </p:sp>
      <p:sp>
        <p:nvSpPr>
          <p:cNvPr id="107523" name="Rectangle 3"/>
          <p:cNvSpPr>
            <a:spLocks noGrp="1" noChangeArrowheads="1"/>
          </p:cNvSpPr>
          <p:nvPr>
            <p:ph idx="1"/>
          </p:nvPr>
        </p:nvSpPr>
        <p:spPr>
          <a:xfrm>
            <a:off x="1219200" y="2060848"/>
            <a:ext cx="6781800" cy="3882752"/>
          </a:xfrm>
        </p:spPr>
        <p:txBody>
          <a:bodyPr/>
          <a:lstStyle/>
          <a:p>
            <a:pPr marL="533400" indent="-533400">
              <a:buFont typeface="Wingdings" pitchFamily="2" charset="2"/>
              <a:buAutoNum type="arabicPeriod"/>
            </a:pPr>
            <a:r>
              <a:rPr lang="en-GB" sz="2800" dirty="0">
                <a:solidFill>
                  <a:srgbClr val="FFFFCC"/>
                </a:solidFill>
              </a:rPr>
              <a:t>Reflex activity (0-1m)</a:t>
            </a:r>
          </a:p>
          <a:p>
            <a:pPr marL="533400" indent="-533400">
              <a:buFont typeface="Wingdings" pitchFamily="2" charset="2"/>
              <a:buAutoNum type="arabicPeriod"/>
            </a:pPr>
            <a:r>
              <a:rPr lang="en-GB" sz="2800" dirty="0">
                <a:solidFill>
                  <a:srgbClr val="FFFFCC"/>
                </a:solidFill>
              </a:rPr>
              <a:t>Primary circular reactions (1-4m)</a:t>
            </a:r>
          </a:p>
          <a:p>
            <a:pPr marL="533400" indent="-533400">
              <a:buFont typeface="Wingdings" pitchFamily="2" charset="2"/>
              <a:buAutoNum type="arabicPeriod"/>
            </a:pPr>
            <a:r>
              <a:rPr lang="en-GB" sz="2800" dirty="0">
                <a:solidFill>
                  <a:srgbClr val="FFFFCC"/>
                </a:solidFill>
              </a:rPr>
              <a:t>Secondary circular reactions (4-8m)</a:t>
            </a:r>
          </a:p>
          <a:p>
            <a:pPr marL="533400" indent="-533400">
              <a:buFont typeface="Wingdings" pitchFamily="2" charset="2"/>
              <a:buAutoNum type="arabicPeriod"/>
            </a:pPr>
            <a:r>
              <a:rPr lang="en-GB" sz="2800" dirty="0">
                <a:solidFill>
                  <a:srgbClr val="FFFFCC"/>
                </a:solidFill>
              </a:rPr>
              <a:t>Co-ordination of secondary schemes (8-12m)</a:t>
            </a:r>
          </a:p>
          <a:p>
            <a:pPr marL="533400" indent="-533400">
              <a:buFont typeface="Wingdings" pitchFamily="2" charset="2"/>
              <a:buAutoNum type="arabicPeriod"/>
            </a:pPr>
            <a:r>
              <a:rPr lang="en-GB" sz="2800" dirty="0">
                <a:solidFill>
                  <a:srgbClr val="FFFFCC"/>
                </a:solidFill>
              </a:rPr>
              <a:t>Tertiary circular reactions (12-18m)</a:t>
            </a:r>
          </a:p>
          <a:p>
            <a:pPr marL="533400" indent="-533400">
              <a:buFont typeface="Wingdings" pitchFamily="2" charset="2"/>
              <a:buAutoNum type="arabicPeriod"/>
            </a:pPr>
            <a:r>
              <a:rPr lang="en-GB" sz="2800" dirty="0">
                <a:solidFill>
                  <a:srgbClr val="FFFFCC"/>
                </a:solidFill>
              </a:rPr>
              <a:t>Invention of new means through mental combinations (18-24m) </a:t>
            </a:r>
          </a:p>
        </p:txBody>
      </p:sp>
    </p:spTree>
    <p:extLst>
      <p:ext uri="{BB962C8B-B14F-4D97-AF65-F5344CB8AC3E}">
        <p14:creationId xmlns:p14="http://schemas.microsoft.com/office/powerpoint/2010/main" val="3884581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a:xfrm>
            <a:off x="1187624" y="332656"/>
            <a:ext cx="6781800" cy="1527175"/>
          </a:xfrm>
        </p:spPr>
        <p:txBody>
          <a:bodyPr>
            <a:normAutofit fontScale="90000"/>
          </a:bodyPr>
          <a:lstStyle/>
          <a:p>
            <a:r>
              <a:rPr lang="en-GB" dirty="0">
                <a:solidFill>
                  <a:srgbClr val="FFFFCC"/>
                </a:solidFill>
              </a:rPr>
              <a:t>Important developments of the sensorimotor stage</a:t>
            </a:r>
          </a:p>
        </p:txBody>
      </p:sp>
      <p:sp>
        <p:nvSpPr>
          <p:cNvPr id="139267" name="Rectangle 3"/>
          <p:cNvSpPr>
            <a:spLocks noGrp="1" noChangeArrowheads="1"/>
          </p:cNvSpPr>
          <p:nvPr>
            <p:ph idx="1"/>
          </p:nvPr>
        </p:nvSpPr>
        <p:spPr>
          <a:xfrm>
            <a:off x="539552" y="1916832"/>
            <a:ext cx="8064896" cy="4026768"/>
          </a:xfrm>
        </p:spPr>
        <p:txBody>
          <a:bodyPr/>
          <a:lstStyle/>
          <a:p>
            <a:r>
              <a:rPr lang="en-GB" sz="2800" i="1" dirty="0">
                <a:solidFill>
                  <a:srgbClr val="FFFFCC"/>
                </a:solidFill>
              </a:rPr>
              <a:t>Delayed imitation – </a:t>
            </a:r>
            <a:r>
              <a:rPr lang="en-GB" sz="2800" dirty="0">
                <a:solidFill>
                  <a:srgbClr val="FFFFCC"/>
                </a:solidFill>
              </a:rPr>
              <a:t>the ability to imitate an action sometime after it has been observed</a:t>
            </a:r>
          </a:p>
          <a:p>
            <a:endParaRPr lang="en-GB" sz="2800" dirty="0">
              <a:solidFill>
                <a:srgbClr val="FFFFCC"/>
              </a:solidFill>
            </a:endParaRPr>
          </a:p>
          <a:p>
            <a:r>
              <a:rPr lang="en-GB" sz="2800" i="1" dirty="0">
                <a:solidFill>
                  <a:srgbClr val="FFFFCC"/>
                </a:solidFill>
              </a:rPr>
              <a:t>The concept of object permanence – </a:t>
            </a:r>
            <a:r>
              <a:rPr lang="en-GB" sz="2800" dirty="0">
                <a:solidFill>
                  <a:srgbClr val="FFFFCC"/>
                </a:solidFill>
              </a:rPr>
              <a:t>the understanding that an object continues to exist even when it can’t be seen.</a:t>
            </a:r>
          </a:p>
          <a:p>
            <a:endParaRPr lang="en-GB" sz="2800" i="1" dirty="0">
              <a:solidFill>
                <a:srgbClr val="FFFFCC"/>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8144" y="4653136"/>
            <a:ext cx="2705100" cy="1685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951598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CC"/>
                </a:solidFill>
              </a:rPr>
              <a:t>Object permanence</a:t>
            </a:r>
          </a:p>
        </p:txBody>
      </p:sp>
      <p:sp>
        <p:nvSpPr>
          <p:cNvPr id="3" name="Content Placeholder 2"/>
          <p:cNvSpPr>
            <a:spLocks noGrp="1"/>
          </p:cNvSpPr>
          <p:nvPr>
            <p:ph idx="1"/>
          </p:nvPr>
        </p:nvSpPr>
        <p:spPr/>
        <p:txBody>
          <a:bodyPr/>
          <a:lstStyle/>
          <a:p>
            <a:r>
              <a:rPr lang="en-GB" dirty="0">
                <a:hlinkClick r:id="rId3"/>
              </a:rPr>
              <a:t>http://www.youtube.com/watch?v=PuP53BbIY0A</a:t>
            </a:r>
            <a:endParaRPr lang="en-GB" dirty="0"/>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84168" y="3789040"/>
            <a:ext cx="2504772" cy="2493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06633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a:xfrm>
            <a:off x="827584" y="404664"/>
            <a:ext cx="7461448" cy="1527175"/>
          </a:xfrm>
        </p:spPr>
        <p:txBody>
          <a:bodyPr>
            <a:normAutofit fontScale="90000"/>
          </a:bodyPr>
          <a:lstStyle/>
          <a:p>
            <a:r>
              <a:rPr lang="en-GB" dirty="0">
                <a:solidFill>
                  <a:srgbClr val="FFFFCC"/>
                </a:solidFill>
              </a:rPr>
              <a:t>Development of the concept of object permanence</a:t>
            </a:r>
          </a:p>
        </p:txBody>
      </p:sp>
      <p:sp>
        <p:nvSpPr>
          <p:cNvPr id="140291" name="Rectangle 3"/>
          <p:cNvSpPr>
            <a:spLocks noGrp="1" noChangeArrowheads="1"/>
          </p:cNvSpPr>
          <p:nvPr>
            <p:ph idx="1"/>
          </p:nvPr>
        </p:nvSpPr>
        <p:spPr>
          <a:xfrm>
            <a:off x="611560" y="2204864"/>
            <a:ext cx="7992888" cy="4536504"/>
          </a:xfrm>
        </p:spPr>
        <p:txBody>
          <a:bodyPr/>
          <a:lstStyle/>
          <a:p>
            <a:pPr>
              <a:lnSpc>
                <a:spcPct val="90000"/>
              </a:lnSpc>
            </a:pPr>
            <a:r>
              <a:rPr lang="en-GB" sz="2400" i="1" dirty="0">
                <a:solidFill>
                  <a:srgbClr val="FFFFCC"/>
                </a:solidFill>
              </a:rPr>
              <a:t>0 – 1 month – </a:t>
            </a:r>
            <a:r>
              <a:rPr lang="en-GB" sz="2400" dirty="0">
                <a:solidFill>
                  <a:srgbClr val="FFFFCC"/>
                </a:solidFill>
              </a:rPr>
              <a:t>the baby tracks a moving object with its eyes but ignores the object’s disappearance;</a:t>
            </a:r>
          </a:p>
          <a:p>
            <a:pPr>
              <a:lnSpc>
                <a:spcPct val="90000"/>
              </a:lnSpc>
            </a:pPr>
            <a:r>
              <a:rPr lang="en-GB" sz="2400" i="1" dirty="0">
                <a:solidFill>
                  <a:srgbClr val="FFFFCC"/>
                </a:solidFill>
              </a:rPr>
              <a:t>1 – 4 months – </a:t>
            </a:r>
            <a:r>
              <a:rPr lang="en-GB" sz="2400" dirty="0">
                <a:solidFill>
                  <a:srgbClr val="FFFFCC"/>
                </a:solidFill>
              </a:rPr>
              <a:t>the baby looks intently at the spot where the object disappeared</a:t>
            </a:r>
            <a:r>
              <a:rPr lang="en-GB" sz="2400" i="1" dirty="0">
                <a:solidFill>
                  <a:srgbClr val="FFFFCC"/>
                </a:solidFill>
              </a:rPr>
              <a:t>; </a:t>
            </a:r>
          </a:p>
          <a:p>
            <a:pPr>
              <a:lnSpc>
                <a:spcPct val="90000"/>
              </a:lnSpc>
            </a:pPr>
            <a:r>
              <a:rPr lang="en-GB" sz="2400" i="1" dirty="0">
                <a:solidFill>
                  <a:srgbClr val="FFFFCC"/>
                </a:solidFill>
              </a:rPr>
              <a:t>4 – 8 months – </a:t>
            </a:r>
            <a:r>
              <a:rPr lang="en-GB" sz="2400" dirty="0">
                <a:solidFill>
                  <a:srgbClr val="FFFFCC"/>
                </a:solidFill>
              </a:rPr>
              <a:t>the baby searches for a partly concealed object;</a:t>
            </a:r>
          </a:p>
          <a:p>
            <a:pPr>
              <a:lnSpc>
                <a:spcPct val="90000"/>
              </a:lnSpc>
            </a:pPr>
            <a:r>
              <a:rPr lang="en-GB" sz="2400" i="1" dirty="0">
                <a:solidFill>
                  <a:srgbClr val="FFFFCC"/>
                </a:solidFill>
              </a:rPr>
              <a:t>8 – 12 months – </a:t>
            </a:r>
            <a:r>
              <a:rPr lang="en-GB" sz="2400" dirty="0">
                <a:solidFill>
                  <a:srgbClr val="FFFFCC"/>
                </a:solidFill>
              </a:rPr>
              <a:t>the baby searches for a concealed object but fails to search correctly following a visible displacement;</a:t>
            </a:r>
          </a:p>
          <a:p>
            <a:pPr>
              <a:lnSpc>
                <a:spcPct val="90000"/>
              </a:lnSpc>
            </a:pPr>
            <a:r>
              <a:rPr lang="en-GB" sz="2400" i="1" dirty="0">
                <a:solidFill>
                  <a:srgbClr val="FFFFCC"/>
                </a:solidFill>
              </a:rPr>
              <a:t>12 – 18 months – </a:t>
            </a:r>
            <a:r>
              <a:rPr lang="en-GB" sz="2400" dirty="0">
                <a:solidFill>
                  <a:srgbClr val="FFFFCC"/>
                </a:solidFill>
              </a:rPr>
              <a:t>the baby still fails to search correctly following an invisible displacement. After the ages of 18 months, this skill is mastered. </a:t>
            </a:r>
            <a:endParaRPr lang="en-GB" sz="2400" i="1" dirty="0">
              <a:solidFill>
                <a:srgbClr val="FFFFCC"/>
              </a:solidFill>
            </a:endParaRPr>
          </a:p>
        </p:txBody>
      </p:sp>
    </p:spTree>
    <p:extLst>
      <p:ext uri="{BB962C8B-B14F-4D97-AF65-F5344CB8AC3E}">
        <p14:creationId xmlns:p14="http://schemas.microsoft.com/office/powerpoint/2010/main" val="37927811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7709B5-3339-DE4C-B126-48FD66FAC2FA}"/>
              </a:ext>
            </a:extLst>
          </p:cNvPr>
          <p:cNvSpPr>
            <a:spLocks noGrp="1"/>
          </p:cNvSpPr>
          <p:nvPr>
            <p:ph type="title"/>
          </p:nvPr>
        </p:nvSpPr>
        <p:spPr/>
        <p:txBody>
          <a:bodyPr/>
          <a:lstStyle/>
          <a:p>
            <a:r>
              <a:rPr lang="en-GB" dirty="0">
                <a:solidFill>
                  <a:srgbClr val="FFFFCC"/>
                </a:solidFill>
              </a:rPr>
              <a:t>However;</a:t>
            </a:r>
            <a:endParaRPr lang="en-US" dirty="0">
              <a:solidFill>
                <a:srgbClr val="FFFFCC"/>
              </a:solidFill>
            </a:endParaRPr>
          </a:p>
        </p:txBody>
      </p:sp>
      <p:sp>
        <p:nvSpPr>
          <p:cNvPr id="3" name="Content Placeholder 2">
            <a:extLst>
              <a:ext uri="{FF2B5EF4-FFF2-40B4-BE49-F238E27FC236}">
                <a16:creationId xmlns:a16="http://schemas.microsoft.com/office/drawing/2014/main" xmlns="" id="{6EE1C571-13F4-BB44-9A35-08C91C712CBA}"/>
              </a:ext>
            </a:extLst>
          </p:cNvPr>
          <p:cNvSpPr>
            <a:spLocks noGrp="1"/>
          </p:cNvSpPr>
          <p:nvPr>
            <p:ph idx="1"/>
          </p:nvPr>
        </p:nvSpPr>
        <p:spPr>
          <a:xfrm>
            <a:off x="1219200" y="2572327"/>
            <a:ext cx="6781800" cy="3048000"/>
          </a:xfrm>
        </p:spPr>
        <p:txBody>
          <a:bodyPr/>
          <a:lstStyle/>
          <a:p>
            <a:r>
              <a:rPr lang="en-GB" sz="2800" dirty="0">
                <a:solidFill>
                  <a:srgbClr val="FFFFCC"/>
                </a:solidFill>
              </a:rPr>
              <a:t>Baillargeon and colleagues (1987; 1988;1991 &amp; 1992) have shown that infants have a great deal of knowledge regarding the physical world and can demonstrate object permanence a little younger, but it does depend on the way in which the objects are occluded. </a:t>
            </a:r>
            <a:endParaRPr lang="en-US" sz="2800" dirty="0">
              <a:solidFill>
                <a:srgbClr val="FFFFCC"/>
              </a:solidFill>
            </a:endParaRPr>
          </a:p>
        </p:txBody>
      </p:sp>
    </p:spTree>
    <p:extLst>
      <p:ext uri="{BB962C8B-B14F-4D97-AF65-F5344CB8AC3E}">
        <p14:creationId xmlns:p14="http://schemas.microsoft.com/office/powerpoint/2010/main" val="2743513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1331640" y="404664"/>
            <a:ext cx="6781800" cy="1527175"/>
          </a:xfrm>
        </p:spPr>
        <p:txBody>
          <a:bodyPr>
            <a:normAutofit/>
          </a:bodyPr>
          <a:lstStyle/>
          <a:p>
            <a:r>
              <a:rPr lang="en-GB" dirty="0">
                <a:solidFill>
                  <a:srgbClr val="FFFFCC"/>
                </a:solidFill>
              </a:rPr>
              <a:t>Piaget’s Cognitive-Developmental Theory</a:t>
            </a:r>
          </a:p>
        </p:txBody>
      </p:sp>
      <p:sp>
        <p:nvSpPr>
          <p:cNvPr id="109571" name="Rectangle 3"/>
          <p:cNvSpPr>
            <a:spLocks noGrp="1" noChangeArrowheads="1"/>
          </p:cNvSpPr>
          <p:nvPr>
            <p:ph idx="1"/>
          </p:nvPr>
        </p:nvSpPr>
        <p:spPr>
          <a:xfrm>
            <a:off x="467544" y="2132856"/>
            <a:ext cx="8136904" cy="3810744"/>
          </a:xfrm>
        </p:spPr>
        <p:txBody>
          <a:bodyPr/>
          <a:lstStyle/>
          <a:p>
            <a:pPr>
              <a:buFontTx/>
              <a:buChar char="•"/>
            </a:pPr>
            <a:r>
              <a:rPr lang="en-GB" sz="2800" u="sng" dirty="0">
                <a:solidFill>
                  <a:srgbClr val="FFFFCC"/>
                </a:solidFill>
              </a:rPr>
              <a:t>The preoperational stage (</a:t>
            </a:r>
            <a:r>
              <a:rPr lang="en-GB" sz="2800" u="sng" dirty="0" err="1">
                <a:solidFill>
                  <a:srgbClr val="FFFFCC"/>
                </a:solidFill>
              </a:rPr>
              <a:t>approx</a:t>
            </a:r>
            <a:r>
              <a:rPr lang="en-GB" sz="2800" u="sng" dirty="0">
                <a:solidFill>
                  <a:srgbClr val="FFFFCC"/>
                </a:solidFill>
              </a:rPr>
              <a:t> 2-7yrs) – </a:t>
            </a:r>
            <a:r>
              <a:rPr lang="en-GB" sz="2800" dirty="0">
                <a:solidFill>
                  <a:srgbClr val="FFFFCC"/>
                </a:solidFill>
              </a:rPr>
              <a:t>children are thinking at a symbolic level but are not yet using cognitive operations that would enable them to think logically. Important features of this stage are:</a:t>
            </a:r>
          </a:p>
          <a:p>
            <a:pPr>
              <a:buFontTx/>
              <a:buChar char="•"/>
            </a:pPr>
            <a:r>
              <a:rPr lang="en-GB" sz="2800" dirty="0">
                <a:solidFill>
                  <a:srgbClr val="FFFFCC"/>
                </a:solidFill>
              </a:rPr>
              <a:t> (1) failure of conservation; </a:t>
            </a:r>
          </a:p>
          <a:p>
            <a:pPr>
              <a:buFontTx/>
              <a:buChar char="•"/>
            </a:pPr>
            <a:r>
              <a:rPr lang="en-GB" sz="2800" dirty="0">
                <a:solidFill>
                  <a:srgbClr val="FFFFCC"/>
                </a:solidFill>
              </a:rPr>
              <a:t>(2) egocentrism; </a:t>
            </a:r>
          </a:p>
          <a:p>
            <a:pPr>
              <a:buFontTx/>
              <a:buChar char="•"/>
            </a:pPr>
            <a:r>
              <a:rPr lang="en-GB" sz="2800" dirty="0">
                <a:solidFill>
                  <a:srgbClr val="FFFFCC"/>
                </a:solidFill>
              </a:rPr>
              <a:t>(3) class inclusion; </a:t>
            </a:r>
          </a:p>
          <a:p>
            <a:pPr>
              <a:buFontTx/>
              <a:buChar char="•"/>
            </a:pPr>
            <a:r>
              <a:rPr lang="en-GB" sz="2800" dirty="0">
                <a:solidFill>
                  <a:srgbClr val="FFFFCC"/>
                </a:solidFill>
              </a:rPr>
              <a:t>(4) animism.</a:t>
            </a:r>
          </a:p>
          <a:p>
            <a:pPr>
              <a:buFontTx/>
              <a:buChar char="•"/>
            </a:pPr>
            <a:endParaRPr lang="en-GB" u="sng" dirty="0"/>
          </a:p>
          <a:p>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4365104"/>
            <a:ext cx="2755007" cy="20635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301810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1403648" y="332656"/>
            <a:ext cx="6781800" cy="1527175"/>
          </a:xfrm>
        </p:spPr>
        <p:txBody>
          <a:bodyPr/>
          <a:lstStyle/>
          <a:p>
            <a:r>
              <a:rPr lang="en-GB" sz="3200" dirty="0">
                <a:solidFill>
                  <a:srgbClr val="FFFFCC"/>
                </a:solidFill>
              </a:rPr>
              <a:t>Piaget’s Cognitive Developmental Theory</a:t>
            </a:r>
          </a:p>
        </p:txBody>
      </p:sp>
      <p:sp>
        <p:nvSpPr>
          <p:cNvPr id="111619" name="Rectangle 3"/>
          <p:cNvSpPr>
            <a:spLocks noGrp="1" noChangeArrowheads="1"/>
          </p:cNvSpPr>
          <p:nvPr>
            <p:ph idx="1"/>
          </p:nvPr>
        </p:nvSpPr>
        <p:spPr>
          <a:xfrm>
            <a:off x="539552" y="2132856"/>
            <a:ext cx="8280920" cy="4176464"/>
          </a:xfrm>
        </p:spPr>
        <p:txBody>
          <a:bodyPr/>
          <a:lstStyle/>
          <a:p>
            <a:pPr>
              <a:lnSpc>
                <a:spcPct val="90000"/>
              </a:lnSpc>
              <a:buFont typeface="Wingdings" pitchFamily="2" charset="2"/>
              <a:buNone/>
            </a:pPr>
            <a:r>
              <a:rPr lang="en-GB" sz="2400" u="sng" dirty="0">
                <a:solidFill>
                  <a:srgbClr val="FFFFCC"/>
                </a:solidFill>
              </a:rPr>
              <a:t>Failure of conservation</a:t>
            </a:r>
          </a:p>
          <a:p>
            <a:pPr>
              <a:lnSpc>
                <a:spcPct val="90000"/>
              </a:lnSpc>
              <a:buFontTx/>
              <a:buChar char="•"/>
            </a:pPr>
            <a:r>
              <a:rPr lang="en-GB" sz="2400" dirty="0">
                <a:solidFill>
                  <a:srgbClr val="FFFFCC"/>
                </a:solidFill>
              </a:rPr>
              <a:t>Children fail to realise that the properties of an object or substance do not change when its appearance is altered in some superficial way. Cannot understand ‘reversibility’.  Piaget looked at 5 different tests -number, length, mass, area, liquid volume.</a:t>
            </a:r>
          </a:p>
          <a:p>
            <a:pPr>
              <a:lnSpc>
                <a:spcPct val="90000"/>
              </a:lnSpc>
              <a:buFontTx/>
              <a:buChar char="•"/>
            </a:pPr>
            <a:r>
              <a:rPr lang="en-GB" sz="2400" u="sng" dirty="0">
                <a:solidFill>
                  <a:srgbClr val="FFFFCC"/>
                </a:solidFill>
              </a:rPr>
              <a:t>Class inclusion – </a:t>
            </a:r>
            <a:r>
              <a:rPr lang="en-GB" sz="2400" dirty="0">
                <a:solidFill>
                  <a:srgbClr val="FFFFCC"/>
                </a:solidFill>
              </a:rPr>
              <a:t>the child can compare parts with parts but not parts with wholes (centration)</a:t>
            </a:r>
            <a:endParaRPr lang="en-GB" sz="2400" u="sng" dirty="0">
              <a:solidFill>
                <a:srgbClr val="FFFFCC"/>
              </a:solidFill>
            </a:endParaRPr>
          </a:p>
          <a:p>
            <a:pPr>
              <a:lnSpc>
                <a:spcPct val="90000"/>
              </a:lnSpc>
              <a:buFontTx/>
              <a:buChar char="•"/>
            </a:pPr>
            <a:r>
              <a:rPr lang="en-GB" sz="2400" u="sng" dirty="0">
                <a:solidFill>
                  <a:srgbClr val="FFFFCC"/>
                </a:solidFill>
              </a:rPr>
              <a:t>Egocentrism – </a:t>
            </a:r>
            <a:r>
              <a:rPr lang="en-GB" sz="2400" dirty="0">
                <a:solidFill>
                  <a:srgbClr val="FFFFCC"/>
                </a:solidFill>
              </a:rPr>
              <a:t>the inability to take another person’s point of view.</a:t>
            </a:r>
          </a:p>
          <a:p>
            <a:pPr>
              <a:lnSpc>
                <a:spcPct val="90000"/>
              </a:lnSpc>
              <a:buFontTx/>
              <a:buChar char="•"/>
            </a:pPr>
            <a:r>
              <a:rPr lang="en-GB" sz="2400" u="sng" dirty="0">
                <a:solidFill>
                  <a:srgbClr val="FFFFCC"/>
                </a:solidFill>
              </a:rPr>
              <a:t>Animism – </a:t>
            </a:r>
            <a:r>
              <a:rPr lang="en-GB" sz="2400" dirty="0">
                <a:solidFill>
                  <a:srgbClr val="FFFFCC"/>
                </a:solidFill>
              </a:rPr>
              <a:t>the tendency to attribute lifelike qualities and intention to non living things</a:t>
            </a:r>
          </a:p>
          <a:p>
            <a:pPr>
              <a:lnSpc>
                <a:spcPct val="90000"/>
              </a:lnSpc>
            </a:pPr>
            <a:endParaRPr lang="en-GB" sz="2000" dirty="0"/>
          </a:p>
        </p:txBody>
      </p:sp>
    </p:spTree>
    <p:extLst>
      <p:ext uri="{BB962C8B-B14F-4D97-AF65-F5344CB8AC3E}">
        <p14:creationId xmlns:p14="http://schemas.microsoft.com/office/powerpoint/2010/main" val="2389691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ctrTitle"/>
          </p:nvPr>
        </p:nvSpPr>
        <p:spPr>
          <a:xfrm>
            <a:off x="684213" y="188913"/>
            <a:ext cx="7772400" cy="360362"/>
          </a:xfrm>
        </p:spPr>
        <p:txBody>
          <a:bodyPr/>
          <a:lstStyle/>
          <a:p>
            <a:endParaRPr lang="en-US" sz="1800">
              <a:latin typeface="Times New Roman" pitchFamily="18" charset="0"/>
            </a:endParaRPr>
          </a:p>
        </p:txBody>
      </p:sp>
      <p:sp>
        <p:nvSpPr>
          <p:cNvPr id="141315" name="Rectangle 3"/>
          <p:cNvSpPr>
            <a:spLocks noGrp="1" noChangeArrowheads="1"/>
          </p:cNvSpPr>
          <p:nvPr>
            <p:ph type="subTitle" idx="1"/>
          </p:nvPr>
        </p:nvSpPr>
        <p:spPr>
          <a:xfrm>
            <a:off x="1187450" y="836613"/>
            <a:ext cx="6913563" cy="5327650"/>
          </a:xfrm>
        </p:spPr>
        <p:txBody>
          <a:bodyPr/>
          <a:lstStyle/>
          <a:p>
            <a:endParaRPr lang="en-GB" sz="2000">
              <a:latin typeface="Times New Roman" pitchFamily="18" charset="0"/>
            </a:endParaRPr>
          </a:p>
          <a:p>
            <a:endParaRPr lang="en-US" sz="2000">
              <a:latin typeface="Times New Roman" pitchFamily="18" charset="0"/>
            </a:endParaRPr>
          </a:p>
        </p:txBody>
      </p:sp>
      <p:pic>
        <p:nvPicPr>
          <p:cNvPr id="141316" name="Picture 4" descr="Fig-07"/>
          <p:cNvPicPr>
            <a:picLocks noChangeAspect="1" noChangeArrowheads="1"/>
          </p:cNvPicPr>
          <p:nvPr/>
        </p:nvPicPr>
        <p:blipFill>
          <a:blip r:embed="rId3"/>
          <a:srcRect/>
          <a:stretch>
            <a:fillRect/>
          </a:stretch>
        </p:blipFill>
        <p:spPr bwMode="auto">
          <a:xfrm>
            <a:off x="827088" y="549275"/>
            <a:ext cx="7561262" cy="5754688"/>
          </a:xfrm>
          <a:prstGeom prst="rect">
            <a:avLst/>
          </a:prstGeom>
          <a:noFill/>
          <a:ln w="9525">
            <a:noFill/>
            <a:miter lim="800000"/>
            <a:headEnd/>
            <a:tailEnd/>
          </a:ln>
        </p:spPr>
      </p:pic>
    </p:spTree>
    <p:extLst>
      <p:ext uri="{BB962C8B-B14F-4D97-AF65-F5344CB8AC3E}">
        <p14:creationId xmlns:p14="http://schemas.microsoft.com/office/powerpoint/2010/main" val="31502446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CC"/>
                </a:solidFill>
              </a:rPr>
              <a:t>Test of Volume</a:t>
            </a:r>
          </a:p>
        </p:txBody>
      </p:sp>
      <p:sp>
        <p:nvSpPr>
          <p:cNvPr id="3" name="Content Placeholder 2"/>
          <p:cNvSpPr>
            <a:spLocks noGrp="1"/>
          </p:cNvSpPr>
          <p:nvPr>
            <p:ph idx="1"/>
          </p:nvPr>
        </p:nvSpPr>
        <p:spPr/>
        <p:txBody>
          <a:bodyPr/>
          <a:lstStyle/>
          <a:p>
            <a:r>
              <a:rPr lang="en-GB" dirty="0">
                <a:hlinkClick r:id="rId3"/>
              </a:rPr>
              <a:t>http://www.youtube.com/watch?v=R3U_T6C9NtU</a:t>
            </a:r>
            <a:endParaRPr lang="en-GB" dirty="0"/>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3768" y="4581128"/>
            <a:ext cx="4415435" cy="17712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25230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CC"/>
                </a:solidFill>
              </a:rPr>
              <a:t>Test of number </a:t>
            </a:r>
          </a:p>
        </p:txBody>
      </p:sp>
      <p:sp>
        <p:nvSpPr>
          <p:cNvPr id="3" name="Content Placeholder 2"/>
          <p:cNvSpPr>
            <a:spLocks noGrp="1"/>
          </p:cNvSpPr>
          <p:nvPr>
            <p:ph idx="1"/>
          </p:nvPr>
        </p:nvSpPr>
        <p:spPr/>
        <p:txBody>
          <a:bodyPr/>
          <a:lstStyle/>
          <a:p>
            <a:r>
              <a:rPr lang="en-GB" dirty="0">
                <a:hlinkClick r:id="rId3"/>
              </a:rPr>
              <a:t>http://www.youtube.com/watch?v=vkQTNeDM-cA</a:t>
            </a:r>
            <a:endParaRPr lang="en-GB" dirty="0"/>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3848" y="4077072"/>
            <a:ext cx="3114490" cy="24620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483317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CC"/>
                </a:solidFill>
              </a:rPr>
              <a:t>Test of length</a:t>
            </a:r>
          </a:p>
        </p:txBody>
      </p:sp>
      <p:sp>
        <p:nvSpPr>
          <p:cNvPr id="3" name="Content Placeholder 2"/>
          <p:cNvSpPr>
            <a:spLocks noGrp="1"/>
          </p:cNvSpPr>
          <p:nvPr>
            <p:ph idx="1"/>
          </p:nvPr>
        </p:nvSpPr>
        <p:spPr/>
        <p:txBody>
          <a:bodyPr/>
          <a:lstStyle/>
          <a:p>
            <a:r>
              <a:rPr lang="en-GB" dirty="0">
                <a:hlinkClick r:id="rId3"/>
              </a:rPr>
              <a:t>http://www.youtube.com/watch?v=oc-dZVQ_aCM</a:t>
            </a:r>
            <a:endParaRPr lang="en-GB" dirty="0"/>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3728" y="4293096"/>
            <a:ext cx="4545012" cy="2016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54601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CC"/>
                </a:solidFill>
              </a:rPr>
              <a:t>Test of mass</a:t>
            </a:r>
          </a:p>
        </p:txBody>
      </p:sp>
      <p:sp>
        <p:nvSpPr>
          <p:cNvPr id="3" name="Content Placeholder 2"/>
          <p:cNvSpPr>
            <a:spLocks noGrp="1"/>
          </p:cNvSpPr>
          <p:nvPr>
            <p:ph idx="1"/>
          </p:nvPr>
        </p:nvSpPr>
        <p:spPr/>
        <p:txBody>
          <a:bodyPr/>
          <a:lstStyle/>
          <a:p>
            <a:r>
              <a:rPr lang="en-GB" dirty="0">
                <a:hlinkClick r:id="rId3"/>
              </a:rPr>
              <a:t>http://www.youtube.com/watch?v=1zCQL0t5rIo</a:t>
            </a:r>
            <a:endParaRPr lang="en-GB" dirty="0"/>
          </a:p>
        </p:txBody>
      </p:sp>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5616" y="4545124"/>
            <a:ext cx="6993813"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60293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CC"/>
                </a:solidFill>
              </a:rPr>
              <a:t>Test of area</a:t>
            </a:r>
          </a:p>
        </p:txBody>
      </p:sp>
      <p:sp>
        <p:nvSpPr>
          <p:cNvPr id="3" name="Content Placeholder 2"/>
          <p:cNvSpPr>
            <a:spLocks noGrp="1"/>
          </p:cNvSpPr>
          <p:nvPr>
            <p:ph idx="1"/>
          </p:nvPr>
        </p:nvSpPr>
        <p:spPr/>
        <p:txBody>
          <a:bodyPr/>
          <a:lstStyle/>
          <a:p>
            <a:r>
              <a:rPr lang="en-GB" dirty="0">
                <a:hlinkClick r:id="rId3"/>
              </a:rPr>
              <a:t>http://www.youtube.com/watch?v=bpLexv8fsso</a:t>
            </a:r>
            <a:endParaRPr lang="en-GB" dirty="0"/>
          </a:p>
        </p:txBody>
      </p:sp>
      <p:pic>
        <p:nvPicPr>
          <p:cNvPr id="921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39752" y="4293096"/>
            <a:ext cx="4396608" cy="19366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737023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235" y="764704"/>
            <a:ext cx="6781800" cy="1527175"/>
          </a:xfrm>
        </p:spPr>
        <p:txBody>
          <a:bodyPr>
            <a:normAutofit fontScale="90000"/>
          </a:bodyPr>
          <a:lstStyle/>
          <a:p>
            <a:r>
              <a:rPr lang="en-GB" dirty="0">
                <a:solidFill>
                  <a:srgbClr val="FFFFCC"/>
                </a:solidFill>
              </a:rPr>
              <a:t>The Swiss mountain experiment (egocentrism)</a:t>
            </a:r>
          </a:p>
        </p:txBody>
      </p:sp>
      <p:sp>
        <p:nvSpPr>
          <p:cNvPr id="3" name="Content Placeholder 2"/>
          <p:cNvSpPr>
            <a:spLocks noGrp="1"/>
          </p:cNvSpPr>
          <p:nvPr>
            <p:ph idx="1"/>
          </p:nvPr>
        </p:nvSpPr>
        <p:spPr>
          <a:xfrm>
            <a:off x="1219200" y="2420888"/>
            <a:ext cx="6781800" cy="3522712"/>
          </a:xfrm>
        </p:spPr>
        <p:txBody>
          <a:bodyPr/>
          <a:lstStyle/>
          <a:p>
            <a:r>
              <a:rPr lang="en-GB" dirty="0">
                <a:hlinkClick r:id="rId3"/>
              </a:rPr>
              <a:t>http://www.youtube.com/watch?v=OinqFgsIbh0</a:t>
            </a:r>
            <a:endParaRPr lang="en-GB" dirty="0"/>
          </a:p>
        </p:txBody>
      </p:sp>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11760" y="3789040"/>
            <a:ext cx="4476750" cy="2667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63151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CC"/>
                </a:solidFill>
              </a:rPr>
              <a:t>Animism </a:t>
            </a:r>
          </a:p>
        </p:txBody>
      </p:sp>
      <p:sp>
        <p:nvSpPr>
          <p:cNvPr id="3" name="Content Placeholder 2"/>
          <p:cNvSpPr>
            <a:spLocks noGrp="1"/>
          </p:cNvSpPr>
          <p:nvPr>
            <p:ph idx="1"/>
          </p:nvPr>
        </p:nvSpPr>
        <p:spPr/>
        <p:txBody>
          <a:bodyPr/>
          <a:lstStyle/>
          <a:p>
            <a:r>
              <a:rPr lang="en-GB" dirty="0">
                <a:hlinkClick r:id="rId3"/>
              </a:rPr>
              <a:t>http://www.youtube.com/watch?v=tFVR8gbdqJ8</a:t>
            </a:r>
            <a:endParaRPr lang="en-GB" dirty="0"/>
          </a:p>
        </p:txBody>
      </p:sp>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15816" y="4077072"/>
            <a:ext cx="3280031" cy="21629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183125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E39C45-C768-EE46-BFB2-00FA6578DEA4}"/>
              </a:ext>
            </a:extLst>
          </p:cNvPr>
          <p:cNvSpPr>
            <a:spLocks noGrp="1"/>
          </p:cNvSpPr>
          <p:nvPr>
            <p:ph type="title"/>
          </p:nvPr>
        </p:nvSpPr>
        <p:spPr>
          <a:xfrm>
            <a:off x="738564" y="473364"/>
            <a:ext cx="8832618" cy="1988993"/>
          </a:xfrm>
        </p:spPr>
        <p:txBody>
          <a:bodyPr/>
          <a:lstStyle/>
          <a:p>
            <a:r>
              <a:rPr lang="en-GB" dirty="0">
                <a:solidFill>
                  <a:srgbClr val="FFFFCC"/>
                </a:solidFill>
              </a:rPr>
              <a:t>But…</a:t>
            </a:r>
            <a:endParaRPr lang="en-US" dirty="0">
              <a:solidFill>
                <a:srgbClr val="FFFFCC"/>
              </a:solidFill>
            </a:endParaRPr>
          </a:p>
        </p:txBody>
      </p:sp>
      <p:sp>
        <p:nvSpPr>
          <p:cNvPr id="3" name="Content Placeholder 2">
            <a:extLst>
              <a:ext uri="{FF2B5EF4-FFF2-40B4-BE49-F238E27FC236}">
                <a16:creationId xmlns:a16="http://schemas.microsoft.com/office/drawing/2014/main" xmlns="" id="{8DD08F80-CB4E-6F4A-B071-1E13FE55C9CD}"/>
              </a:ext>
            </a:extLst>
          </p:cNvPr>
          <p:cNvSpPr>
            <a:spLocks noGrp="1"/>
          </p:cNvSpPr>
          <p:nvPr>
            <p:ph idx="1"/>
          </p:nvPr>
        </p:nvSpPr>
        <p:spPr>
          <a:xfrm>
            <a:off x="738563" y="2234378"/>
            <a:ext cx="7441315" cy="3709222"/>
          </a:xfrm>
        </p:spPr>
        <p:txBody>
          <a:bodyPr/>
          <a:lstStyle/>
          <a:p>
            <a:r>
              <a:rPr lang="en-GB" sz="2800" dirty="0">
                <a:solidFill>
                  <a:srgbClr val="FFFFCC"/>
                </a:solidFill>
              </a:rPr>
              <a:t>More recent evidence focuses around theory of mind (ToM) and suggests that children can take on the perspective of others at around school age. </a:t>
            </a:r>
          </a:p>
          <a:p>
            <a:r>
              <a:rPr lang="en-GB" sz="2800" dirty="0">
                <a:solidFill>
                  <a:srgbClr val="FFFFCC"/>
                </a:solidFill>
              </a:rPr>
              <a:t>Likewise children are able to differentiate from animals, people and objects, using ‘he wants’ for pets and people but not tables….</a:t>
            </a:r>
            <a:endParaRPr lang="en-US" sz="2800" dirty="0">
              <a:solidFill>
                <a:srgbClr val="FFFFCC"/>
              </a:solidFill>
            </a:endParaRPr>
          </a:p>
        </p:txBody>
      </p:sp>
    </p:spTree>
    <p:extLst>
      <p:ext uri="{BB962C8B-B14F-4D97-AF65-F5344CB8AC3E}">
        <p14:creationId xmlns:p14="http://schemas.microsoft.com/office/powerpoint/2010/main" val="30234698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7893" y="692696"/>
            <a:ext cx="6781800" cy="1527175"/>
          </a:xfrm>
        </p:spPr>
        <p:txBody>
          <a:bodyPr/>
          <a:lstStyle/>
          <a:p>
            <a:r>
              <a:rPr lang="en-GB" dirty="0">
                <a:solidFill>
                  <a:srgbClr val="FFFFCC"/>
                </a:solidFill>
              </a:rPr>
              <a:t>Class inclusion (centration)</a:t>
            </a:r>
          </a:p>
        </p:txBody>
      </p:sp>
      <p:sp>
        <p:nvSpPr>
          <p:cNvPr id="3" name="Content Placeholder 2"/>
          <p:cNvSpPr>
            <a:spLocks noGrp="1"/>
          </p:cNvSpPr>
          <p:nvPr>
            <p:ph idx="1"/>
          </p:nvPr>
        </p:nvSpPr>
        <p:spPr>
          <a:xfrm>
            <a:off x="1219200" y="2348880"/>
            <a:ext cx="6781800" cy="3594720"/>
          </a:xfrm>
        </p:spPr>
        <p:txBody>
          <a:bodyPr/>
          <a:lstStyle/>
          <a:p>
            <a:r>
              <a:rPr lang="en-GB" dirty="0">
                <a:hlinkClick r:id="rId3"/>
              </a:rPr>
              <a:t>http://www.youtube.com/watch?v=mk7Wp2eNcEA</a:t>
            </a:r>
            <a:endParaRPr lang="en-GB" dirty="0"/>
          </a:p>
        </p:txBody>
      </p:sp>
      <p:pic>
        <p:nvPicPr>
          <p:cNvPr id="1229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3768" y="3501008"/>
            <a:ext cx="4210050" cy="2914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035426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1187624" y="620688"/>
            <a:ext cx="6781800" cy="1527175"/>
          </a:xfrm>
        </p:spPr>
        <p:txBody>
          <a:bodyPr/>
          <a:lstStyle/>
          <a:p>
            <a:r>
              <a:rPr lang="en-GB" sz="2800" dirty="0">
                <a:solidFill>
                  <a:srgbClr val="FFFFCC"/>
                </a:solidFill>
              </a:rPr>
              <a:t>Piaget’s Cognitive Developmental Theory</a:t>
            </a:r>
          </a:p>
        </p:txBody>
      </p:sp>
      <p:sp>
        <p:nvSpPr>
          <p:cNvPr id="113667" name="Rectangle 3"/>
          <p:cNvSpPr>
            <a:spLocks noGrp="1" noChangeArrowheads="1"/>
          </p:cNvSpPr>
          <p:nvPr>
            <p:ph idx="1"/>
          </p:nvPr>
        </p:nvSpPr>
        <p:spPr>
          <a:xfrm>
            <a:off x="683568" y="2276872"/>
            <a:ext cx="8064896" cy="3666728"/>
          </a:xfrm>
        </p:spPr>
        <p:txBody>
          <a:bodyPr/>
          <a:lstStyle/>
          <a:p>
            <a:pPr>
              <a:lnSpc>
                <a:spcPct val="90000"/>
              </a:lnSpc>
            </a:pPr>
            <a:r>
              <a:rPr lang="en-GB" sz="2000" u="sng" dirty="0">
                <a:solidFill>
                  <a:srgbClr val="FFFFCC"/>
                </a:solidFill>
              </a:rPr>
              <a:t>Concrete operational stage (</a:t>
            </a:r>
            <a:r>
              <a:rPr lang="en-GB" sz="2000" u="sng" dirty="0" err="1">
                <a:solidFill>
                  <a:srgbClr val="FFFFCC"/>
                </a:solidFill>
              </a:rPr>
              <a:t>approx</a:t>
            </a:r>
            <a:r>
              <a:rPr lang="en-GB" sz="2000" u="sng" dirty="0">
                <a:solidFill>
                  <a:srgbClr val="FFFFCC"/>
                </a:solidFill>
              </a:rPr>
              <a:t> 7-12 years) – </a:t>
            </a:r>
            <a:r>
              <a:rPr lang="en-GB" sz="2000" dirty="0">
                <a:solidFill>
                  <a:srgbClr val="FFFFCC"/>
                </a:solidFill>
              </a:rPr>
              <a:t>children are acquiring cognitive operations and thinking more logically about tangible objects and experiences. Thinking is reality bound.</a:t>
            </a:r>
          </a:p>
          <a:p>
            <a:pPr>
              <a:lnSpc>
                <a:spcPct val="90000"/>
              </a:lnSpc>
              <a:buFont typeface="Wingdings" pitchFamily="2" charset="2"/>
              <a:buNone/>
            </a:pPr>
            <a:endParaRPr lang="en-GB" sz="2000" u="sng" dirty="0">
              <a:solidFill>
                <a:srgbClr val="FFFFCC"/>
              </a:solidFill>
            </a:endParaRPr>
          </a:p>
          <a:p>
            <a:pPr>
              <a:lnSpc>
                <a:spcPct val="90000"/>
              </a:lnSpc>
              <a:buFont typeface="Wingdings" pitchFamily="2" charset="2"/>
              <a:buNone/>
            </a:pPr>
            <a:r>
              <a:rPr lang="en-GB" sz="2000" u="sng" dirty="0">
                <a:solidFill>
                  <a:srgbClr val="FFFFCC"/>
                </a:solidFill>
              </a:rPr>
              <a:t>Characteristics</a:t>
            </a:r>
          </a:p>
          <a:p>
            <a:pPr>
              <a:lnSpc>
                <a:spcPct val="90000"/>
              </a:lnSpc>
              <a:buFontTx/>
              <a:buChar char="•"/>
            </a:pPr>
            <a:r>
              <a:rPr lang="en-GB" sz="2000" dirty="0">
                <a:solidFill>
                  <a:srgbClr val="FFFFCC"/>
                </a:solidFill>
              </a:rPr>
              <a:t>Children are now successful in solving </a:t>
            </a:r>
            <a:r>
              <a:rPr lang="en-GB" sz="2000" u="sng" dirty="0">
                <a:solidFill>
                  <a:srgbClr val="FFFFCC"/>
                </a:solidFill>
              </a:rPr>
              <a:t>conservation </a:t>
            </a:r>
            <a:r>
              <a:rPr lang="en-GB" sz="2000" dirty="0">
                <a:solidFill>
                  <a:srgbClr val="FFFFCC"/>
                </a:solidFill>
              </a:rPr>
              <a:t>problems.</a:t>
            </a:r>
          </a:p>
          <a:p>
            <a:pPr>
              <a:lnSpc>
                <a:spcPct val="90000"/>
              </a:lnSpc>
              <a:buFontTx/>
              <a:buChar char="•"/>
            </a:pPr>
            <a:r>
              <a:rPr lang="en-GB" sz="2000" dirty="0">
                <a:solidFill>
                  <a:srgbClr val="FFFFCC"/>
                </a:solidFill>
              </a:rPr>
              <a:t>Children are also able for the first time to pass tests requiring </a:t>
            </a:r>
            <a:r>
              <a:rPr lang="en-GB" sz="2000" u="sng" dirty="0" err="1">
                <a:solidFill>
                  <a:srgbClr val="FFFFCC"/>
                </a:solidFill>
              </a:rPr>
              <a:t>seriation</a:t>
            </a:r>
            <a:r>
              <a:rPr lang="en-GB" sz="2000" dirty="0">
                <a:solidFill>
                  <a:srgbClr val="FFFFCC"/>
                </a:solidFill>
              </a:rPr>
              <a:t> i.e. ability to mentally organize items along a quantifiable dimension. </a:t>
            </a:r>
          </a:p>
          <a:p>
            <a:pPr>
              <a:lnSpc>
                <a:spcPct val="90000"/>
              </a:lnSpc>
              <a:buFontTx/>
              <a:buChar char="•"/>
            </a:pPr>
            <a:r>
              <a:rPr lang="en-GB" sz="2000" u="sng" dirty="0">
                <a:solidFill>
                  <a:srgbClr val="FFFFCC"/>
                </a:solidFill>
              </a:rPr>
              <a:t>Transitivity – </a:t>
            </a:r>
            <a:r>
              <a:rPr lang="en-GB" sz="2000" dirty="0">
                <a:solidFill>
                  <a:srgbClr val="FFFFCC"/>
                </a:solidFill>
              </a:rPr>
              <a:t>the ability to mentally infer relations among elements in a serial order (</a:t>
            </a:r>
            <a:r>
              <a:rPr lang="en-GB" sz="2000" dirty="0" err="1">
                <a:solidFill>
                  <a:srgbClr val="FFFFCC"/>
                </a:solidFill>
              </a:rPr>
              <a:t>e.g</a:t>
            </a:r>
            <a:r>
              <a:rPr lang="en-GB" sz="2000" dirty="0">
                <a:solidFill>
                  <a:srgbClr val="FFFFCC"/>
                </a:solidFill>
              </a:rPr>
              <a:t> if stick A is longer than stick B and stick B is longer than stick C, which is the longest?).</a:t>
            </a:r>
            <a:endParaRPr lang="en-GB" sz="2000" u="sng" dirty="0">
              <a:solidFill>
                <a:srgbClr val="FFFFCC"/>
              </a:solidFill>
            </a:endParaRPr>
          </a:p>
          <a:p>
            <a:pPr>
              <a:lnSpc>
                <a:spcPct val="90000"/>
              </a:lnSpc>
            </a:pPr>
            <a:endParaRPr lang="en-GB" sz="2000" dirty="0">
              <a:solidFill>
                <a:srgbClr val="FFFFCC"/>
              </a:solidFill>
            </a:endParaRPr>
          </a:p>
        </p:txBody>
      </p:sp>
    </p:spTree>
    <p:extLst>
      <p:ext uri="{BB962C8B-B14F-4D97-AF65-F5344CB8AC3E}">
        <p14:creationId xmlns:p14="http://schemas.microsoft.com/office/powerpoint/2010/main" val="37814886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1187624" y="620688"/>
            <a:ext cx="6781800" cy="1527175"/>
          </a:xfrm>
        </p:spPr>
        <p:txBody>
          <a:bodyPr/>
          <a:lstStyle/>
          <a:p>
            <a:r>
              <a:rPr lang="en-GB" sz="3200" dirty="0">
                <a:solidFill>
                  <a:srgbClr val="FFFFCC"/>
                </a:solidFill>
              </a:rPr>
              <a:t>Piaget’s Cognitive Developmental Theory</a:t>
            </a:r>
          </a:p>
        </p:txBody>
      </p:sp>
      <p:sp>
        <p:nvSpPr>
          <p:cNvPr id="115715" name="Rectangle 3"/>
          <p:cNvSpPr>
            <a:spLocks noGrp="1" noChangeArrowheads="1"/>
          </p:cNvSpPr>
          <p:nvPr>
            <p:ph idx="1"/>
          </p:nvPr>
        </p:nvSpPr>
        <p:spPr/>
        <p:txBody>
          <a:bodyPr/>
          <a:lstStyle/>
          <a:p>
            <a:r>
              <a:rPr lang="en-GB" sz="2800" u="sng" dirty="0">
                <a:solidFill>
                  <a:srgbClr val="FFFFCC"/>
                </a:solidFill>
              </a:rPr>
              <a:t>Formal-operational stage (</a:t>
            </a:r>
            <a:r>
              <a:rPr lang="en-GB" sz="2800" u="sng" dirty="0" err="1">
                <a:solidFill>
                  <a:srgbClr val="FFFFCC"/>
                </a:solidFill>
              </a:rPr>
              <a:t>approx</a:t>
            </a:r>
            <a:r>
              <a:rPr lang="en-GB" sz="2800" u="sng" dirty="0">
                <a:solidFill>
                  <a:srgbClr val="FFFFCC"/>
                </a:solidFill>
              </a:rPr>
              <a:t> 11-12 years and beyond) – </a:t>
            </a:r>
            <a:r>
              <a:rPr lang="en-GB" sz="2800" dirty="0">
                <a:solidFill>
                  <a:srgbClr val="FFFFCC"/>
                </a:solidFill>
              </a:rPr>
              <a:t>individuals begin to think more rationally and systematically about abstract concepts and hypothetical events.</a:t>
            </a:r>
          </a:p>
          <a:p>
            <a:r>
              <a:rPr lang="en-GB" sz="2800" u="sng" dirty="0">
                <a:solidFill>
                  <a:srgbClr val="FFFFCC"/>
                </a:solidFill>
              </a:rPr>
              <a:t>Test of formal operational reasoning</a:t>
            </a:r>
          </a:p>
          <a:p>
            <a:endParaRPr lang="en-GB" sz="2800" u="sng" dirty="0"/>
          </a:p>
          <a:p>
            <a:endParaRPr lang="en-GB" dirty="0"/>
          </a:p>
        </p:txBody>
      </p:sp>
    </p:spTree>
    <p:extLst>
      <p:ext uri="{BB962C8B-B14F-4D97-AF65-F5344CB8AC3E}">
        <p14:creationId xmlns:p14="http://schemas.microsoft.com/office/powerpoint/2010/main" val="21481780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17FE0D-8A50-4444-A197-AEAD548CD26E}"/>
              </a:ext>
            </a:extLst>
          </p:cNvPr>
          <p:cNvSpPr>
            <a:spLocks noGrp="1"/>
          </p:cNvSpPr>
          <p:nvPr>
            <p:ph type="title"/>
          </p:nvPr>
        </p:nvSpPr>
        <p:spPr>
          <a:xfrm>
            <a:off x="1245326" y="620688"/>
            <a:ext cx="6781800" cy="1527175"/>
          </a:xfrm>
        </p:spPr>
        <p:txBody>
          <a:bodyPr/>
          <a:lstStyle/>
          <a:p>
            <a:r>
              <a:rPr lang="en-GB" dirty="0">
                <a:solidFill>
                  <a:srgbClr val="FFFFCC"/>
                </a:solidFill>
              </a:rPr>
              <a:t>And…</a:t>
            </a:r>
            <a:endParaRPr lang="en-US" dirty="0">
              <a:solidFill>
                <a:srgbClr val="FFFFCC"/>
              </a:solidFill>
            </a:endParaRPr>
          </a:p>
        </p:txBody>
      </p:sp>
      <p:sp>
        <p:nvSpPr>
          <p:cNvPr id="3" name="Content Placeholder 2">
            <a:extLst>
              <a:ext uri="{FF2B5EF4-FFF2-40B4-BE49-F238E27FC236}">
                <a16:creationId xmlns:a16="http://schemas.microsoft.com/office/drawing/2014/main" xmlns="" id="{5EACB790-F923-5645-847E-F2322FB355E3}"/>
              </a:ext>
            </a:extLst>
          </p:cNvPr>
          <p:cNvSpPr>
            <a:spLocks noGrp="1"/>
          </p:cNvSpPr>
          <p:nvPr>
            <p:ph idx="1"/>
          </p:nvPr>
        </p:nvSpPr>
        <p:spPr>
          <a:xfrm>
            <a:off x="1219200" y="2564904"/>
            <a:ext cx="6781800" cy="3048000"/>
          </a:xfrm>
        </p:spPr>
        <p:txBody>
          <a:bodyPr/>
          <a:lstStyle/>
          <a:p>
            <a:r>
              <a:rPr lang="en-GB" sz="2400" dirty="0">
                <a:solidFill>
                  <a:srgbClr val="FFFFCC"/>
                </a:solidFill>
              </a:rPr>
              <a:t>Donaldson (1978) simplified class inclusion tasks and found that children could complete the task of the wording was simplified.</a:t>
            </a:r>
          </a:p>
          <a:p>
            <a:r>
              <a:rPr lang="en-GB" sz="2400" dirty="0">
                <a:solidFill>
                  <a:srgbClr val="FFFFCC"/>
                </a:solidFill>
              </a:rPr>
              <a:t>Bryant &amp; </a:t>
            </a:r>
            <a:r>
              <a:rPr lang="en-GB" sz="2400" dirty="0" err="1">
                <a:solidFill>
                  <a:srgbClr val="FFFFCC"/>
                </a:solidFill>
              </a:rPr>
              <a:t>Trabasso</a:t>
            </a:r>
            <a:r>
              <a:rPr lang="en-GB" sz="2400" dirty="0">
                <a:solidFill>
                  <a:srgbClr val="FFFFCC"/>
                </a:solidFill>
              </a:rPr>
              <a:t> (1971) children could pass transitive inference tasks if memory requirements are reduced.</a:t>
            </a:r>
          </a:p>
          <a:p>
            <a:r>
              <a:rPr lang="en-GB" sz="2400" dirty="0">
                <a:solidFill>
                  <a:srgbClr val="FFFFCC"/>
                </a:solidFill>
              </a:rPr>
              <a:t>Implies that the stages are more continuous than Piaget thought </a:t>
            </a:r>
            <a:endParaRPr lang="en-US" sz="2400" dirty="0">
              <a:solidFill>
                <a:srgbClr val="FFFFCC"/>
              </a:solidFill>
            </a:endParaRPr>
          </a:p>
        </p:txBody>
      </p:sp>
    </p:spTree>
    <p:extLst>
      <p:ext uri="{BB962C8B-B14F-4D97-AF65-F5344CB8AC3E}">
        <p14:creationId xmlns:p14="http://schemas.microsoft.com/office/powerpoint/2010/main" val="24282992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E0E453-E1FF-9540-84DB-7C38FDA175D1}"/>
              </a:ext>
            </a:extLst>
          </p:cNvPr>
          <p:cNvSpPr>
            <a:spLocks noGrp="1"/>
          </p:cNvSpPr>
          <p:nvPr>
            <p:ph type="title"/>
          </p:nvPr>
        </p:nvSpPr>
        <p:spPr>
          <a:xfrm>
            <a:off x="1415473" y="438727"/>
            <a:ext cx="6781800" cy="1527175"/>
          </a:xfrm>
        </p:spPr>
        <p:txBody>
          <a:bodyPr/>
          <a:lstStyle/>
          <a:p>
            <a:r>
              <a:rPr lang="en-GB" dirty="0" err="1">
                <a:solidFill>
                  <a:srgbClr val="FFFFCC"/>
                </a:solidFill>
              </a:rPr>
              <a:t>Hypothetico-deductive</a:t>
            </a:r>
            <a:r>
              <a:rPr lang="en-GB" dirty="0">
                <a:solidFill>
                  <a:srgbClr val="FFFFCC"/>
                </a:solidFill>
              </a:rPr>
              <a:t> reasoning</a:t>
            </a:r>
            <a:endParaRPr lang="en-US" dirty="0">
              <a:solidFill>
                <a:srgbClr val="FFFFCC"/>
              </a:solidFill>
            </a:endParaRPr>
          </a:p>
        </p:txBody>
      </p:sp>
      <p:sp>
        <p:nvSpPr>
          <p:cNvPr id="3" name="Content Placeholder 2">
            <a:extLst>
              <a:ext uri="{FF2B5EF4-FFF2-40B4-BE49-F238E27FC236}">
                <a16:creationId xmlns:a16="http://schemas.microsoft.com/office/drawing/2014/main" xmlns="" id="{18966FF5-C8CB-6745-8A6D-B30DA6CD220B}"/>
              </a:ext>
            </a:extLst>
          </p:cNvPr>
          <p:cNvSpPr>
            <a:spLocks noGrp="1"/>
          </p:cNvSpPr>
          <p:nvPr>
            <p:ph idx="1"/>
          </p:nvPr>
        </p:nvSpPr>
        <p:spPr>
          <a:xfrm>
            <a:off x="899592" y="2168236"/>
            <a:ext cx="7632848" cy="3048000"/>
          </a:xfrm>
        </p:spPr>
        <p:txBody>
          <a:bodyPr/>
          <a:lstStyle/>
          <a:p>
            <a:r>
              <a:rPr lang="en-GB" sz="2400" dirty="0">
                <a:solidFill>
                  <a:srgbClr val="FFFFCC"/>
                </a:solidFill>
              </a:rPr>
              <a:t>A specific type of reasoning involving propositional reasoning; reasoning based logical statements.</a:t>
            </a:r>
          </a:p>
          <a:p>
            <a:r>
              <a:rPr lang="en-GB" sz="2400" dirty="0">
                <a:solidFill>
                  <a:srgbClr val="FFFFCC"/>
                </a:solidFill>
              </a:rPr>
              <a:t>Interestingly, research has shown that not all individuals develop formal operational reasoning (Keating 1990; </a:t>
            </a:r>
            <a:r>
              <a:rPr lang="en-GB" sz="2400" dirty="0" err="1">
                <a:solidFill>
                  <a:srgbClr val="FFFFCC"/>
                </a:solidFill>
              </a:rPr>
              <a:t>Neimark</a:t>
            </a:r>
            <a:r>
              <a:rPr lang="en-GB" sz="2400" dirty="0">
                <a:solidFill>
                  <a:srgbClr val="FFFFCC"/>
                </a:solidFill>
              </a:rPr>
              <a:t> 1979; </a:t>
            </a:r>
            <a:r>
              <a:rPr lang="en-GB" sz="2400" dirty="0" err="1">
                <a:solidFill>
                  <a:srgbClr val="FFFFCC"/>
                </a:solidFill>
              </a:rPr>
              <a:t>Moshman</a:t>
            </a:r>
            <a:r>
              <a:rPr lang="en-GB" sz="2400" dirty="0">
                <a:solidFill>
                  <a:srgbClr val="FFFFCC"/>
                </a:solidFill>
              </a:rPr>
              <a:t> 1998).</a:t>
            </a:r>
          </a:p>
          <a:p>
            <a:r>
              <a:rPr lang="en-GB" sz="2400" dirty="0">
                <a:solidFill>
                  <a:srgbClr val="FFFFCC"/>
                </a:solidFill>
              </a:rPr>
              <a:t>Also, some studies show that children as young as six can develop hypothesis style thinking.</a:t>
            </a:r>
            <a:endParaRPr lang="en-US" sz="2400" dirty="0">
              <a:solidFill>
                <a:srgbClr val="FFFFCC"/>
              </a:solidFill>
            </a:endParaRPr>
          </a:p>
        </p:txBody>
      </p:sp>
    </p:spTree>
    <p:extLst>
      <p:ext uri="{BB962C8B-B14F-4D97-AF65-F5344CB8AC3E}">
        <p14:creationId xmlns:p14="http://schemas.microsoft.com/office/powerpoint/2010/main" val="33994577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a:xfrm>
            <a:off x="1181100" y="404664"/>
            <a:ext cx="6781800" cy="1527175"/>
          </a:xfrm>
        </p:spPr>
        <p:txBody>
          <a:bodyPr/>
          <a:lstStyle/>
          <a:p>
            <a:r>
              <a:rPr lang="en-GB" dirty="0">
                <a:solidFill>
                  <a:srgbClr val="FFFFCC"/>
                </a:solidFill>
              </a:rPr>
              <a:t>Application: discovery learning</a:t>
            </a:r>
          </a:p>
        </p:txBody>
      </p:sp>
      <p:sp>
        <p:nvSpPr>
          <p:cNvPr id="134147" name="Rectangle 3"/>
          <p:cNvSpPr>
            <a:spLocks noGrp="1" noChangeArrowheads="1"/>
          </p:cNvSpPr>
          <p:nvPr>
            <p:ph idx="1"/>
          </p:nvPr>
        </p:nvSpPr>
        <p:spPr>
          <a:xfrm>
            <a:off x="251520" y="2132856"/>
            <a:ext cx="8640960" cy="3594720"/>
          </a:xfrm>
        </p:spPr>
        <p:txBody>
          <a:bodyPr/>
          <a:lstStyle/>
          <a:p>
            <a:pPr>
              <a:lnSpc>
                <a:spcPct val="90000"/>
              </a:lnSpc>
            </a:pPr>
            <a:r>
              <a:rPr lang="en-GB" sz="2400" dirty="0"/>
              <a:t>Piaget’s theory offers a description of a child developing a more abstract and general capacity to tackle problems in the world independently;</a:t>
            </a:r>
          </a:p>
          <a:p>
            <a:pPr>
              <a:lnSpc>
                <a:spcPct val="90000"/>
              </a:lnSpc>
            </a:pPr>
            <a:r>
              <a:rPr lang="en-GB" sz="2400" dirty="0"/>
              <a:t>The provision of a rich learning environment is necessary (as opposed to direct tuition);</a:t>
            </a:r>
          </a:p>
          <a:p>
            <a:pPr>
              <a:lnSpc>
                <a:spcPct val="90000"/>
              </a:lnSpc>
            </a:pPr>
            <a:r>
              <a:rPr lang="en-GB" sz="2400" dirty="0"/>
              <a:t>The child is given opportunities to actively explore and investigate concepts and physical events to build their understanding; </a:t>
            </a:r>
          </a:p>
          <a:p>
            <a:pPr>
              <a:lnSpc>
                <a:spcPct val="90000"/>
              </a:lnSpc>
            </a:pPr>
            <a:r>
              <a:rPr lang="en-GB" sz="2400" dirty="0"/>
              <a:t>Discovery learning downplayed the significance of adults as tutors (but Piaget valued peer contact as having the potential to foster cognitive development – socio-cognitive conflict)    </a:t>
            </a:r>
          </a:p>
        </p:txBody>
      </p:sp>
    </p:spTree>
    <p:extLst>
      <p:ext uri="{BB962C8B-B14F-4D97-AF65-F5344CB8AC3E}">
        <p14:creationId xmlns:p14="http://schemas.microsoft.com/office/powerpoint/2010/main" val="12574007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88640"/>
            <a:ext cx="6781800" cy="1527175"/>
          </a:xfrm>
        </p:spPr>
        <p:txBody>
          <a:bodyPr/>
          <a:lstStyle/>
          <a:p>
            <a:r>
              <a:rPr lang="en-GB" dirty="0">
                <a:solidFill>
                  <a:srgbClr val="FFFFCC"/>
                </a:solidFill>
              </a:rPr>
              <a:t>Discovery learning in the classroom</a:t>
            </a:r>
          </a:p>
        </p:txBody>
      </p:sp>
      <p:sp>
        <p:nvSpPr>
          <p:cNvPr id="3" name="Content Placeholder 2"/>
          <p:cNvSpPr>
            <a:spLocks noGrp="1"/>
          </p:cNvSpPr>
          <p:nvPr>
            <p:ph idx="1"/>
          </p:nvPr>
        </p:nvSpPr>
        <p:spPr>
          <a:xfrm>
            <a:off x="1187624" y="1844824"/>
            <a:ext cx="6781800" cy="3810744"/>
          </a:xfrm>
        </p:spPr>
        <p:txBody>
          <a:bodyPr/>
          <a:lstStyle/>
          <a:p>
            <a:r>
              <a:rPr lang="en-GB" dirty="0">
                <a:hlinkClick r:id="rId3"/>
              </a:rPr>
              <a:t>http://www.youtube.com/watch?v=sgUwHt21yJ0</a:t>
            </a:r>
            <a:endParaRPr lang="en-GB" dirty="0"/>
          </a:p>
        </p:txBody>
      </p:sp>
      <p:pic>
        <p:nvPicPr>
          <p:cNvPr id="1433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7704" y="3212976"/>
            <a:ext cx="5616624"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5"/>
          <a:stretch>
            <a:fillRect/>
          </a:stretch>
        </p:blipFill>
        <p:spPr>
          <a:xfrm>
            <a:off x="1619672" y="2897433"/>
            <a:ext cx="6166002" cy="3806924"/>
          </a:xfrm>
          <a:prstGeom prst="rect">
            <a:avLst/>
          </a:prstGeom>
        </p:spPr>
      </p:pic>
    </p:spTree>
    <p:extLst>
      <p:ext uri="{BB962C8B-B14F-4D97-AF65-F5344CB8AC3E}">
        <p14:creationId xmlns:p14="http://schemas.microsoft.com/office/powerpoint/2010/main" val="120087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251520" y="332656"/>
            <a:ext cx="8352928" cy="1527175"/>
          </a:xfrm>
        </p:spPr>
        <p:txBody>
          <a:bodyPr/>
          <a:lstStyle/>
          <a:p>
            <a:r>
              <a:rPr lang="en-GB" dirty="0">
                <a:solidFill>
                  <a:srgbClr val="FFFFCC"/>
                </a:solidFill>
              </a:rPr>
              <a:t>Evaluation of Piaget’s Theory</a:t>
            </a:r>
          </a:p>
        </p:txBody>
      </p:sp>
      <p:sp>
        <p:nvSpPr>
          <p:cNvPr id="117763" name="Rectangle 3"/>
          <p:cNvSpPr>
            <a:spLocks noGrp="1" noChangeArrowheads="1"/>
          </p:cNvSpPr>
          <p:nvPr>
            <p:ph idx="1"/>
          </p:nvPr>
        </p:nvSpPr>
        <p:spPr>
          <a:xfrm>
            <a:off x="323528" y="1859831"/>
            <a:ext cx="8280920" cy="4083769"/>
          </a:xfrm>
        </p:spPr>
        <p:txBody>
          <a:bodyPr/>
          <a:lstStyle/>
          <a:p>
            <a:pPr>
              <a:lnSpc>
                <a:spcPct val="90000"/>
              </a:lnSpc>
              <a:buFont typeface="Wingdings" pitchFamily="2" charset="2"/>
              <a:buNone/>
            </a:pPr>
            <a:r>
              <a:rPr lang="en-GB" sz="2400" u="sng" dirty="0">
                <a:solidFill>
                  <a:srgbClr val="FFFFCC"/>
                </a:solidFill>
              </a:rPr>
              <a:t>Criticisms</a:t>
            </a:r>
          </a:p>
          <a:p>
            <a:pPr>
              <a:lnSpc>
                <a:spcPct val="90000"/>
              </a:lnSpc>
              <a:buFontTx/>
              <a:buChar char="•"/>
            </a:pPr>
            <a:r>
              <a:rPr lang="en-GB" sz="2400" dirty="0">
                <a:solidFill>
                  <a:srgbClr val="FFFFCC"/>
                </a:solidFill>
              </a:rPr>
              <a:t>Underestimated children’s cognitive abilities (e.g. Donaldson 1978; Light et al. 1979; </a:t>
            </a:r>
            <a:r>
              <a:rPr lang="en-GB" sz="2400" dirty="0" err="1">
                <a:solidFill>
                  <a:srgbClr val="FFFFCC"/>
                </a:solidFill>
              </a:rPr>
              <a:t>Siegal</a:t>
            </a:r>
            <a:r>
              <a:rPr lang="en-GB" sz="2400" dirty="0">
                <a:solidFill>
                  <a:srgbClr val="FFFFCC"/>
                </a:solidFill>
              </a:rPr>
              <a:t> 1997).</a:t>
            </a:r>
          </a:p>
          <a:p>
            <a:pPr>
              <a:lnSpc>
                <a:spcPct val="90000"/>
              </a:lnSpc>
              <a:buFontTx/>
              <a:buChar char="•"/>
            </a:pPr>
            <a:r>
              <a:rPr lang="en-GB" sz="2400" dirty="0">
                <a:solidFill>
                  <a:srgbClr val="FFFFCC"/>
                </a:solidFill>
              </a:rPr>
              <a:t>Performances on Piagetian tasks can often be improved through training, challenging Piaget’s claim that individualized discovery (not direct tuition) is the best way to promote intellectual growth.</a:t>
            </a:r>
          </a:p>
          <a:p>
            <a:pPr>
              <a:lnSpc>
                <a:spcPct val="90000"/>
              </a:lnSpc>
              <a:buFontTx/>
              <a:buChar char="•"/>
            </a:pPr>
            <a:r>
              <a:rPr lang="en-GB" sz="2400" dirty="0">
                <a:solidFill>
                  <a:srgbClr val="FFFFCC"/>
                </a:solidFill>
              </a:rPr>
              <a:t>Failure to take into account educational and cultural factors. </a:t>
            </a:r>
          </a:p>
          <a:p>
            <a:pPr>
              <a:lnSpc>
                <a:spcPct val="90000"/>
              </a:lnSpc>
              <a:buFontTx/>
              <a:buChar char="•"/>
            </a:pPr>
            <a:r>
              <a:rPr lang="en-GB" sz="2400" dirty="0">
                <a:solidFill>
                  <a:srgbClr val="FFFFCC"/>
                </a:solidFill>
              </a:rPr>
              <a:t>Cognitive growth much less “stage-like” than Piaget assumed.</a:t>
            </a:r>
          </a:p>
          <a:p>
            <a:pPr>
              <a:lnSpc>
                <a:spcPct val="90000"/>
              </a:lnSpc>
              <a:buFontTx/>
              <a:buChar char="•"/>
            </a:pPr>
            <a:r>
              <a:rPr lang="en-GB" sz="2400" dirty="0">
                <a:solidFill>
                  <a:srgbClr val="FFFFCC"/>
                </a:solidFill>
              </a:rPr>
              <a:t>Vagueness regarding cognitive mechanisms. </a:t>
            </a:r>
          </a:p>
          <a:p>
            <a:pPr>
              <a:lnSpc>
                <a:spcPct val="90000"/>
              </a:lnSpc>
              <a:buFontTx/>
              <a:buChar char="•"/>
            </a:pPr>
            <a:endParaRPr lang="en-GB" sz="2400" dirty="0"/>
          </a:p>
          <a:p>
            <a:pPr>
              <a:lnSpc>
                <a:spcPct val="90000"/>
              </a:lnSpc>
            </a:pPr>
            <a:endParaRPr lang="en-GB" sz="2400" dirty="0"/>
          </a:p>
        </p:txBody>
      </p:sp>
    </p:spTree>
    <p:extLst>
      <p:ext uri="{BB962C8B-B14F-4D97-AF65-F5344CB8AC3E}">
        <p14:creationId xmlns:p14="http://schemas.microsoft.com/office/powerpoint/2010/main" val="3940981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8" name="Rectangle 4"/>
          <p:cNvSpPr>
            <a:spLocks noGrp="1" noChangeArrowheads="1"/>
          </p:cNvSpPr>
          <p:nvPr>
            <p:ph type="ctrTitle"/>
          </p:nvPr>
        </p:nvSpPr>
        <p:spPr>
          <a:xfrm>
            <a:off x="827584" y="692696"/>
            <a:ext cx="6400800" cy="1752600"/>
          </a:xfrm>
        </p:spPr>
        <p:txBody>
          <a:bodyPr/>
          <a:lstStyle/>
          <a:p>
            <a:r>
              <a:rPr lang="en-GB" dirty="0">
                <a:solidFill>
                  <a:srgbClr val="FFFFCC"/>
                </a:solidFill>
              </a:rPr>
              <a:t>Vygotsky’s Sociocultural Theory</a:t>
            </a:r>
          </a:p>
        </p:txBody>
      </p:sp>
      <p:pic>
        <p:nvPicPr>
          <p:cNvPr id="593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8022" y="2780928"/>
            <a:ext cx="5634096" cy="366824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8897777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1115616" y="332656"/>
            <a:ext cx="6781800" cy="1527175"/>
          </a:xfrm>
        </p:spPr>
        <p:txBody>
          <a:bodyPr/>
          <a:lstStyle/>
          <a:p>
            <a:r>
              <a:rPr lang="en-GB" dirty="0">
                <a:solidFill>
                  <a:srgbClr val="FFFFCC"/>
                </a:solidFill>
              </a:rPr>
              <a:t>Vygotsky’s Sociocultural Theory</a:t>
            </a:r>
          </a:p>
        </p:txBody>
      </p:sp>
      <p:sp>
        <p:nvSpPr>
          <p:cNvPr id="45059" name="Rectangle 3"/>
          <p:cNvSpPr>
            <a:spLocks noGrp="1" noChangeArrowheads="1"/>
          </p:cNvSpPr>
          <p:nvPr>
            <p:ph idx="1"/>
          </p:nvPr>
        </p:nvSpPr>
        <p:spPr>
          <a:xfrm>
            <a:off x="323528" y="2276872"/>
            <a:ext cx="8496944" cy="3666728"/>
          </a:xfrm>
        </p:spPr>
        <p:txBody>
          <a:bodyPr/>
          <a:lstStyle/>
          <a:p>
            <a:pPr>
              <a:lnSpc>
                <a:spcPct val="90000"/>
              </a:lnSpc>
              <a:buFont typeface="Wingdings" pitchFamily="2" charset="2"/>
              <a:buNone/>
            </a:pPr>
            <a:r>
              <a:rPr lang="en-GB" sz="2800" u="sng" dirty="0">
                <a:solidFill>
                  <a:srgbClr val="FFFFCC"/>
                </a:solidFill>
              </a:rPr>
              <a:t>Lev Vygotsky’s (1896-1934) legacy</a:t>
            </a:r>
          </a:p>
          <a:p>
            <a:pPr>
              <a:lnSpc>
                <a:spcPct val="90000"/>
              </a:lnSpc>
              <a:buFont typeface="Wingdings" pitchFamily="2" charset="2"/>
              <a:buNone/>
            </a:pPr>
            <a:endParaRPr lang="en-GB" sz="2800" u="sng" dirty="0">
              <a:solidFill>
                <a:srgbClr val="FFFFCC"/>
              </a:solidFill>
            </a:endParaRPr>
          </a:p>
          <a:p>
            <a:pPr>
              <a:lnSpc>
                <a:spcPct val="90000"/>
              </a:lnSpc>
            </a:pPr>
            <a:r>
              <a:rPr lang="en-GB" sz="2800" dirty="0">
                <a:solidFill>
                  <a:srgbClr val="FFFFCC"/>
                </a:solidFill>
              </a:rPr>
              <a:t>Human development is viewed as a </a:t>
            </a:r>
            <a:r>
              <a:rPr lang="en-GB" sz="2800" u="sng" dirty="0">
                <a:solidFill>
                  <a:srgbClr val="FFFFCC"/>
                </a:solidFill>
              </a:rPr>
              <a:t>socially</a:t>
            </a:r>
            <a:r>
              <a:rPr lang="en-GB" sz="2800" dirty="0">
                <a:solidFill>
                  <a:srgbClr val="FFFFCC"/>
                </a:solidFill>
              </a:rPr>
              <a:t> </a:t>
            </a:r>
            <a:r>
              <a:rPr lang="en-GB" sz="2800" u="sng" dirty="0">
                <a:solidFill>
                  <a:srgbClr val="FFFFCC"/>
                </a:solidFill>
              </a:rPr>
              <a:t>mediated</a:t>
            </a:r>
            <a:r>
              <a:rPr lang="en-GB" sz="2800" dirty="0">
                <a:solidFill>
                  <a:srgbClr val="FFFFCC"/>
                </a:solidFill>
              </a:rPr>
              <a:t> process that may vary from culture to culture;</a:t>
            </a:r>
          </a:p>
          <a:p>
            <a:pPr>
              <a:lnSpc>
                <a:spcPct val="90000"/>
              </a:lnSpc>
            </a:pPr>
            <a:r>
              <a:rPr lang="en-GB" sz="2800" dirty="0">
                <a:solidFill>
                  <a:srgbClr val="FFFFCC"/>
                </a:solidFill>
              </a:rPr>
              <a:t>Children’s personal characteristics and cognitive skills evolve largely from </a:t>
            </a:r>
            <a:r>
              <a:rPr lang="en-GB" sz="2800" u="sng" dirty="0">
                <a:solidFill>
                  <a:srgbClr val="FFFFCC"/>
                </a:solidFill>
              </a:rPr>
              <a:t>social interactions </a:t>
            </a:r>
            <a:r>
              <a:rPr lang="en-GB" sz="2800" dirty="0">
                <a:solidFill>
                  <a:srgbClr val="FFFFCC"/>
                </a:solidFill>
              </a:rPr>
              <a:t>with more competent others;</a:t>
            </a:r>
          </a:p>
          <a:p>
            <a:pPr>
              <a:lnSpc>
                <a:spcPct val="90000"/>
              </a:lnSpc>
            </a:pPr>
            <a:r>
              <a:rPr lang="en-GB" sz="2800" dirty="0">
                <a:solidFill>
                  <a:srgbClr val="FFFFCC"/>
                </a:solidFill>
              </a:rPr>
              <a:t>Social interactions produce continuous growth.</a:t>
            </a:r>
          </a:p>
        </p:txBody>
      </p:sp>
    </p:spTree>
    <p:extLst>
      <p:ext uri="{BB962C8B-B14F-4D97-AF65-F5344CB8AC3E}">
        <p14:creationId xmlns:p14="http://schemas.microsoft.com/office/powerpoint/2010/main" val="17244530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187624" y="476672"/>
            <a:ext cx="6781800" cy="1527175"/>
          </a:xfrm>
        </p:spPr>
        <p:txBody>
          <a:bodyPr/>
          <a:lstStyle/>
          <a:p>
            <a:r>
              <a:rPr lang="en-GB" dirty="0">
                <a:solidFill>
                  <a:srgbClr val="FFFFCC"/>
                </a:solidFill>
              </a:rPr>
              <a:t>Vygotsky’s Sociocultural Theory</a:t>
            </a:r>
          </a:p>
        </p:txBody>
      </p:sp>
      <p:sp>
        <p:nvSpPr>
          <p:cNvPr id="47107" name="Rectangle 3"/>
          <p:cNvSpPr>
            <a:spLocks noGrp="1" noChangeArrowheads="1"/>
          </p:cNvSpPr>
          <p:nvPr>
            <p:ph idx="1"/>
          </p:nvPr>
        </p:nvSpPr>
        <p:spPr>
          <a:xfrm>
            <a:off x="899592" y="2492896"/>
            <a:ext cx="7488832" cy="3048000"/>
          </a:xfrm>
        </p:spPr>
        <p:txBody>
          <a:bodyPr/>
          <a:lstStyle/>
          <a:p>
            <a:pPr>
              <a:buFont typeface="Wingdings" pitchFamily="2" charset="2"/>
              <a:buNone/>
            </a:pPr>
            <a:r>
              <a:rPr lang="en-GB" sz="2800" b="1" u="sng" dirty="0">
                <a:solidFill>
                  <a:srgbClr val="FFFFCC"/>
                </a:solidFill>
              </a:rPr>
              <a:t>The Role of Culture in Intellectual Development</a:t>
            </a:r>
          </a:p>
          <a:p>
            <a:pPr>
              <a:buFontTx/>
              <a:buChar char="•"/>
            </a:pPr>
            <a:r>
              <a:rPr lang="en-GB" sz="2800" dirty="0">
                <a:solidFill>
                  <a:srgbClr val="FFFFCC"/>
                </a:solidFill>
              </a:rPr>
              <a:t>Infants are born with a few </a:t>
            </a:r>
            <a:r>
              <a:rPr lang="en-GB" sz="2800" i="1" dirty="0">
                <a:solidFill>
                  <a:srgbClr val="FFFFCC"/>
                </a:solidFill>
              </a:rPr>
              <a:t>elementary mental</a:t>
            </a:r>
            <a:r>
              <a:rPr lang="en-GB" sz="2800" dirty="0">
                <a:solidFill>
                  <a:srgbClr val="FFFFCC"/>
                </a:solidFill>
              </a:rPr>
              <a:t> </a:t>
            </a:r>
            <a:r>
              <a:rPr lang="en-GB" sz="2800" i="1" dirty="0">
                <a:solidFill>
                  <a:srgbClr val="FFFFCC"/>
                </a:solidFill>
              </a:rPr>
              <a:t>functions</a:t>
            </a:r>
            <a:r>
              <a:rPr lang="en-GB" sz="2800" dirty="0">
                <a:solidFill>
                  <a:srgbClr val="FFFFCC"/>
                </a:solidFill>
              </a:rPr>
              <a:t> that are eventually transformed by the culture into </a:t>
            </a:r>
            <a:r>
              <a:rPr lang="en-GB" sz="2800" i="1" dirty="0">
                <a:solidFill>
                  <a:srgbClr val="FFFFCC"/>
                </a:solidFill>
              </a:rPr>
              <a:t>higher mental functions</a:t>
            </a:r>
            <a:r>
              <a:rPr lang="en-GB" sz="2800" dirty="0">
                <a:solidFill>
                  <a:srgbClr val="FFFFCC"/>
                </a:solidFill>
              </a:rPr>
              <a:t>;</a:t>
            </a:r>
          </a:p>
          <a:p>
            <a:pPr>
              <a:buFontTx/>
              <a:buChar char="•"/>
            </a:pPr>
            <a:r>
              <a:rPr lang="en-GB" sz="2800" dirty="0">
                <a:solidFill>
                  <a:srgbClr val="FFFFCC"/>
                </a:solidFill>
              </a:rPr>
              <a:t>Each culture provides its children with </a:t>
            </a:r>
            <a:r>
              <a:rPr lang="en-GB" sz="2800" i="1" dirty="0">
                <a:solidFill>
                  <a:srgbClr val="FFFFCC"/>
                </a:solidFill>
              </a:rPr>
              <a:t>tools of intellectual adaptation </a:t>
            </a:r>
          </a:p>
          <a:p>
            <a:pPr>
              <a:buFont typeface="Wingdings" pitchFamily="2" charset="2"/>
              <a:buNone/>
            </a:pPr>
            <a:endParaRPr lang="en-GB" sz="2800" i="1" dirty="0"/>
          </a:p>
          <a:p>
            <a:pPr>
              <a:buFont typeface="Wingdings" pitchFamily="2" charset="2"/>
              <a:buNone/>
            </a:pPr>
            <a:endParaRPr lang="en-GB" sz="2800" u="sng" dirty="0"/>
          </a:p>
        </p:txBody>
      </p:sp>
    </p:spTree>
    <p:extLst>
      <p:ext uri="{BB962C8B-B14F-4D97-AF65-F5344CB8AC3E}">
        <p14:creationId xmlns:p14="http://schemas.microsoft.com/office/powerpoint/2010/main" val="24248294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692696"/>
            <a:ext cx="6781800" cy="1527175"/>
          </a:xfrm>
        </p:spPr>
        <p:txBody>
          <a:bodyPr>
            <a:normAutofit/>
          </a:bodyPr>
          <a:lstStyle/>
          <a:p>
            <a:r>
              <a:rPr lang="en-GB" dirty="0">
                <a:solidFill>
                  <a:srgbClr val="FFFFCC"/>
                </a:solidFill>
              </a:rPr>
              <a:t>Theories of Knowledge Acquisition</a:t>
            </a:r>
          </a:p>
        </p:txBody>
      </p:sp>
      <p:sp>
        <p:nvSpPr>
          <p:cNvPr id="3" name="Content Placeholder 2"/>
          <p:cNvSpPr>
            <a:spLocks noGrp="1"/>
          </p:cNvSpPr>
          <p:nvPr>
            <p:ph idx="1"/>
          </p:nvPr>
        </p:nvSpPr>
        <p:spPr>
          <a:xfrm>
            <a:off x="611560" y="2348880"/>
            <a:ext cx="8136904" cy="3960440"/>
          </a:xfrm>
        </p:spPr>
        <p:txBody>
          <a:bodyPr>
            <a:normAutofit fontScale="47500" lnSpcReduction="20000"/>
          </a:bodyPr>
          <a:lstStyle/>
          <a:p>
            <a:r>
              <a:rPr lang="en-GB" sz="4200" dirty="0" err="1">
                <a:solidFill>
                  <a:srgbClr val="FFFFCC"/>
                </a:solidFill>
              </a:rPr>
              <a:t>Vygotsky</a:t>
            </a:r>
            <a:r>
              <a:rPr lang="en-GB" sz="4200" dirty="0">
                <a:solidFill>
                  <a:srgbClr val="FFFFCC"/>
                </a:solidFill>
              </a:rPr>
              <a:t> developed his socio-cultural (involves both societal and cultural influences on learning) theory of Zone of Proximal Development at around the same time as Piaget was developing his ideas</a:t>
            </a:r>
          </a:p>
          <a:p>
            <a:endParaRPr lang="en-GB" sz="4200" dirty="0">
              <a:solidFill>
                <a:srgbClr val="FFFFCC"/>
              </a:solidFill>
            </a:endParaRPr>
          </a:p>
          <a:p>
            <a:r>
              <a:rPr lang="en-GB" sz="4200" dirty="0" err="1">
                <a:solidFill>
                  <a:srgbClr val="FFFFCC"/>
                </a:solidFill>
              </a:rPr>
              <a:t>Vygotsky</a:t>
            </a:r>
            <a:r>
              <a:rPr lang="en-GB" sz="4200" dirty="0">
                <a:solidFill>
                  <a:srgbClr val="FFFFCC"/>
                </a:solidFill>
              </a:rPr>
              <a:t> was influenced by Marxism and the importance of the role of the individual within a group. </a:t>
            </a:r>
          </a:p>
          <a:p>
            <a:pPr>
              <a:buNone/>
            </a:pPr>
            <a:r>
              <a:rPr lang="en-GB" sz="4200" dirty="0">
                <a:solidFill>
                  <a:srgbClr val="FFFFCC"/>
                </a:solidFill>
              </a:rPr>
              <a:t>	</a:t>
            </a:r>
          </a:p>
          <a:p>
            <a:pPr>
              <a:buNone/>
            </a:pPr>
            <a:r>
              <a:rPr lang="en-GB" sz="4200" dirty="0">
                <a:solidFill>
                  <a:srgbClr val="FFFFCC"/>
                </a:solidFill>
              </a:rPr>
              <a:t>	Stalin suppressed </a:t>
            </a:r>
            <a:r>
              <a:rPr lang="en-GB" sz="4200" dirty="0" err="1">
                <a:solidFill>
                  <a:srgbClr val="FFFFCC"/>
                </a:solidFill>
              </a:rPr>
              <a:t>Vygotsky’s</a:t>
            </a:r>
            <a:r>
              <a:rPr lang="en-GB" sz="4200" dirty="0">
                <a:solidFill>
                  <a:srgbClr val="FFFFCC"/>
                </a:solidFill>
              </a:rPr>
              <a:t> work as it was considered anti-Soviet (it highlighted individual differences) thus preventing the West from seeing it until the 1960’s when “Thought and Language (1962)” was finally published. </a:t>
            </a:r>
          </a:p>
          <a:p>
            <a:pPr>
              <a:buNone/>
            </a:pPr>
            <a:r>
              <a:rPr lang="en-GB" sz="4200" dirty="0">
                <a:solidFill>
                  <a:srgbClr val="FFFFCC"/>
                </a:solidFill>
              </a:rPr>
              <a:t>	</a:t>
            </a:r>
          </a:p>
          <a:p>
            <a:pPr>
              <a:buNone/>
            </a:pPr>
            <a:r>
              <a:rPr lang="en-GB" sz="4200" dirty="0">
                <a:solidFill>
                  <a:srgbClr val="FFFFCC"/>
                </a:solidFill>
              </a:rPr>
              <a:t>	Bruner (see later) even wrote the forward in it.</a:t>
            </a:r>
          </a:p>
          <a:p>
            <a:endParaRPr lang="en-GB" dirty="0">
              <a:solidFill>
                <a:srgbClr val="FFFFCC"/>
              </a:solidFill>
            </a:endParaRPr>
          </a:p>
          <a:p>
            <a:endParaRPr lang="en-GB" dirty="0">
              <a:solidFill>
                <a:srgbClr val="FFFFCC"/>
              </a:solidFill>
            </a:endParaRPr>
          </a:p>
        </p:txBody>
      </p:sp>
    </p:spTree>
    <p:extLst>
      <p:ext uri="{BB962C8B-B14F-4D97-AF65-F5344CB8AC3E}">
        <p14:creationId xmlns:p14="http://schemas.microsoft.com/office/powerpoint/2010/main" val="32233208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127C80-6D1B-5846-9B43-0CCAB1F246E4}"/>
              </a:ext>
            </a:extLst>
          </p:cNvPr>
          <p:cNvSpPr>
            <a:spLocks noGrp="1"/>
          </p:cNvSpPr>
          <p:nvPr>
            <p:ph type="title"/>
          </p:nvPr>
        </p:nvSpPr>
        <p:spPr>
          <a:xfrm>
            <a:off x="1403648" y="332656"/>
            <a:ext cx="6781800" cy="1527175"/>
          </a:xfrm>
        </p:spPr>
        <p:txBody>
          <a:bodyPr/>
          <a:lstStyle/>
          <a:p>
            <a:r>
              <a:rPr lang="en-GB" dirty="0">
                <a:solidFill>
                  <a:srgbClr val="FFFFCC"/>
                </a:solidFill>
              </a:rPr>
              <a:t>Socio-cultural theory</a:t>
            </a:r>
            <a:endParaRPr lang="en-US" dirty="0">
              <a:solidFill>
                <a:srgbClr val="FFFFCC"/>
              </a:solidFill>
            </a:endParaRPr>
          </a:p>
        </p:txBody>
      </p:sp>
      <p:sp>
        <p:nvSpPr>
          <p:cNvPr id="3" name="Content Placeholder 2">
            <a:extLst>
              <a:ext uri="{FF2B5EF4-FFF2-40B4-BE49-F238E27FC236}">
                <a16:creationId xmlns:a16="http://schemas.microsoft.com/office/drawing/2014/main" xmlns="" id="{BA4AC0A9-968E-2046-A46E-1FD9AFCEA431}"/>
              </a:ext>
            </a:extLst>
          </p:cNvPr>
          <p:cNvSpPr>
            <a:spLocks noGrp="1"/>
          </p:cNvSpPr>
          <p:nvPr>
            <p:ph idx="1"/>
          </p:nvPr>
        </p:nvSpPr>
        <p:spPr>
          <a:xfrm>
            <a:off x="683568" y="2204864"/>
            <a:ext cx="7704856" cy="4032448"/>
          </a:xfrm>
        </p:spPr>
        <p:txBody>
          <a:bodyPr/>
          <a:lstStyle/>
          <a:p>
            <a:r>
              <a:rPr lang="en-GB" sz="2400" dirty="0">
                <a:solidFill>
                  <a:srgbClr val="FFFFCC"/>
                </a:solidFill>
              </a:rPr>
              <a:t>A child is naturally endowed with attention, memory and perception as elementary mental functions. These are transformed into higher mental functions via social interaction. Ie they are mediated by psychological tools such as language and the number system.</a:t>
            </a:r>
          </a:p>
          <a:p>
            <a:r>
              <a:rPr lang="en-GB" sz="2400" dirty="0">
                <a:solidFill>
                  <a:srgbClr val="FFFFCC"/>
                </a:solidFill>
              </a:rPr>
              <a:t>Once children have developed the symbolic capabilities to allow interaction, they engage in dialogue that transforms innate abilities into uniquely human higher mental functions.</a:t>
            </a:r>
            <a:endParaRPr lang="en-US" sz="2400" dirty="0">
              <a:solidFill>
                <a:srgbClr val="FFFFCC"/>
              </a:solidFill>
            </a:endParaRPr>
          </a:p>
        </p:txBody>
      </p:sp>
    </p:spTree>
    <p:extLst>
      <p:ext uri="{BB962C8B-B14F-4D97-AF65-F5344CB8AC3E}">
        <p14:creationId xmlns:p14="http://schemas.microsoft.com/office/powerpoint/2010/main" val="29868186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259632" y="476672"/>
            <a:ext cx="6781800" cy="1527175"/>
          </a:xfrm>
        </p:spPr>
        <p:txBody>
          <a:bodyPr/>
          <a:lstStyle/>
          <a:p>
            <a:r>
              <a:rPr lang="en-GB" dirty="0">
                <a:solidFill>
                  <a:srgbClr val="FFFFCC"/>
                </a:solidFill>
              </a:rPr>
              <a:t>Vygotsky’s Sociocultural Theory</a:t>
            </a:r>
          </a:p>
        </p:txBody>
      </p:sp>
      <p:sp>
        <p:nvSpPr>
          <p:cNvPr id="49155" name="Rectangle 3"/>
          <p:cNvSpPr>
            <a:spLocks noGrp="1" noChangeArrowheads="1"/>
          </p:cNvSpPr>
          <p:nvPr>
            <p:ph idx="1"/>
          </p:nvPr>
        </p:nvSpPr>
        <p:spPr>
          <a:xfrm>
            <a:off x="467544" y="2204864"/>
            <a:ext cx="8280920" cy="3048000"/>
          </a:xfrm>
        </p:spPr>
        <p:txBody>
          <a:bodyPr/>
          <a:lstStyle/>
          <a:p>
            <a:pPr>
              <a:lnSpc>
                <a:spcPct val="90000"/>
              </a:lnSpc>
              <a:buFont typeface="Wingdings" pitchFamily="2" charset="2"/>
              <a:buNone/>
            </a:pPr>
            <a:r>
              <a:rPr lang="en-GB" sz="2400" b="1" u="sng" dirty="0">
                <a:solidFill>
                  <a:srgbClr val="FFFFCC"/>
                </a:solidFill>
              </a:rPr>
              <a:t>The Social Origins of Early Competencies</a:t>
            </a:r>
          </a:p>
          <a:p>
            <a:pPr>
              <a:lnSpc>
                <a:spcPct val="90000"/>
              </a:lnSpc>
              <a:buFontTx/>
              <a:buChar char="•"/>
            </a:pPr>
            <a:r>
              <a:rPr lang="en-GB" sz="2400" dirty="0">
                <a:solidFill>
                  <a:srgbClr val="FFFFCC"/>
                </a:solidFill>
              </a:rPr>
              <a:t>Emphasis is on the importance of </a:t>
            </a:r>
            <a:r>
              <a:rPr lang="en-GB" sz="2400" i="1" dirty="0">
                <a:solidFill>
                  <a:srgbClr val="FFFFCC"/>
                </a:solidFill>
              </a:rPr>
              <a:t>social</a:t>
            </a:r>
            <a:r>
              <a:rPr lang="en-GB" sz="2400" dirty="0">
                <a:solidFill>
                  <a:srgbClr val="FFFFCC"/>
                </a:solidFill>
              </a:rPr>
              <a:t> contributions to personal growth</a:t>
            </a:r>
            <a:r>
              <a:rPr lang="en-GB" sz="2400" dirty="0" smtClean="0">
                <a:solidFill>
                  <a:srgbClr val="FFFFCC"/>
                </a:solidFill>
              </a:rPr>
              <a:t>;</a:t>
            </a:r>
          </a:p>
          <a:p>
            <a:pPr>
              <a:lnSpc>
                <a:spcPct val="90000"/>
              </a:lnSpc>
              <a:buFontTx/>
              <a:buChar char="•"/>
            </a:pPr>
            <a:r>
              <a:rPr lang="en-GB" sz="2400" dirty="0" smtClean="0">
                <a:solidFill>
                  <a:srgbClr val="FFFFCC"/>
                </a:solidFill>
              </a:rPr>
              <a:t>Rather than the child being a scientist, they are an apprentice.</a:t>
            </a:r>
            <a:endParaRPr lang="en-GB" sz="2400" dirty="0">
              <a:solidFill>
                <a:srgbClr val="FFFFCC"/>
              </a:solidFill>
            </a:endParaRPr>
          </a:p>
          <a:p>
            <a:pPr>
              <a:lnSpc>
                <a:spcPct val="90000"/>
              </a:lnSpc>
              <a:buFontTx/>
              <a:buChar char="•"/>
            </a:pPr>
            <a:r>
              <a:rPr lang="en-GB" sz="2400" dirty="0">
                <a:solidFill>
                  <a:srgbClr val="FFFFCC"/>
                </a:solidFill>
              </a:rPr>
              <a:t>Children’s discoveries occur within the context of collaborative dialogues with a more skilful tutor;</a:t>
            </a:r>
          </a:p>
          <a:p>
            <a:pPr>
              <a:lnSpc>
                <a:spcPct val="90000"/>
              </a:lnSpc>
              <a:buFontTx/>
              <a:buChar char="•"/>
            </a:pPr>
            <a:r>
              <a:rPr lang="en-GB" sz="2400" dirty="0">
                <a:solidFill>
                  <a:srgbClr val="FFFFCC"/>
                </a:solidFill>
              </a:rPr>
              <a:t>Collaborative learning occurs most readily within the child’s </a:t>
            </a:r>
            <a:r>
              <a:rPr lang="en-GB" sz="2400" i="1" dirty="0">
                <a:solidFill>
                  <a:srgbClr val="FFFFCC"/>
                </a:solidFill>
              </a:rPr>
              <a:t>zone of proximal development;</a:t>
            </a:r>
          </a:p>
          <a:p>
            <a:pPr>
              <a:lnSpc>
                <a:spcPct val="90000"/>
              </a:lnSpc>
              <a:buFontTx/>
              <a:buChar char="•"/>
            </a:pPr>
            <a:r>
              <a:rPr lang="en-GB" sz="2400" i="1" dirty="0">
                <a:solidFill>
                  <a:srgbClr val="FFFFCC"/>
                </a:solidFill>
              </a:rPr>
              <a:t>Scaffolding </a:t>
            </a:r>
            <a:r>
              <a:rPr lang="en-GB" sz="2400" dirty="0">
                <a:solidFill>
                  <a:srgbClr val="FFFFCC"/>
                </a:solidFill>
              </a:rPr>
              <a:t>is a feature of social collaboration which fosters cognitive growth and the acquisition of other skills.</a:t>
            </a:r>
            <a:endParaRPr lang="en-GB" sz="2400" i="1" dirty="0">
              <a:solidFill>
                <a:srgbClr val="FFFFCC"/>
              </a:solidFill>
            </a:endParaRPr>
          </a:p>
        </p:txBody>
      </p:sp>
    </p:spTree>
    <p:extLst>
      <p:ext uri="{BB962C8B-B14F-4D97-AF65-F5344CB8AC3E}">
        <p14:creationId xmlns:p14="http://schemas.microsoft.com/office/powerpoint/2010/main" val="61077866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548680"/>
            <a:ext cx="6781800" cy="1527175"/>
          </a:xfrm>
        </p:spPr>
        <p:txBody>
          <a:bodyPr>
            <a:normAutofit/>
          </a:bodyPr>
          <a:lstStyle/>
          <a:p>
            <a:r>
              <a:rPr lang="en-GB" dirty="0">
                <a:solidFill>
                  <a:srgbClr val="FFFFCC"/>
                </a:solidFill>
              </a:rPr>
              <a:t>Theories of Knowledge Acquisition</a:t>
            </a:r>
          </a:p>
        </p:txBody>
      </p:sp>
      <p:pic>
        <p:nvPicPr>
          <p:cNvPr id="4" name="Content Placeholder 3" descr="http://www.learningandteaching.info/learning/graphics/zpd.GIF"/>
          <p:cNvPicPr>
            <a:picLocks noGrp="1"/>
          </p:cNvPicPr>
          <p:nvPr>
            <p:ph idx="1"/>
          </p:nvPr>
        </p:nvPicPr>
        <p:blipFill>
          <a:blip r:embed="rId2" cstate="print"/>
          <a:srcRect/>
          <a:stretch>
            <a:fillRect/>
          </a:stretch>
        </p:blipFill>
        <p:spPr bwMode="auto">
          <a:xfrm>
            <a:off x="2051720" y="2420888"/>
            <a:ext cx="5067322" cy="4104499"/>
          </a:xfrm>
          <a:prstGeom prst="rect">
            <a:avLst/>
          </a:prstGeom>
          <a:noFill/>
          <a:ln w="9525">
            <a:noFill/>
            <a:miter lim="800000"/>
            <a:headEnd/>
            <a:tailEnd/>
          </a:ln>
        </p:spPr>
      </p:pic>
    </p:spTree>
    <p:extLst>
      <p:ext uri="{BB962C8B-B14F-4D97-AF65-F5344CB8AC3E}">
        <p14:creationId xmlns:p14="http://schemas.microsoft.com/office/powerpoint/2010/main" val="25859209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260648"/>
            <a:ext cx="6781800" cy="1527175"/>
          </a:xfrm>
        </p:spPr>
        <p:txBody>
          <a:bodyPr>
            <a:normAutofit/>
          </a:bodyPr>
          <a:lstStyle/>
          <a:p>
            <a:r>
              <a:rPr lang="en-GB" dirty="0">
                <a:solidFill>
                  <a:srgbClr val="FFFFCC"/>
                </a:solidFill>
              </a:rPr>
              <a:t>Theories of Knowledge Acquisition</a:t>
            </a:r>
          </a:p>
        </p:txBody>
      </p:sp>
      <p:pic>
        <p:nvPicPr>
          <p:cNvPr id="4" name="Content Placeholder 3" descr="http://em042.k12.sd.us/Differentiated%20Instruction/zpd.gif"/>
          <p:cNvPicPr>
            <a:picLocks noGrp="1"/>
          </p:cNvPicPr>
          <p:nvPr>
            <p:ph idx="1"/>
          </p:nvPr>
        </p:nvPicPr>
        <p:blipFill>
          <a:blip r:embed="rId2" cstate="print"/>
          <a:srcRect/>
          <a:stretch>
            <a:fillRect/>
          </a:stretch>
        </p:blipFill>
        <p:spPr bwMode="auto">
          <a:xfrm>
            <a:off x="1259632" y="1772816"/>
            <a:ext cx="6462184" cy="4846638"/>
          </a:xfrm>
          <a:prstGeom prst="rect">
            <a:avLst/>
          </a:prstGeom>
          <a:noFill/>
          <a:ln w="9525">
            <a:noFill/>
            <a:miter lim="800000"/>
            <a:headEnd/>
            <a:tailEnd/>
          </a:ln>
        </p:spPr>
      </p:pic>
    </p:spTree>
    <p:extLst>
      <p:ext uri="{BB962C8B-B14F-4D97-AF65-F5344CB8AC3E}">
        <p14:creationId xmlns:p14="http://schemas.microsoft.com/office/powerpoint/2010/main" val="36802108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332656"/>
            <a:ext cx="6781800" cy="1527175"/>
          </a:xfrm>
        </p:spPr>
        <p:txBody>
          <a:bodyPr>
            <a:normAutofit/>
          </a:bodyPr>
          <a:lstStyle/>
          <a:p>
            <a:r>
              <a:rPr lang="en-GB" dirty="0">
                <a:solidFill>
                  <a:srgbClr val="FFFFCC"/>
                </a:solidFill>
              </a:rPr>
              <a:t>Theories of Knowledge Acquisition</a:t>
            </a:r>
          </a:p>
        </p:txBody>
      </p:sp>
      <p:sp>
        <p:nvSpPr>
          <p:cNvPr id="3" name="Content Placeholder 2"/>
          <p:cNvSpPr>
            <a:spLocks noGrp="1"/>
          </p:cNvSpPr>
          <p:nvPr>
            <p:ph idx="1"/>
          </p:nvPr>
        </p:nvSpPr>
        <p:spPr>
          <a:xfrm>
            <a:off x="251520" y="1844824"/>
            <a:ext cx="8424936" cy="4608512"/>
          </a:xfrm>
        </p:spPr>
        <p:txBody>
          <a:bodyPr>
            <a:noAutofit/>
          </a:bodyPr>
          <a:lstStyle/>
          <a:p>
            <a:pPr algn="just"/>
            <a:r>
              <a:rPr lang="en-GB" sz="2400" dirty="0" err="1">
                <a:solidFill>
                  <a:srgbClr val="FFFFCC"/>
                </a:solidFill>
              </a:rPr>
              <a:t>Vygotsky</a:t>
            </a:r>
            <a:r>
              <a:rPr lang="en-GB" sz="2400" dirty="0">
                <a:solidFill>
                  <a:srgbClr val="FFFFCC"/>
                </a:solidFill>
              </a:rPr>
              <a:t> found that children who were given advice and suggestions when they got stuck achieved much more than expected compared to children not given any assistance. </a:t>
            </a:r>
          </a:p>
          <a:p>
            <a:pPr algn="just"/>
            <a:endParaRPr lang="en-GB" sz="2400" dirty="0">
              <a:solidFill>
                <a:srgbClr val="FFFFCC"/>
              </a:solidFill>
            </a:endParaRPr>
          </a:p>
          <a:p>
            <a:pPr algn="just"/>
            <a:r>
              <a:rPr lang="en-GB" sz="2400" dirty="0">
                <a:solidFill>
                  <a:srgbClr val="FFFFCC"/>
                </a:solidFill>
              </a:rPr>
              <a:t>“Without verbal assistance, the children could only show what they </a:t>
            </a:r>
            <a:r>
              <a:rPr lang="en-GB" sz="2400" i="1" dirty="0">
                <a:solidFill>
                  <a:srgbClr val="FFFFCC"/>
                </a:solidFill>
              </a:rPr>
              <a:t>could</a:t>
            </a:r>
            <a:r>
              <a:rPr lang="en-GB" sz="2400" dirty="0">
                <a:solidFill>
                  <a:srgbClr val="FFFFCC"/>
                </a:solidFill>
              </a:rPr>
              <a:t> do, but with assistance, they could show what they were </a:t>
            </a:r>
            <a:r>
              <a:rPr lang="en-GB" sz="2400" i="1" dirty="0">
                <a:solidFill>
                  <a:srgbClr val="FFFFCC"/>
                </a:solidFill>
              </a:rPr>
              <a:t>capable</a:t>
            </a:r>
            <a:r>
              <a:rPr lang="en-GB" sz="2400" dirty="0">
                <a:solidFill>
                  <a:srgbClr val="FFFFCC"/>
                </a:solidFill>
              </a:rPr>
              <a:t> of,” (Bainbridge et al., 2008). </a:t>
            </a:r>
          </a:p>
          <a:p>
            <a:pPr algn="just"/>
            <a:endParaRPr lang="en-GB" sz="2400" dirty="0">
              <a:solidFill>
                <a:srgbClr val="FFFFCC"/>
              </a:solidFill>
            </a:endParaRPr>
          </a:p>
          <a:p>
            <a:pPr algn="just"/>
            <a:r>
              <a:rPr lang="en-GB" sz="2400" dirty="0">
                <a:solidFill>
                  <a:srgbClr val="FFFFCC"/>
                </a:solidFill>
              </a:rPr>
              <a:t>This difference is the Zone of Proximal Development. If a child has a bigger ZPD they easier they will find learning; the smaller the ZPD, the harder they will find learning.</a:t>
            </a:r>
          </a:p>
          <a:p>
            <a:endParaRPr lang="en-GB" sz="2400" dirty="0"/>
          </a:p>
        </p:txBody>
      </p:sp>
    </p:spTree>
    <p:extLst>
      <p:ext uri="{BB962C8B-B14F-4D97-AF65-F5344CB8AC3E}">
        <p14:creationId xmlns:p14="http://schemas.microsoft.com/office/powerpoint/2010/main" val="10752780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331640" y="404664"/>
            <a:ext cx="6781800" cy="1527175"/>
          </a:xfrm>
        </p:spPr>
        <p:txBody>
          <a:bodyPr>
            <a:normAutofit fontScale="90000"/>
          </a:bodyPr>
          <a:lstStyle/>
          <a:p>
            <a:pPr eaLnBrk="1" hangingPunct="1"/>
            <a:r>
              <a:rPr lang="en-GB" altLang="en-US" sz="3600" dirty="0">
                <a:solidFill>
                  <a:srgbClr val="FFFFCC"/>
                </a:solidFill>
              </a:rPr>
              <a:t>Levels of Parental Support (Wood &amp; Middleton, 1975)</a:t>
            </a:r>
          </a:p>
        </p:txBody>
      </p:sp>
      <p:sp>
        <p:nvSpPr>
          <p:cNvPr id="11267" name="Rectangle 3"/>
          <p:cNvSpPr>
            <a:spLocks noGrp="1" noChangeArrowheads="1"/>
          </p:cNvSpPr>
          <p:nvPr>
            <p:ph type="body" idx="1"/>
          </p:nvPr>
        </p:nvSpPr>
        <p:spPr>
          <a:xfrm>
            <a:off x="683568" y="1988840"/>
            <a:ext cx="8064896" cy="3048000"/>
          </a:xfrm>
        </p:spPr>
        <p:txBody>
          <a:bodyPr/>
          <a:lstStyle/>
          <a:p>
            <a:pPr eaLnBrk="1" hangingPunct="1">
              <a:lnSpc>
                <a:spcPct val="90000"/>
              </a:lnSpc>
            </a:pPr>
            <a:r>
              <a:rPr lang="en-GB" altLang="en-US" sz="2800" dirty="0">
                <a:solidFill>
                  <a:srgbClr val="FFFFCC"/>
                </a:solidFill>
              </a:rPr>
              <a:t>4 </a:t>
            </a:r>
            <a:r>
              <a:rPr lang="en-GB" altLang="en-US" sz="2800" dirty="0" err="1" smtClean="0">
                <a:solidFill>
                  <a:srgbClr val="FFFFCC"/>
                </a:solidFill>
              </a:rPr>
              <a:t>yearr</a:t>
            </a:r>
            <a:r>
              <a:rPr lang="en-GB" altLang="en-US" sz="2800" dirty="0" smtClean="0">
                <a:solidFill>
                  <a:srgbClr val="FFFFCC"/>
                </a:solidFill>
              </a:rPr>
              <a:t> </a:t>
            </a:r>
            <a:r>
              <a:rPr lang="en-GB" altLang="en-US" sz="2800" dirty="0">
                <a:solidFill>
                  <a:srgbClr val="FFFFCC"/>
                </a:solidFill>
              </a:rPr>
              <a:t>olds given wooden blocks to fit together</a:t>
            </a:r>
          </a:p>
          <a:p>
            <a:pPr eaLnBrk="1" hangingPunct="1">
              <a:lnSpc>
                <a:spcPct val="90000"/>
              </a:lnSpc>
            </a:pPr>
            <a:r>
              <a:rPr lang="en-GB" altLang="en-US" sz="2800" dirty="0">
                <a:solidFill>
                  <a:srgbClr val="FFFFCC"/>
                </a:solidFill>
              </a:rPr>
              <a:t>Building task too difficult for child to complete alone</a:t>
            </a:r>
          </a:p>
          <a:p>
            <a:pPr eaLnBrk="1" hangingPunct="1">
              <a:lnSpc>
                <a:spcPct val="90000"/>
              </a:lnSpc>
            </a:pPr>
            <a:r>
              <a:rPr lang="en-GB" altLang="en-US" sz="2800" dirty="0">
                <a:solidFill>
                  <a:srgbClr val="FFFFCC"/>
                </a:solidFill>
              </a:rPr>
              <a:t>Interactions between children and parents observed in different levels of support:</a:t>
            </a:r>
          </a:p>
          <a:p>
            <a:pPr lvl="1" eaLnBrk="1" hangingPunct="1">
              <a:lnSpc>
                <a:spcPct val="90000"/>
              </a:lnSpc>
            </a:pPr>
            <a:r>
              <a:rPr lang="en-GB" altLang="en-US" sz="2400" dirty="0">
                <a:solidFill>
                  <a:srgbClr val="FFFFCC"/>
                </a:solidFill>
              </a:rPr>
              <a:t>Parent demonstrates</a:t>
            </a:r>
          </a:p>
          <a:p>
            <a:pPr lvl="1" eaLnBrk="1" hangingPunct="1">
              <a:lnSpc>
                <a:spcPct val="90000"/>
              </a:lnSpc>
            </a:pPr>
            <a:r>
              <a:rPr lang="en-GB" altLang="en-US" sz="2400" dirty="0">
                <a:solidFill>
                  <a:srgbClr val="FFFFCC"/>
                </a:solidFill>
              </a:rPr>
              <a:t>Parent prepares</a:t>
            </a:r>
          </a:p>
          <a:p>
            <a:pPr lvl="1" eaLnBrk="1" hangingPunct="1">
              <a:lnSpc>
                <a:spcPct val="90000"/>
              </a:lnSpc>
            </a:pPr>
            <a:r>
              <a:rPr lang="en-GB" altLang="en-US" sz="2400" dirty="0">
                <a:solidFill>
                  <a:srgbClr val="FFFFCC"/>
                </a:solidFill>
              </a:rPr>
              <a:t>Parent indicates</a:t>
            </a:r>
          </a:p>
          <a:p>
            <a:pPr lvl="1" eaLnBrk="1" hangingPunct="1">
              <a:lnSpc>
                <a:spcPct val="90000"/>
              </a:lnSpc>
            </a:pPr>
            <a:r>
              <a:rPr lang="en-GB" altLang="en-US" sz="2400" dirty="0">
                <a:solidFill>
                  <a:srgbClr val="FFFFCC"/>
                </a:solidFill>
              </a:rPr>
              <a:t>Parent gives specific instructions</a:t>
            </a:r>
          </a:p>
          <a:p>
            <a:pPr lvl="1" eaLnBrk="1" hangingPunct="1">
              <a:lnSpc>
                <a:spcPct val="90000"/>
              </a:lnSpc>
            </a:pPr>
            <a:r>
              <a:rPr lang="en-GB" altLang="en-US" sz="2400" dirty="0">
                <a:solidFill>
                  <a:srgbClr val="FFFFCC"/>
                </a:solidFill>
              </a:rPr>
              <a:t>Parent gives verbal prompt</a:t>
            </a:r>
          </a:p>
        </p:txBody>
      </p:sp>
    </p:spTree>
    <p:extLst>
      <p:ext uri="{BB962C8B-B14F-4D97-AF65-F5344CB8AC3E}">
        <p14:creationId xmlns:p14="http://schemas.microsoft.com/office/powerpoint/2010/main" val="3205228827"/>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331640" y="332656"/>
            <a:ext cx="6781800" cy="1527175"/>
          </a:xfrm>
        </p:spPr>
        <p:txBody>
          <a:bodyPr/>
          <a:lstStyle/>
          <a:p>
            <a:r>
              <a:rPr lang="en-GB" dirty="0">
                <a:solidFill>
                  <a:srgbClr val="FFFFCC"/>
                </a:solidFill>
              </a:rPr>
              <a:t>Vygotsky’s Sociocultural Theory</a:t>
            </a:r>
          </a:p>
        </p:txBody>
      </p:sp>
      <p:sp>
        <p:nvSpPr>
          <p:cNvPr id="51203" name="Rectangle 3"/>
          <p:cNvSpPr>
            <a:spLocks noGrp="1" noChangeArrowheads="1"/>
          </p:cNvSpPr>
          <p:nvPr>
            <p:ph idx="1"/>
          </p:nvPr>
        </p:nvSpPr>
        <p:spPr>
          <a:xfrm>
            <a:off x="323528" y="2132856"/>
            <a:ext cx="8496944" cy="3048000"/>
          </a:xfrm>
        </p:spPr>
        <p:txBody>
          <a:bodyPr/>
          <a:lstStyle/>
          <a:p>
            <a:pPr marL="533400" indent="-533400">
              <a:lnSpc>
                <a:spcPct val="90000"/>
              </a:lnSpc>
              <a:buFont typeface="Wingdings" pitchFamily="2" charset="2"/>
              <a:buNone/>
            </a:pPr>
            <a:r>
              <a:rPr lang="en-GB" sz="2400" b="1" u="sng" dirty="0">
                <a:solidFill>
                  <a:srgbClr val="FFFFCC"/>
                </a:solidFill>
              </a:rPr>
              <a:t>Language and Thought</a:t>
            </a:r>
          </a:p>
          <a:p>
            <a:pPr marL="533400" indent="-533400">
              <a:lnSpc>
                <a:spcPct val="90000"/>
              </a:lnSpc>
              <a:buFontTx/>
              <a:buChar char="•"/>
            </a:pPr>
            <a:r>
              <a:rPr lang="en-GB" sz="2400" dirty="0">
                <a:solidFill>
                  <a:srgbClr val="FFFFCC"/>
                </a:solidFill>
              </a:rPr>
              <a:t>Vygotsky suggested that it was through speech, formed through the process of social interaction, that the child developed as a thinker and a learner.</a:t>
            </a:r>
          </a:p>
          <a:p>
            <a:pPr marL="533400" indent="-533400">
              <a:lnSpc>
                <a:spcPct val="90000"/>
              </a:lnSpc>
              <a:buFontTx/>
              <a:buNone/>
            </a:pPr>
            <a:r>
              <a:rPr lang="en-GB" sz="2400" b="1" u="sng" dirty="0">
                <a:solidFill>
                  <a:srgbClr val="FFFFCC"/>
                </a:solidFill>
              </a:rPr>
              <a:t>Stages of Language-Thought Development</a:t>
            </a:r>
          </a:p>
          <a:p>
            <a:pPr marL="533400" indent="-533400">
              <a:lnSpc>
                <a:spcPct val="90000"/>
              </a:lnSpc>
              <a:buFontTx/>
              <a:buAutoNum type="arabicPeriod"/>
            </a:pPr>
            <a:r>
              <a:rPr lang="en-GB" sz="2400" dirty="0">
                <a:solidFill>
                  <a:srgbClr val="FFFFCC"/>
                </a:solidFill>
              </a:rPr>
              <a:t>External speech </a:t>
            </a:r>
            <a:r>
              <a:rPr lang="en-GB" sz="2000" dirty="0">
                <a:solidFill>
                  <a:srgbClr val="FFFFCC"/>
                </a:solidFill>
              </a:rPr>
              <a:t>–</a:t>
            </a:r>
            <a:r>
              <a:rPr lang="en-GB" sz="2400" dirty="0">
                <a:solidFill>
                  <a:srgbClr val="FFFFCC"/>
                </a:solidFill>
              </a:rPr>
              <a:t> thinking comes from a source outside the child;</a:t>
            </a:r>
          </a:p>
          <a:p>
            <a:pPr marL="533400" indent="-533400">
              <a:lnSpc>
                <a:spcPct val="90000"/>
              </a:lnSpc>
              <a:buFontTx/>
              <a:buAutoNum type="arabicPeriod"/>
            </a:pPr>
            <a:r>
              <a:rPr lang="en-GB" sz="2400" dirty="0">
                <a:solidFill>
                  <a:srgbClr val="FFFFCC"/>
                </a:solidFill>
              </a:rPr>
              <a:t>Private speech  - children talk to themselves as a way of directing their own thinking and guiding their activities;</a:t>
            </a:r>
          </a:p>
          <a:p>
            <a:pPr marL="533400" indent="-533400">
              <a:lnSpc>
                <a:spcPct val="90000"/>
              </a:lnSpc>
              <a:buFontTx/>
              <a:buAutoNum type="arabicPeriod"/>
            </a:pPr>
            <a:r>
              <a:rPr lang="en-GB" sz="2400" dirty="0">
                <a:solidFill>
                  <a:srgbClr val="FFFFCC"/>
                </a:solidFill>
              </a:rPr>
              <a:t>Internal speech – children have internalized their thought processes.  </a:t>
            </a:r>
          </a:p>
        </p:txBody>
      </p:sp>
    </p:spTree>
    <p:extLst>
      <p:ext uri="{BB962C8B-B14F-4D97-AF65-F5344CB8AC3E}">
        <p14:creationId xmlns:p14="http://schemas.microsoft.com/office/powerpoint/2010/main" val="31337341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0D126B-9442-AE48-B64C-3282802E4850}"/>
              </a:ext>
            </a:extLst>
          </p:cNvPr>
          <p:cNvSpPr>
            <a:spLocks noGrp="1"/>
          </p:cNvSpPr>
          <p:nvPr>
            <p:ph type="title"/>
          </p:nvPr>
        </p:nvSpPr>
        <p:spPr>
          <a:xfrm>
            <a:off x="1403648" y="260648"/>
            <a:ext cx="6781800" cy="1527175"/>
          </a:xfrm>
        </p:spPr>
        <p:txBody>
          <a:bodyPr/>
          <a:lstStyle/>
          <a:p>
            <a:r>
              <a:rPr lang="en-GB" dirty="0">
                <a:solidFill>
                  <a:srgbClr val="FFFFCC"/>
                </a:solidFill>
              </a:rPr>
              <a:t>The role of speech</a:t>
            </a:r>
            <a:endParaRPr lang="en-US" dirty="0">
              <a:solidFill>
                <a:srgbClr val="FFFFCC"/>
              </a:solidFill>
            </a:endParaRPr>
          </a:p>
        </p:txBody>
      </p:sp>
      <p:sp>
        <p:nvSpPr>
          <p:cNvPr id="3" name="Content Placeholder 2">
            <a:extLst>
              <a:ext uri="{FF2B5EF4-FFF2-40B4-BE49-F238E27FC236}">
                <a16:creationId xmlns:a16="http://schemas.microsoft.com/office/drawing/2014/main" xmlns="" id="{435998F8-E227-6C47-AFDF-8D5F22954FFC}"/>
              </a:ext>
            </a:extLst>
          </p:cNvPr>
          <p:cNvSpPr>
            <a:spLocks noGrp="1"/>
          </p:cNvSpPr>
          <p:nvPr>
            <p:ph idx="1"/>
          </p:nvPr>
        </p:nvSpPr>
        <p:spPr>
          <a:xfrm>
            <a:off x="899592" y="2060848"/>
            <a:ext cx="7400636" cy="3048000"/>
          </a:xfrm>
        </p:spPr>
        <p:txBody>
          <a:bodyPr/>
          <a:lstStyle/>
          <a:p>
            <a:r>
              <a:rPr lang="en-GB" sz="2400" dirty="0">
                <a:solidFill>
                  <a:srgbClr val="FFFFCC"/>
                </a:solidFill>
              </a:rPr>
              <a:t>In contrast to </a:t>
            </a:r>
            <a:r>
              <a:rPr lang="en-GB" sz="2400" dirty="0" err="1">
                <a:solidFill>
                  <a:srgbClr val="FFFFCC"/>
                </a:solidFill>
              </a:rPr>
              <a:t>Piagetian</a:t>
            </a:r>
            <a:r>
              <a:rPr lang="en-GB" sz="2400" dirty="0">
                <a:solidFill>
                  <a:srgbClr val="FFFFCC"/>
                </a:solidFill>
              </a:rPr>
              <a:t> ideas of egocentric speech, </a:t>
            </a:r>
            <a:r>
              <a:rPr lang="en-GB" sz="2400" dirty="0" err="1">
                <a:solidFill>
                  <a:srgbClr val="FFFFCC"/>
                </a:solidFill>
              </a:rPr>
              <a:t>Vygotsky</a:t>
            </a:r>
            <a:r>
              <a:rPr lang="en-GB" sz="2400" dirty="0">
                <a:solidFill>
                  <a:srgbClr val="FFFFCC"/>
                </a:solidFill>
              </a:rPr>
              <a:t> advocated that children’s speech to themselves was a powerful regulator of behaviour. </a:t>
            </a:r>
          </a:p>
          <a:p>
            <a:r>
              <a:rPr lang="en-GB" sz="2400" dirty="0">
                <a:solidFill>
                  <a:srgbClr val="FFFFCC"/>
                </a:solidFill>
              </a:rPr>
              <a:t>Through language they can reflect on their behaviour, organise it and control it. </a:t>
            </a:r>
          </a:p>
          <a:p>
            <a:r>
              <a:rPr lang="en-GB" sz="2400" dirty="0">
                <a:solidFill>
                  <a:srgbClr val="FFFFCC"/>
                </a:solidFill>
              </a:rPr>
              <a:t>Their thought is organised as dialogues with </a:t>
            </a:r>
            <a:r>
              <a:rPr lang="en-GB" sz="2400" dirty="0" smtClean="0">
                <a:solidFill>
                  <a:srgbClr val="FFFFCC"/>
                </a:solidFill>
              </a:rPr>
              <a:t>others </a:t>
            </a:r>
            <a:r>
              <a:rPr lang="en-GB" sz="2400" dirty="0">
                <a:solidFill>
                  <a:srgbClr val="FFFFCC"/>
                </a:solidFill>
              </a:rPr>
              <a:t>and this becomes internalised. </a:t>
            </a:r>
          </a:p>
          <a:p>
            <a:r>
              <a:rPr lang="en-GB" sz="2400" dirty="0">
                <a:solidFill>
                  <a:srgbClr val="FFFFCC"/>
                </a:solidFill>
              </a:rPr>
              <a:t>In time it changes from private speech to whispers and lip movements.</a:t>
            </a:r>
            <a:endParaRPr lang="en-US" sz="2400" dirty="0">
              <a:solidFill>
                <a:srgbClr val="FFFFCC"/>
              </a:solidFill>
            </a:endParaRPr>
          </a:p>
        </p:txBody>
      </p:sp>
    </p:spTree>
    <p:extLst>
      <p:ext uri="{BB962C8B-B14F-4D97-AF65-F5344CB8AC3E}">
        <p14:creationId xmlns:p14="http://schemas.microsoft.com/office/powerpoint/2010/main" val="10718686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331640" y="404664"/>
            <a:ext cx="6781800" cy="1527175"/>
          </a:xfrm>
        </p:spPr>
        <p:txBody>
          <a:bodyPr/>
          <a:lstStyle/>
          <a:p>
            <a:r>
              <a:rPr lang="en-GB" dirty="0">
                <a:solidFill>
                  <a:srgbClr val="FFFFCC"/>
                </a:solidFill>
              </a:rPr>
              <a:t>Vygotsky’s Sociocultural Theory</a:t>
            </a:r>
          </a:p>
        </p:txBody>
      </p:sp>
      <p:sp>
        <p:nvSpPr>
          <p:cNvPr id="53251" name="Rectangle 3"/>
          <p:cNvSpPr>
            <a:spLocks noGrp="1" noChangeArrowheads="1"/>
          </p:cNvSpPr>
          <p:nvPr>
            <p:ph idx="1"/>
          </p:nvPr>
        </p:nvSpPr>
        <p:spPr>
          <a:xfrm>
            <a:off x="611560" y="1988840"/>
            <a:ext cx="7992888" cy="3048000"/>
          </a:xfrm>
        </p:spPr>
        <p:txBody>
          <a:bodyPr/>
          <a:lstStyle/>
          <a:p>
            <a:pPr>
              <a:buFont typeface="Wingdings" pitchFamily="2" charset="2"/>
              <a:buNone/>
            </a:pPr>
            <a:r>
              <a:rPr lang="en-GB" b="1" u="sng" dirty="0">
                <a:solidFill>
                  <a:srgbClr val="FFFFCC"/>
                </a:solidFill>
              </a:rPr>
              <a:t>Contributions</a:t>
            </a:r>
          </a:p>
          <a:p>
            <a:pPr>
              <a:buFontTx/>
              <a:buChar char="•"/>
            </a:pPr>
            <a:r>
              <a:rPr lang="en-GB" dirty="0">
                <a:solidFill>
                  <a:srgbClr val="FFFFCC"/>
                </a:solidFill>
              </a:rPr>
              <a:t>Stresses the importance of specific social processes hitherto not emphasised by other theorists</a:t>
            </a:r>
          </a:p>
          <a:p>
            <a:pPr>
              <a:buFontTx/>
              <a:buChar char="•"/>
            </a:pPr>
            <a:r>
              <a:rPr lang="en-GB" dirty="0">
                <a:solidFill>
                  <a:srgbClr val="FFFFCC"/>
                </a:solidFill>
              </a:rPr>
              <a:t>Expectations that wide variations across cultures will exist</a:t>
            </a:r>
          </a:p>
          <a:p>
            <a:pPr>
              <a:buFontTx/>
              <a:buChar char="•"/>
            </a:pPr>
            <a:r>
              <a:rPr lang="en-GB" dirty="0">
                <a:solidFill>
                  <a:srgbClr val="FFFFCC"/>
                </a:solidFill>
              </a:rPr>
              <a:t>Contribution to education : Reciprocal teaching and cooperative learning</a:t>
            </a:r>
          </a:p>
        </p:txBody>
      </p:sp>
    </p:spTree>
    <p:extLst>
      <p:ext uri="{BB962C8B-B14F-4D97-AF65-F5344CB8AC3E}">
        <p14:creationId xmlns:p14="http://schemas.microsoft.com/office/powerpoint/2010/main" val="6584928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331640" y="404664"/>
            <a:ext cx="6781800" cy="1527175"/>
          </a:xfrm>
        </p:spPr>
        <p:txBody>
          <a:bodyPr/>
          <a:lstStyle/>
          <a:p>
            <a:r>
              <a:rPr lang="en-GB" dirty="0">
                <a:solidFill>
                  <a:srgbClr val="FFFFCC"/>
                </a:solidFill>
              </a:rPr>
              <a:t>Vygotsky’s Sociocultural Theory</a:t>
            </a:r>
          </a:p>
        </p:txBody>
      </p:sp>
      <p:sp>
        <p:nvSpPr>
          <p:cNvPr id="55299" name="Rectangle 3"/>
          <p:cNvSpPr>
            <a:spLocks noGrp="1" noChangeArrowheads="1"/>
          </p:cNvSpPr>
          <p:nvPr>
            <p:ph idx="1"/>
          </p:nvPr>
        </p:nvSpPr>
        <p:spPr>
          <a:xfrm>
            <a:off x="467544" y="2060848"/>
            <a:ext cx="8352928" cy="3048000"/>
          </a:xfrm>
        </p:spPr>
        <p:txBody>
          <a:bodyPr/>
          <a:lstStyle/>
          <a:p>
            <a:pPr>
              <a:lnSpc>
                <a:spcPct val="90000"/>
              </a:lnSpc>
              <a:buFont typeface="Wingdings" pitchFamily="2" charset="2"/>
              <a:buNone/>
            </a:pPr>
            <a:r>
              <a:rPr lang="en-GB" b="1" u="sng" dirty="0">
                <a:solidFill>
                  <a:srgbClr val="FFFFCC"/>
                </a:solidFill>
              </a:rPr>
              <a:t>Challenges</a:t>
            </a:r>
          </a:p>
          <a:p>
            <a:pPr>
              <a:lnSpc>
                <a:spcPct val="90000"/>
              </a:lnSpc>
              <a:buFontTx/>
              <a:buChar char="•"/>
            </a:pPr>
            <a:r>
              <a:rPr lang="en-GB" dirty="0">
                <a:solidFill>
                  <a:srgbClr val="FFFFCC"/>
                </a:solidFill>
              </a:rPr>
              <a:t>“recent” theory which has not been subject to such intense scrutiny as Piaget’s;</a:t>
            </a:r>
          </a:p>
          <a:p>
            <a:pPr>
              <a:lnSpc>
                <a:spcPct val="90000"/>
              </a:lnSpc>
              <a:buFontTx/>
              <a:buChar char="•"/>
            </a:pPr>
            <a:r>
              <a:rPr lang="en-GB" dirty="0">
                <a:solidFill>
                  <a:srgbClr val="FFFFCC"/>
                </a:solidFill>
              </a:rPr>
              <a:t>The biological side of development is neglected</a:t>
            </a:r>
          </a:p>
          <a:p>
            <a:pPr>
              <a:lnSpc>
                <a:spcPct val="90000"/>
              </a:lnSpc>
              <a:buFontTx/>
              <a:buChar char="•"/>
            </a:pPr>
            <a:r>
              <a:rPr lang="en-GB" dirty="0">
                <a:solidFill>
                  <a:srgbClr val="FFFFCC"/>
                </a:solidFill>
              </a:rPr>
              <a:t>Guided participations that rely heavily on verbal instruction less useful for learning in some cultures (Rogoff, 1990,1998; et al</a:t>
            </a:r>
            <a:r>
              <a:rPr lang="en-GB" dirty="0" smtClean="0">
                <a:solidFill>
                  <a:srgbClr val="FFFFCC"/>
                </a:solidFill>
              </a:rPr>
              <a:t>.,1993</a:t>
            </a:r>
            <a:r>
              <a:rPr lang="en-GB" dirty="0">
                <a:solidFill>
                  <a:srgbClr val="FFFFCC"/>
                </a:solidFill>
              </a:rPr>
              <a:t>); </a:t>
            </a:r>
          </a:p>
        </p:txBody>
      </p:sp>
    </p:spTree>
    <p:extLst>
      <p:ext uri="{BB962C8B-B14F-4D97-AF65-F5344CB8AC3E}">
        <p14:creationId xmlns:p14="http://schemas.microsoft.com/office/powerpoint/2010/main" val="38689154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260648"/>
            <a:ext cx="6781800" cy="1527175"/>
          </a:xfrm>
        </p:spPr>
        <p:txBody>
          <a:bodyPr>
            <a:normAutofit/>
          </a:bodyPr>
          <a:lstStyle/>
          <a:p>
            <a:r>
              <a:rPr lang="en-GB" dirty="0">
                <a:solidFill>
                  <a:srgbClr val="FFFFCC"/>
                </a:solidFill>
              </a:rPr>
              <a:t>Bruner`s Theory of Knowledge Acquisition</a:t>
            </a:r>
          </a:p>
        </p:txBody>
      </p:sp>
      <p:sp>
        <p:nvSpPr>
          <p:cNvPr id="3" name="Content Placeholder 2"/>
          <p:cNvSpPr>
            <a:spLocks noGrp="1"/>
          </p:cNvSpPr>
          <p:nvPr>
            <p:ph idx="1"/>
          </p:nvPr>
        </p:nvSpPr>
        <p:spPr>
          <a:xfrm>
            <a:off x="179512" y="1609416"/>
            <a:ext cx="8640960" cy="5034294"/>
          </a:xfrm>
        </p:spPr>
        <p:txBody>
          <a:bodyPr>
            <a:normAutofit fontScale="77500" lnSpcReduction="20000"/>
          </a:bodyPr>
          <a:lstStyle/>
          <a:p>
            <a:pPr algn="just"/>
            <a:r>
              <a:rPr lang="en-GB" dirty="0">
                <a:solidFill>
                  <a:srgbClr val="FFFFCC"/>
                </a:solidFill>
              </a:rPr>
              <a:t>Bruner (1966) presented three stages or modes of representation necessary for knowledge acquisition. </a:t>
            </a:r>
          </a:p>
          <a:p>
            <a:pPr algn="just"/>
            <a:endParaRPr lang="en-GB" dirty="0">
              <a:solidFill>
                <a:srgbClr val="FFFFCC"/>
              </a:solidFill>
            </a:endParaRPr>
          </a:p>
          <a:p>
            <a:pPr algn="just"/>
            <a:r>
              <a:rPr lang="en-GB" dirty="0">
                <a:solidFill>
                  <a:srgbClr val="FFFFCC"/>
                </a:solidFill>
              </a:rPr>
              <a:t>These differ from Piaget’s stages in that they are not defined by precise age ranges. </a:t>
            </a:r>
          </a:p>
          <a:p>
            <a:pPr algn="just"/>
            <a:endParaRPr lang="en-GB" dirty="0">
              <a:solidFill>
                <a:srgbClr val="FFFFCC"/>
              </a:solidFill>
            </a:endParaRPr>
          </a:p>
          <a:p>
            <a:pPr algn="just"/>
            <a:r>
              <a:rPr lang="en-GB" dirty="0">
                <a:solidFill>
                  <a:srgbClr val="FFFFCC"/>
                </a:solidFill>
              </a:rPr>
              <a:t>Bruner highlights that children’s intellectual development is dependant on progressing through the three stages; and that the three stages exist throughout an individual’s life.</a:t>
            </a:r>
          </a:p>
          <a:p>
            <a:pPr algn="just"/>
            <a:endParaRPr lang="en-GB" dirty="0">
              <a:solidFill>
                <a:srgbClr val="FFFFCC"/>
              </a:solidFill>
            </a:endParaRPr>
          </a:p>
          <a:p>
            <a:pPr algn="just"/>
            <a:r>
              <a:rPr lang="en-GB" dirty="0">
                <a:solidFill>
                  <a:srgbClr val="FFFFCC"/>
                </a:solidFill>
              </a:rPr>
              <a:t>The three stages are called </a:t>
            </a:r>
            <a:r>
              <a:rPr lang="en-GB" sz="4300" i="1" dirty="0">
                <a:solidFill>
                  <a:srgbClr val="FFFFCC"/>
                </a:solidFill>
              </a:rPr>
              <a:t>representations </a:t>
            </a:r>
            <a:r>
              <a:rPr lang="en-GB" dirty="0">
                <a:solidFill>
                  <a:srgbClr val="FFFFCC"/>
                </a:solidFill>
              </a:rPr>
              <a:t>because they represent the rules that enable the individual to understand the world</a:t>
            </a:r>
            <a:r>
              <a:rPr lang="en-GB" dirty="0"/>
              <a:t>.</a:t>
            </a:r>
          </a:p>
          <a:p>
            <a:pPr algn="just"/>
            <a:endParaRPr lang="en-GB" dirty="0"/>
          </a:p>
          <a:p>
            <a:endParaRPr lang="en-GB" dirty="0"/>
          </a:p>
        </p:txBody>
      </p:sp>
    </p:spTree>
    <p:extLst>
      <p:ext uri="{BB962C8B-B14F-4D97-AF65-F5344CB8AC3E}">
        <p14:creationId xmlns:p14="http://schemas.microsoft.com/office/powerpoint/2010/main" val="30140564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CC"/>
                </a:solidFill>
              </a:rPr>
              <a:t>Watch the video…</a:t>
            </a:r>
            <a:endParaRPr lang="en-GB" dirty="0">
              <a:solidFill>
                <a:srgbClr val="FFFFCC"/>
              </a:solidFill>
            </a:endParaRPr>
          </a:p>
        </p:txBody>
      </p:sp>
      <p:sp>
        <p:nvSpPr>
          <p:cNvPr id="3" name="Content Placeholder 2"/>
          <p:cNvSpPr>
            <a:spLocks noGrp="1"/>
          </p:cNvSpPr>
          <p:nvPr>
            <p:ph idx="1"/>
          </p:nvPr>
        </p:nvSpPr>
        <p:spPr/>
        <p:txBody>
          <a:bodyPr/>
          <a:lstStyle/>
          <a:p>
            <a:r>
              <a:rPr lang="en-GB" dirty="0" smtClean="0">
                <a:hlinkClick r:id="rId2"/>
              </a:rPr>
              <a:t>Modes of representation</a:t>
            </a:r>
            <a:endParaRPr lang="en-GB" dirty="0" smtClean="0"/>
          </a:p>
          <a:p>
            <a:endParaRPr lang="en-GB" dirty="0"/>
          </a:p>
        </p:txBody>
      </p:sp>
    </p:spTree>
    <p:extLst>
      <p:ext uri="{BB962C8B-B14F-4D97-AF65-F5344CB8AC3E}">
        <p14:creationId xmlns:p14="http://schemas.microsoft.com/office/powerpoint/2010/main" val="118344795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1"/>
            <a:ext cx="8712968" cy="2088232"/>
          </a:xfrm>
        </p:spPr>
        <p:txBody>
          <a:bodyPr>
            <a:normAutofit/>
          </a:bodyPr>
          <a:lstStyle/>
          <a:p>
            <a:r>
              <a:rPr lang="en-GB" sz="3600" dirty="0">
                <a:solidFill>
                  <a:srgbClr val="FFFFCC"/>
                </a:solidFill>
              </a:rPr>
              <a:t>Theories of Knowledge Acquisition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50233198"/>
              </p:ext>
            </p:extLst>
          </p:nvPr>
        </p:nvGraphicFramePr>
        <p:xfrm>
          <a:off x="214282" y="1556792"/>
          <a:ext cx="8606190" cy="5040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431968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Content Placeholder 1"/>
          <p:cNvSpPr>
            <a:spLocks noGrp="1"/>
          </p:cNvSpPr>
          <p:nvPr>
            <p:ph idx="1"/>
          </p:nvPr>
        </p:nvSpPr>
        <p:spPr>
          <a:xfrm>
            <a:off x="539552" y="1988840"/>
            <a:ext cx="8208912" cy="3048000"/>
          </a:xfrm>
        </p:spPr>
        <p:txBody>
          <a:bodyPr/>
          <a:lstStyle/>
          <a:p>
            <a:r>
              <a:rPr lang="en-GB" altLang="en-US" sz="2800" dirty="0">
                <a:solidFill>
                  <a:srgbClr val="FFFFCC"/>
                </a:solidFill>
              </a:rPr>
              <a:t>Bruner suggested that different ways of thinking (or representation) were important at different ages</a:t>
            </a:r>
          </a:p>
          <a:p>
            <a:r>
              <a:rPr lang="en-GB" altLang="en-US" sz="2800" dirty="0">
                <a:solidFill>
                  <a:srgbClr val="FFFFCC"/>
                </a:solidFill>
              </a:rPr>
              <a:t>In contrast, Piaget emphasised that children developed sequentially through different stages of development.</a:t>
            </a:r>
          </a:p>
          <a:p>
            <a:r>
              <a:rPr lang="en-GB" altLang="en-US" sz="2800" dirty="0">
                <a:solidFill>
                  <a:srgbClr val="FFFFCC"/>
                </a:solidFill>
              </a:rPr>
              <a:t>The enactive mode (used in 1</a:t>
            </a:r>
            <a:r>
              <a:rPr lang="en-GB" altLang="en-US" sz="2800" baseline="30000" dirty="0">
                <a:solidFill>
                  <a:srgbClr val="FFFFCC"/>
                </a:solidFill>
              </a:rPr>
              <a:t>st</a:t>
            </a:r>
            <a:r>
              <a:rPr lang="en-GB" altLang="en-US" sz="2800" dirty="0">
                <a:solidFill>
                  <a:srgbClr val="FFFFCC"/>
                </a:solidFill>
              </a:rPr>
              <a:t> 18 months)</a:t>
            </a:r>
          </a:p>
          <a:p>
            <a:r>
              <a:rPr lang="en-GB" altLang="en-US" sz="2800" dirty="0">
                <a:solidFill>
                  <a:srgbClr val="FFFFCC"/>
                </a:solidFill>
              </a:rPr>
              <a:t>The iconic mode (develops from 18 months)</a:t>
            </a:r>
          </a:p>
          <a:p>
            <a:r>
              <a:rPr lang="en-GB" altLang="en-US" sz="2800" dirty="0">
                <a:solidFill>
                  <a:srgbClr val="FFFFCC"/>
                </a:solidFill>
              </a:rPr>
              <a:t>The symbolic mode (6-7 years onwards)</a:t>
            </a:r>
          </a:p>
          <a:p>
            <a:endParaRPr lang="en-GB" altLang="en-US" sz="2800" dirty="0">
              <a:solidFill>
                <a:srgbClr val="FFFFCC"/>
              </a:solidFill>
            </a:endParaRPr>
          </a:p>
        </p:txBody>
      </p:sp>
      <p:sp>
        <p:nvSpPr>
          <p:cNvPr id="3" name="Title 2"/>
          <p:cNvSpPr>
            <a:spLocks noGrp="1"/>
          </p:cNvSpPr>
          <p:nvPr>
            <p:ph type="title"/>
          </p:nvPr>
        </p:nvSpPr>
        <p:spPr>
          <a:xfrm>
            <a:off x="1043608" y="260648"/>
            <a:ext cx="6781800" cy="1527175"/>
          </a:xfrm>
        </p:spPr>
        <p:txBody>
          <a:bodyPr/>
          <a:lstStyle/>
          <a:p>
            <a:pPr fontAlgn="auto">
              <a:spcAft>
                <a:spcPts val="0"/>
              </a:spcAft>
              <a:defRPr/>
            </a:pPr>
            <a:r>
              <a:rPr lang="en-GB" dirty="0">
                <a:solidFill>
                  <a:srgbClr val="FFFFCC"/>
                </a:solidFill>
              </a:rPr>
              <a:t>Modes of Representation</a:t>
            </a:r>
            <a:r>
              <a:rPr lang="en-GB" dirty="0"/>
              <a:t>	</a:t>
            </a:r>
          </a:p>
        </p:txBody>
      </p:sp>
    </p:spTree>
    <p:extLst>
      <p:ext uri="{BB962C8B-B14F-4D97-AF65-F5344CB8AC3E}">
        <p14:creationId xmlns:p14="http://schemas.microsoft.com/office/powerpoint/2010/main" val="261059413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72816"/>
            <a:ext cx="8229600" cy="4608512"/>
          </a:xfrm>
        </p:spPr>
        <p:txBody>
          <a:bodyPr>
            <a:normAutofit/>
          </a:bodyPr>
          <a:lstStyle/>
          <a:p>
            <a:pPr marL="452628" fontAlgn="auto">
              <a:spcAft>
                <a:spcPts val="0"/>
              </a:spcAft>
              <a:defRPr/>
            </a:pPr>
            <a:r>
              <a:rPr lang="en-GB" sz="2400" dirty="0">
                <a:solidFill>
                  <a:srgbClr val="FFFFCC"/>
                </a:solidFill>
              </a:rPr>
              <a:t>The first kind of memory. This mode is used within the first 18 months of life (corresponding with Piaget’s sensorimotor stage).</a:t>
            </a:r>
          </a:p>
          <a:p>
            <a:pPr marL="452628" fontAlgn="auto">
              <a:spcAft>
                <a:spcPts val="0"/>
              </a:spcAft>
              <a:defRPr/>
            </a:pPr>
            <a:r>
              <a:rPr lang="en-GB" sz="2400" dirty="0">
                <a:solidFill>
                  <a:srgbClr val="FFFFCC"/>
                </a:solidFill>
              </a:rPr>
              <a:t>The infant stores information in the form of muscle memories: remembering the feel of actions.</a:t>
            </a:r>
          </a:p>
          <a:p>
            <a:pPr marL="452628" fontAlgn="auto">
              <a:spcAft>
                <a:spcPts val="0"/>
              </a:spcAft>
              <a:defRPr/>
            </a:pPr>
            <a:r>
              <a:rPr lang="en-GB" sz="2400" dirty="0">
                <a:solidFill>
                  <a:srgbClr val="FFFFCC"/>
                </a:solidFill>
              </a:rPr>
              <a:t>Thinking is based entirely on physical actions.</a:t>
            </a:r>
          </a:p>
          <a:p>
            <a:pPr marL="452628" fontAlgn="auto">
              <a:spcAft>
                <a:spcPts val="0"/>
              </a:spcAft>
              <a:defRPr/>
            </a:pPr>
            <a:r>
              <a:rPr lang="en-GB" sz="2400" dirty="0">
                <a:solidFill>
                  <a:srgbClr val="FFFFCC"/>
                </a:solidFill>
              </a:rPr>
              <a:t>Infants learn by doing, rather than by internal representation (or thinking).</a:t>
            </a:r>
          </a:p>
          <a:p>
            <a:pPr marL="452628" fontAlgn="auto">
              <a:spcAft>
                <a:spcPts val="0"/>
              </a:spcAft>
              <a:defRPr/>
            </a:pPr>
            <a:r>
              <a:rPr lang="en-GB" sz="2400" dirty="0">
                <a:solidFill>
                  <a:srgbClr val="FFFFCC"/>
                </a:solidFill>
              </a:rPr>
              <a:t>This mode continues later in many physical activities, such as learning to ride a bike.</a:t>
            </a:r>
          </a:p>
        </p:txBody>
      </p:sp>
      <p:sp>
        <p:nvSpPr>
          <p:cNvPr id="3" name="Title 2"/>
          <p:cNvSpPr>
            <a:spLocks noGrp="1"/>
          </p:cNvSpPr>
          <p:nvPr>
            <p:ph type="title"/>
          </p:nvPr>
        </p:nvSpPr>
        <p:spPr>
          <a:xfrm>
            <a:off x="755576" y="476672"/>
            <a:ext cx="8229600" cy="939784"/>
          </a:xfrm>
        </p:spPr>
        <p:txBody>
          <a:bodyPr/>
          <a:lstStyle/>
          <a:p>
            <a:pPr fontAlgn="auto">
              <a:spcAft>
                <a:spcPts val="0"/>
              </a:spcAft>
              <a:defRPr/>
            </a:pPr>
            <a:r>
              <a:rPr lang="en-GB" dirty="0">
                <a:solidFill>
                  <a:srgbClr val="FFFFCC"/>
                </a:solidFill>
              </a:rPr>
              <a:t>Enactive Representation</a:t>
            </a:r>
          </a:p>
        </p:txBody>
      </p:sp>
    </p:spTree>
    <p:extLst>
      <p:ext uri="{BB962C8B-B14F-4D97-AF65-F5344CB8AC3E}">
        <p14:creationId xmlns:p14="http://schemas.microsoft.com/office/powerpoint/2010/main" val="20888293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Content Placeholder 1"/>
          <p:cNvSpPr>
            <a:spLocks noGrp="1"/>
          </p:cNvSpPr>
          <p:nvPr>
            <p:ph idx="1"/>
          </p:nvPr>
        </p:nvSpPr>
        <p:spPr>
          <a:xfrm>
            <a:off x="539552" y="1700808"/>
            <a:ext cx="8208912" cy="3048000"/>
          </a:xfrm>
        </p:spPr>
        <p:txBody>
          <a:bodyPr/>
          <a:lstStyle/>
          <a:p>
            <a:r>
              <a:rPr lang="en-GB" altLang="en-US" sz="2400" dirty="0">
                <a:solidFill>
                  <a:srgbClr val="FFFFCC"/>
                </a:solidFill>
              </a:rPr>
              <a:t>Information is stored as sensory images: usually visual ones, like pictures in the mind.</a:t>
            </a:r>
          </a:p>
          <a:p>
            <a:r>
              <a:rPr lang="en-GB" altLang="en-US" sz="2400" dirty="0">
                <a:solidFill>
                  <a:srgbClr val="FFFFCC"/>
                </a:solidFill>
              </a:rPr>
              <a:t>Mode begins to develop from 18 months.</a:t>
            </a:r>
          </a:p>
          <a:p>
            <a:r>
              <a:rPr lang="en-GB" altLang="en-US" sz="2400" dirty="0">
                <a:solidFill>
                  <a:srgbClr val="FFFFCC"/>
                </a:solidFill>
              </a:rPr>
              <a:t>Some children develop an extreme form of this known as eidetic imagery (photographic memory), but they usually lose it as they grow older.</a:t>
            </a:r>
          </a:p>
          <a:p>
            <a:r>
              <a:rPr lang="en-GB" altLang="en-US" sz="2400" dirty="0">
                <a:solidFill>
                  <a:srgbClr val="FFFFCC"/>
                </a:solidFill>
              </a:rPr>
              <a:t>Thinking is based on the use of mental images (icons), which may be based on sight, hearing, smell or touch.</a:t>
            </a:r>
          </a:p>
          <a:p>
            <a:r>
              <a:rPr lang="en-GB" sz="2400" dirty="0">
                <a:hlinkClick r:id="rId2"/>
              </a:rPr>
              <a:t>http://www.youtube.com/watch?v=cByXyaRLAAw</a:t>
            </a:r>
            <a:endParaRPr lang="en-GB" altLang="en-US" sz="2400" dirty="0"/>
          </a:p>
        </p:txBody>
      </p:sp>
      <p:sp>
        <p:nvSpPr>
          <p:cNvPr id="3" name="Title 2"/>
          <p:cNvSpPr>
            <a:spLocks noGrp="1"/>
          </p:cNvSpPr>
          <p:nvPr>
            <p:ph type="title"/>
          </p:nvPr>
        </p:nvSpPr>
        <p:spPr>
          <a:xfrm>
            <a:off x="1259632" y="260648"/>
            <a:ext cx="6781800" cy="1527175"/>
          </a:xfrm>
        </p:spPr>
        <p:txBody>
          <a:bodyPr/>
          <a:lstStyle/>
          <a:p>
            <a:pPr fontAlgn="auto">
              <a:spcAft>
                <a:spcPts val="0"/>
              </a:spcAft>
              <a:defRPr/>
            </a:pPr>
            <a:r>
              <a:rPr lang="en-GB" dirty="0">
                <a:solidFill>
                  <a:srgbClr val="FFFFCC"/>
                </a:solidFill>
              </a:rPr>
              <a:t>Iconic Representation.</a:t>
            </a:r>
          </a:p>
        </p:txBody>
      </p:sp>
    </p:spTree>
    <p:extLst>
      <p:ext uri="{BB962C8B-B14F-4D97-AF65-F5344CB8AC3E}">
        <p14:creationId xmlns:p14="http://schemas.microsoft.com/office/powerpoint/2010/main" val="172117138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Content Placeholder 1"/>
          <p:cNvSpPr>
            <a:spLocks noGrp="1"/>
          </p:cNvSpPr>
          <p:nvPr>
            <p:ph idx="1"/>
          </p:nvPr>
        </p:nvSpPr>
        <p:spPr>
          <a:xfrm>
            <a:off x="467544" y="1988840"/>
            <a:ext cx="7533456" cy="3954760"/>
          </a:xfrm>
        </p:spPr>
        <p:txBody>
          <a:bodyPr/>
          <a:lstStyle/>
          <a:p>
            <a:r>
              <a:rPr lang="en-GB" altLang="en-US" sz="2400" dirty="0">
                <a:solidFill>
                  <a:srgbClr val="FFFFCC"/>
                </a:solidFill>
              </a:rPr>
              <a:t>The ability to store things in the form of symbols. Words are powerful symbols and we can store a lot of information as verbal memory.</a:t>
            </a:r>
          </a:p>
          <a:p>
            <a:r>
              <a:rPr lang="en-GB" altLang="en-US" sz="2400" dirty="0">
                <a:solidFill>
                  <a:srgbClr val="FFFFCC"/>
                </a:solidFill>
              </a:rPr>
              <a:t>This mode is acquired around six to seven years-old (corresponding to Piaget’s operation stage).</a:t>
            </a:r>
          </a:p>
          <a:p>
            <a:r>
              <a:rPr lang="en-GB" altLang="en-US" sz="2400" dirty="0">
                <a:solidFill>
                  <a:srgbClr val="FFFFCC"/>
                </a:solidFill>
              </a:rPr>
              <a:t>Representation of the world is principally through language, but also other symbolic systems such as number and music</a:t>
            </a:r>
            <a:r>
              <a:rPr lang="en-GB" altLang="en-US" sz="2400" dirty="0" smtClean="0">
                <a:solidFill>
                  <a:srgbClr val="FFFFCC"/>
                </a:solidFill>
              </a:rPr>
              <a:t>.</a:t>
            </a:r>
          </a:p>
          <a:p>
            <a:r>
              <a:rPr lang="en-GB" sz="2400" dirty="0" smtClean="0">
                <a:hlinkClick r:id="rId2"/>
              </a:rPr>
              <a:t>http://www.youtube.com/watch?v=yDnR9NdyN3c</a:t>
            </a:r>
            <a:endParaRPr lang="en-GB" altLang="en-US" sz="2400" dirty="0"/>
          </a:p>
        </p:txBody>
      </p:sp>
      <p:sp>
        <p:nvSpPr>
          <p:cNvPr id="3" name="Title 2"/>
          <p:cNvSpPr>
            <a:spLocks noGrp="1"/>
          </p:cNvSpPr>
          <p:nvPr>
            <p:ph type="title"/>
          </p:nvPr>
        </p:nvSpPr>
        <p:spPr>
          <a:xfrm>
            <a:off x="1331640" y="332656"/>
            <a:ext cx="6781800" cy="1527175"/>
          </a:xfrm>
        </p:spPr>
        <p:txBody>
          <a:bodyPr/>
          <a:lstStyle/>
          <a:p>
            <a:pPr fontAlgn="auto">
              <a:spcAft>
                <a:spcPts val="0"/>
              </a:spcAft>
              <a:defRPr/>
            </a:pPr>
            <a:r>
              <a:rPr lang="en-GB" dirty="0">
                <a:solidFill>
                  <a:srgbClr val="FFFFCC"/>
                </a:solidFill>
              </a:rPr>
              <a:t>Symbolic Representation</a:t>
            </a:r>
          </a:p>
        </p:txBody>
      </p:sp>
    </p:spTree>
    <p:extLst>
      <p:ext uri="{BB962C8B-B14F-4D97-AF65-F5344CB8AC3E}">
        <p14:creationId xmlns:p14="http://schemas.microsoft.com/office/powerpoint/2010/main" val="340889256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404664"/>
            <a:ext cx="6781800" cy="1527175"/>
          </a:xfrm>
        </p:spPr>
        <p:txBody>
          <a:bodyPr>
            <a:normAutofit/>
          </a:bodyPr>
          <a:lstStyle/>
          <a:p>
            <a:r>
              <a:rPr lang="en-GB" dirty="0">
                <a:solidFill>
                  <a:srgbClr val="FFFFCC"/>
                </a:solidFill>
              </a:rPr>
              <a:t>Theories of Knowledge Acquisition</a:t>
            </a:r>
          </a:p>
        </p:txBody>
      </p:sp>
      <p:sp>
        <p:nvSpPr>
          <p:cNvPr id="3" name="Content Placeholder 2"/>
          <p:cNvSpPr>
            <a:spLocks noGrp="1"/>
          </p:cNvSpPr>
          <p:nvPr>
            <p:ph idx="1"/>
          </p:nvPr>
        </p:nvSpPr>
        <p:spPr>
          <a:xfrm>
            <a:off x="495656" y="2230452"/>
            <a:ext cx="8252808" cy="3713148"/>
          </a:xfrm>
        </p:spPr>
        <p:txBody>
          <a:bodyPr>
            <a:normAutofit fontScale="70000" lnSpcReduction="20000"/>
          </a:bodyPr>
          <a:lstStyle/>
          <a:p>
            <a:pPr algn="just">
              <a:buNone/>
            </a:pPr>
            <a:r>
              <a:rPr lang="en-GB" dirty="0">
                <a:solidFill>
                  <a:srgbClr val="FFFFCC"/>
                </a:solidFill>
              </a:rPr>
              <a:t>Three further differences to the work of Piaget are;</a:t>
            </a:r>
          </a:p>
          <a:p>
            <a:pPr algn="just">
              <a:buNone/>
            </a:pPr>
            <a:endParaRPr lang="en-GB" dirty="0">
              <a:solidFill>
                <a:srgbClr val="FFFFCC"/>
              </a:solidFill>
            </a:endParaRPr>
          </a:p>
          <a:p>
            <a:pPr lvl="0" algn="just">
              <a:buNone/>
            </a:pPr>
            <a:r>
              <a:rPr lang="en-GB" dirty="0">
                <a:solidFill>
                  <a:srgbClr val="FFFFCC"/>
                </a:solidFill>
              </a:rPr>
              <a:t>1. Bruner considers the social world of the child and how this causes different life experiences and therefore, the development of a unique set of rules for each child.</a:t>
            </a:r>
          </a:p>
          <a:p>
            <a:pPr lvl="0" algn="just">
              <a:buNone/>
            </a:pPr>
            <a:endParaRPr lang="en-GB" dirty="0">
              <a:solidFill>
                <a:srgbClr val="FFFFCC"/>
              </a:solidFill>
            </a:endParaRPr>
          </a:p>
          <a:p>
            <a:pPr lvl="0" algn="just">
              <a:buNone/>
            </a:pPr>
            <a:r>
              <a:rPr lang="en-GB" dirty="0">
                <a:solidFill>
                  <a:srgbClr val="FFFFCC"/>
                </a:solidFill>
              </a:rPr>
              <a:t>2. Bruner recognises that intellectual development is a result of interacting with the external environment and is not limited to biologically determined age stages.</a:t>
            </a:r>
          </a:p>
          <a:p>
            <a:pPr lvl="0" algn="just">
              <a:buNone/>
            </a:pPr>
            <a:endParaRPr lang="en-GB" dirty="0">
              <a:solidFill>
                <a:srgbClr val="FFFFCC"/>
              </a:solidFill>
            </a:endParaRPr>
          </a:p>
          <a:p>
            <a:pPr lvl="0" algn="just">
              <a:buNone/>
            </a:pPr>
            <a:r>
              <a:rPr lang="en-GB" dirty="0">
                <a:solidFill>
                  <a:srgbClr val="FFFFCC"/>
                </a:solidFill>
              </a:rPr>
              <a:t>3. Bruner recognises that language assists in intellectual development, as opposed to being a result of development.</a:t>
            </a:r>
          </a:p>
          <a:p>
            <a:endParaRPr lang="en-GB" dirty="0">
              <a:solidFill>
                <a:srgbClr val="FFFFCC"/>
              </a:solidFill>
            </a:endParaRPr>
          </a:p>
        </p:txBody>
      </p:sp>
    </p:spTree>
    <p:extLst>
      <p:ext uri="{BB962C8B-B14F-4D97-AF65-F5344CB8AC3E}">
        <p14:creationId xmlns:p14="http://schemas.microsoft.com/office/powerpoint/2010/main" val="210452278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772816"/>
            <a:ext cx="8064896" cy="4170784"/>
          </a:xfrm>
        </p:spPr>
        <p:txBody>
          <a:bodyPr>
            <a:normAutofit fontScale="92500" lnSpcReduction="20000"/>
          </a:bodyPr>
          <a:lstStyle/>
          <a:p>
            <a:pPr marL="566928" indent="-457200" fontAlgn="auto">
              <a:spcAft>
                <a:spcPts val="0"/>
              </a:spcAft>
              <a:defRPr/>
            </a:pPr>
            <a:r>
              <a:rPr lang="en-GB" dirty="0">
                <a:solidFill>
                  <a:srgbClr val="FFFFCC"/>
                </a:solidFill>
              </a:rPr>
              <a:t>Bruner &amp; Kenney (1966) wanted to find out at what age children move from using the iconic to the symbolic mode of representation.</a:t>
            </a:r>
          </a:p>
          <a:p>
            <a:pPr marL="566928" indent="-457200" fontAlgn="auto">
              <a:spcAft>
                <a:spcPts val="0"/>
              </a:spcAft>
              <a:defRPr/>
            </a:pPr>
            <a:endParaRPr lang="en-GB" dirty="0">
              <a:solidFill>
                <a:srgbClr val="FFFFCC"/>
              </a:solidFill>
            </a:endParaRPr>
          </a:p>
          <a:p>
            <a:pPr marL="566928" indent="-457200" fontAlgn="auto">
              <a:spcAft>
                <a:spcPts val="0"/>
              </a:spcAft>
              <a:defRPr/>
            </a:pPr>
            <a:r>
              <a:rPr lang="en-GB" dirty="0">
                <a:solidFill>
                  <a:srgbClr val="FFFFCC"/>
                </a:solidFill>
              </a:rPr>
              <a:t>They gave children aged between three and seven years old the task of rearranging glasses on a board:</a:t>
            </a:r>
          </a:p>
          <a:p>
            <a:pPr marL="793242" lvl="1" indent="-457200" fontAlgn="auto">
              <a:spcBef>
                <a:spcPts val="324"/>
              </a:spcBef>
              <a:spcAft>
                <a:spcPts val="0"/>
              </a:spcAft>
              <a:defRPr/>
            </a:pPr>
            <a:r>
              <a:rPr lang="en-GB" dirty="0">
                <a:solidFill>
                  <a:srgbClr val="FFFFCC"/>
                </a:solidFill>
              </a:rPr>
              <a:t>1. as a reproduction</a:t>
            </a:r>
          </a:p>
          <a:p>
            <a:pPr marL="793242" lvl="1" indent="-457200" fontAlgn="auto">
              <a:spcBef>
                <a:spcPts val="324"/>
              </a:spcBef>
              <a:spcAft>
                <a:spcPts val="0"/>
              </a:spcAft>
              <a:defRPr/>
            </a:pPr>
            <a:r>
              <a:rPr lang="en-GB" dirty="0">
                <a:solidFill>
                  <a:srgbClr val="FFFFCC"/>
                </a:solidFill>
              </a:rPr>
              <a:t>2. as a transposition (mirror-image)</a:t>
            </a:r>
          </a:p>
          <a:p>
            <a:pPr marL="621792" lvl="1" fontAlgn="auto">
              <a:spcBef>
                <a:spcPts val="324"/>
              </a:spcBef>
              <a:spcAft>
                <a:spcPts val="0"/>
              </a:spcAft>
              <a:buFont typeface="Verdana"/>
              <a:buChar char="◦"/>
              <a:defRPr/>
            </a:pPr>
            <a:endParaRPr lang="en-GB" dirty="0"/>
          </a:p>
        </p:txBody>
      </p:sp>
      <p:sp>
        <p:nvSpPr>
          <p:cNvPr id="3" name="Title 2"/>
          <p:cNvSpPr>
            <a:spLocks noGrp="1"/>
          </p:cNvSpPr>
          <p:nvPr>
            <p:ph type="title"/>
          </p:nvPr>
        </p:nvSpPr>
        <p:spPr>
          <a:xfrm>
            <a:off x="1331640" y="260648"/>
            <a:ext cx="6781800" cy="1527175"/>
          </a:xfrm>
        </p:spPr>
        <p:txBody>
          <a:bodyPr/>
          <a:lstStyle/>
          <a:p>
            <a:pPr fontAlgn="auto">
              <a:spcAft>
                <a:spcPts val="0"/>
              </a:spcAft>
              <a:defRPr/>
            </a:pPr>
            <a:r>
              <a:rPr lang="en-GB" dirty="0">
                <a:solidFill>
                  <a:srgbClr val="FFFFCC"/>
                </a:solidFill>
              </a:rPr>
              <a:t>Supporting evidence</a:t>
            </a:r>
          </a:p>
        </p:txBody>
      </p:sp>
    </p:spTree>
    <p:extLst>
      <p:ext uri="{BB962C8B-B14F-4D97-AF65-F5344CB8AC3E}">
        <p14:creationId xmlns:p14="http://schemas.microsoft.com/office/powerpoint/2010/main" val="360591049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620688"/>
            <a:ext cx="6781800" cy="1527175"/>
          </a:xfrm>
        </p:spPr>
        <p:txBody>
          <a:bodyPr/>
          <a:lstStyle/>
          <a:p>
            <a:r>
              <a:rPr lang="en-GB" dirty="0">
                <a:solidFill>
                  <a:srgbClr val="FFFFCC"/>
                </a:solidFill>
              </a:rPr>
              <a:t>The reproduction-transposition task</a:t>
            </a:r>
          </a:p>
        </p:txBody>
      </p:sp>
      <p:sp>
        <p:nvSpPr>
          <p:cNvPr id="4" name="Rectangle 3"/>
          <p:cNvSpPr/>
          <p:nvPr/>
        </p:nvSpPr>
        <p:spPr bwMode="auto">
          <a:xfrm>
            <a:off x="251520" y="3212976"/>
            <a:ext cx="3456384" cy="3312368"/>
          </a:xfrm>
          <a:prstGeom prst="rect">
            <a:avLst/>
          </a:prstGeom>
          <a:solidFill>
            <a:srgbClr val="FFFF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pic>
        <p:nvPicPr>
          <p:cNvPr id="6041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508104" y="3216082"/>
            <a:ext cx="3384376" cy="33092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Can 7"/>
          <p:cNvSpPr/>
          <p:nvPr/>
        </p:nvSpPr>
        <p:spPr bwMode="auto">
          <a:xfrm>
            <a:off x="467544" y="3030088"/>
            <a:ext cx="914400" cy="1216152"/>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7" name="Can 6"/>
          <p:cNvSpPr/>
          <p:nvPr/>
        </p:nvSpPr>
        <p:spPr bwMode="auto">
          <a:xfrm>
            <a:off x="467544" y="4091396"/>
            <a:ext cx="914400" cy="1216152"/>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5" name="Can 4"/>
          <p:cNvSpPr/>
          <p:nvPr/>
        </p:nvSpPr>
        <p:spPr bwMode="auto">
          <a:xfrm>
            <a:off x="467544" y="5226668"/>
            <a:ext cx="914400" cy="1216152"/>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11" name="Can 10"/>
          <p:cNvSpPr/>
          <p:nvPr/>
        </p:nvSpPr>
        <p:spPr bwMode="auto">
          <a:xfrm>
            <a:off x="7812360" y="3030088"/>
            <a:ext cx="914400" cy="1216152"/>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10" name="Can 9"/>
          <p:cNvSpPr/>
          <p:nvPr/>
        </p:nvSpPr>
        <p:spPr bwMode="auto">
          <a:xfrm>
            <a:off x="7812360" y="4091396"/>
            <a:ext cx="914400" cy="1216152"/>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9" name="Can 8"/>
          <p:cNvSpPr/>
          <p:nvPr/>
        </p:nvSpPr>
        <p:spPr bwMode="auto">
          <a:xfrm>
            <a:off x="7812360" y="5210596"/>
            <a:ext cx="914400" cy="1216152"/>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12" name="Can 11"/>
          <p:cNvSpPr/>
          <p:nvPr/>
        </p:nvSpPr>
        <p:spPr bwMode="auto">
          <a:xfrm>
            <a:off x="1619672" y="3380951"/>
            <a:ext cx="914400" cy="875825"/>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14" name="Can 13"/>
          <p:cNvSpPr/>
          <p:nvPr/>
        </p:nvSpPr>
        <p:spPr bwMode="auto">
          <a:xfrm>
            <a:off x="1619672" y="4381932"/>
            <a:ext cx="914400" cy="942444"/>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15" name="Can 14"/>
          <p:cNvSpPr/>
          <p:nvPr/>
        </p:nvSpPr>
        <p:spPr bwMode="auto">
          <a:xfrm>
            <a:off x="1619672" y="5452292"/>
            <a:ext cx="914400" cy="974456"/>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16" name="Can 15"/>
          <p:cNvSpPr/>
          <p:nvPr/>
        </p:nvSpPr>
        <p:spPr bwMode="auto">
          <a:xfrm>
            <a:off x="6725540" y="5452292"/>
            <a:ext cx="914400" cy="974456"/>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17" name="Can 16"/>
          <p:cNvSpPr/>
          <p:nvPr/>
        </p:nvSpPr>
        <p:spPr bwMode="auto">
          <a:xfrm>
            <a:off x="6732240" y="4381932"/>
            <a:ext cx="914400" cy="925616"/>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18" name="Can 17"/>
          <p:cNvSpPr/>
          <p:nvPr/>
        </p:nvSpPr>
        <p:spPr bwMode="auto">
          <a:xfrm>
            <a:off x="6732240" y="3380951"/>
            <a:ext cx="914400" cy="875825"/>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19" name="Can 18"/>
          <p:cNvSpPr/>
          <p:nvPr/>
        </p:nvSpPr>
        <p:spPr bwMode="auto">
          <a:xfrm>
            <a:off x="2634086" y="3776489"/>
            <a:ext cx="914400" cy="476257"/>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20" name="Can 19"/>
          <p:cNvSpPr/>
          <p:nvPr/>
        </p:nvSpPr>
        <p:spPr bwMode="auto">
          <a:xfrm>
            <a:off x="2634086" y="4780324"/>
            <a:ext cx="914400" cy="527224"/>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21" name="Can 20"/>
          <p:cNvSpPr/>
          <p:nvPr/>
        </p:nvSpPr>
        <p:spPr bwMode="auto">
          <a:xfrm>
            <a:off x="2634086" y="5939520"/>
            <a:ext cx="914400" cy="487228"/>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22" name="Can 21"/>
          <p:cNvSpPr/>
          <p:nvPr/>
        </p:nvSpPr>
        <p:spPr bwMode="auto">
          <a:xfrm>
            <a:off x="5616576" y="5939520"/>
            <a:ext cx="914400" cy="487228"/>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23" name="Can 22"/>
          <p:cNvSpPr/>
          <p:nvPr/>
        </p:nvSpPr>
        <p:spPr bwMode="auto">
          <a:xfrm>
            <a:off x="5616576" y="4797152"/>
            <a:ext cx="914400" cy="510396"/>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
        <p:nvSpPr>
          <p:cNvPr id="24" name="Can 23"/>
          <p:cNvSpPr/>
          <p:nvPr/>
        </p:nvSpPr>
        <p:spPr bwMode="auto">
          <a:xfrm>
            <a:off x="5618276" y="3789039"/>
            <a:ext cx="914400" cy="473937"/>
          </a:xfrm>
          <a:prstGeom prst="ca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spTree>
    <p:extLst>
      <p:ext uri="{BB962C8B-B14F-4D97-AF65-F5344CB8AC3E}">
        <p14:creationId xmlns:p14="http://schemas.microsoft.com/office/powerpoint/2010/main" val="104000953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Content Placeholder 1"/>
          <p:cNvSpPr>
            <a:spLocks noGrp="1"/>
          </p:cNvSpPr>
          <p:nvPr>
            <p:ph idx="1"/>
          </p:nvPr>
        </p:nvSpPr>
        <p:spPr>
          <a:xfrm>
            <a:off x="107504" y="1700808"/>
            <a:ext cx="8640960" cy="3048000"/>
          </a:xfrm>
        </p:spPr>
        <p:txBody>
          <a:bodyPr/>
          <a:lstStyle/>
          <a:p>
            <a:r>
              <a:rPr lang="en-GB" altLang="en-US" sz="2800" dirty="0">
                <a:solidFill>
                  <a:srgbClr val="FFFFCC"/>
                </a:solidFill>
              </a:rPr>
              <a:t>Wood, Bruner and Ross (1976) – adults particularly parents, support children's cognitive development through everyday play interactions.</a:t>
            </a:r>
          </a:p>
          <a:p>
            <a:r>
              <a:rPr lang="en-GB" altLang="en-US" sz="2800" dirty="0">
                <a:solidFill>
                  <a:srgbClr val="FFFFCC"/>
                </a:solidFill>
              </a:rPr>
              <a:t>Scaffolding is a temporary support structure around that child’s attempts to understand new ideas and complete new tasks.</a:t>
            </a:r>
          </a:p>
          <a:p>
            <a:r>
              <a:rPr lang="en-GB" sz="2800" dirty="0">
                <a:hlinkClick r:id="rId2"/>
              </a:rPr>
              <a:t>http://www.youtube.com/watch?v=pXl7PP3bBKE</a:t>
            </a:r>
            <a:endParaRPr lang="en-GB" altLang="en-US" sz="2800" dirty="0"/>
          </a:p>
        </p:txBody>
      </p:sp>
      <p:sp>
        <p:nvSpPr>
          <p:cNvPr id="3" name="Title 2"/>
          <p:cNvSpPr>
            <a:spLocks noGrp="1"/>
          </p:cNvSpPr>
          <p:nvPr>
            <p:ph type="title"/>
          </p:nvPr>
        </p:nvSpPr>
        <p:spPr>
          <a:xfrm>
            <a:off x="1619672" y="260648"/>
            <a:ext cx="6781800" cy="1527175"/>
          </a:xfrm>
        </p:spPr>
        <p:txBody>
          <a:bodyPr/>
          <a:lstStyle/>
          <a:p>
            <a:pPr fontAlgn="auto">
              <a:spcAft>
                <a:spcPts val="0"/>
              </a:spcAft>
              <a:defRPr/>
            </a:pPr>
            <a:r>
              <a:rPr lang="en-GB" dirty="0">
                <a:solidFill>
                  <a:srgbClr val="FFFFCC"/>
                </a:solidFill>
              </a:rPr>
              <a:t>Scaffolding</a:t>
            </a:r>
          </a:p>
        </p:txBody>
      </p:sp>
    </p:spTree>
    <p:extLst>
      <p:ext uri="{BB962C8B-B14F-4D97-AF65-F5344CB8AC3E}">
        <p14:creationId xmlns:p14="http://schemas.microsoft.com/office/powerpoint/2010/main" val="404999878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Content Placeholder 1"/>
          <p:cNvSpPr>
            <a:spLocks noGrp="1"/>
          </p:cNvSpPr>
          <p:nvPr>
            <p:ph idx="1"/>
          </p:nvPr>
        </p:nvSpPr>
        <p:spPr>
          <a:xfrm>
            <a:off x="467544" y="1844824"/>
            <a:ext cx="7920880" cy="4098776"/>
          </a:xfrm>
        </p:spPr>
        <p:txBody>
          <a:bodyPr/>
          <a:lstStyle/>
          <a:p>
            <a:r>
              <a:rPr lang="en-GB" altLang="en-US" sz="2800" dirty="0">
                <a:solidFill>
                  <a:srgbClr val="FFFFCC"/>
                </a:solidFill>
              </a:rPr>
              <a:t>The purpose of the support is to allow the child to achieve higher levels of development by:</a:t>
            </a:r>
          </a:p>
          <a:p>
            <a:r>
              <a:rPr lang="en-GB" altLang="en-US" sz="2800" dirty="0">
                <a:solidFill>
                  <a:srgbClr val="FFFFCC"/>
                </a:solidFill>
              </a:rPr>
              <a:t>1. simplifying the task or idea</a:t>
            </a:r>
          </a:p>
          <a:p>
            <a:r>
              <a:rPr lang="en-GB" altLang="en-US" sz="2800" dirty="0">
                <a:solidFill>
                  <a:srgbClr val="FFFFCC"/>
                </a:solidFill>
              </a:rPr>
              <a:t>2. motivating and encouraging the child</a:t>
            </a:r>
          </a:p>
          <a:p>
            <a:r>
              <a:rPr lang="en-GB" altLang="en-US" sz="2800" dirty="0">
                <a:solidFill>
                  <a:srgbClr val="FFFFCC"/>
                </a:solidFill>
              </a:rPr>
              <a:t>Highlighting important task elements or errors</a:t>
            </a:r>
          </a:p>
          <a:p>
            <a:r>
              <a:rPr lang="en-GB" altLang="en-US" sz="2800" dirty="0">
                <a:solidFill>
                  <a:srgbClr val="FFFFCC"/>
                </a:solidFill>
              </a:rPr>
              <a:t>Giving models that can be imitated.</a:t>
            </a:r>
          </a:p>
          <a:p>
            <a:endParaRPr lang="en-GB" altLang="en-US" dirty="0"/>
          </a:p>
        </p:txBody>
      </p:sp>
      <p:sp>
        <p:nvSpPr>
          <p:cNvPr id="3" name="Title 2"/>
          <p:cNvSpPr>
            <a:spLocks noGrp="1"/>
          </p:cNvSpPr>
          <p:nvPr>
            <p:ph type="title"/>
          </p:nvPr>
        </p:nvSpPr>
        <p:spPr>
          <a:xfrm>
            <a:off x="1259632" y="332656"/>
            <a:ext cx="6781800" cy="1527175"/>
          </a:xfrm>
        </p:spPr>
        <p:txBody>
          <a:bodyPr/>
          <a:lstStyle/>
          <a:p>
            <a:pPr fontAlgn="auto">
              <a:spcAft>
                <a:spcPts val="0"/>
              </a:spcAft>
              <a:defRPr/>
            </a:pPr>
            <a:r>
              <a:rPr lang="en-GB" dirty="0">
                <a:solidFill>
                  <a:srgbClr val="FFFFCC"/>
                </a:solidFill>
              </a:rPr>
              <a:t>Scaffolding Purposes</a:t>
            </a:r>
          </a:p>
        </p:txBody>
      </p:sp>
    </p:spTree>
    <p:extLst>
      <p:ext uri="{BB962C8B-B14F-4D97-AF65-F5344CB8AC3E}">
        <p14:creationId xmlns:p14="http://schemas.microsoft.com/office/powerpoint/2010/main" val="107140592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Content Placeholder 1"/>
          <p:cNvSpPr>
            <a:spLocks noGrp="1"/>
          </p:cNvSpPr>
          <p:nvPr>
            <p:ph idx="1"/>
          </p:nvPr>
        </p:nvSpPr>
        <p:spPr>
          <a:xfrm>
            <a:off x="323528" y="1844824"/>
            <a:ext cx="8568952" cy="4098776"/>
          </a:xfrm>
        </p:spPr>
        <p:txBody>
          <a:bodyPr/>
          <a:lstStyle/>
          <a:p>
            <a:r>
              <a:rPr lang="en-GB" altLang="en-US" sz="2800" dirty="0">
                <a:solidFill>
                  <a:srgbClr val="FFFFCC"/>
                </a:solidFill>
              </a:rPr>
              <a:t>The first two modes of representation are restricted to dealing with concrete experiences and tangible objects.</a:t>
            </a:r>
          </a:p>
          <a:p>
            <a:r>
              <a:rPr lang="en-GB" altLang="en-US" sz="2800" dirty="0">
                <a:solidFill>
                  <a:srgbClr val="FFFFCC"/>
                </a:solidFill>
              </a:rPr>
              <a:t>It is only when children start to use the symbolic mode that they begin to deal with abstract concepts. </a:t>
            </a:r>
          </a:p>
          <a:p>
            <a:r>
              <a:rPr lang="en-GB" altLang="en-US" sz="2800" dirty="0">
                <a:solidFill>
                  <a:srgbClr val="FFFFCC"/>
                </a:solidFill>
              </a:rPr>
              <a:t>Abstract concepts do not exist physically but only exist as ideas. </a:t>
            </a:r>
          </a:p>
          <a:p>
            <a:r>
              <a:rPr lang="en-GB" altLang="en-US" sz="2800" dirty="0">
                <a:solidFill>
                  <a:srgbClr val="FFFFCC"/>
                </a:solidFill>
              </a:rPr>
              <a:t>Abstract concepts are expressed symbolically through language</a:t>
            </a:r>
            <a:r>
              <a:rPr lang="en-GB" altLang="en-US" dirty="0">
                <a:solidFill>
                  <a:srgbClr val="FFFFCC"/>
                </a:solidFill>
              </a:rPr>
              <a:t>.</a:t>
            </a:r>
          </a:p>
        </p:txBody>
      </p:sp>
      <p:sp>
        <p:nvSpPr>
          <p:cNvPr id="3" name="Title 2"/>
          <p:cNvSpPr>
            <a:spLocks noGrp="1"/>
          </p:cNvSpPr>
          <p:nvPr>
            <p:ph type="title"/>
          </p:nvPr>
        </p:nvSpPr>
        <p:spPr>
          <a:xfrm>
            <a:off x="755576" y="188640"/>
            <a:ext cx="7461448" cy="1977479"/>
          </a:xfrm>
        </p:spPr>
        <p:txBody>
          <a:bodyPr/>
          <a:lstStyle/>
          <a:p>
            <a:pPr fontAlgn="auto">
              <a:spcAft>
                <a:spcPts val="0"/>
              </a:spcAft>
              <a:defRPr/>
            </a:pPr>
            <a:r>
              <a:rPr lang="en-GB" dirty="0">
                <a:solidFill>
                  <a:srgbClr val="FFFFCC"/>
                </a:solidFill>
              </a:rPr>
              <a:t>Dealing with Abstraction</a:t>
            </a:r>
          </a:p>
        </p:txBody>
      </p:sp>
    </p:spTree>
    <p:extLst>
      <p:ext uri="{BB962C8B-B14F-4D97-AF65-F5344CB8AC3E}">
        <p14:creationId xmlns:p14="http://schemas.microsoft.com/office/powerpoint/2010/main" val="7041404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Content Placeholder 1"/>
          <p:cNvSpPr>
            <a:spLocks noGrp="1"/>
          </p:cNvSpPr>
          <p:nvPr>
            <p:ph idx="1"/>
          </p:nvPr>
        </p:nvSpPr>
        <p:spPr>
          <a:xfrm>
            <a:off x="467544" y="1988840"/>
            <a:ext cx="8136904" cy="3048000"/>
          </a:xfrm>
        </p:spPr>
        <p:txBody>
          <a:bodyPr/>
          <a:lstStyle/>
          <a:p>
            <a:r>
              <a:rPr lang="en-GB" altLang="en-US" sz="2800" dirty="0">
                <a:solidFill>
                  <a:srgbClr val="FFFFCC"/>
                </a:solidFill>
              </a:rPr>
              <a:t>An example of an abstract concept, relevant to psychology, is ethics.</a:t>
            </a:r>
          </a:p>
          <a:p>
            <a:r>
              <a:rPr lang="en-GB" altLang="en-US" sz="2800" dirty="0">
                <a:solidFill>
                  <a:srgbClr val="FFFFCC"/>
                </a:solidFill>
              </a:rPr>
              <a:t>These are a set of guidelines that we follow to ensure our participants well-being is protected in a study.</a:t>
            </a:r>
          </a:p>
          <a:p>
            <a:r>
              <a:rPr lang="en-GB" altLang="en-US" sz="2800" dirty="0">
                <a:solidFill>
                  <a:srgbClr val="FFFFCC"/>
                </a:solidFill>
              </a:rPr>
              <a:t>However we would find it extremely difficult to communicate the idea of ethics via gestures (e.g. </a:t>
            </a:r>
            <a:r>
              <a:rPr lang="en-GB" altLang="en-US" sz="2800" dirty="0" err="1">
                <a:solidFill>
                  <a:srgbClr val="FFFFCC"/>
                </a:solidFill>
              </a:rPr>
              <a:t>enactively</a:t>
            </a:r>
            <a:r>
              <a:rPr lang="en-GB" altLang="en-US" sz="2800" dirty="0">
                <a:solidFill>
                  <a:srgbClr val="FFFFCC"/>
                </a:solidFill>
              </a:rPr>
              <a:t>) or images (e.g. </a:t>
            </a:r>
            <a:r>
              <a:rPr lang="en-GB" altLang="en-US" sz="2800" dirty="0" err="1">
                <a:solidFill>
                  <a:srgbClr val="FFFFCC"/>
                </a:solidFill>
              </a:rPr>
              <a:t>iconically</a:t>
            </a:r>
            <a:r>
              <a:rPr lang="en-GB" altLang="en-US" sz="2800" dirty="0">
                <a:solidFill>
                  <a:srgbClr val="FFFFCC"/>
                </a:solidFill>
              </a:rPr>
              <a:t>).</a:t>
            </a:r>
          </a:p>
        </p:txBody>
      </p:sp>
      <p:sp>
        <p:nvSpPr>
          <p:cNvPr id="3" name="Title 2"/>
          <p:cNvSpPr>
            <a:spLocks noGrp="1"/>
          </p:cNvSpPr>
          <p:nvPr>
            <p:ph type="title"/>
          </p:nvPr>
        </p:nvSpPr>
        <p:spPr>
          <a:xfrm>
            <a:off x="1259632" y="332656"/>
            <a:ext cx="6781800" cy="1527175"/>
          </a:xfrm>
        </p:spPr>
        <p:txBody>
          <a:bodyPr/>
          <a:lstStyle/>
          <a:p>
            <a:pPr fontAlgn="auto">
              <a:spcAft>
                <a:spcPts val="0"/>
              </a:spcAft>
              <a:defRPr/>
            </a:pPr>
            <a:r>
              <a:rPr lang="en-GB" dirty="0">
                <a:solidFill>
                  <a:srgbClr val="FFFFCC"/>
                </a:solidFill>
              </a:rPr>
              <a:t>Example of an abstract concept</a:t>
            </a:r>
          </a:p>
        </p:txBody>
      </p:sp>
    </p:spTree>
    <p:extLst>
      <p:ext uri="{BB962C8B-B14F-4D97-AF65-F5344CB8AC3E}">
        <p14:creationId xmlns:p14="http://schemas.microsoft.com/office/powerpoint/2010/main" val="314289783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Content Placeholder 1"/>
          <p:cNvSpPr>
            <a:spLocks noGrp="1"/>
          </p:cNvSpPr>
          <p:nvPr>
            <p:ph idx="1"/>
          </p:nvPr>
        </p:nvSpPr>
        <p:spPr>
          <a:xfrm>
            <a:off x="539552" y="2204864"/>
            <a:ext cx="8352928" cy="3048000"/>
          </a:xfrm>
        </p:spPr>
        <p:txBody>
          <a:bodyPr/>
          <a:lstStyle/>
          <a:p>
            <a:r>
              <a:rPr lang="en-GB" altLang="en-US" sz="2800" dirty="0">
                <a:solidFill>
                  <a:srgbClr val="FFFFCC"/>
                </a:solidFill>
              </a:rPr>
              <a:t>Bruner introduced researchers outside of the former USSR to Vygotsky’s ideas.</a:t>
            </a:r>
          </a:p>
          <a:p>
            <a:endParaRPr lang="en-GB" altLang="en-US" sz="2800" dirty="0">
              <a:solidFill>
                <a:srgbClr val="FFFFCC"/>
              </a:solidFill>
            </a:endParaRPr>
          </a:p>
          <a:p>
            <a:r>
              <a:rPr lang="en-GB" altLang="en-US" sz="2800" dirty="0">
                <a:solidFill>
                  <a:srgbClr val="FFFFCC"/>
                </a:solidFill>
              </a:rPr>
              <a:t>Bruner’s work on language and cognitive development has been very influential.</a:t>
            </a:r>
          </a:p>
          <a:p>
            <a:endParaRPr lang="en-GB" altLang="en-US" sz="2800" dirty="0">
              <a:solidFill>
                <a:srgbClr val="FFFFCC"/>
              </a:solidFill>
            </a:endParaRPr>
          </a:p>
          <a:p>
            <a:r>
              <a:rPr lang="en-GB" altLang="en-US" sz="2800" dirty="0">
                <a:solidFill>
                  <a:srgbClr val="FFFFCC"/>
                </a:solidFill>
              </a:rPr>
              <a:t>Bruner stressed the importance of the role of social exchanges between the child and adult.</a:t>
            </a:r>
          </a:p>
        </p:txBody>
      </p:sp>
      <p:sp>
        <p:nvSpPr>
          <p:cNvPr id="3" name="Title 2"/>
          <p:cNvSpPr>
            <a:spLocks noGrp="1"/>
          </p:cNvSpPr>
          <p:nvPr>
            <p:ph type="title"/>
          </p:nvPr>
        </p:nvSpPr>
        <p:spPr>
          <a:xfrm>
            <a:off x="1187624" y="476672"/>
            <a:ext cx="6781800" cy="1527175"/>
          </a:xfrm>
        </p:spPr>
        <p:txBody>
          <a:bodyPr>
            <a:normAutofit/>
          </a:bodyPr>
          <a:lstStyle/>
          <a:p>
            <a:pPr fontAlgn="auto">
              <a:spcAft>
                <a:spcPts val="0"/>
              </a:spcAft>
              <a:defRPr/>
            </a:pPr>
            <a:r>
              <a:rPr lang="en-GB" dirty="0">
                <a:solidFill>
                  <a:srgbClr val="FFFFCC"/>
                </a:solidFill>
              </a:rPr>
              <a:t>Application of Bruner’s Approach</a:t>
            </a:r>
          </a:p>
        </p:txBody>
      </p:sp>
    </p:spTree>
    <p:extLst>
      <p:ext uri="{BB962C8B-B14F-4D97-AF65-F5344CB8AC3E}">
        <p14:creationId xmlns:p14="http://schemas.microsoft.com/office/powerpoint/2010/main" val="218445477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Content Placeholder 1"/>
          <p:cNvSpPr>
            <a:spLocks noGrp="1"/>
          </p:cNvSpPr>
          <p:nvPr>
            <p:ph idx="1"/>
          </p:nvPr>
        </p:nvSpPr>
        <p:spPr>
          <a:xfrm>
            <a:off x="539552" y="1628800"/>
            <a:ext cx="7429872" cy="3048000"/>
          </a:xfrm>
        </p:spPr>
        <p:txBody>
          <a:bodyPr/>
          <a:lstStyle/>
          <a:p>
            <a:r>
              <a:rPr lang="en-GB" altLang="en-US" sz="2800" dirty="0">
                <a:solidFill>
                  <a:srgbClr val="FFFFCC"/>
                </a:solidFill>
              </a:rPr>
              <a:t>Although Bruner’s theory is much narrower in scope that Piaget’s, Bruner’s ideas have been applied more directly to education.</a:t>
            </a:r>
          </a:p>
          <a:p>
            <a:endParaRPr lang="en-GB" altLang="en-US" sz="2800" dirty="0">
              <a:solidFill>
                <a:srgbClr val="FFFFCC"/>
              </a:solidFill>
            </a:endParaRPr>
          </a:p>
          <a:p>
            <a:r>
              <a:rPr lang="en-GB" altLang="en-US" sz="2800" dirty="0">
                <a:solidFill>
                  <a:srgbClr val="FFFFCC"/>
                </a:solidFill>
              </a:rPr>
              <a:t>This is notably through his notion of ‘spiral curriculum’, which basically argues that ideas can be presented to children at almost any age, provided they are coached in an appropriate mode of representation.</a:t>
            </a:r>
          </a:p>
        </p:txBody>
      </p:sp>
      <p:sp>
        <p:nvSpPr>
          <p:cNvPr id="3" name="Title 2"/>
          <p:cNvSpPr>
            <a:spLocks noGrp="1"/>
          </p:cNvSpPr>
          <p:nvPr>
            <p:ph type="title"/>
          </p:nvPr>
        </p:nvSpPr>
        <p:spPr>
          <a:xfrm>
            <a:off x="1259632" y="188640"/>
            <a:ext cx="6781800" cy="1527175"/>
          </a:xfrm>
        </p:spPr>
        <p:txBody>
          <a:bodyPr/>
          <a:lstStyle/>
          <a:p>
            <a:pPr fontAlgn="auto">
              <a:spcAft>
                <a:spcPts val="0"/>
              </a:spcAft>
              <a:defRPr/>
            </a:pPr>
            <a:r>
              <a:rPr lang="en-GB" dirty="0">
                <a:solidFill>
                  <a:srgbClr val="FFFFCC"/>
                </a:solidFill>
              </a:rPr>
              <a:t>Continued…</a:t>
            </a:r>
          </a:p>
        </p:txBody>
      </p:sp>
    </p:spTree>
    <p:extLst>
      <p:ext uri="{BB962C8B-B14F-4D97-AF65-F5344CB8AC3E}">
        <p14:creationId xmlns:p14="http://schemas.microsoft.com/office/powerpoint/2010/main" val="31629052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CD32C0-3B03-2D40-88E0-06A6E5414261}"/>
              </a:ext>
            </a:extLst>
          </p:cNvPr>
          <p:cNvSpPr>
            <a:spLocks noGrp="1"/>
          </p:cNvSpPr>
          <p:nvPr>
            <p:ph type="title"/>
          </p:nvPr>
        </p:nvSpPr>
        <p:spPr/>
        <p:txBody>
          <a:bodyPr/>
          <a:lstStyle/>
          <a:p>
            <a:r>
              <a:rPr lang="en-GB" dirty="0">
                <a:solidFill>
                  <a:srgbClr val="FFFFCC"/>
                </a:solidFill>
              </a:rPr>
              <a:t>Next week:</a:t>
            </a:r>
            <a:endParaRPr lang="en-US" dirty="0">
              <a:solidFill>
                <a:srgbClr val="FFFFCC"/>
              </a:solidFill>
            </a:endParaRPr>
          </a:p>
        </p:txBody>
      </p:sp>
      <p:sp>
        <p:nvSpPr>
          <p:cNvPr id="3" name="Content Placeholder 2">
            <a:extLst>
              <a:ext uri="{FF2B5EF4-FFF2-40B4-BE49-F238E27FC236}">
                <a16:creationId xmlns:a16="http://schemas.microsoft.com/office/drawing/2014/main" xmlns="" id="{FD166899-3A46-394E-B15F-C529947692B7}"/>
              </a:ext>
            </a:extLst>
          </p:cNvPr>
          <p:cNvSpPr>
            <a:spLocks noGrp="1"/>
          </p:cNvSpPr>
          <p:nvPr>
            <p:ph idx="1"/>
          </p:nvPr>
        </p:nvSpPr>
        <p:spPr/>
        <p:txBody>
          <a:bodyPr/>
          <a:lstStyle/>
          <a:p>
            <a:r>
              <a:rPr lang="en-GB" dirty="0">
                <a:solidFill>
                  <a:srgbClr val="FFFFCC"/>
                </a:solidFill>
              </a:rPr>
              <a:t>Cognitive development 2</a:t>
            </a:r>
            <a:r>
              <a:rPr lang="en-GB" dirty="0" smtClean="0">
                <a:solidFill>
                  <a:srgbClr val="FFFFCC"/>
                </a:solidFill>
              </a:rPr>
              <a:t>:</a:t>
            </a:r>
          </a:p>
          <a:p>
            <a:r>
              <a:rPr lang="en-GB" dirty="0" smtClean="0">
                <a:solidFill>
                  <a:srgbClr val="FFFFCC"/>
                </a:solidFill>
              </a:rPr>
              <a:t>Understanding the self, Theory of Mind </a:t>
            </a:r>
            <a:r>
              <a:rPr lang="en-GB" smtClean="0">
                <a:solidFill>
                  <a:srgbClr val="FFFFCC"/>
                </a:solidFill>
              </a:rPr>
              <a:t>and Language.</a:t>
            </a:r>
            <a:endParaRPr lang="en-GB" dirty="0">
              <a:solidFill>
                <a:srgbClr val="FFFFCC"/>
              </a:solidFill>
            </a:endParaRPr>
          </a:p>
          <a:p>
            <a:pPr lvl="1"/>
            <a:endParaRPr lang="en-US" dirty="0"/>
          </a:p>
        </p:txBody>
      </p:sp>
    </p:spTree>
    <p:extLst>
      <p:ext uri="{BB962C8B-B14F-4D97-AF65-F5344CB8AC3E}">
        <p14:creationId xmlns:p14="http://schemas.microsoft.com/office/powerpoint/2010/main" val="3767265183"/>
      </p:ext>
    </p:extLst>
  </p:cSld>
  <p:clrMapOvr>
    <a:masterClrMapping/>
  </p:clrMapOvr>
</p:sld>
</file>

<file path=ppt/theme/theme1.xml><?xml version="1.0" encoding="utf-8"?>
<a:theme xmlns:a="http://schemas.openxmlformats.org/drawingml/2006/main" name="Horizontal stripes design template">
  <a:themeElements>
    <a:clrScheme name="Office Theme 2">
      <a:dk1>
        <a:srgbClr val="00335A"/>
      </a:dk1>
      <a:lt1>
        <a:srgbClr val="FFFFFF"/>
      </a:lt1>
      <a:dk2>
        <a:srgbClr val="CCECFF"/>
      </a:dk2>
      <a:lt2>
        <a:srgbClr val="99CCFF"/>
      </a:lt2>
      <a:accent1>
        <a:srgbClr val="004EC0"/>
      </a:accent1>
      <a:accent2>
        <a:srgbClr val="679CCD"/>
      </a:accent2>
      <a:accent3>
        <a:srgbClr val="E2F4FF"/>
      </a:accent3>
      <a:accent4>
        <a:srgbClr val="DADADA"/>
      </a:accent4>
      <a:accent5>
        <a:srgbClr val="AAB2DC"/>
      </a:accent5>
      <a:accent6>
        <a:srgbClr val="5D8DBA"/>
      </a:accent6>
      <a:hlink>
        <a:srgbClr val="99CCFF"/>
      </a:hlink>
      <a:folHlink>
        <a:srgbClr val="FFFFFF"/>
      </a:folHlink>
    </a:clrScheme>
    <a:fontScheme name="Office Theme">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Office Theme 1">
        <a:dk1>
          <a:srgbClr val="E7F6FF"/>
        </a:dk1>
        <a:lt1>
          <a:srgbClr val="FFFFFF"/>
        </a:lt1>
        <a:dk2>
          <a:srgbClr val="000000"/>
        </a:dk2>
        <a:lt2>
          <a:srgbClr val="808080"/>
        </a:lt2>
        <a:accent1>
          <a:srgbClr val="9AC4EA"/>
        </a:accent1>
        <a:accent2>
          <a:srgbClr val="333399"/>
        </a:accent2>
        <a:accent3>
          <a:srgbClr val="FFFFFF"/>
        </a:accent3>
        <a:accent4>
          <a:srgbClr val="C5D2DA"/>
        </a:accent4>
        <a:accent5>
          <a:srgbClr val="CADEF3"/>
        </a:accent5>
        <a:accent6>
          <a:srgbClr val="2D2D8A"/>
        </a:accent6>
        <a:hlink>
          <a:srgbClr val="0099CC"/>
        </a:hlink>
        <a:folHlink>
          <a:srgbClr val="0066CC"/>
        </a:folHlink>
      </a:clrScheme>
      <a:clrMap bg1="lt1" tx1="dk1" bg2="lt2" tx2="dk2" accent1="accent1" accent2="accent2" accent3="accent3" accent4="accent4" accent5="accent5" accent6="accent6" hlink="hlink" folHlink="folHlink"/>
    </a:extraClrScheme>
    <a:extraClrScheme>
      <a:clrScheme name="Office Theme 2">
        <a:dk1>
          <a:srgbClr val="00335A"/>
        </a:dk1>
        <a:lt1>
          <a:srgbClr val="FFFFFF"/>
        </a:lt1>
        <a:dk2>
          <a:srgbClr val="CCECFF"/>
        </a:dk2>
        <a:lt2>
          <a:srgbClr val="99CCFF"/>
        </a:lt2>
        <a:accent1>
          <a:srgbClr val="004EC0"/>
        </a:accent1>
        <a:accent2>
          <a:srgbClr val="679CCD"/>
        </a:accent2>
        <a:accent3>
          <a:srgbClr val="E2F4FF"/>
        </a:accent3>
        <a:accent4>
          <a:srgbClr val="DADADA"/>
        </a:accent4>
        <a:accent5>
          <a:srgbClr val="AAB2DC"/>
        </a:accent5>
        <a:accent6>
          <a:srgbClr val="5D8DBA"/>
        </a:accent6>
        <a:hlink>
          <a:srgbClr val="99CCFF"/>
        </a:hlink>
        <a:folHlink>
          <a:srgbClr val="FFFFFF"/>
        </a:folHlink>
      </a:clrScheme>
      <a:clrMap bg1="dk2" tx1="lt1" bg2="dk1" tx2="lt2" accent1="accent1" accent2="accent2" accent3="accent3" accent4="accent4" accent5="accent5" accent6="accent6" hlink="hlink" folHlink="folHlink"/>
    </a:extraClrScheme>
    <a:extraClrScheme>
      <a:clrScheme name="Office Theme 3">
        <a:dk1>
          <a:srgbClr val="003366"/>
        </a:dk1>
        <a:lt1>
          <a:srgbClr val="FFFFFF"/>
        </a:lt1>
        <a:dk2>
          <a:srgbClr val="000099"/>
        </a:dk2>
        <a:lt2>
          <a:srgbClr val="CCFFFF"/>
        </a:lt2>
        <a:accent1>
          <a:srgbClr val="6C91DA"/>
        </a:accent1>
        <a:accent2>
          <a:srgbClr val="00B000"/>
        </a:accent2>
        <a:accent3>
          <a:srgbClr val="AAAACA"/>
        </a:accent3>
        <a:accent4>
          <a:srgbClr val="DADADA"/>
        </a:accent4>
        <a:accent5>
          <a:srgbClr val="BAC7EA"/>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4">
        <a:dk1>
          <a:srgbClr val="336699"/>
        </a:dk1>
        <a:lt1>
          <a:srgbClr val="FFFFFF"/>
        </a:lt1>
        <a:dk2>
          <a:srgbClr val="000066"/>
        </a:dk2>
        <a:lt2>
          <a:srgbClr val="E3EBF1"/>
        </a:lt2>
        <a:accent1>
          <a:srgbClr val="003399"/>
        </a:accent1>
        <a:accent2>
          <a:srgbClr val="468A4B"/>
        </a:accent2>
        <a:accent3>
          <a:srgbClr val="AAAAB8"/>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5">
        <a:dk1>
          <a:srgbClr val="777777"/>
        </a:dk1>
        <a:lt1>
          <a:srgbClr val="FFFFFF"/>
        </a:lt1>
        <a:dk2>
          <a:srgbClr val="44463C"/>
        </a:dk2>
        <a:lt2>
          <a:srgbClr val="D1D1CB"/>
        </a:lt2>
        <a:accent1>
          <a:srgbClr val="909082"/>
        </a:accent1>
        <a:accent2>
          <a:srgbClr val="809EA8"/>
        </a:accent2>
        <a:accent3>
          <a:srgbClr val="B0B0AF"/>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6">
        <a:dk1>
          <a:srgbClr val="3E3E5C"/>
        </a:dk1>
        <a:lt1>
          <a:srgbClr val="FFFFFF"/>
        </a:lt1>
        <a:dk2>
          <a:srgbClr val="000099"/>
        </a:dk2>
        <a:lt2>
          <a:srgbClr val="FFFFFF"/>
        </a:lt2>
        <a:accent1>
          <a:srgbClr val="35599B"/>
        </a:accent1>
        <a:accent2>
          <a:srgbClr val="6666FF"/>
        </a:accent2>
        <a:accent3>
          <a:srgbClr val="AAAACA"/>
        </a:accent3>
        <a:accent4>
          <a:srgbClr val="DADADA"/>
        </a:accent4>
        <a:accent5>
          <a:srgbClr val="AEB5CB"/>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7">
        <a:dk1>
          <a:srgbClr val="E3F4FF"/>
        </a:dk1>
        <a:lt1>
          <a:srgbClr val="FFFFFF"/>
        </a:lt1>
        <a:dk2>
          <a:srgbClr val="000000"/>
        </a:dk2>
        <a:lt2>
          <a:srgbClr val="969696"/>
        </a:lt2>
        <a:accent1>
          <a:srgbClr val="969696"/>
        </a:accent1>
        <a:accent2>
          <a:srgbClr val="99CCFF"/>
        </a:accent2>
        <a:accent3>
          <a:srgbClr val="FFFFFF"/>
        </a:accent3>
        <a:accent4>
          <a:srgbClr val="C2D0DA"/>
        </a:accent4>
        <a:accent5>
          <a:srgbClr val="C9C9C9"/>
        </a:accent5>
        <a:accent6>
          <a:srgbClr val="8AB9E7"/>
        </a:accent6>
        <a:hlink>
          <a:srgbClr val="C0C0C0"/>
        </a:hlink>
        <a:folHlink>
          <a:srgbClr val="000099"/>
        </a:folHlink>
      </a:clrScheme>
      <a:clrMap bg1="lt1" tx1="dk1" bg2="lt2" tx2="dk2" accent1="accent1" accent2="accent2" accent3="accent3" accent4="accent4" accent5="accent5" accent6="accent6" hlink="hlink" folHlink="folHlink"/>
    </a:extraClrScheme>
    <a:extraClrScheme>
      <a:clrScheme name="Office Theme 8">
        <a:dk1>
          <a:srgbClr val="2D2015"/>
        </a:dk1>
        <a:lt1>
          <a:srgbClr val="FFFFFF"/>
        </a:lt1>
        <a:dk2>
          <a:srgbClr val="463520"/>
        </a:dk2>
        <a:lt2>
          <a:srgbClr val="DFC08D"/>
        </a:lt2>
        <a:accent1>
          <a:srgbClr val="8C7B70"/>
        </a:accent1>
        <a:accent2>
          <a:srgbClr val="8F5F2F"/>
        </a:accent2>
        <a:accent3>
          <a:srgbClr val="B0AEAB"/>
        </a:accent3>
        <a:accent4>
          <a:srgbClr val="DADADA"/>
        </a:accent4>
        <a:accent5>
          <a:srgbClr val="C5BFBB"/>
        </a:accent5>
        <a:accent6>
          <a:srgbClr val="81552A"/>
        </a:accent6>
        <a:hlink>
          <a:srgbClr val="CCB400"/>
        </a:hlink>
        <a:folHlink>
          <a:srgbClr val="BDC6C7"/>
        </a:folHlink>
      </a:clrScheme>
      <a:clrMap bg1="dk2" tx1="lt1" bg2="dk1" tx2="lt2" accent1="accent1" accent2="accent2" accent3="accent3" accent4="accent4" accent5="accent5" accent6="accent6" hlink="hlink" folHlink="folHlink"/>
    </a:extraClrScheme>
    <a:extraClrScheme>
      <a:clrScheme name="Office Theme 9">
        <a:dk1>
          <a:srgbClr val="25252F"/>
        </a:dk1>
        <a:lt1>
          <a:srgbClr val="66CCFF"/>
        </a:lt1>
        <a:dk2>
          <a:srgbClr val="000000"/>
        </a:dk2>
        <a:lt2>
          <a:srgbClr val="FFFFFF"/>
        </a:lt2>
        <a:accent1>
          <a:srgbClr val="1B3BDB"/>
        </a:accent1>
        <a:accent2>
          <a:srgbClr val="003399"/>
        </a:accent2>
        <a:accent3>
          <a:srgbClr val="AAAAAA"/>
        </a:accent3>
        <a:accent4>
          <a:srgbClr val="56AEDA"/>
        </a:accent4>
        <a:accent5>
          <a:srgbClr val="ABAFEA"/>
        </a:accent5>
        <a:accent6>
          <a:srgbClr val="002D8A"/>
        </a:accent6>
        <a:hlink>
          <a:srgbClr val="24C0FE"/>
        </a:hlink>
        <a:folHlink>
          <a:srgbClr val="B2B2B2"/>
        </a:folHlink>
      </a:clrScheme>
      <a:clrMap bg1="dk2" tx1="lt1" bg2="dk1" tx2="lt2" accent1="accent1" accent2="accent2" accent3="accent3" accent4="accent4" accent5="accent5" accent6="accent6" hlink="hlink" folHlink="folHlink"/>
    </a:extraClrScheme>
    <a:extraClrScheme>
      <a:clrScheme name="Office Theme 10">
        <a:dk1>
          <a:srgbClr val="5C1F00"/>
        </a:dk1>
        <a:lt1>
          <a:srgbClr val="FFFFFF"/>
        </a:lt1>
        <a:dk2>
          <a:srgbClr val="B38A77"/>
        </a:dk2>
        <a:lt2>
          <a:srgbClr val="DFD293"/>
        </a:lt2>
        <a:accent1>
          <a:srgbClr val="0984FF"/>
        </a:accent1>
        <a:accent2>
          <a:srgbClr val="BE7960"/>
        </a:accent2>
        <a:accent3>
          <a:srgbClr val="D6C4BD"/>
        </a:accent3>
        <a:accent4>
          <a:srgbClr val="DADADA"/>
        </a:accent4>
        <a:accent5>
          <a:srgbClr val="AAC2FF"/>
        </a:accent5>
        <a:accent6>
          <a:srgbClr val="AC6D56"/>
        </a:accent6>
        <a:hlink>
          <a:srgbClr val="FFCC99"/>
        </a:hlink>
        <a:folHlink>
          <a:srgbClr val="D3A219"/>
        </a:folHlink>
      </a:clrScheme>
      <a:clrMap bg1="dk2" tx1="lt1" bg2="dk1" tx2="lt2" accent1="accent1" accent2="accent2" accent3="accent3" accent4="accent4" accent5="accent5" accent6="accent6" hlink="hlink" folHlink="folHlink"/>
    </a:extraClrScheme>
    <a:extraClrScheme>
      <a:clrScheme name="Office Theme 11">
        <a:dk1>
          <a:srgbClr val="C0C0C0"/>
        </a:dk1>
        <a:lt1>
          <a:srgbClr val="DEF6F1"/>
        </a:lt1>
        <a:dk2>
          <a:srgbClr val="000076"/>
        </a:dk2>
        <a:lt2>
          <a:srgbClr val="969696"/>
        </a:lt2>
        <a:accent1>
          <a:srgbClr val="FFFFFF"/>
        </a:accent1>
        <a:accent2>
          <a:srgbClr val="8DC6FF"/>
        </a:accent2>
        <a:accent3>
          <a:srgbClr val="ECFAF7"/>
        </a:accent3>
        <a:accent4>
          <a:srgbClr val="A4A4A4"/>
        </a:accent4>
        <a:accent5>
          <a:srgbClr val="FFFFFF"/>
        </a:accent5>
        <a:accent6>
          <a:srgbClr val="7FB3E7"/>
        </a:accent6>
        <a:hlink>
          <a:srgbClr val="003399"/>
        </a:hlink>
        <a:folHlink>
          <a:srgbClr val="6600CC"/>
        </a:folHlink>
      </a:clrScheme>
      <a:clrMap bg1="lt1" tx1="dk1" bg2="lt2" tx2="dk2" accent1="accent1" accent2="accent2" accent3="accent3" accent4="accent4" accent5="accent5" accent6="accent6" hlink="hlink" folHlink="folHlink"/>
    </a:extraClrScheme>
    <a:extraClrScheme>
      <a:clrScheme name="Office Theme 12">
        <a:dk1>
          <a:srgbClr val="B2B2B2"/>
        </a:dk1>
        <a:lt1>
          <a:srgbClr val="FFFFFF"/>
        </a:lt1>
        <a:dk2>
          <a:srgbClr val="00008A"/>
        </a:dk2>
        <a:lt2>
          <a:srgbClr val="777777"/>
        </a:lt2>
        <a:accent1>
          <a:srgbClr val="FFFFF7"/>
        </a:accent1>
        <a:accent2>
          <a:srgbClr val="0099FF"/>
        </a:accent2>
        <a:accent3>
          <a:srgbClr val="FFFFFF"/>
        </a:accent3>
        <a:accent4>
          <a:srgbClr val="979797"/>
        </a:accent4>
        <a:accent5>
          <a:srgbClr val="FFFFFA"/>
        </a:accent5>
        <a:accent6>
          <a:srgbClr val="008AE7"/>
        </a:accent6>
        <a:hlink>
          <a:srgbClr val="FF5050"/>
        </a:hlink>
        <a:folHlink>
          <a:srgbClr val="FF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Horizontal stripes design template</Template>
  <TotalTime>158</TotalTime>
  <Words>7293</Words>
  <Application>Microsoft Office PowerPoint</Application>
  <PresentationFormat>On-screen Show (4:3)</PresentationFormat>
  <Paragraphs>497</Paragraphs>
  <Slides>69</Slides>
  <Notes>36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69</vt:i4>
      </vt:variant>
    </vt:vector>
  </HeadingPairs>
  <TitlesOfParts>
    <vt:vector size="76" baseType="lpstr">
      <vt:lpstr>Arial</vt:lpstr>
      <vt:lpstr>Arial Black</vt:lpstr>
      <vt:lpstr>Calibri</vt:lpstr>
      <vt:lpstr>Times New Roman</vt:lpstr>
      <vt:lpstr>Verdana</vt:lpstr>
      <vt:lpstr>Wingdings</vt:lpstr>
      <vt:lpstr>Horizontal stripes design template</vt:lpstr>
      <vt:lpstr>Lecture 6: Developmental Psychology</vt:lpstr>
      <vt:lpstr>Introduction to Developmental Psychology</vt:lpstr>
      <vt:lpstr>Lifespan development</vt:lpstr>
      <vt:lpstr>Principles of lifespan development  (Baltes, 1987)</vt:lpstr>
      <vt:lpstr>Contextualisation in Developmental psychology: three factors</vt:lpstr>
      <vt:lpstr>Themes and issues in Developmental Psychology</vt:lpstr>
      <vt:lpstr>Child Development</vt:lpstr>
      <vt:lpstr>Piaget’s Cognitive-Developmental Theory</vt:lpstr>
      <vt:lpstr>Piaget’s Cognitive-Developmental Theory</vt:lpstr>
      <vt:lpstr>Piaget’s Cognitive-Developmental Theory</vt:lpstr>
      <vt:lpstr>Piaget’s Cognitive-Developmental Theory</vt:lpstr>
      <vt:lpstr>Piaget’s Cognitive-Developmental Theory </vt:lpstr>
      <vt:lpstr>Assumptions of Piaget’s theory</vt:lpstr>
      <vt:lpstr>Piaget’s Cognitive-Developmental Theory</vt:lpstr>
      <vt:lpstr>Piagetian sub-stages of the sensorimotor period</vt:lpstr>
      <vt:lpstr>Important developments of the sensorimotor stage</vt:lpstr>
      <vt:lpstr>Object permanence</vt:lpstr>
      <vt:lpstr>Development of the concept of object permanence</vt:lpstr>
      <vt:lpstr>However;</vt:lpstr>
      <vt:lpstr>Piaget’s Cognitive-Developmental Theory</vt:lpstr>
      <vt:lpstr>Piaget’s Cognitive Developmental Theory</vt:lpstr>
      <vt:lpstr>PowerPoint Presentation</vt:lpstr>
      <vt:lpstr>Test of Volume</vt:lpstr>
      <vt:lpstr>Test of number </vt:lpstr>
      <vt:lpstr>Test of length</vt:lpstr>
      <vt:lpstr>Test of mass</vt:lpstr>
      <vt:lpstr>Test of area</vt:lpstr>
      <vt:lpstr>The Swiss mountain experiment (egocentrism)</vt:lpstr>
      <vt:lpstr>Animism </vt:lpstr>
      <vt:lpstr>But…</vt:lpstr>
      <vt:lpstr>Class inclusion (centration)</vt:lpstr>
      <vt:lpstr>Piaget’s Cognitive Developmental Theory</vt:lpstr>
      <vt:lpstr>Piaget’s Cognitive Developmental Theory</vt:lpstr>
      <vt:lpstr>And…</vt:lpstr>
      <vt:lpstr>Hypothetico-deductive reasoning</vt:lpstr>
      <vt:lpstr>Application: discovery learning</vt:lpstr>
      <vt:lpstr>Discovery learning in the classroom</vt:lpstr>
      <vt:lpstr>Evaluation of Piaget’s Theory</vt:lpstr>
      <vt:lpstr>Vygotsky’s Sociocultural Theory</vt:lpstr>
      <vt:lpstr>Vygotsky’s Sociocultural Theory</vt:lpstr>
      <vt:lpstr>Vygotsky’s Sociocultural Theory</vt:lpstr>
      <vt:lpstr>Theories of Knowledge Acquisition</vt:lpstr>
      <vt:lpstr>Socio-cultural theory</vt:lpstr>
      <vt:lpstr>Vygotsky’s Sociocultural Theory</vt:lpstr>
      <vt:lpstr>Theories of Knowledge Acquisition</vt:lpstr>
      <vt:lpstr>Theories of Knowledge Acquisition</vt:lpstr>
      <vt:lpstr>Theories of Knowledge Acquisition</vt:lpstr>
      <vt:lpstr>Levels of Parental Support (Wood &amp; Middleton, 1975)</vt:lpstr>
      <vt:lpstr>Vygotsky’s Sociocultural Theory</vt:lpstr>
      <vt:lpstr>The role of speech</vt:lpstr>
      <vt:lpstr>Vygotsky’s Sociocultural Theory</vt:lpstr>
      <vt:lpstr>Vygotsky’s Sociocultural Theory</vt:lpstr>
      <vt:lpstr>Bruner`s Theory of Knowledge Acquisition</vt:lpstr>
      <vt:lpstr>Watch the video…</vt:lpstr>
      <vt:lpstr>Theories of Knowledge Acquisition</vt:lpstr>
      <vt:lpstr>Modes of Representation </vt:lpstr>
      <vt:lpstr>Enactive Representation</vt:lpstr>
      <vt:lpstr>Iconic Representation.</vt:lpstr>
      <vt:lpstr>Symbolic Representation</vt:lpstr>
      <vt:lpstr>Theories of Knowledge Acquisition</vt:lpstr>
      <vt:lpstr>Supporting evidence</vt:lpstr>
      <vt:lpstr>The reproduction-transposition task</vt:lpstr>
      <vt:lpstr>Scaffolding</vt:lpstr>
      <vt:lpstr>Scaffolding Purposes</vt:lpstr>
      <vt:lpstr>Dealing with Abstraction</vt:lpstr>
      <vt:lpstr>Example of an abstract concept</vt:lpstr>
      <vt:lpstr>Application of Bruner’s Approach</vt:lpstr>
      <vt:lpstr>Continued…</vt:lpstr>
      <vt:lpstr>Next week: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3</dc:title>
  <dc:creator>Administrator</dc:creator>
  <cp:lastModifiedBy>Karen EatonThomas</cp:lastModifiedBy>
  <cp:revision>11</cp:revision>
  <cp:lastPrinted>2015-10-13T12:58:39Z</cp:lastPrinted>
  <dcterms:created xsi:type="dcterms:W3CDTF">2015-10-13T11:58:57Z</dcterms:created>
  <dcterms:modified xsi:type="dcterms:W3CDTF">2018-03-07T08:36:55Z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TC010721421033</vt:lpwstr>
  </property>
</Properties>
</file>