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66" r:id="rId4"/>
    <p:sldId id="267" r:id="rId5"/>
    <p:sldId id="268" r:id="rId6"/>
    <p:sldId id="262" r:id="rId7"/>
    <p:sldId id="259" r:id="rId8"/>
    <p:sldId id="260" r:id="rId9"/>
    <p:sldId id="261" r:id="rId10"/>
    <p:sldId id="263"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9" d="100"/>
          <a:sy n="89" d="100"/>
        </p:scale>
        <p:origin x="437"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D44FFCA-C441-D87B-1D26-56774690FC3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E7D16672-84D9-0E85-C3FB-C0D7F72F626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237C0B5C-CF18-4616-9CDE-9E1356767F8B}" type="datetime1">
              <a:rPr lang="en-GB"/>
              <a:pPr lvl="0"/>
              <a:t>22/03/2023</a:t>
            </a:fld>
            <a:endParaRPr lang="en-GB"/>
          </a:p>
        </p:txBody>
      </p:sp>
      <p:sp>
        <p:nvSpPr>
          <p:cNvPr id="4" name="Slide Image Placeholder 3">
            <a:extLst>
              <a:ext uri="{FF2B5EF4-FFF2-40B4-BE49-F238E27FC236}">
                <a16:creationId xmlns:a16="http://schemas.microsoft.com/office/drawing/2014/main" id="{01FC7EEC-962F-3AE0-2832-6347DD3AE200}"/>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3E49AFF-3EA6-5128-FE15-BCAEFB07B2E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405E9326-7C4D-0F2F-0A52-3B98A48AD7E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BEE08EEF-503D-3910-7332-51B73B7824AE}"/>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9397B042-D869-4FCB-BA79-A64B1AFA97F5}" type="slidenum">
              <a:t>‹#›</a:t>
            </a:fld>
            <a:endParaRPr lang="en-GB"/>
          </a:p>
        </p:txBody>
      </p:sp>
    </p:spTree>
    <p:extLst>
      <p:ext uri="{BB962C8B-B14F-4D97-AF65-F5344CB8AC3E}">
        <p14:creationId xmlns:p14="http://schemas.microsoft.com/office/powerpoint/2010/main" val="357103696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C1C5C7-96F2-71F8-EF05-9F9E727A15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FD6498-219E-96CA-3F23-D84ED1F1640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C9BCDFC-6A3E-BCC4-03F5-7A8CA73AA65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EEB1545-E2AB-40ED-B8CB-10471E68D3B3}" type="slidenum">
              <a:t>12</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44EEC-8FFB-4543-BAC2-15EA3660783C}"/>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A3173802-A930-4EF8-8493-33BE85EBC7C1}"/>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97CDF69C-0363-C36B-B659-FD320ACDE33F}"/>
              </a:ext>
            </a:extLst>
          </p:cNvPr>
          <p:cNvSpPr txBox="1">
            <a:spLocks noGrp="1"/>
          </p:cNvSpPr>
          <p:nvPr>
            <p:ph type="dt" sz="half" idx="7"/>
          </p:nvPr>
        </p:nvSpPr>
        <p:spPr/>
        <p:txBody>
          <a:bodyPr/>
          <a:lstStyle>
            <a:lvl1pPr>
              <a:defRPr/>
            </a:lvl1pPr>
          </a:lstStyle>
          <a:p>
            <a:pPr lvl="0"/>
            <a:fld id="{E0B6BC27-2036-4B63-82C5-C3EC9B36D833}" type="datetime1">
              <a:rPr lang="en-GB"/>
              <a:pPr lvl="0"/>
              <a:t>22/03/2023</a:t>
            </a:fld>
            <a:endParaRPr lang="en-GB"/>
          </a:p>
        </p:txBody>
      </p:sp>
      <p:sp>
        <p:nvSpPr>
          <p:cNvPr id="5" name="Footer Placeholder 4">
            <a:extLst>
              <a:ext uri="{FF2B5EF4-FFF2-40B4-BE49-F238E27FC236}">
                <a16:creationId xmlns:a16="http://schemas.microsoft.com/office/drawing/2014/main" id="{FA8F747D-8C24-E250-5B17-DD446A268B1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DBA227B-60A5-6C0E-313C-0BE97727EDBE}"/>
              </a:ext>
            </a:extLst>
          </p:cNvPr>
          <p:cNvSpPr txBox="1">
            <a:spLocks noGrp="1"/>
          </p:cNvSpPr>
          <p:nvPr>
            <p:ph type="sldNum" sz="quarter" idx="8"/>
          </p:nvPr>
        </p:nvSpPr>
        <p:spPr/>
        <p:txBody>
          <a:bodyPr/>
          <a:lstStyle>
            <a:lvl1pPr>
              <a:defRPr/>
            </a:lvl1pPr>
          </a:lstStyle>
          <a:p>
            <a:pPr lvl="0"/>
            <a:fld id="{256A918D-B61C-491B-8FEC-089B85225ED8}" type="slidenum">
              <a:t>‹#›</a:t>
            </a:fld>
            <a:endParaRPr lang="en-GB"/>
          </a:p>
        </p:txBody>
      </p:sp>
    </p:spTree>
    <p:extLst>
      <p:ext uri="{BB962C8B-B14F-4D97-AF65-F5344CB8AC3E}">
        <p14:creationId xmlns:p14="http://schemas.microsoft.com/office/powerpoint/2010/main" val="165546023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67211-3076-553B-42BE-0F32915BE39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7703EF9-60D0-659D-94EE-7F89CB5BD02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4A9A7-FE07-2F3D-E760-129B6DA184DC}"/>
              </a:ext>
            </a:extLst>
          </p:cNvPr>
          <p:cNvSpPr txBox="1">
            <a:spLocks noGrp="1"/>
          </p:cNvSpPr>
          <p:nvPr>
            <p:ph type="dt" sz="half" idx="7"/>
          </p:nvPr>
        </p:nvSpPr>
        <p:spPr/>
        <p:txBody>
          <a:bodyPr/>
          <a:lstStyle>
            <a:lvl1pPr>
              <a:defRPr/>
            </a:lvl1pPr>
          </a:lstStyle>
          <a:p>
            <a:pPr lvl="0"/>
            <a:fld id="{A0641F0B-994F-428D-98A0-E62664CF9103}" type="datetime1">
              <a:rPr lang="en-GB"/>
              <a:pPr lvl="0"/>
              <a:t>22/03/2023</a:t>
            </a:fld>
            <a:endParaRPr lang="en-GB"/>
          </a:p>
        </p:txBody>
      </p:sp>
      <p:sp>
        <p:nvSpPr>
          <p:cNvPr id="5" name="Footer Placeholder 4">
            <a:extLst>
              <a:ext uri="{FF2B5EF4-FFF2-40B4-BE49-F238E27FC236}">
                <a16:creationId xmlns:a16="http://schemas.microsoft.com/office/drawing/2014/main" id="{A9B08653-B933-9BA7-F1AC-90183A6CE6D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B2436C3-8893-4975-C63F-3D288E9FD2EC}"/>
              </a:ext>
            </a:extLst>
          </p:cNvPr>
          <p:cNvSpPr txBox="1">
            <a:spLocks noGrp="1"/>
          </p:cNvSpPr>
          <p:nvPr>
            <p:ph type="sldNum" sz="quarter" idx="8"/>
          </p:nvPr>
        </p:nvSpPr>
        <p:spPr/>
        <p:txBody>
          <a:bodyPr/>
          <a:lstStyle>
            <a:lvl1pPr>
              <a:defRPr/>
            </a:lvl1pPr>
          </a:lstStyle>
          <a:p>
            <a:pPr lvl="0"/>
            <a:fld id="{5FB38F89-96A6-4437-B9BF-0A7C742119E9}" type="slidenum">
              <a:t>‹#›</a:t>
            </a:fld>
            <a:endParaRPr lang="en-GB"/>
          </a:p>
        </p:txBody>
      </p:sp>
    </p:spTree>
    <p:extLst>
      <p:ext uri="{BB962C8B-B14F-4D97-AF65-F5344CB8AC3E}">
        <p14:creationId xmlns:p14="http://schemas.microsoft.com/office/powerpoint/2010/main" val="372469913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894AA-216E-12E2-33D6-3D76C47BA1EB}"/>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C07FA4C-C535-0372-ADAE-7F4A2898B8FF}"/>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054347E-1264-81AB-3E90-7C073FE273BC}"/>
              </a:ext>
            </a:extLst>
          </p:cNvPr>
          <p:cNvSpPr txBox="1">
            <a:spLocks noGrp="1"/>
          </p:cNvSpPr>
          <p:nvPr>
            <p:ph type="dt" sz="half" idx="7"/>
          </p:nvPr>
        </p:nvSpPr>
        <p:spPr/>
        <p:txBody>
          <a:bodyPr/>
          <a:lstStyle>
            <a:lvl1pPr>
              <a:defRPr/>
            </a:lvl1pPr>
          </a:lstStyle>
          <a:p>
            <a:pPr lvl="0"/>
            <a:fld id="{E0FFD664-7B24-432A-9D1D-DCEEE0921234}" type="datetime1">
              <a:rPr lang="en-GB"/>
              <a:pPr lvl="0"/>
              <a:t>22/03/2023</a:t>
            </a:fld>
            <a:endParaRPr lang="en-GB"/>
          </a:p>
        </p:txBody>
      </p:sp>
      <p:sp>
        <p:nvSpPr>
          <p:cNvPr id="5" name="Footer Placeholder 4">
            <a:extLst>
              <a:ext uri="{FF2B5EF4-FFF2-40B4-BE49-F238E27FC236}">
                <a16:creationId xmlns:a16="http://schemas.microsoft.com/office/drawing/2014/main" id="{98E3C167-1AAD-E592-4114-3FC92FCA81E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F0683EA-801C-913B-4072-BDEE0CBA26D1}"/>
              </a:ext>
            </a:extLst>
          </p:cNvPr>
          <p:cNvSpPr txBox="1">
            <a:spLocks noGrp="1"/>
          </p:cNvSpPr>
          <p:nvPr>
            <p:ph type="sldNum" sz="quarter" idx="8"/>
          </p:nvPr>
        </p:nvSpPr>
        <p:spPr/>
        <p:txBody>
          <a:bodyPr/>
          <a:lstStyle>
            <a:lvl1pPr>
              <a:defRPr/>
            </a:lvl1pPr>
          </a:lstStyle>
          <a:p>
            <a:pPr lvl="0"/>
            <a:fld id="{F7637CEE-FBAC-441C-9941-D69DEFE07199}" type="slidenum">
              <a:t>‹#›</a:t>
            </a:fld>
            <a:endParaRPr lang="en-GB"/>
          </a:p>
        </p:txBody>
      </p:sp>
    </p:spTree>
    <p:extLst>
      <p:ext uri="{BB962C8B-B14F-4D97-AF65-F5344CB8AC3E}">
        <p14:creationId xmlns:p14="http://schemas.microsoft.com/office/powerpoint/2010/main" val="1457647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8CEA4-EB63-95C8-C314-CE03ED7B88D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B3A0621-1B1B-FD66-1B77-4F5856378BD8}"/>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349DF1-F502-3E46-C91E-C3B760E5D727}"/>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856FD4-BDC2-F088-5AC5-A65D691E7DA7}"/>
              </a:ext>
            </a:extLst>
          </p:cNvPr>
          <p:cNvSpPr txBox="1">
            <a:spLocks noGrp="1"/>
          </p:cNvSpPr>
          <p:nvPr>
            <p:ph type="dt" sz="half" idx="7"/>
          </p:nvPr>
        </p:nvSpPr>
        <p:spPr/>
        <p:txBody>
          <a:bodyPr/>
          <a:lstStyle>
            <a:lvl1pPr>
              <a:defRPr/>
            </a:lvl1pPr>
          </a:lstStyle>
          <a:p>
            <a:pPr lvl="0"/>
            <a:fld id="{980A33B6-E12F-4F00-9CD8-4EBFCA1694A7}" type="datetime1">
              <a:rPr lang="en-GB"/>
              <a:pPr lvl="0"/>
              <a:t>22/03/2023</a:t>
            </a:fld>
            <a:endParaRPr lang="en-GB"/>
          </a:p>
        </p:txBody>
      </p:sp>
      <p:sp>
        <p:nvSpPr>
          <p:cNvPr id="6" name="Footer Placeholder 5">
            <a:extLst>
              <a:ext uri="{FF2B5EF4-FFF2-40B4-BE49-F238E27FC236}">
                <a16:creationId xmlns:a16="http://schemas.microsoft.com/office/drawing/2014/main" id="{D7BC877E-BB8B-BA7B-D1A9-7846EE4B8C3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A56D770-E3C7-CFA9-3AA5-3804392AF94F}"/>
              </a:ext>
            </a:extLst>
          </p:cNvPr>
          <p:cNvSpPr txBox="1">
            <a:spLocks noGrp="1"/>
          </p:cNvSpPr>
          <p:nvPr>
            <p:ph type="sldNum" sz="quarter" idx="8"/>
          </p:nvPr>
        </p:nvSpPr>
        <p:spPr/>
        <p:txBody>
          <a:bodyPr/>
          <a:lstStyle>
            <a:lvl1pPr>
              <a:defRPr/>
            </a:lvl1pPr>
          </a:lstStyle>
          <a:p>
            <a:pPr lvl="0"/>
            <a:fld id="{899FDF59-4ECA-4589-8ECC-830BCF840CAE}" type="slidenum">
              <a:t>‹#›</a:t>
            </a:fld>
            <a:endParaRPr lang="en-GB"/>
          </a:p>
        </p:txBody>
      </p:sp>
    </p:spTree>
    <p:extLst>
      <p:ext uri="{BB962C8B-B14F-4D97-AF65-F5344CB8AC3E}">
        <p14:creationId xmlns:p14="http://schemas.microsoft.com/office/powerpoint/2010/main" val="505994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78966-C8F7-0C49-44AA-7566A58507E9}"/>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B5ACAEB8-6D63-7797-F8B3-FCB76D38BFEE}"/>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B8C2AB91-9626-3E94-3E1C-EFABF3C8E4C7}"/>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F571E1-573A-3238-3E1B-AFC1DE2E0A19}"/>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EA51F8E2-7C2E-624C-A893-62F5FBBE0593}"/>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9FE628-0F72-EAE4-E193-587723529851}"/>
              </a:ext>
            </a:extLst>
          </p:cNvPr>
          <p:cNvSpPr txBox="1">
            <a:spLocks noGrp="1"/>
          </p:cNvSpPr>
          <p:nvPr>
            <p:ph type="dt" sz="half" idx="7"/>
          </p:nvPr>
        </p:nvSpPr>
        <p:spPr/>
        <p:txBody>
          <a:bodyPr/>
          <a:lstStyle>
            <a:lvl1pPr>
              <a:defRPr/>
            </a:lvl1pPr>
          </a:lstStyle>
          <a:p>
            <a:pPr lvl="0"/>
            <a:fld id="{991B7EA4-04FB-4FA2-B6FF-375E0312299F}" type="datetime1">
              <a:rPr lang="en-GB"/>
              <a:pPr lvl="0"/>
              <a:t>22/03/2023</a:t>
            </a:fld>
            <a:endParaRPr lang="en-GB"/>
          </a:p>
        </p:txBody>
      </p:sp>
      <p:sp>
        <p:nvSpPr>
          <p:cNvPr id="8" name="Footer Placeholder 7">
            <a:extLst>
              <a:ext uri="{FF2B5EF4-FFF2-40B4-BE49-F238E27FC236}">
                <a16:creationId xmlns:a16="http://schemas.microsoft.com/office/drawing/2014/main" id="{4102B413-142E-119F-8387-7C96DB3559FA}"/>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0FE19B2-8F5C-ACC7-8894-03A47ABF55C4}"/>
              </a:ext>
            </a:extLst>
          </p:cNvPr>
          <p:cNvSpPr txBox="1">
            <a:spLocks noGrp="1"/>
          </p:cNvSpPr>
          <p:nvPr>
            <p:ph type="sldNum" sz="quarter" idx="8"/>
          </p:nvPr>
        </p:nvSpPr>
        <p:spPr/>
        <p:txBody>
          <a:bodyPr/>
          <a:lstStyle>
            <a:lvl1pPr>
              <a:defRPr/>
            </a:lvl1pPr>
          </a:lstStyle>
          <a:p>
            <a:pPr lvl="0"/>
            <a:fld id="{B41BB06B-472B-4274-874A-69FD4416973B}" type="slidenum">
              <a:t>‹#›</a:t>
            </a:fld>
            <a:endParaRPr lang="en-GB"/>
          </a:p>
        </p:txBody>
      </p:sp>
    </p:spTree>
    <p:extLst>
      <p:ext uri="{BB962C8B-B14F-4D97-AF65-F5344CB8AC3E}">
        <p14:creationId xmlns:p14="http://schemas.microsoft.com/office/powerpoint/2010/main" val="3917157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C7B53-2164-EAA4-2A19-B111E797BA9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4D6C72C0-9D4F-78AC-0A1F-A589FD583609}"/>
              </a:ext>
            </a:extLst>
          </p:cNvPr>
          <p:cNvSpPr txBox="1">
            <a:spLocks noGrp="1"/>
          </p:cNvSpPr>
          <p:nvPr>
            <p:ph type="dt" sz="half" idx="7"/>
          </p:nvPr>
        </p:nvSpPr>
        <p:spPr/>
        <p:txBody>
          <a:bodyPr/>
          <a:lstStyle>
            <a:lvl1pPr>
              <a:defRPr/>
            </a:lvl1pPr>
          </a:lstStyle>
          <a:p>
            <a:pPr lvl="0"/>
            <a:fld id="{0CDDDEFC-1B4A-4012-8F8D-8A27F6A04864}" type="datetime1">
              <a:rPr lang="en-GB"/>
              <a:pPr lvl="0"/>
              <a:t>22/03/2023</a:t>
            </a:fld>
            <a:endParaRPr lang="en-GB"/>
          </a:p>
        </p:txBody>
      </p:sp>
      <p:sp>
        <p:nvSpPr>
          <p:cNvPr id="4" name="Footer Placeholder 3">
            <a:extLst>
              <a:ext uri="{FF2B5EF4-FFF2-40B4-BE49-F238E27FC236}">
                <a16:creationId xmlns:a16="http://schemas.microsoft.com/office/drawing/2014/main" id="{0F772D82-85F2-A7BD-9271-3D7743525D4B}"/>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E30C78F2-45CA-73DD-3174-AC5F4EC66AD6}"/>
              </a:ext>
            </a:extLst>
          </p:cNvPr>
          <p:cNvSpPr txBox="1">
            <a:spLocks noGrp="1"/>
          </p:cNvSpPr>
          <p:nvPr>
            <p:ph type="sldNum" sz="quarter" idx="8"/>
          </p:nvPr>
        </p:nvSpPr>
        <p:spPr/>
        <p:txBody>
          <a:bodyPr/>
          <a:lstStyle>
            <a:lvl1pPr>
              <a:defRPr/>
            </a:lvl1pPr>
          </a:lstStyle>
          <a:p>
            <a:pPr lvl="0"/>
            <a:fld id="{452C81F6-5DF4-492F-BD37-87AE5E2FC7E7}" type="slidenum">
              <a:t>‹#›</a:t>
            </a:fld>
            <a:endParaRPr lang="en-GB"/>
          </a:p>
        </p:txBody>
      </p:sp>
    </p:spTree>
    <p:extLst>
      <p:ext uri="{BB962C8B-B14F-4D97-AF65-F5344CB8AC3E}">
        <p14:creationId xmlns:p14="http://schemas.microsoft.com/office/powerpoint/2010/main" val="116880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20DCE1-8566-8FF9-A5BD-13C8A86AF080}"/>
              </a:ext>
            </a:extLst>
          </p:cNvPr>
          <p:cNvSpPr txBox="1">
            <a:spLocks noGrp="1"/>
          </p:cNvSpPr>
          <p:nvPr>
            <p:ph type="dt" sz="half" idx="7"/>
          </p:nvPr>
        </p:nvSpPr>
        <p:spPr/>
        <p:txBody>
          <a:bodyPr/>
          <a:lstStyle>
            <a:lvl1pPr>
              <a:defRPr/>
            </a:lvl1pPr>
          </a:lstStyle>
          <a:p>
            <a:pPr lvl="0"/>
            <a:fld id="{34493378-1956-4C68-B135-545536046C9C}" type="datetime1">
              <a:rPr lang="en-GB"/>
              <a:pPr lvl="0"/>
              <a:t>22/03/2023</a:t>
            </a:fld>
            <a:endParaRPr lang="en-GB"/>
          </a:p>
        </p:txBody>
      </p:sp>
      <p:sp>
        <p:nvSpPr>
          <p:cNvPr id="3" name="Footer Placeholder 2">
            <a:extLst>
              <a:ext uri="{FF2B5EF4-FFF2-40B4-BE49-F238E27FC236}">
                <a16:creationId xmlns:a16="http://schemas.microsoft.com/office/drawing/2014/main" id="{9187DC72-ACD2-6853-1D1E-D63CEB13502D}"/>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02E759D-08C3-6C56-AC07-56EEF6570ADE}"/>
              </a:ext>
            </a:extLst>
          </p:cNvPr>
          <p:cNvSpPr txBox="1">
            <a:spLocks noGrp="1"/>
          </p:cNvSpPr>
          <p:nvPr>
            <p:ph type="sldNum" sz="quarter" idx="8"/>
          </p:nvPr>
        </p:nvSpPr>
        <p:spPr/>
        <p:txBody>
          <a:bodyPr/>
          <a:lstStyle>
            <a:lvl1pPr>
              <a:defRPr/>
            </a:lvl1pPr>
          </a:lstStyle>
          <a:p>
            <a:pPr lvl="0"/>
            <a:fld id="{A7D8D1C6-3C8D-482B-8C92-EF94A6365F4E}" type="slidenum">
              <a:t>‹#›</a:t>
            </a:fld>
            <a:endParaRPr lang="en-GB"/>
          </a:p>
        </p:txBody>
      </p:sp>
    </p:spTree>
    <p:extLst>
      <p:ext uri="{BB962C8B-B14F-4D97-AF65-F5344CB8AC3E}">
        <p14:creationId xmlns:p14="http://schemas.microsoft.com/office/powerpoint/2010/main" val="2321595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9C16C-A66B-EAFA-277E-63B453C968B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282DF49-C2E9-14CB-0E22-CFE6DE78D8B1}"/>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577E69-EE35-6619-456F-133A6568349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8E536A2-4E29-7C05-1BFD-BA5B5F6AB1FD}"/>
              </a:ext>
            </a:extLst>
          </p:cNvPr>
          <p:cNvSpPr txBox="1">
            <a:spLocks noGrp="1"/>
          </p:cNvSpPr>
          <p:nvPr>
            <p:ph type="dt" sz="half" idx="7"/>
          </p:nvPr>
        </p:nvSpPr>
        <p:spPr/>
        <p:txBody>
          <a:bodyPr/>
          <a:lstStyle>
            <a:lvl1pPr>
              <a:defRPr/>
            </a:lvl1pPr>
          </a:lstStyle>
          <a:p>
            <a:pPr lvl="0"/>
            <a:fld id="{68B4BBB7-E731-41BA-975C-FFCD813AC968}" type="datetime1">
              <a:rPr lang="en-GB"/>
              <a:pPr lvl="0"/>
              <a:t>22/03/2023</a:t>
            </a:fld>
            <a:endParaRPr lang="en-GB"/>
          </a:p>
        </p:txBody>
      </p:sp>
      <p:sp>
        <p:nvSpPr>
          <p:cNvPr id="6" name="Footer Placeholder 5">
            <a:extLst>
              <a:ext uri="{FF2B5EF4-FFF2-40B4-BE49-F238E27FC236}">
                <a16:creationId xmlns:a16="http://schemas.microsoft.com/office/drawing/2014/main" id="{94A1D4A6-6E59-6888-FB23-944E3207095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5A73B13-C78F-4315-65AE-D13621A55CDC}"/>
              </a:ext>
            </a:extLst>
          </p:cNvPr>
          <p:cNvSpPr txBox="1">
            <a:spLocks noGrp="1"/>
          </p:cNvSpPr>
          <p:nvPr>
            <p:ph type="sldNum" sz="quarter" idx="8"/>
          </p:nvPr>
        </p:nvSpPr>
        <p:spPr/>
        <p:txBody>
          <a:bodyPr/>
          <a:lstStyle>
            <a:lvl1pPr>
              <a:defRPr/>
            </a:lvl1pPr>
          </a:lstStyle>
          <a:p>
            <a:pPr lvl="0"/>
            <a:fld id="{B421055B-1FFD-45CD-8A5A-934212C57539}" type="slidenum">
              <a:t>‹#›</a:t>
            </a:fld>
            <a:endParaRPr lang="en-GB"/>
          </a:p>
        </p:txBody>
      </p:sp>
    </p:spTree>
    <p:extLst>
      <p:ext uri="{BB962C8B-B14F-4D97-AF65-F5344CB8AC3E}">
        <p14:creationId xmlns:p14="http://schemas.microsoft.com/office/powerpoint/2010/main" val="2765486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F4EE-144C-CB6B-4489-6D061E3D075F}"/>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B996BD8B-8ADC-3086-0C4B-D44F84E4B618}"/>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930DB6DA-4142-85FD-75EA-9F7AF90FC4E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FA7675B-17AE-3042-08C6-85A8B8DE6D26}"/>
              </a:ext>
            </a:extLst>
          </p:cNvPr>
          <p:cNvSpPr txBox="1">
            <a:spLocks noGrp="1"/>
          </p:cNvSpPr>
          <p:nvPr>
            <p:ph type="dt" sz="half" idx="7"/>
          </p:nvPr>
        </p:nvSpPr>
        <p:spPr/>
        <p:txBody>
          <a:bodyPr/>
          <a:lstStyle>
            <a:lvl1pPr>
              <a:defRPr/>
            </a:lvl1pPr>
          </a:lstStyle>
          <a:p>
            <a:pPr lvl="0"/>
            <a:fld id="{F7A19231-F71C-4C16-B5DC-6DD75E6C2A02}" type="datetime1">
              <a:rPr lang="en-GB"/>
              <a:pPr lvl="0"/>
              <a:t>22/03/2023</a:t>
            </a:fld>
            <a:endParaRPr lang="en-GB"/>
          </a:p>
        </p:txBody>
      </p:sp>
      <p:sp>
        <p:nvSpPr>
          <p:cNvPr id="6" name="Footer Placeholder 5">
            <a:extLst>
              <a:ext uri="{FF2B5EF4-FFF2-40B4-BE49-F238E27FC236}">
                <a16:creationId xmlns:a16="http://schemas.microsoft.com/office/drawing/2014/main" id="{30688BC5-72B9-0D7A-BB85-41BEF799D9A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B6669F3-B96C-2DC1-1507-A0FDE2598265}"/>
              </a:ext>
            </a:extLst>
          </p:cNvPr>
          <p:cNvSpPr txBox="1">
            <a:spLocks noGrp="1"/>
          </p:cNvSpPr>
          <p:nvPr>
            <p:ph type="sldNum" sz="quarter" idx="8"/>
          </p:nvPr>
        </p:nvSpPr>
        <p:spPr/>
        <p:txBody>
          <a:bodyPr/>
          <a:lstStyle>
            <a:lvl1pPr>
              <a:defRPr/>
            </a:lvl1pPr>
          </a:lstStyle>
          <a:p>
            <a:pPr lvl="0"/>
            <a:fld id="{12A58B96-A2D1-4021-996B-5254F5B447C9}" type="slidenum">
              <a:t>‹#›</a:t>
            </a:fld>
            <a:endParaRPr lang="en-GB"/>
          </a:p>
        </p:txBody>
      </p:sp>
    </p:spTree>
    <p:extLst>
      <p:ext uri="{BB962C8B-B14F-4D97-AF65-F5344CB8AC3E}">
        <p14:creationId xmlns:p14="http://schemas.microsoft.com/office/powerpoint/2010/main" val="3812638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6537F-E870-730C-D674-C5B3D7EE23D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7FF9E54D-932C-44F0-FCFE-57A7480B466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D2C92C-68E1-9CB3-6394-53978EED4395}"/>
              </a:ext>
            </a:extLst>
          </p:cNvPr>
          <p:cNvSpPr txBox="1">
            <a:spLocks noGrp="1"/>
          </p:cNvSpPr>
          <p:nvPr>
            <p:ph type="dt" sz="half" idx="7"/>
          </p:nvPr>
        </p:nvSpPr>
        <p:spPr/>
        <p:txBody>
          <a:bodyPr/>
          <a:lstStyle>
            <a:lvl1pPr>
              <a:defRPr/>
            </a:lvl1pPr>
          </a:lstStyle>
          <a:p>
            <a:pPr lvl="0"/>
            <a:fld id="{9D180FF2-D899-44DE-B6E1-D9667C651894}" type="datetime1">
              <a:rPr lang="en-GB"/>
              <a:pPr lvl="0"/>
              <a:t>22/03/2023</a:t>
            </a:fld>
            <a:endParaRPr lang="en-GB"/>
          </a:p>
        </p:txBody>
      </p:sp>
      <p:sp>
        <p:nvSpPr>
          <p:cNvPr id="5" name="Footer Placeholder 4">
            <a:extLst>
              <a:ext uri="{FF2B5EF4-FFF2-40B4-BE49-F238E27FC236}">
                <a16:creationId xmlns:a16="http://schemas.microsoft.com/office/drawing/2014/main" id="{2AE58191-AB4C-5F36-977C-CCA6F13B9BB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6736443-596B-2EC8-2A88-D79A873A00BA}"/>
              </a:ext>
            </a:extLst>
          </p:cNvPr>
          <p:cNvSpPr txBox="1">
            <a:spLocks noGrp="1"/>
          </p:cNvSpPr>
          <p:nvPr>
            <p:ph type="sldNum" sz="quarter" idx="8"/>
          </p:nvPr>
        </p:nvSpPr>
        <p:spPr/>
        <p:txBody>
          <a:bodyPr/>
          <a:lstStyle>
            <a:lvl1pPr>
              <a:defRPr/>
            </a:lvl1pPr>
          </a:lstStyle>
          <a:p>
            <a:pPr lvl="0"/>
            <a:fld id="{EE28B11D-7923-4308-89EA-81ABDF6A8098}" type="slidenum">
              <a:t>‹#›</a:t>
            </a:fld>
            <a:endParaRPr lang="en-GB"/>
          </a:p>
        </p:txBody>
      </p:sp>
    </p:spTree>
    <p:extLst>
      <p:ext uri="{BB962C8B-B14F-4D97-AF65-F5344CB8AC3E}">
        <p14:creationId xmlns:p14="http://schemas.microsoft.com/office/powerpoint/2010/main" val="2424750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2F558B-7EA6-0999-D0F3-2A48E99C3054}"/>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08F98DB3-F0A8-3A68-F8D4-20BA07878C14}"/>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125779-2E43-B501-FB59-AC1C62CFB188}"/>
              </a:ext>
            </a:extLst>
          </p:cNvPr>
          <p:cNvSpPr txBox="1">
            <a:spLocks noGrp="1"/>
          </p:cNvSpPr>
          <p:nvPr>
            <p:ph type="dt" sz="half" idx="7"/>
          </p:nvPr>
        </p:nvSpPr>
        <p:spPr/>
        <p:txBody>
          <a:bodyPr/>
          <a:lstStyle>
            <a:lvl1pPr>
              <a:defRPr/>
            </a:lvl1pPr>
          </a:lstStyle>
          <a:p>
            <a:pPr lvl="0"/>
            <a:fld id="{14FEE967-F713-4009-8E62-412A03828CB5}" type="datetime1">
              <a:rPr lang="en-GB"/>
              <a:pPr lvl="0"/>
              <a:t>22/03/2023</a:t>
            </a:fld>
            <a:endParaRPr lang="en-GB"/>
          </a:p>
        </p:txBody>
      </p:sp>
      <p:sp>
        <p:nvSpPr>
          <p:cNvPr id="5" name="Footer Placeholder 4">
            <a:extLst>
              <a:ext uri="{FF2B5EF4-FFF2-40B4-BE49-F238E27FC236}">
                <a16:creationId xmlns:a16="http://schemas.microsoft.com/office/drawing/2014/main" id="{4D83C77A-F2D0-2D13-2EEA-CEB98338E8B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0406B3E-DCA8-4966-298F-4260C472D300}"/>
              </a:ext>
            </a:extLst>
          </p:cNvPr>
          <p:cNvSpPr txBox="1">
            <a:spLocks noGrp="1"/>
          </p:cNvSpPr>
          <p:nvPr>
            <p:ph type="sldNum" sz="quarter" idx="8"/>
          </p:nvPr>
        </p:nvSpPr>
        <p:spPr/>
        <p:txBody>
          <a:bodyPr/>
          <a:lstStyle>
            <a:lvl1pPr>
              <a:defRPr/>
            </a:lvl1pPr>
          </a:lstStyle>
          <a:p>
            <a:pPr lvl="0"/>
            <a:fld id="{470E704E-8FE9-4AB7-8A64-417BF7131D8B}" type="slidenum">
              <a:t>‹#›</a:t>
            </a:fld>
            <a:endParaRPr lang="en-GB"/>
          </a:p>
        </p:txBody>
      </p:sp>
    </p:spTree>
    <p:extLst>
      <p:ext uri="{BB962C8B-B14F-4D97-AF65-F5344CB8AC3E}">
        <p14:creationId xmlns:p14="http://schemas.microsoft.com/office/powerpoint/2010/main" val="378742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9CB7C8-0871-FD9B-3C24-5F554BC51EC5}"/>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F8F7D70-C50F-D02B-9762-782796E63344}"/>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39F607-C56E-C3E3-F398-F74B34F31865}"/>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1551A252-C32B-447A-B50E-036D37F77C24}" type="datetime1">
              <a:rPr lang="en-GB"/>
              <a:pPr lvl="0"/>
              <a:t>22/03/2023</a:t>
            </a:fld>
            <a:endParaRPr lang="en-GB"/>
          </a:p>
        </p:txBody>
      </p:sp>
      <p:sp>
        <p:nvSpPr>
          <p:cNvPr id="5" name="Footer Placeholder 4">
            <a:extLst>
              <a:ext uri="{FF2B5EF4-FFF2-40B4-BE49-F238E27FC236}">
                <a16:creationId xmlns:a16="http://schemas.microsoft.com/office/drawing/2014/main" id="{A1E67D69-D8AE-3432-FAD8-BA06A33E83BC}"/>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A05BDDDB-1551-24E3-DA5F-68309BC76787}"/>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010EB4CA-E368-448D-A447-C50042E8920C}"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www3.weforum.org/docs/WEF_ENV_TowardsCircularEconomy_Report_2017.pdf" TargetMode="External"/><Relationship Id="rId3" Type="http://schemas.openxmlformats.org/officeDocument/2006/relationships/image" Target="../media/image1.jpg"/><Relationship Id="rId7" Type="http://schemas.openxmlformats.org/officeDocument/2006/relationships/hyperlink" Target="https://ec.europa.eu/environment/circular-economy/index_en.h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live.staticflickr.com/5627/23390334583_e4c80c4092_b.jpg" TargetMode="External"/><Relationship Id="rId11" Type="http://schemas.openxmlformats.org/officeDocument/2006/relationships/hyperlink" Target="https://doi.org/10.1016/j.resconrec.2017.09.005" TargetMode="External"/><Relationship Id="rId5" Type="http://schemas.openxmlformats.org/officeDocument/2006/relationships/hyperlink" Target="https://www.bk.com/sustainability" TargetMode="External"/><Relationship Id="rId10" Type="http://schemas.openxmlformats.org/officeDocument/2006/relationships/hyperlink" Target="https://doi.org/10.1126/sciadv.1700782" TargetMode="External"/><Relationship Id="rId4" Type="http://schemas.openxmlformats.org/officeDocument/2006/relationships/hyperlink" Target="https://www.ellenmacarthurfoundation.org/circular-economy/concept" TargetMode="External"/><Relationship Id="rId9" Type="http://schemas.openxmlformats.org/officeDocument/2006/relationships/hyperlink" Target="https://www.theguardian.com/sustainable-business/2018/apr/18/what-is-the-circular-ec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95C40F53-FF9E-B5EF-BC92-792EA7235619}"/>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4" descr="A picture containing text, clipart&#10;&#10;Description automatically generated">
            <a:extLst>
              <a:ext uri="{FF2B5EF4-FFF2-40B4-BE49-F238E27FC236}">
                <a16:creationId xmlns:a16="http://schemas.microsoft.com/office/drawing/2014/main" id="{FB742F27-D2AE-BE19-A597-D7F5591B5EE1}"/>
              </a:ext>
            </a:extLst>
          </p:cNvPr>
          <p:cNvPicPr>
            <a:picLocks noChangeAspect="1"/>
          </p:cNvPicPr>
          <p:nvPr/>
        </p:nvPicPr>
        <p:blipFill>
          <a:blip r:embed="rId2"/>
          <a:srcRect l="1570" t="7698" r="40095" b="1"/>
          <a:stretch>
            <a:fillRect/>
          </a:stretch>
        </p:blipFill>
        <p:spPr>
          <a:xfrm>
            <a:off x="3474976" y="0"/>
            <a:ext cx="8717030" cy="6857990"/>
          </a:xfrm>
          <a:prstGeom prst="rect">
            <a:avLst/>
          </a:prstGeom>
          <a:noFill/>
          <a:ln cap="flat">
            <a:noFill/>
          </a:ln>
        </p:spPr>
      </p:pic>
      <p:sp>
        <p:nvSpPr>
          <p:cNvPr id="4" name="Rectangle 12">
            <a:extLst>
              <a:ext uri="{FF2B5EF4-FFF2-40B4-BE49-F238E27FC236}">
                <a16:creationId xmlns:a16="http://schemas.microsoft.com/office/drawing/2014/main" id="{0AC029FB-949C-927A-EF52-0FE63DC4509A}"/>
              </a:ext>
            </a:extLst>
          </p:cNvPr>
          <p:cNvSpPr>
            <a:spLocks noMove="1" noResize="1"/>
          </p:cNvSpPr>
          <p:nvPr/>
        </p:nvSpPr>
        <p:spPr>
          <a:xfrm>
            <a:off x="0" y="0"/>
            <a:ext cx="9756602" cy="6858000"/>
          </a:xfrm>
          <a:prstGeom prst="rect">
            <a:avLst/>
          </a:prstGeom>
          <a:gradFill>
            <a:gsLst>
              <a:gs pos="0">
                <a:srgbClr val="FFFFFF">
                  <a:alpha val="0"/>
                </a:srgbClr>
              </a:gs>
              <a:gs pos="100000">
                <a:srgbClr val="FFFFFF">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E06A0648-B6B9-FDE1-0F14-EE4A3872D85E}"/>
              </a:ext>
            </a:extLst>
          </p:cNvPr>
          <p:cNvSpPr txBox="1">
            <a:spLocks noGrp="1"/>
          </p:cNvSpPr>
          <p:nvPr>
            <p:ph type="ctrTitle"/>
          </p:nvPr>
        </p:nvSpPr>
        <p:spPr>
          <a:xfrm>
            <a:off x="347353" y="-624791"/>
            <a:ext cx="4690012" cy="3204130"/>
          </a:xfrm>
        </p:spPr>
        <p:txBody>
          <a:bodyPr anchorCtr="0"/>
          <a:lstStyle/>
          <a:p>
            <a:pPr lvl="0" algn="l"/>
            <a:r>
              <a:rPr lang="en-GB">
                <a:latin typeface="Arial Black" pitchFamily="34"/>
              </a:rPr>
              <a:t>Circular Economy</a:t>
            </a:r>
          </a:p>
        </p:txBody>
      </p:sp>
      <p:sp>
        <p:nvSpPr>
          <p:cNvPr id="6" name="Subtitle 2">
            <a:extLst>
              <a:ext uri="{FF2B5EF4-FFF2-40B4-BE49-F238E27FC236}">
                <a16:creationId xmlns:a16="http://schemas.microsoft.com/office/drawing/2014/main" id="{6A8AF530-B823-5F67-A782-9EE2E40DF9E5}"/>
              </a:ext>
            </a:extLst>
          </p:cNvPr>
          <p:cNvSpPr txBox="1">
            <a:spLocks noGrp="1"/>
          </p:cNvSpPr>
          <p:nvPr>
            <p:ph type="subTitle" idx="1"/>
          </p:nvPr>
        </p:nvSpPr>
        <p:spPr>
          <a:xfrm>
            <a:off x="69768" y="5628241"/>
            <a:ext cx="5792193" cy="1208141"/>
          </a:xfrm>
        </p:spPr>
        <p:txBody>
          <a:bodyPr anchorCtr="0"/>
          <a:lstStyle/>
          <a:p>
            <a:pPr lvl="0" algn="l">
              <a:lnSpc>
                <a:spcPct val="80000"/>
              </a:lnSpc>
            </a:pPr>
            <a:r>
              <a:rPr lang="en-GB" sz="1400">
                <a:latin typeface="Arial Black" pitchFamily="34"/>
              </a:rPr>
              <a:t>A sustainable solution to resource management</a:t>
            </a:r>
          </a:p>
          <a:p>
            <a:pPr lvl="0" algn="l">
              <a:lnSpc>
                <a:spcPct val="80000"/>
              </a:lnSpc>
            </a:pPr>
            <a:r>
              <a:rPr lang="en-GB" sz="1400" b="1">
                <a:solidFill>
                  <a:srgbClr val="C00000"/>
                </a:solidFill>
                <a:latin typeface="Arial Black" pitchFamily="34"/>
              </a:rPr>
              <a:t>Burger King </a:t>
            </a:r>
          </a:p>
          <a:p>
            <a:pPr lvl="0" algn="l">
              <a:lnSpc>
                <a:spcPct val="80000"/>
              </a:lnSpc>
            </a:pPr>
            <a:endParaRPr lang="en-GB" sz="1400">
              <a:latin typeface="Arial Black" pitchFamily="34"/>
            </a:endParaRPr>
          </a:p>
          <a:p>
            <a:pPr lvl="0" algn="l">
              <a:lnSpc>
                <a:spcPct val="80000"/>
              </a:lnSpc>
            </a:pPr>
            <a:r>
              <a:rPr lang="en-GB" sz="1400">
                <a:latin typeface="Arial Black" pitchFamily="34"/>
              </a:rPr>
              <a:t>by Catalina Sandu </a:t>
            </a:r>
          </a:p>
        </p:txBody>
      </p:sp>
      <p:sp>
        <p:nvSpPr>
          <p:cNvPr id="7" name="Rectangle 14">
            <a:extLst>
              <a:ext uri="{FF2B5EF4-FFF2-40B4-BE49-F238E27FC236}">
                <a16:creationId xmlns:a16="http://schemas.microsoft.com/office/drawing/2014/main" id="{922D83E6-E56B-3ED1-C62B-B69B565AFB7A}"/>
              </a:ext>
            </a:extLst>
          </p:cNvPr>
          <p:cNvSpPr>
            <a:spLocks noMove="1" noResize="1"/>
          </p:cNvSpPr>
          <p:nvPr/>
        </p:nvSpPr>
        <p:spPr>
          <a:xfrm rot="5400013">
            <a:off x="759921" y="346795"/>
            <a:ext cx="146304" cy="704088"/>
          </a:xfrm>
          <a:prstGeom prst="rect">
            <a:avLst/>
          </a:pr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Rectangle 16">
            <a:extLst>
              <a:ext uri="{FF2B5EF4-FFF2-40B4-BE49-F238E27FC236}">
                <a16:creationId xmlns:a16="http://schemas.microsoft.com/office/drawing/2014/main" id="{6F31F9DF-DD7D-390C-EAF2-1D5E0B7A92A6}"/>
              </a:ext>
            </a:extLst>
          </p:cNvPr>
          <p:cNvSpPr>
            <a:spLocks noMove="1" noResize="1"/>
          </p:cNvSpPr>
          <p:nvPr/>
        </p:nvSpPr>
        <p:spPr>
          <a:xfrm>
            <a:off x="481029" y="4546918"/>
            <a:ext cx="3977639" cy="18288"/>
          </a:xfrm>
          <a:prstGeom prst="rect">
            <a:avLst/>
          </a:prstGeom>
          <a:solidFill>
            <a:srgbClr val="D5D5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D446B-7F83-A10A-A2BC-A446C6CB8781}"/>
              </a:ext>
            </a:extLst>
          </p:cNvPr>
          <p:cNvSpPr txBox="1">
            <a:spLocks noGrp="1"/>
          </p:cNvSpPr>
          <p:nvPr>
            <p:ph type="title"/>
          </p:nvPr>
        </p:nvSpPr>
        <p:spPr>
          <a:xfrm>
            <a:off x="879259" y="3979057"/>
            <a:ext cx="3290889" cy="2452685"/>
          </a:xfrm>
        </p:spPr>
        <p:txBody>
          <a:bodyPr/>
          <a:lstStyle/>
          <a:p>
            <a:pPr lvl="0"/>
            <a:r>
              <a:rPr lang="en-GB" sz="3600" b="1">
                <a:latin typeface="Arial Black" pitchFamily="34"/>
              </a:rPr>
              <a:t>What is a Circular Economy?</a:t>
            </a:r>
          </a:p>
        </p:txBody>
      </p:sp>
      <p:pic>
        <p:nvPicPr>
          <p:cNvPr id="3" name="Content Placeholder 4" descr="A picture containing text, clipart&#10;&#10;Description automatically generated">
            <a:extLst>
              <a:ext uri="{FF2B5EF4-FFF2-40B4-BE49-F238E27FC236}">
                <a16:creationId xmlns:a16="http://schemas.microsoft.com/office/drawing/2014/main" id="{0C93307F-DBAF-A554-869A-05523A2FEAA7}"/>
              </a:ext>
            </a:extLst>
          </p:cNvPr>
          <p:cNvPicPr>
            <a:picLocks noChangeAspect="1"/>
          </p:cNvPicPr>
          <p:nvPr/>
        </p:nvPicPr>
        <p:blipFill>
          <a:blip r:embed="rId2"/>
          <a:srcRect t="20214" b="18916"/>
          <a:stretch>
            <a:fillRect/>
          </a:stretch>
        </p:blipFill>
        <p:spPr>
          <a:xfrm>
            <a:off x="18" y="9"/>
            <a:ext cx="12191978" cy="3710598"/>
          </a:xfrm>
          <a:prstGeom prst="rect">
            <a:avLst/>
          </a:prstGeom>
          <a:noFill/>
          <a:ln cap="flat">
            <a:noFill/>
          </a:ln>
        </p:spPr>
      </p:pic>
      <p:sp>
        <p:nvSpPr>
          <p:cNvPr id="4" name="Content Placeholder 9">
            <a:extLst>
              <a:ext uri="{FF2B5EF4-FFF2-40B4-BE49-F238E27FC236}">
                <a16:creationId xmlns:a16="http://schemas.microsoft.com/office/drawing/2014/main" id="{5915E6AF-150F-79B5-86C4-003E5406472D}"/>
              </a:ext>
            </a:extLst>
          </p:cNvPr>
          <p:cNvSpPr txBox="1">
            <a:spLocks noGrp="1"/>
          </p:cNvSpPr>
          <p:nvPr>
            <p:ph idx="1"/>
          </p:nvPr>
        </p:nvSpPr>
        <p:spPr>
          <a:xfrm>
            <a:off x="4223979" y="3752853"/>
            <a:ext cx="7485415" cy="2452685"/>
          </a:xfrm>
        </p:spPr>
        <p:txBody>
          <a:bodyPr anchor="ctr"/>
          <a:lstStyle/>
          <a:p>
            <a:pPr marL="0" lvl="0" indent="0">
              <a:buNone/>
            </a:pPr>
            <a:r>
              <a:rPr lang="en-GB" sz="1800" i="1">
                <a:latin typeface="Arial" pitchFamily="34"/>
                <a:cs typeface="Arial" pitchFamily="34"/>
              </a:rPr>
              <a:t>"A circular economy is an economic system aimed at minimizing waste and making the most of resources. This regenerative approach is in contrast to the traditional linear economy, which has a 'take, make, dispose of' model of production</a:t>
            </a:r>
            <a:r>
              <a:rPr lang="en-GB" sz="1800">
                <a:latin typeface="Arial" pitchFamily="34"/>
                <a:cs typeface="Arial" pitchFamily="34"/>
              </a:rPr>
              <a:t>." (Ellen MacArthur Foundation, n.d.) </a:t>
            </a:r>
          </a:p>
          <a:p>
            <a:pPr marL="0" lvl="0" indent="0">
              <a:buNone/>
            </a:pPr>
            <a:r>
              <a:rPr lang="en-GB" sz="1800">
                <a:latin typeface="Arial" pitchFamily="34"/>
                <a:cs typeface="Arial" pitchFamily="34"/>
              </a:rPr>
              <a:t>Burger King is a fast-food company that has taken steps to implement circular economy principles in its operations.</a:t>
            </a:r>
            <a:endParaRPr lang="en-US" sz="1800">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B9032-1A33-6B63-21ED-3284EBE8D628}"/>
              </a:ext>
            </a:extLst>
          </p:cNvPr>
          <p:cNvSpPr txBox="1">
            <a:spLocks noGrp="1"/>
          </p:cNvSpPr>
          <p:nvPr>
            <p:ph type="title"/>
          </p:nvPr>
        </p:nvSpPr>
        <p:spPr>
          <a:xfrm>
            <a:off x="277483" y="146651"/>
            <a:ext cx="11126638" cy="2130634"/>
          </a:xfrm>
        </p:spPr>
        <p:txBody>
          <a:bodyPr/>
          <a:lstStyle/>
          <a:p>
            <a:pPr lvl="0"/>
            <a:r>
              <a:rPr lang="en-GB"/>
              <a:t> </a:t>
            </a:r>
            <a:r>
              <a:rPr lang="en-GB" sz="3200">
                <a:latin typeface="Arial Black" pitchFamily="34"/>
              </a:rPr>
              <a:t>Burger King's current environmental impact</a:t>
            </a:r>
            <a:br>
              <a:rPr lang="en-GB" sz="3200">
                <a:latin typeface="Arial Black" pitchFamily="34"/>
              </a:rPr>
            </a:br>
            <a:br>
              <a:rPr lang="en-GB" sz="2700">
                <a:latin typeface="Arial Black" pitchFamily="34"/>
              </a:rPr>
            </a:br>
            <a:r>
              <a:rPr lang="en-GB" sz="1800">
                <a:latin typeface="Arial" pitchFamily="34"/>
                <a:cs typeface="Arial" pitchFamily="34"/>
              </a:rPr>
              <a:t>Burger King is a large company with a significant environmental footprint.</a:t>
            </a:r>
            <a:br>
              <a:rPr lang="en-GB" sz="1800">
                <a:latin typeface="Arial" pitchFamily="34"/>
                <a:cs typeface="Arial" pitchFamily="34"/>
              </a:rPr>
            </a:br>
            <a:r>
              <a:rPr lang="en-GB" sz="1800">
                <a:latin typeface="Arial" pitchFamily="34"/>
                <a:cs typeface="Arial" pitchFamily="34"/>
              </a:rPr>
              <a:t>In 2019, Burger King produced an estimated 5.5 million metric tons of greenhouse gas emissions.</a:t>
            </a:r>
            <a:br>
              <a:rPr lang="en-GB" sz="1800">
                <a:latin typeface="Arial" pitchFamily="34"/>
                <a:cs typeface="Arial" pitchFamily="34"/>
              </a:rPr>
            </a:br>
            <a:r>
              <a:rPr lang="en-GB" sz="1800">
                <a:latin typeface="Arial" pitchFamily="34"/>
                <a:cs typeface="Arial" pitchFamily="34"/>
              </a:rPr>
              <a:t>The company also generates a significant amount of waste, including single-use packaging and food waste.</a:t>
            </a:r>
          </a:p>
        </p:txBody>
      </p:sp>
      <p:pic>
        <p:nvPicPr>
          <p:cNvPr id="3" name="Content Placeholder 4">
            <a:extLst>
              <a:ext uri="{FF2B5EF4-FFF2-40B4-BE49-F238E27FC236}">
                <a16:creationId xmlns:a16="http://schemas.microsoft.com/office/drawing/2014/main" id="{0431092E-4843-BF1A-83B9-56459045D25C}"/>
              </a:ext>
            </a:extLst>
          </p:cNvPr>
          <p:cNvPicPr>
            <a:picLocks noGrp="1" noChangeAspect="1"/>
          </p:cNvPicPr>
          <p:nvPr>
            <p:ph idx="1"/>
          </p:nvPr>
        </p:nvPicPr>
        <p:blipFill>
          <a:blip r:embed="rId2"/>
          <a:stretch>
            <a:fillRect/>
          </a:stretch>
        </p:blipFill>
        <p:spPr>
          <a:xfrm>
            <a:off x="138019" y="2389427"/>
            <a:ext cx="11844067" cy="4200332"/>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9BBC5-A011-F5D9-38F4-9339FD8922EC}"/>
              </a:ext>
            </a:extLst>
          </p:cNvPr>
          <p:cNvSpPr txBox="1">
            <a:spLocks noGrp="1"/>
          </p:cNvSpPr>
          <p:nvPr>
            <p:ph type="title"/>
          </p:nvPr>
        </p:nvSpPr>
        <p:spPr>
          <a:xfrm>
            <a:off x="345057" y="313374"/>
            <a:ext cx="11568019" cy="2912903"/>
          </a:xfrm>
        </p:spPr>
        <p:txBody>
          <a:bodyPr/>
          <a:lstStyle/>
          <a:p>
            <a:pPr lvl="0"/>
            <a:r>
              <a:rPr lang="en-GB" sz="1400">
                <a:latin typeface="Arial" pitchFamily="34"/>
                <a:cs typeface="Arial" pitchFamily="34"/>
              </a:rPr>
              <a:t> </a:t>
            </a:r>
            <a:r>
              <a:rPr lang="en-GB" sz="3200">
                <a:latin typeface="Arial Black" pitchFamily="34"/>
                <a:cs typeface="Arial" pitchFamily="34"/>
              </a:rPr>
              <a:t>Burger King's circular economy initiatives</a:t>
            </a:r>
            <a:br>
              <a:rPr lang="en-GB" sz="1400">
                <a:latin typeface="Arial" pitchFamily="34"/>
                <a:cs typeface="Arial" pitchFamily="34"/>
              </a:rPr>
            </a:br>
            <a:br>
              <a:rPr lang="en-GB" sz="1400">
                <a:latin typeface="Arial" pitchFamily="34"/>
                <a:cs typeface="Arial" pitchFamily="34"/>
              </a:rPr>
            </a:br>
            <a:r>
              <a:rPr lang="en-GB" sz="1800">
                <a:latin typeface="Arial" pitchFamily="34"/>
                <a:cs typeface="Arial" pitchFamily="34"/>
              </a:rPr>
              <a:t>Burger King has implemented several initiatives to reduce its environmental impact and move towards a more circular business model.</a:t>
            </a:r>
            <a:br>
              <a:rPr lang="en-GB" sz="1800">
                <a:latin typeface="Arial" pitchFamily="34"/>
                <a:cs typeface="Arial" pitchFamily="34"/>
              </a:rPr>
            </a:br>
            <a:r>
              <a:rPr lang="en-GB" sz="1800">
                <a:latin typeface="Arial" pitchFamily="34"/>
                <a:cs typeface="Arial" pitchFamily="34"/>
              </a:rPr>
              <a:t>These include:</a:t>
            </a:r>
            <a:br>
              <a:rPr lang="en-GB" sz="1800">
                <a:latin typeface="Arial" pitchFamily="34"/>
                <a:cs typeface="Arial" pitchFamily="34"/>
              </a:rPr>
            </a:br>
            <a:r>
              <a:rPr lang="en-GB" sz="1800">
                <a:latin typeface="Arial" pitchFamily="34"/>
                <a:cs typeface="Arial" pitchFamily="34"/>
              </a:rPr>
              <a:t>Investing in renewable energy: Burger King has installed solar panels at some of its locations and is working to transition to 100% renewable energy sources.</a:t>
            </a:r>
            <a:br>
              <a:rPr lang="en-GB" sz="1800">
                <a:latin typeface="Arial" pitchFamily="34"/>
                <a:cs typeface="Arial" pitchFamily="34"/>
              </a:rPr>
            </a:br>
            <a:r>
              <a:rPr lang="en-GB" sz="1800">
                <a:latin typeface="Arial" pitchFamily="34"/>
                <a:cs typeface="Arial" pitchFamily="34"/>
              </a:rPr>
              <a:t>Recycling programs: The company has implemented recycling programs in some of its restaurants, including recycling used cooking oil into biofuels.</a:t>
            </a:r>
            <a:br>
              <a:rPr lang="en-GB" sz="1800">
                <a:latin typeface="Arial" pitchFamily="34"/>
                <a:cs typeface="Arial" pitchFamily="34"/>
              </a:rPr>
            </a:br>
            <a:r>
              <a:rPr lang="en-GB" sz="1800">
                <a:latin typeface="Arial" pitchFamily="34"/>
                <a:cs typeface="Arial" pitchFamily="34"/>
              </a:rPr>
              <a:t>Sustainable sourcing: Burger King is working to source more sustainable ingredients, such as palm oil from certified sustainable sources.</a:t>
            </a:r>
            <a:br>
              <a:rPr lang="en-GB" sz="1800">
                <a:latin typeface="Arial" pitchFamily="34"/>
                <a:cs typeface="Arial" pitchFamily="34"/>
              </a:rPr>
            </a:br>
            <a:r>
              <a:rPr lang="en-GB" sz="1800">
                <a:latin typeface="Arial" pitchFamily="34"/>
                <a:cs typeface="Arial" pitchFamily="34"/>
              </a:rPr>
              <a:t>Reducing single-use plastics: The company is testing reusable packaging options and has committed to eliminating unnecessary plastic packaging by 2025.</a:t>
            </a:r>
          </a:p>
        </p:txBody>
      </p:sp>
      <p:pic>
        <p:nvPicPr>
          <p:cNvPr id="3" name="Content Placeholder 4">
            <a:extLst>
              <a:ext uri="{FF2B5EF4-FFF2-40B4-BE49-F238E27FC236}">
                <a16:creationId xmlns:a16="http://schemas.microsoft.com/office/drawing/2014/main" id="{7D957EE1-D3E7-BF44-1BAC-5D5566D212B8}"/>
              </a:ext>
            </a:extLst>
          </p:cNvPr>
          <p:cNvPicPr>
            <a:picLocks noGrp="1" noChangeAspect="1"/>
          </p:cNvPicPr>
          <p:nvPr>
            <p:ph idx="1"/>
          </p:nvPr>
        </p:nvPicPr>
        <p:blipFill>
          <a:blip r:embed="rId2"/>
          <a:stretch>
            <a:fillRect/>
          </a:stretch>
        </p:blipFill>
        <p:spPr>
          <a:xfrm>
            <a:off x="0" y="3226277"/>
            <a:ext cx="12191996" cy="3631722"/>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86BC2-B6DC-1BC8-592C-31419020BEFA}"/>
              </a:ext>
            </a:extLst>
          </p:cNvPr>
          <p:cNvSpPr txBox="1">
            <a:spLocks noGrp="1"/>
          </p:cNvSpPr>
          <p:nvPr>
            <p:ph type="title"/>
          </p:nvPr>
        </p:nvSpPr>
        <p:spPr>
          <a:xfrm>
            <a:off x="398248" y="391006"/>
            <a:ext cx="11395490" cy="2610986"/>
          </a:xfrm>
        </p:spPr>
        <p:txBody>
          <a:bodyPr/>
          <a:lstStyle/>
          <a:p>
            <a:pPr lvl="0"/>
            <a:r>
              <a:rPr lang="en-GB" sz="2900">
                <a:latin typeface="Arial Black" pitchFamily="34"/>
                <a:cs typeface="Arial" pitchFamily="34"/>
              </a:rPr>
              <a:t>Benefits of Burger King's circular economy initiatives</a:t>
            </a:r>
            <a:br>
              <a:rPr lang="en-GB" sz="2900">
                <a:latin typeface="Arial Black" pitchFamily="34"/>
                <a:cs typeface="Arial" pitchFamily="34"/>
              </a:rPr>
            </a:br>
            <a:br>
              <a:rPr lang="en-GB" sz="2900">
                <a:latin typeface="Arial Black" pitchFamily="34"/>
                <a:cs typeface="Arial" pitchFamily="34"/>
              </a:rPr>
            </a:br>
            <a:r>
              <a:rPr lang="en-GB" sz="1600">
                <a:latin typeface="Arial" pitchFamily="34"/>
                <a:cs typeface="Arial" pitchFamily="34"/>
              </a:rPr>
              <a:t>By implementing circular economy principles, Burger King can reduce its environmental impact and potentially save money in the long run.</a:t>
            </a:r>
            <a:br>
              <a:rPr lang="en-GB" sz="1600">
                <a:latin typeface="Arial" pitchFamily="34"/>
                <a:cs typeface="Arial" pitchFamily="34"/>
              </a:rPr>
            </a:br>
            <a:r>
              <a:rPr lang="en-GB" sz="1600">
                <a:latin typeface="Arial" pitchFamily="34"/>
                <a:cs typeface="Arial" pitchFamily="34"/>
              </a:rPr>
              <a:t>Benefits of these initiatives include:</a:t>
            </a:r>
            <a:br>
              <a:rPr lang="en-GB" sz="1600">
                <a:latin typeface="Arial" pitchFamily="34"/>
                <a:cs typeface="Arial" pitchFamily="34"/>
              </a:rPr>
            </a:br>
            <a:r>
              <a:rPr lang="en-GB" sz="1600">
                <a:latin typeface="Arial" pitchFamily="34"/>
                <a:cs typeface="Arial" pitchFamily="34"/>
              </a:rPr>
              <a:t>Cost savings: By reducing waste and energy use, Burger King can save money on operational costs.</a:t>
            </a:r>
            <a:br>
              <a:rPr lang="en-GB" sz="1600">
                <a:latin typeface="Arial" pitchFamily="34"/>
                <a:cs typeface="Arial" pitchFamily="34"/>
              </a:rPr>
            </a:br>
            <a:r>
              <a:rPr lang="en-GB" sz="1600">
                <a:latin typeface="Arial" pitchFamily="34"/>
                <a:cs typeface="Arial" pitchFamily="34"/>
              </a:rPr>
              <a:t>Improved brand value: Consumers are increasingly concerned about sustainability, and implementing circular economy initiatives can improve Burger King's brand reputation.</a:t>
            </a:r>
            <a:br>
              <a:rPr lang="en-GB" sz="1600">
                <a:latin typeface="Arial" pitchFamily="34"/>
                <a:cs typeface="Arial" pitchFamily="34"/>
              </a:rPr>
            </a:br>
            <a:r>
              <a:rPr lang="en-GB" sz="1600">
                <a:latin typeface="Arial" pitchFamily="34"/>
                <a:cs typeface="Arial" pitchFamily="34"/>
              </a:rPr>
              <a:t>Increased customer loyalty: Customers who are concerned about sustainability may be more likely to choose Burger King over competitors who have not implemented sustainable practices.</a:t>
            </a:r>
          </a:p>
        </p:txBody>
      </p:sp>
      <p:pic>
        <p:nvPicPr>
          <p:cNvPr id="3" name="Content Placeholder 4">
            <a:extLst>
              <a:ext uri="{FF2B5EF4-FFF2-40B4-BE49-F238E27FC236}">
                <a16:creationId xmlns:a16="http://schemas.microsoft.com/office/drawing/2014/main" id="{F6AA2068-9077-2932-0F56-193F4411F50E}"/>
              </a:ext>
            </a:extLst>
          </p:cNvPr>
          <p:cNvPicPr>
            <a:picLocks noGrp="1" noChangeAspect="1"/>
          </p:cNvPicPr>
          <p:nvPr>
            <p:ph idx="1"/>
          </p:nvPr>
        </p:nvPicPr>
        <p:blipFill>
          <a:blip r:embed="rId2"/>
          <a:stretch>
            <a:fillRect/>
          </a:stretch>
        </p:blipFill>
        <p:spPr>
          <a:xfrm>
            <a:off x="0" y="3209022"/>
            <a:ext cx="12191996" cy="365760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215E4-37D8-3C0B-0081-4AB45D084026}"/>
              </a:ext>
            </a:extLst>
          </p:cNvPr>
          <p:cNvSpPr txBox="1">
            <a:spLocks noGrp="1"/>
          </p:cNvSpPr>
          <p:nvPr>
            <p:ph type="title"/>
          </p:nvPr>
        </p:nvSpPr>
        <p:spPr>
          <a:xfrm>
            <a:off x="276907" y="3867153"/>
            <a:ext cx="3290889" cy="2452685"/>
          </a:xfrm>
        </p:spPr>
        <p:txBody>
          <a:bodyPr/>
          <a:lstStyle/>
          <a:p>
            <a:pPr lvl="0"/>
            <a:r>
              <a:rPr lang="en-GB" sz="3600" b="1">
                <a:latin typeface="Arial Black" pitchFamily="34"/>
              </a:rPr>
              <a:t>Circular Economy Principles</a:t>
            </a:r>
          </a:p>
        </p:txBody>
      </p:sp>
      <p:pic>
        <p:nvPicPr>
          <p:cNvPr id="3" name="Content Placeholder 4" descr="A picture containing text, clipart&#10;&#10;Description automatically generated">
            <a:extLst>
              <a:ext uri="{FF2B5EF4-FFF2-40B4-BE49-F238E27FC236}">
                <a16:creationId xmlns:a16="http://schemas.microsoft.com/office/drawing/2014/main" id="{BF08F313-1EAA-A881-51C7-1DB52CABA80C}"/>
              </a:ext>
            </a:extLst>
          </p:cNvPr>
          <p:cNvPicPr>
            <a:picLocks noChangeAspect="1"/>
          </p:cNvPicPr>
          <p:nvPr/>
        </p:nvPicPr>
        <p:blipFill>
          <a:blip r:embed="rId2"/>
          <a:srcRect t="20214" b="18916"/>
          <a:stretch>
            <a:fillRect/>
          </a:stretch>
        </p:blipFill>
        <p:spPr>
          <a:xfrm>
            <a:off x="18" y="9"/>
            <a:ext cx="12191978" cy="3710598"/>
          </a:xfrm>
          <a:prstGeom prst="rect">
            <a:avLst/>
          </a:prstGeom>
          <a:noFill/>
          <a:ln cap="flat">
            <a:noFill/>
          </a:ln>
        </p:spPr>
      </p:pic>
      <p:sp>
        <p:nvSpPr>
          <p:cNvPr id="4" name="Content Placeholder 9">
            <a:extLst>
              <a:ext uri="{FF2B5EF4-FFF2-40B4-BE49-F238E27FC236}">
                <a16:creationId xmlns:a16="http://schemas.microsoft.com/office/drawing/2014/main" id="{A3F17DC8-259F-2072-AC4C-162CBF57CF33}"/>
              </a:ext>
            </a:extLst>
          </p:cNvPr>
          <p:cNvSpPr txBox="1">
            <a:spLocks noGrp="1"/>
          </p:cNvSpPr>
          <p:nvPr>
            <p:ph idx="1"/>
          </p:nvPr>
        </p:nvSpPr>
        <p:spPr>
          <a:xfrm>
            <a:off x="4223979" y="3752853"/>
            <a:ext cx="7485415" cy="2452685"/>
          </a:xfrm>
        </p:spPr>
        <p:txBody>
          <a:bodyPr anchor="ctr"/>
          <a:lstStyle/>
          <a:p>
            <a:pPr marL="0" lvl="0" indent="0">
              <a:buNone/>
            </a:pPr>
            <a:r>
              <a:rPr lang="en-GB" sz="1800">
                <a:latin typeface="Arial" pitchFamily="34"/>
                <a:cs typeface="Arial" pitchFamily="34"/>
              </a:rPr>
              <a:t>Design out waste and pollution</a:t>
            </a:r>
          </a:p>
          <a:p>
            <a:pPr marL="0" lvl="0" indent="0">
              <a:buNone/>
            </a:pPr>
            <a:r>
              <a:rPr lang="en-GB" sz="1800">
                <a:latin typeface="Arial" pitchFamily="34"/>
                <a:cs typeface="Arial" pitchFamily="34"/>
              </a:rPr>
              <a:t>Keep products and materials in use</a:t>
            </a:r>
          </a:p>
          <a:p>
            <a:pPr marL="0" lvl="0" indent="0">
              <a:buNone/>
            </a:pPr>
            <a:r>
              <a:rPr lang="en-GB" sz="1800">
                <a:latin typeface="Arial" pitchFamily="34"/>
                <a:cs typeface="Arial" pitchFamily="34"/>
              </a:rPr>
              <a:t>Regenerate natural systems</a:t>
            </a:r>
            <a:endParaRPr lang="en-US" sz="1800">
              <a:latin typeface="Arial" pitchFamily="34"/>
              <a:cs typeface="Arial" pitchFamily="3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DE92-2EEF-3A29-8D7F-D198FF945D38}"/>
              </a:ext>
            </a:extLst>
          </p:cNvPr>
          <p:cNvSpPr txBox="1">
            <a:spLocks noGrp="1"/>
          </p:cNvSpPr>
          <p:nvPr>
            <p:ph type="title"/>
          </p:nvPr>
        </p:nvSpPr>
        <p:spPr>
          <a:xfrm>
            <a:off x="481010" y="3752853"/>
            <a:ext cx="3290889" cy="2452685"/>
          </a:xfrm>
        </p:spPr>
        <p:txBody>
          <a:bodyPr/>
          <a:lstStyle/>
          <a:p>
            <a:pPr lvl="0"/>
            <a:r>
              <a:rPr lang="en-GB" sz="3600" b="1">
                <a:latin typeface="Arial Black" pitchFamily="34"/>
              </a:rPr>
              <a:t>Design out Waste and Pollution</a:t>
            </a:r>
          </a:p>
        </p:txBody>
      </p:sp>
      <p:pic>
        <p:nvPicPr>
          <p:cNvPr id="3" name="Content Placeholder 4" descr="A picture containing text, clipart&#10;&#10;Description automatically generated">
            <a:extLst>
              <a:ext uri="{FF2B5EF4-FFF2-40B4-BE49-F238E27FC236}">
                <a16:creationId xmlns:a16="http://schemas.microsoft.com/office/drawing/2014/main" id="{24131654-8FAB-F5A7-7DDD-329F8D10371A}"/>
              </a:ext>
            </a:extLst>
          </p:cNvPr>
          <p:cNvPicPr>
            <a:picLocks noChangeAspect="1"/>
          </p:cNvPicPr>
          <p:nvPr/>
        </p:nvPicPr>
        <p:blipFill>
          <a:blip r:embed="rId2"/>
          <a:srcRect t="20214" b="18916"/>
          <a:stretch>
            <a:fillRect/>
          </a:stretch>
        </p:blipFill>
        <p:spPr>
          <a:xfrm>
            <a:off x="18" y="9"/>
            <a:ext cx="12191978" cy="3710598"/>
          </a:xfrm>
          <a:prstGeom prst="rect">
            <a:avLst/>
          </a:prstGeom>
          <a:noFill/>
          <a:ln cap="flat">
            <a:noFill/>
          </a:ln>
        </p:spPr>
      </p:pic>
      <p:sp>
        <p:nvSpPr>
          <p:cNvPr id="4" name="Content Placeholder 9">
            <a:extLst>
              <a:ext uri="{FF2B5EF4-FFF2-40B4-BE49-F238E27FC236}">
                <a16:creationId xmlns:a16="http://schemas.microsoft.com/office/drawing/2014/main" id="{AF1FF05A-3BF2-1492-6858-A67D34D7419D}"/>
              </a:ext>
            </a:extLst>
          </p:cNvPr>
          <p:cNvSpPr txBox="1">
            <a:spLocks noGrp="1"/>
          </p:cNvSpPr>
          <p:nvPr>
            <p:ph idx="1"/>
          </p:nvPr>
        </p:nvSpPr>
        <p:spPr>
          <a:xfrm>
            <a:off x="4223979" y="3752853"/>
            <a:ext cx="7485415" cy="2452685"/>
          </a:xfrm>
        </p:spPr>
        <p:txBody>
          <a:bodyPr anchor="ctr"/>
          <a:lstStyle/>
          <a:p>
            <a:pPr marL="0" lvl="0" indent="0">
              <a:buNone/>
            </a:pPr>
            <a:r>
              <a:rPr lang="en-GB" sz="1800" i="1">
                <a:latin typeface="Arial" pitchFamily="34"/>
                <a:cs typeface="Arial" pitchFamily="34"/>
              </a:rPr>
              <a:t>"Products and services are designed in a way that eliminates waste and pollution, keeping materials and products in use for as long as possible." </a:t>
            </a:r>
            <a:r>
              <a:rPr lang="en-GB" sz="1800">
                <a:latin typeface="Arial" pitchFamily="34"/>
                <a:cs typeface="Arial" pitchFamily="34"/>
              </a:rPr>
              <a:t>(Ellen MacArthur Foundation, n.d.)</a:t>
            </a:r>
            <a:endParaRPr lang="en-US" sz="1800">
              <a:latin typeface="Arial" pitchFamily="34"/>
              <a:cs typeface="Arial" pitchFamily="3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BE5BB-D980-F86D-E2AA-49C1FA9C4D7A}"/>
              </a:ext>
            </a:extLst>
          </p:cNvPr>
          <p:cNvSpPr txBox="1">
            <a:spLocks noGrp="1"/>
          </p:cNvSpPr>
          <p:nvPr>
            <p:ph type="title"/>
          </p:nvPr>
        </p:nvSpPr>
        <p:spPr>
          <a:xfrm>
            <a:off x="276907" y="3867153"/>
            <a:ext cx="3290889" cy="2452685"/>
          </a:xfrm>
        </p:spPr>
        <p:txBody>
          <a:bodyPr/>
          <a:lstStyle/>
          <a:p>
            <a:pPr lvl="0"/>
            <a:r>
              <a:rPr lang="en-GB" sz="3200" b="1">
                <a:latin typeface="Arial Black" pitchFamily="34"/>
              </a:rPr>
              <a:t>Keep Products and Materials in Use</a:t>
            </a:r>
            <a:br>
              <a:rPr lang="en-GB" sz="3200" b="1">
                <a:latin typeface="Arial Black" pitchFamily="34"/>
              </a:rPr>
            </a:br>
            <a:endParaRPr lang="en-GB" sz="3200" b="1">
              <a:latin typeface="Arial Black" pitchFamily="34"/>
            </a:endParaRPr>
          </a:p>
        </p:txBody>
      </p:sp>
      <p:pic>
        <p:nvPicPr>
          <p:cNvPr id="3" name="Content Placeholder 4" descr="A picture containing text, clipart&#10;&#10;Description automatically generated">
            <a:extLst>
              <a:ext uri="{FF2B5EF4-FFF2-40B4-BE49-F238E27FC236}">
                <a16:creationId xmlns:a16="http://schemas.microsoft.com/office/drawing/2014/main" id="{967E22AE-BA42-6AC1-6055-D9B15F10C42A}"/>
              </a:ext>
            </a:extLst>
          </p:cNvPr>
          <p:cNvPicPr>
            <a:picLocks noChangeAspect="1"/>
          </p:cNvPicPr>
          <p:nvPr/>
        </p:nvPicPr>
        <p:blipFill>
          <a:blip r:embed="rId2"/>
          <a:srcRect t="20214" b="18916"/>
          <a:stretch>
            <a:fillRect/>
          </a:stretch>
        </p:blipFill>
        <p:spPr>
          <a:xfrm>
            <a:off x="18" y="9"/>
            <a:ext cx="12191978" cy="3710598"/>
          </a:xfrm>
          <a:prstGeom prst="rect">
            <a:avLst/>
          </a:prstGeom>
          <a:noFill/>
          <a:ln cap="flat">
            <a:noFill/>
          </a:ln>
        </p:spPr>
      </p:pic>
      <p:sp>
        <p:nvSpPr>
          <p:cNvPr id="4" name="Content Placeholder 9">
            <a:extLst>
              <a:ext uri="{FF2B5EF4-FFF2-40B4-BE49-F238E27FC236}">
                <a16:creationId xmlns:a16="http://schemas.microsoft.com/office/drawing/2014/main" id="{70FFD750-BA80-F7AF-569D-585FBD9DF589}"/>
              </a:ext>
            </a:extLst>
          </p:cNvPr>
          <p:cNvSpPr txBox="1">
            <a:spLocks noGrp="1"/>
          </p:cNvSpPr>
          <p:nvPr>
            <p:ph idx="1"/>
          </p:nvPr>
        </p:nvSpPr>
        <p:spPr>
          <a:xfrm>
            <a:off x="4223979" y="3752853"/>
            <a:ext cx="7485415" cy="2452685"/>
          </a:xfrm>
        </p:spPr>
        <p:txBody>
          <a:bodyPr anchor="ctr"/>
          <a:lstStyle/>
          <a:p>
            <a:pPr lvl="0"/>
            <a:endParaRPr lang="en-GB" sz="1800">
              <a:latin typeface="Arial" pitchFamily="34"/>
              <a:cs typeface="Arial" pitchFamily="34"/>
            </a:endParaRPr>
          </a:p>
          <a:p>
            <a:pPr marL="0" lvl="0" indent="0">
              <a:buNone/>
            </a:pPr>
            <a:r>
              <a:rPr lang="en-GB" sz="1800">
                <a:latin typeface="Arial" pitchFamily="34"/>
                <a:cs typeface="Arial" pitchFamily="34"/>
              </a:rPr>
              <a:t> "</a:t>
            </a:r>
            <a:r>
              <a:rPr lang="en-GB" sz="1800" i="1">
                <a:latin typeface="Arial" pitchFamily="34"/>
                <a:cs typeface="Arial" pitchFamily="34"/>
              </a:rPr>
              <a:t>Products, components and materials are always kept at their highest value. This is achieved through strategies such as reuse, repair, refurbishment, and recycling</a:t>
            </a:r>
            <a:r>
              <a:rPr lang="en-GB" sz="1800">
                <a:latin typeface="Arial" pitchFamily="34"/>
                <a:cs typeface="Arial" pitchFamily="34"/>
              </a:rPr>
              <a:t>." (Ellen MacArthur Foundation, n.d.)</a:t>
            </a:r>
            <a:endParaRPr lang="en-US" sz="1800">
              <a:latin typeface="Arial" pitchFamily="34"/>
              <a:cs typeface="Arial" pitchFamily="3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22AD8-6107-26B8-1FA5-313A8466FE00}"/>
              </a:ext>
            </a:extLst>
          </p:cNvPr>
          <p:cNvSpPr txBox="1">
            <a:spLocks noGrp="1"/>
          </p:cNvSpPr>
          <p:nvPr>
            <p:ph type="title"/>
          </p:nvPr>
        </p:nvSpPr>
        <p:spPr>
          <a:xfrm>
            <a:off x="276907" y="3867153"/>
            <a:ext cx="3290889" cy="2452685"/>
          </a:xfrm>
        </p:spPr>
        <p:txBody>
          <a:bodyPr/>
          <a:lstStyle/>
          <a:p>
            <a:pPr lvl="0"/>
            <a:r>
              <a:rPr lang="en-GB" sz="3600" b="1">
                <a:solidFill>
                  <a:srgbClr val="00B050"/>
                </a:solidFill>
                <a:latin typeface="Arial Black" pitchFamily="34"/>
              </a:rPr>
              <a:t>Regenerate Natural Systems</a:t>
            </a:r>
            <a:br>
              <a:rPr lang="en-GB" sz="3600" b="1">
                <a:solidFill>
                  <a:srgbClr val="00B050"/>
                </a:solidFill>
                <a:latin typeface="Arial Black" pitchFamily="34"/>
              </a:rPr>
            </a:br>
            <a:endParaRPr lang="en-GB" sz="3600" b="1">
              <a:solidFill>
                <a:srgbClr val="00B050"/>
              </a:solidFill>
              <a:latin typeface="Arial Black" pitchFamily="34"/>
            </a:endParaRPr>
          </a:p>
        </p:txBody>
      </p:sp>
      <p:pic>
        <p:nvPicPr>
          <p:cNvPr id="3" name="Content Placeholder 4" descr="A picture containing text, clipart&#10;&#10;Description automatically generated">
            <a:extLst>
              <a:ext uri="{FF2B5EF4-FFF2-40B4-BE49-F238E27FC236}">
                <a16:creationId xmlns:a16="http://schemas.microsoft.com/office/drawing/2014/main" id="{96FDF819-8134-4324-DE31-7056F9040D8C}"/>
              </a:ext>
            </a:extLst>
          </p:cNvPr>
          <p:cNvPicPr>
            <a:picLocks noChangeAspect="1"/>
          </p:cNvPicPr>
          <p:nvPr/>
        </p:nvPicPr>
        <p:blipFill>
          <a:blip r:embed="rId2"/>
          <a:srcRect t="20214" b="18916"/>
          <a:stretch>
            <a:fillRect/>
          </a:stretch>
        </p:blipFill>
        <p:spPr>
          <a:xfrm>
            <a:off x="18" y="9"/>
            <a:ext cx="12191978" cy="3710598"/>
          </a:xfrm>
          <a:prstGeom prst="rect">
            <a:avLst/>
          </a:prstGeom>
          <a:noFill/>
          <a:ln cap="flat">
            <a:noFill/>
          </a:ln>
        </p:spPr>
      </p:pic>
      <p:sp>
        <p:nvSpPr>
          <p:cNvPr id="4" name="Content Placeholder 9">
            <a:extLst>
              <a:ext uri="{FF2B5EF4-FFF2-40B4-BE49-F238E27FC236}">
                <a16:creationId xmlns:a16="http://schemas.microsoft.com/office/drawing/2014/main" id="{5F653868-252D-4EE4-647C-5CDD20EB7E06}"/>
              </a:ext>
            </a:extLst>
          </p:cNvPr>
          <p:cNvSpPr txBox="1">
            <a:spLocks noGrp="1"/>
          </p:cNvSpPr>
          <p:nvPr>
            <p:ph idx="1"/>
          </p:nvPr>
        </p:nvSpPr>
        <p:spPr>
          <a:xfrm>
            <a:off x="4223979" y="3752853"/>
            <a:ext cx="7485415" cy="2452685"/>
          </a:xfrm>
        </p:spPr>
        <p:txBody>
          <a:bodyPr anchor="ctr"/>
          <a:lstStyle/>
          <a:p>
            <a:pPr marL="0" lvl="0" indent="0">
              <a:buNone/>
            </a:pPr>
            <a:r>
              <a:rPr lang="en-GB" sz="1800">
                <a:latin typeface="Arial" pitchFamily="34"/>
                <a:cs typeface="Arial" pitchFamily="34"/>
              </a:rPr>
              <a:t>"</a:t>
            </a:r>
            <a:r>
              <a:rPr lang="en-GB" sz="1800" i="1">
                <a:latin typeface="Arial" pitchFamily="34"/>
                <a:cs typeface="Arial" pitchFamily="34"/>
              </a:rPr>
              <a:t>Natural systems, such as soil, forests, and oceans, are regenerated through circular strategies such as regenerative agriculture and reforestation." </a:t>
            </a:r>
            <a:r>
              <a:rPr lang="en-GB" sz="1800">
                <a:latin typeface="Arial" pitchFamily="34"/>
                <a:cs typeface="Arial" pitchFamily="34"/>
              </a:rPr>
              <a:t>(Ellen MacArthur Foundation, n.d.)</a:t>
            </a:r>
            <a:endParaRPr lang="en-US" sz="1800">
              <a:latin typeface="Arial" pitchFamily="34"/>
              <a:cs typeface="Arial"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5CA65-B34A-ABC8-9280-183090759EC9}"/>
              </a:ext>
            </a:extLst>
          </p:cNvPr>
          <p:cNvSpPr txBox="1">
            <a:spLocks noGrp="1"/>
          </p:cNvSpPr>
          <p:nvPr>
            <p:ph type="title"/>
          </p:nvPr>
        </p:nvSpPr>
        <p:spPr>
          <a:xfrm>
            <a:off x="276907" y="3867153"/>
            <a:ext cx="3290889" cy="2452685"/>
          </a:xfrm>
        </p:spPr>
        <p:txBody>
          <a:bodyPr/>
          <a:lstStyle/>
          <a:p>
            <a:pPr lvl="0"/>
            <a:r>
              <a:rPr lang="en-GB" sz="3600" b="1">
                <a:solidFill>
                  <a:srgbClr val="00B050"/>
                </a:solidFill>
                <a:latin typeface="Arial Black" pitchFamily="34"/>
              </a:rPr>
              <a:t>Benefits of Circular Economy</a:t>
            </a:r>
            <a:br>
              <a:rPr lang="en-GB" sz="3600" b="1">
                <a:latin typeface="Arial Black" pitchFamily="34"/>
              </a:rPr>
            </a:br>
            <a:endParaRPr lang="en-GB" sz="3600" b="1">
              <a:latin typeface="Arial Black" pitchFamily="34"/>
            </a:endParaRPr>
          </a:p>
        </p:txBody>
      </p:sp>
      <p:pic>
        <p:nvPicPr>
          <p:cNvPr id="3" name="Content Placeholder 4" descr="A picture containing text, clipart&#10;&#10;Description automatically generated">
            <a:extLst>
              <a:ext uri="{FF2B5EF4-FFF2-40B4-BE49-F238E27FC236}">
                <a16:creationId xmlns:a16="http://schemas.microsoft.com/office/drawing/2014/main" id="{72884622-6466-C139-26D8-580133C37DC2}"/>
              </a:ext>
            </a:extLst>
          </p:cNvPr>
          <p:cNvPicPr>
            <a:picLocks noChangeAspect="1"/>
          </p:cNvPicPr>
          <p:nvPr/>
        </p:nvPicPr>
        <p:blipFill>
          <a:blip r:embed="rId2"/>
          <a:srcRect t="20214" b="18916"/>
          <a:stretch>
            <a:fillRect/>
          </a:stretch>
        </p:blipFill>
        <p:spPr>
          <a:xfrm>
            <a:off x="18" y="9"/>
            <a:ext cx="12191978" cy="3710598"/>
          </a:xfrm>
          <a:prstGeom prst="rect">
            <a:avLst/>
          </a:prstGeom>
          <a:noFill/>
          <a:ln cap="flat">
            <a:noFill/>
          </a:ln>
        </p:spPr>
      </p:pic>
      <p:sp>
        <p:nvSpPr>
          <p:cNvPr id="4" name="Content Placeholder 9">
            <a:extLst>
              <a:ext uri="{FF2B5EF4-FFF2-40B4-BE49-F238E27FC236}">
                <a16:creationId xmlns:a16="http://schemas.microsoft.com/office/drawing/2014/main" id="{817448BD-AD25-A3E2-CC3B-56065FBAFF15}"/>
              </a:ext>
            </a:extLst>
          </p:cNvPr>
          <p:cNvSpPr txBox="1">
            <a:spLocks noGrp="1"/>
          </p:cNvSpPr>
          <p:nvPr>
            <p:ph idx="1"/>
          </p:nvPr>
        </p:nvSpPr>
        <p:spPr>
          <a:xfrm>
            <a:off x="4223979" y="3752853"/>
            <a:ext cx="7485415" cy="2452685"/>
          </a:xfrm>
        </p:spPr>
        <p:txBody>
          <a:bodyPr anchor="ctr"/>
          <a:lstStyle/>
          <a:p>
            <a:pPr marL="0" lvl="0" indent="0">
              <a:buNone/>
            </a:pPr>
            <a:endParaRPr lang="en-GB" sz="1800">
              <a:latin typeface="Arial" pitchFamily="34"/>
              <a:cs typeface="Arial" pitchFamily="34"/>
            </a:endParaRPr>
          </a:p>
          <a:p>
            <a:pPr lvl="0"/>
            <a:r>
              <a:rPr lang="en-GB" sz="1800">
                <a:latin typeface="Arial" pitchFamily="34"/>
                <a:cs typeface="Arial" pitchFamily="34"/>
              </a:rPr>
              <a:t>Reduction in waste and pollution</a:t>
            </a:r>
          </a:p>
          <a:p>
            <a:pPr lvl="0"/>
            <a:r>
              <a:rPr lang="en-GB" sz="1800">
                <a:latin typeface="Arial" pitchFamily="34"/>
                <a:cs typeface="Arial" pitchFamily="34"/>
              </a:rPr>
              <a:t>Creation of new jobs and industries</a:t>
            </a:r>
          </a:p>
          <a:p>
            <a:pPr lvl="0"/>
            <a:r>
              <a:rPr lang="en-GB" sz="1800">
                <a:latin typeface="Arial" pitchFamily="34"/>
                <a:cs typeface="Arial" pitchFamily="34"/>
              </a:rPr>
              <a:t>Conservation of resources</a:t>
            </a:r>
          </a:p>
          <a:p>
            <a:pPr lvl="0"/>
            <a:r>
              <a:rPr lang="en-GB" sz="1800">
                <a:latin typeface="Arial" pitchFamily="34"/>
                <a:cs typeface="Arial" pitchFamily="34"/>
              </a:rPr>
              <a:t>Lower carbon emissions</a:t>
            </a:r>
            <a:endParaRPr lang="en-US" sz="1800">
              <a:latin typeface="Arial" pitchFamily="34"/>
              <a:cs typeface="Arial" pitchFamily="3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9">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2D1C4-95DC-A471-56B7-ED94E1C15722}"/>
              </a:ext>
            </a:extLst>
          </p:cNvPr>
          <p:cNvSpPr txBox="1">
            <a:spLocks noGrp="1"/>
          </p:cNvSpPr>
          <p:nvPr>
            <p:ph type="title"/>
          </p:nvPr>
        </p:nvSpPr>
        <p:spPr>
          <a:xfrm>
            <a:off x="276907" y="3867153"/>
            <a:ext cx="3290889" cy="2452685"/>
          </a:xfrm>
        </p:spPr>
        <p:txBody>
          <a:bodyPr/>
          <a:lstStyle/>
          <a:p>
            <a:pPr lvl="0"/>
            <a:r>
              <a:rPr lang="en-GB" sz="3600" b="1">
                <a:solidFill>
                  <a:srgbClr val="00B050"/>
                </a:solidFill>
                <a:latin typeface="Arial Black" pitchFamily="34"/>
              </a:rPr>
              <a:t>Conclusion</a:t>
            </a:r>
            <a:r>
              <a:rPr lang="en-GB" sz="3600" b="1">
                <a:latin typeface="Arial Black" pitchFamily="34"/>
              </a:rPr>
              <a:t> </a:t>
            </a:r>
          </a:p>
        </p:txBody>
      </p:sp>
      <p:pic>
        <p:nvPicPr>
          <p:cNvPr id="3" name="Content Placeholder 4" descr="A picture containing text, clipart&#10;&#10;Description automatically generated">
            <a:extLst>
              <a:ext uri="{FF2B5EF4-FFF2-40B4-BE49-F238E27FC236}">
                <a16:creationId xmlns:a16="http://schemas.microsoft.com/office/drawing/2014/main" id="{633D5449-9D96-C0CC-A1A6-E04A4E49DFCB}"/>
              </a:ext>
            </a:extLst>
          </p:cNvPr>
          <p:cNvPicPr>
            <a:picLocks noChangeAspect="1"/>
          </p:cNvPicPr>
          <p:nvPr/>
        </p:nvPicPr>
        <p:blipFill>
          <a:blip r:embed="rId2"/>
          <a:srcRect t="20214" b="18916"/>
          <a:stretch>
            <a:fillRect/>
          </a:stretch>
        </p:blipFill>
        <p:spPr>
          <a:xfrm>
            <a:off x="18" y="9"/>
            <a:ext cx="12191978" cy="3710598"/>
          </a:xfrm>
          <a:prstGeom prst="rect">
            <a:avLst/>
          </a:prstGeom>
          <a:noFill/>
          <a:ln cap="flat">
            <a:noFill/>
          </a:ln>
        </p:spPr>
      </p:pic>
      <p:sp>
        <p:nvSpPr>
          <p:cNvPr id="4" name="Content Placeholder 9">
            <a:extLst>
              <a:ext uri="{FF2B5EF4-FFF2-40B4-BE49-F238E27FC236}">
                <a16:creationId xmlns:a16="http://schemas.microsoft.com/office/drawing/2014/main" id="{29AE9529-BE22-BCB2-5DC5-B5FE22D44214}"/>
              </a:ext>
            </a:extLst>
          </p:cNvPr>
          <p:cNvSpPr txBox="1">
            <a:spLocks noGrp="1"/>
          </p:cNvSpPr>
          <p:nvPr>
            <p:ph idx="1"/>
          </p:nvPr>
        </p:nvSpPr>
        <p:spPr>
          <a:xfrm>
            <a:off x="4223979" y="3752853"/>
            <a:ext cx="7485415" cy="2452685"/>
          </a:xfrm>
        </p:spPr>
        <p:txBody>
          <a:bodyPr anchor="ctr"/>
          <a:lstStyle/>
          <a:p>
            <a:pPr marL="0" lvl="0" indent="0">
              <a:lnSpc>
                <a:spcPct val="70000"/>
              </a:lnSpc>
              <a:buNone/>
            </a:pPr>
            <a:endParaRPr lang="en-GB" sz="1600">
              <a:latin typeface="Arial" pitchFamily="34"/>
              <a:cs typeface="Arial" pitchFamily="34"/>
            </a:endParaRPr>
          </a:p>
          <a:p>
            <a:pPr lvl="0">
              <a:lnSpc>
                <a:spcPct val="70000"/>
              </a:lnSpc>
            </a:pPr>
            <a:endParaRPr lang="en-GB" sz="1600">
              <a:latin typeface="Arial" pitchFamily="34"/>
              <a:cs typeface="Arial" pitchFamily="34"/>
            </a:endParaRPr>
          </a:p>
          <a:p>
            <a:pPr marL="0" lvl="0" indent="0">
              <a:lnSpc>
                <a:spcPct val="70000"/>
              </a:lnSpc>
              <a:buNone/>
            </a:pPr>
            <a:r>
              <a:rPr lang="en-GB" sz="1600">
                <a:latin typeface="Arial" pitchFamily="34"/>
                <a:cs typeface="Arial" pitchFamily="34"/>
              </a:rPr>
              <a:t>A circular economy is a sustainable approach to resource management. It is a regenerative model that aims to eliminate waste and pollution while conserving resources. Implementing circular strategies can lead to a reduction in waste and pollution, the creation of new jobs and industries, and lower carbon emissions. Burger King has taken steps to implement circular economy principles in its operations, but there is still room for improvement. By continuing to invest in sustainable practices, Burger King can reduce its environmental impact and potentially save money in the long run, while also improving its brand reputation and customer loyalty.</a:t>
            </a:r>
          </a:p>
          <a:p>
            <a:pPr marL="0" lvl="0" indent="0">
              <a:lnSpc>
                <a:spcPct val="70000"/>
              </a:lnSpc>
              <a:buNone/>
            </a:pPr>
            <a:endParaRPr lang="en-US" sz="1600">
              <a:latin typeface="Arial" pitchFamily="34"/>
              <a:cs typeface="Arial" pitchFamily="3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0">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6E973-C0CF-8813-BCE7-3BDD8FED4011}"/>
              </a:ext>
            </a:extLst>
          </p:cNvPr>
          <p:cNvSpPr txBox="1">
            <a:spLocks noGrp="1"/>
          </p:cNvSpPr>
          <p:nvPr>
            <p:ph type="title"/>
          </p:nvPr>
        </p:nvSpPr>
        <p:spPr>
          <a:xfrm>
            <a:off x="0" y="3752853"/>
            <a:ext cx="3894365" cy="2452685"/>
          </a:xfrm>
        </p:spPr>
        <p:txBody>
          <a:bodyPr/>
          <a:lstStyle/>
          <a:p>
            <a:pPr lvl="0"/>
            <a:r>
              <a:rPr lang="en-GB" sz="3600" b="1">
                <a:solidFill>
                  <a:srgbClr val="00B050"/>
                </a:solidFill>
                <a:latin typeface="Arial Black" pitchFamily="34"/>
              </a:rPr>
              <a:t>References</a:t>
            </a:r>
            <a:r>
              <a:rPr lang="en-GB" sz="3600" b="1" u="sng">
                <a:latin typeface="Arial Black" pitchFamily="34"/>
              </a:rPr>
              <a:t> </a:t>
            </a:r>
          </a:p>
        </p:txBody>
      </p:sp>
      <p:pic>
        <p:nvPicPr>
          <p:cNvPr id="3" name="Content Placeholder 4" descr="A picture containing text, clipart&#10;&#10;Description automatically generated">
            <a:extLst>
              <a:ext uri="{FF2B5EF4-FFF2-40B4-BE49-F238E27FC236}">
                <a16:creationId xmlns:a16="http://schemas.microsoft.com/office/drawing/2014/main" id="{211C2575-5B83-5614-13C7-8BB637B4FD70}"/>
              </a:ext>
            </a:extLst>
          </p:cNvPr>
          <p:cNvPicPr>
            <a:picLocks noChangeAspect="1"/>
          </p:cNvPicPr>
          <p:nvPr/>
        </p:nvPicPr>
        <p:blipFill>
          <a:blip r:embed="rId3"/>
          <a:srcRect t="20214" b="18916"/>
          <a:stretch>
            <a:fillRect/>
          </a:stretch>
        </p:blipFill>
        <p:spPr>
          <a:xfrm>
            <a:off x="18" y="9"/>
            <a:ext cx="12191978" cy="2769068"/>
          </a:xfrm>
          <a:prstGeom prst="rect">
            <a:avLst/>
          </a:prstGeom>
          <a:noFill/>
          <a:ln cap="flat">
            <a:noFill/>
          </a:ln>
        </p:spPr>
      </p:pic>
      <p:sp>
        <p:nvSpPr>
          <p:cNvPr id="4" name="Content Placeholder 9">
            <a:extLst>
              <a:ext uri="{FF2B5EF4-FFF2-40B4-BE49-F238E27FC236}">
                <a16:creationId xmlns:a16="http://schemas.microsoft.com/office/drawing/2014/main" id="{5939287D-5F78-0233-E71C-33F1A54C31F1}"/>
              </a:ext>
            </a:extLst>
          </p:cNvPr>
          <p:cNvSpPr txBox="1">
            <a:spLocks noGrp="1"/>
          </p:cNvSpPr>
          <p:nvPr>
            <p:ph idx="1"/>
          </p:nvPr>
        </p:nvSpPr>
        <p:spPr>
          <a:xfrm>
            <a:off x="2907106" y="2769077"/>
            <a:ext cx="9187132" cy="4088913"/>
          </a:xfrm>
        </p:spPr>
        <p:txBody>
          <a:bodyPr anchor="ctr"/>
          <a:lstStyle/>
          <a:p>
            <a:pPr marL="0" lvl="0" indent="0">
              <a:buNone/>
            </a:pPr>
            <a:endParaRPr lang="en-GB" sz="1800">
              <a:latin typeface="Arial" pitchFamily="34"/>
              <a:cs typeface="Arial" pitchFamily="34"/>
            </a:endParaRPr>
          </a:p>
          <a:p>
            <a:pPr lvl="0"/>
            <a:r>
              <a:rPr lang="en-GB" sz="1300">
                <a:latin typeface="Arial" pitchFamily="34"/>
                <a:cs typeface="Arial" pitchFamily="34"/>
              </a:rPr>
              <a:t>Ellen MacArthur Foundation. (n.d.). What is the Circular Economy? </a:t>
            </a:r>
            <a:r>
              <a:rPr lang="en-GB" sz="1300">
                <a:latin typeface="Arial" pitchFamily="34"/>
                <a:cs typeface="Arial" pitchFamily="34"/>
                <a:hlinkClick r:id="rId4"/>
              </a:rPr>
              <a:t>https://www.ellenmacarthurfoundation.org/circular-economy/concept</a:t>
            </a:r>
            <a:endParaRPr lang="en-GB" sz="1300">
              <a:latin typeface="Arial" pitchFamily="34"/>
              <a:cs typeface="Arial" pitchFamily="34"/>
            </a:endParaRPr>
          </a:p>
          <a:p>
            <a:pPr lvl="0"/>
            <a:r>
              <a:rPr lang="en-GB" sz="1300">
                <a:latin typeface="Arial" pitchFamily="34"/>
                <a:cs typeface="Arial" pitchFamily="34"/>
              </a:rPr>
              <a:t>Burger King. (2021). Sustainability. Retrieved March 22, 2023, from </a:t>
            </a:r>
            <a:r>
              <a:rPr lang="en-GB" sz="1300">
                <a:latin typeface="Arial" pitchFamily="34"/>
                <a:cs typeface="Arial" pitchFamily="34"/>
                <a:hlinkClick r:id="rId5"/>
              </a:rPr>
              <a:t>https://www.bk.com/sustainability</a:t>
            </a:r>
            <a:endParaRPr lang="en-GB" sz="1300">
              <a:latin typeface="Arial" pitchFamily="34"/>
              <a:cs typeface="Arial" pitchFamily="34"/>
            </a:endParaRPr>
          </a:p>
          <a:p>
            <a:pPr lvl="0"/>
            <a:r>
              <a:rPr lang="en-GB" sz="1300">
                <a:latin typeface="Arial" pitchFamily="34"/>
                <a:cs typeface="Arial" pitchFamily="34"/>
                <a:hlinkClick r:id="rId6"/>
              </a:rPr>
              <a:t>https://live.staticflickr.com/5627/23390334583_e4c80c4092_b.jpg</a:t>
            </a:r>
            <a:endParaRPr lang="en-GB" sz="1300">
              <a:latin typeface="Arial" pitchFamily="34"/>
              <a:cs typeface="Arial" pitchFamily="34"/>
            </a:endParaRPr>
          </a:p>
          <a:p>
            <a:pPr lvl="0"/>
            <a:r>
              <a:rPr lang="en-GB" sz="1300">
                <a:latin typeface="Arial" pitchFamily="34"/>
                <a:cs typeface="Arial" pitchFamily="34"/>
              </a:rPr>
              <a:t>European Commission (2020). "Circular Economy Action Plan for a cleaner and more competitive Europe" [online] Available at: </a:t>
            </a:r>
            <a:r>
              <a:rPr lang="en-GB" sz="1300">
                <a:latin typeface="Arial" pitchFamily="34"/>
                <a:cs typeface="Arial" pitchFamily="34"/>
                <a:hlinkClick r:id="rId7"/>
              </a:rPr>
              <a:t>https://ec.europa.eu/environment/circular-economy/index_en.htm</a:t>
            </a:r>
            <a:endParaRPr lang="en-GB" sz="1300">
              <a:latin typeface="Arial" pitchFamily="34"/>
              <a:cs typeface="Arial" pitchFamily="34"/>
            </a:endParaRPr>
          </a:p>
          <a:p>
            <a:pPr lvl="0"/>
            <a:r>
              <a:rPr lang="en-GB" sz="1300">
                <a:latin typeface="Arial" pitchFamily="34"/>
                <a:cs typeface="Arial" pitchFamily="34"/>
              </a:rPr>
              <a:t>World Economic Forum (2017). "Towards the Circular Economy: Accelerating the scale-up across global supply chains" [online] Available at: </a:t>
            </a:r>
            <a:r>
              <a:rPr lang="en-GB" sz="1300">
                <a:latin typeface="Arial" pitchFamily="34"/>
                <a:cs typeface="Arial" pitchFamily="34"/>
                <a:hlinkClick r:id="rId8"/>
              </a:rPr>
              <a:t>http://www3.weforum.org/docs/WEF_ENV_TowardsCircularEconomy_Report_2017.pdf</a:t>
            </a:r>
            <a:endParaRPr lang="en-GB" sz="1300">
              <a:latin typeface="Arial" pitchFamily="34"/>
              <a:cs typeface="Arial" pitchFamily="34"/>
            </a:endParaRPr>
          </a:p>
          <a:p>
            <a:pPr lvl="0"/>
            <a:r>
              <a:rPr lang="en-GB" sz="1300">
                <a:latin typeface="Arial" pitchFamily="34"/>
                <a:cs typeface="Arial" pitchFamily="34"/>
              </a:rPr>
              <a:t>The Guardian (2018). "What is the circular economy?" [online] Available at: </a:t>
            </a:r>
            <a:r>
              <a:rPr lang="en-GB" sz="1300">
                <a:latin typeface="Arial" pitchFamily="34"/>
                <a:cs typeface="Arial" pitchFamily="34"/>
                <a:hlinkClick r:id="rId9"/>
              </a:rPr>
              <a:t>https://www.theguardian.com/sustainable-business/2018/apr/18/what-is-the-circular-economy</a:t>
            </a:r>
            <a:endParaRPr lang="en-GB" sz="1300">
              <a:latin typeface="Arial" pitchFamily="34"/>
              <a:cs typeface="Arial" pitchFamily="34"/>
            </a:endParaRPr>
          </a:p>
          <a:p>
            <a:pPr lvl="0"/>
            <a:r>
              <a:rPr lang="en-GB" sz="1300">
                <a:latin typeface="Arial" pitchFamily="34"/>
                <a:cs typeface="Arial" pitchFamily="34"/>
              </a:rPr>
              <a:t>Geyer, R., Jambeck, J. R., &amp; Law, K. L. (2017). "Production, use, and the fate of all plastics ever made." Science Advances, 3(7), e1700782. </a:t>
            </a:r>
            <a:r>
              <a:rPr lang="en-GB" sz="1300">
                <a:latin typeface="Arial" pitchFamily="34"/>
                <a:cs typeface="Arial" pitchFamily="34"/>
                <a:hlinkClick r:id="rId10"/>
              </a:rPr>
              <a:t>https://doi.org/10.1126/sciadv.1700782</a:t>
            </a:r>
            <a:endParaRPr lang="en-GB" sz="1300">
              <a:latin typeface="Arial" pitchFamily="34"/>
              <a:cs typeface="Arial" pitchFamily="34"/>
            </a:endParaRPr>
          </a:p>
          <a:p>
            <a:pPr lvl="0"/>
            <a:r>
              <a:rPr lang="en-GB" sz="1300">
                <a:latin typeface="Arial" pitchFamily="34"/>
                <a:cs typeface="Arial" pitchFamily="34"/>
              </a:rPr>
              <a:t>Kirchherr, J., Reike, D., &amp; Hekkert, M. (2017). "Resources, Conservation and Recycling" [online] Available at: </a:t>
            </a:r>
            <a:r>
              <a:rPr lang="en-GB" sz="1300">
                <a:latin typeface="Arial" pitchFamily="34"/>
                <a:cs typeface="Arial" pitchFamily="34"/>
                <a:hlinkClick r:id="rId11"/>
              </a:rPr>
              <a:t>https://doi.org/10.1016/j.resconrec.2017.09.005</a:t>
            </a:r>
            <a:endParaRPr lang="en-GB" sz="1300">
              <a:latin typeface="Arial" pitchFamily="34"/>
              <a:cs typeface="Arial" pitchFamily="34"/>
            </a:endParaRPr>
          </a:p>
          <a:p>
            <a:pPr lvl="0"/>
            <a:endParaRPr lang="en-US" sz="1800">
              <a:latin typeface="Arial" pitchFamily="34"/>
              <a:cs typeface="Arial" pitchFamily="3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948</Words>
  <Application>Microsoft Office PowerPoint</Application>
  <PresentationFormat>Widescreen</PresentationFormat>
  <Paragraphs>43</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 Black</vt:lpstr>
      <vt:lpstr>Calibri</vt:lpstr>
      <vt:lpstr>Calibri Light</vt:lpstr>
      <vt:lpstr>Office Theme</vt:lpstr>
      <vt:lpstr>Circular Economy</vt:lpstr>
      <vt:lpstr>What is a Circular Economy?</vt:lpstr>
      <vt:lpstr> Burger King's current environmental impact  Burger King is a large company with a significant environmental footprint. In 2019, Burger King produced an estimated 5.5 million metric tons of greenhouse gas emissions. The company also generates a significant amount of waste, including single-use packaging and food waste.</vt:lpstr>
      <vt:lpstr> Burger King's circular economy initiatives  Burger King has implemented several initiatives to reduce its environmental impact and move towards a more circular business model. These include: Investing in renewable energy: Burger King has installed solar panels at some of its locations and is working to transition to 100% renewable energy sources. Recycling programs: The company has implemented recycling programs in some of its restaurants, including recycling used cooking oil into biofuels. Sustainable sourcing: Burger King is working to source more sustainable ingredients, such as palm oil from certified sustainable sources. Reducing single-use plastics: The company is testing reusable packaging options and has committed to eliminating unnecessary plastic packaging by 2025.</vt:lpstr>
      <vt:lpstr>Benefits of Burger King's circular economy initiatives  By implementing circular economy principles, Burger King can reduce its environmental impact and potentially save money in the long run. Benefits of these initiatives include: Cost savings: By reducing waste and energy use, Burger King can save money on operational costs. Improved brand value: Consumers are increasingly concerned about sustainability, and implementing circular economy initiatives can improve Burger King's brand reputation. Increased customer loyalty: Customers who are concerned about sustainability may be more likely to choose Burger King over competitors who have not implemented sustainable practices.</vt:lpstr>
      <vt:lpstr>Circular Economy Principles</vt:lpstr>
      <vt:lpstr>Design out Waste and Pollution</vt:lpstr>
      <vt:lpstr>Keep Products and Materials in Use </vt:lpstr>
      <vt:lpstr>Regenerate Natural Systems </vt:lpstr>
      <vt:lpstr>Benefits of Circular Economy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Circular Economy</dc:title>
  <dc:creator>Mirabela Voican (1907947)</dc:creator>
  <cp:lastModifiedBy>Mirabela Voican (1907947)</cp:lastModifiedBy>
  <cp:revision>6</cp:revision>
  <dcterms:created xsi:type="dcterms:W3CDTF">2023-03-09T19:57:31Z</dcterms:created>
  <dcterms:modified xsi:type="dcterms:W3CDTF">2023-03-22T21:21:56Z</dcterms:modified>
</cp:coreProperties>
</file>