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ask 1: Introduction" id="{68AAF3ED-2CE8-BC02-AF42-DE556AB5CA23}">
          <p14:sldIdLst>
            <p14:sldId id="256"/>
            <p14:sldId id="257"/>
          </p14:sldIdLst>
        </p14:section>
        <p14:section name="Task 2: Rationale" id="{4AB8A1D1-8AEC-2D7D-F1BB-7F8235161C1C}">
          <p14:sldIdLst>
            <p14:sldId id="258"/>
            <p14:sldId id="259"/>
            <p14:sldId id="260"/>
            <p14:sldId id="261"/>
            <p14:sldId id="262"/>
            <p14:sldId id="263"/>
            <p14:sldId id="264"/>
            <p14:sldId id="265"/>
            <p14:sldId id="266"/>
            <p14:sldId id="267"/>
          </p14:sldIdLst>
        </p14:section>
        <p14:section name="Task 3: Campaign" id="{A27F3D30-067B-DF88-BA07-1B96FB135D7C}">
          <p14:sldIdLst>
            <p14:sldId id="268"/>
            <p14:sldId id="269"/>
            <p14:sldId id="270"/>
            <p14:sldId id="271"/>
            <p14:sldId id="272"/>
            <p14:sldId id="273"/>
            <p14:sldId id="274"/>
            <p14:sldId id="275"/>
            <p14:sldId id="276"/>
            <p14:sldId id="277"/>
          </p14:sldIdLst>
        </p14:section>
        <p14:section name="Task 4: Benefits and challenges" id="{687DCDB4-D3C1-BF8F-EC14-0BC577A8CD91}">
          <p14:sldIdLst>
            <p14:sldId id="278"/>
            <p14:sldId id="279"/>
            <p14:sldId id="280"/>
            <p14:sldId id="281"/>
            <p14:sldId id="282"/>
            <p14:sldId id="283"/>
            <p14:sldId id="284"/>
            <p14:sldId id="285"/>
            <p14:sldId id="286"/>
            <p14:sldId id="287"/>
          </p14:sldIdLst>
        </p14:section>
        <p14:section name="References" id="{CCB49B50-4F91-3840-C042-D31478019798}">
          <p14:sldIdLst>
            <p14:sldId id="288"/>
            <p14:sldId id="289"/>
            <p14:sldId id="290"/>
            <p14:sldId id="291"/>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9" d="100"/>
          <a:sy n="69" d="100"/>
        </p:scale>
        <p:origin x="75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800" b="0" i="0" u="none" strike="noStrike">
                <a:solidFill>
                  <a:srgbClr val="222222"/>
                </a:solidFill>
                <a:latin typeface="Arial"/>
              </a:defRPr>
            </a:pPr>
            <a:r>
              <a:rPr lang="en-US" sz="1800" b="0" i="0" u="none" strike="noStrike">
                <a:solidFill>
                  <a:srgbClr val="222222"/>
                </a:solidFill>
                <a:latin typeface="Arial"/>
              </a:rPr>
              <a:t>% of 11 to 17 year olds, Great Britain 2026 (ASH, 2026)</a:t>
            </a:r>
          </a:p>
        </c:rich>
      </c:tx>
      <c:overlay val="0"/>
    </c:title>
    <c:autoTitleDeleted val="0"/>
    <c:plotArea>
      <c:layout/>
      <c:barChart>
        <c:barDir val="col"/>
        <c:grouping val="clustered"/>
        <c:varyColors val="0"/>
        <c:ser>
          <c:idx val="0"/>
          <c:order val="0"/>
          <c:tx>
            <c:strRef>
              <c:f>Sheet1!$B$1</c:f>
              <c:strCache>
                <c:ptCount val="1"/>
                <c:pt idx="0">
                  <c:v>11 to 17 year olds</c:v>
                </c:pt>
              </c:strCache>
            </c:strRef>
          </c:tx>
          <c:spPr>
            <a:solidFill>
              <a:srgbClr val="0F4C5C"/>
            </a:solidFill>
            <a:effectLst/>
          </c:spPr>
          <c:invertIfNegative val="0"/>
          <c:dLbls>
            <c:numFmt formatCode="0.#&quot;%&quot;" sourceLinked="0"/>
            <c:spPr>
              <a:noFill/>
              <a:ln>
                <a:noFill/>
              </a:ln>
              <a:effectLst/>
            </c:spPr>
            <c:txPr>
              <a:bodyPr/>
              <a:lstStyle/>
              <a:p>
                <a:pPr>
                  <a:defRPr sz="1800" b="0" i="0" u="none" strike="noStrike">
                    <a:solidFill>
                      <a:srgbClr val="222222"/>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Ever smoked</c:v>
                </c:pt>
                <c:pt idx="1">
                  <c:v>Smoke now</c:v>
                </c:pt>
                <c:pt idx="2">
                  <c:v>Ever vaped</c:v>
                </c:pt>
                <c:pt idx="3">
                  <c:v>Vape now</c:v>
                </c:pt>
              </c:strCache>
            </c:strRef>
          </c:cat>
          <c:val>
            <c:numRef>
              <c:f>Sheet1!$B$2:$B$5</c:f>
              <c:numCache>
                <c:formatCode>General</c:formatCode>
                <c:ptCount val="4"/>
                <c:pt idx="0">
                  <c:v>18</c:v>
                </c:pt>
                <c:pt idx="1">
                  <c:v>4.8</c:v>
                </c:pt>
                <c:pt idx="2">
                  <c:v>19</c:v>
                </c:pt>
                <c:pt idx="3">
                  <c:v>6</c:v>
                </c:pt>
              </c:numCache>
            </c:numRef>
          </c:val>
          <c:extLst>
            <c:ext xmlns:c16="http://schemas.microsoft.com/office/drawing/2014/chart" uri="{C3380CC4-5D6E-409C-BE32-E72D297353CC}">
              <c16:uniqueId val="{00000000-82B8-43BE-84FB-88D2E2A9395A}"/>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800" b="0" i="0" u="none" strike="noStrike">
                <a:solidFill>
                  <a:srgbClr val="222222"/>
                </a:solidFill>
                <a:latin typeface="Arial"/>
              </a:defRPr>
            </a:pPr>
            <a:endParaRPr lang="en-US"/>
          </a:p>
        </c:txPr>
        <c:crossAx val="2094734552"/>
        <c:crosses val="autoZero"/>
        <c:auto val="1"/>
        <c:lblAlgn val="ctr"/>
        <c:lblOffset val="100"/>
        <c:noMultiLvlLbl val="1"/>
      </c:catAx>
      <c:valAx>
        <c:axId val="2094734552"/>
        <c:scaling>
          <c:orientation val="minMax"/>
          <c:max val="22"/>
          <c:min val="0"/>
        </c:scaling>
        <c:delete val="1"/>
        <c:axPos val="l"/>
        <c:numFmt formatCode="General" sourceLinked="0"/>
        <c:majorTickMark val="out"/>
        <c:minorTickMark val="none"/>
        <c:tickLblPos val="nextTo"/>
        <c:crossAx val="2094734554"/>
        <c:crosses val="autoZero"/>
        <c:crossBetween val="between"/>
      </c:valAx>
      <c:spPr>
        <a:solidFill>
          <a:srgbClr val="FBF7EE"/>
        </a:solid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473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Good morning everyone. We are [Student names]. Our campaign is called Clear Air Crew. Our slogan is: Your lungs. Your choice. Your crew. It helps young people aged 11 to 16 in Barking and Dagenham stay smokefree and vapefree. Our talk has four parts. I will show you our programme. [Task 2 presenter] will explain why we need this campaign. [Task 3 presenter] will explain how the campaign works and how we check it. [Task 4 presenter] will talk about the benefits, the barriers and how we solve them.
Punchline: The easiest way to quit smoking is to never start.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is our programme. It runs for 8 weeks, with one free session each week after school. Each session lasts 60 minutes, for students in Years 7 to 11. Week 1: we bust myths with a quiz and do a starting survey. Week 2: we learn what nicotine does to the teenage brain. Week 3: we look at how adverts and TikTok sell nicotine. Week 4: we learn the new law on who can buy tobacco. Week 5: we practise saying no in role plays. Week 6: we learn healthy ways to cope with stress. Week 7: student champions plan a message for the whole school. Week 8: families join us, we share quit support, and we do the final survey. Our overall aim is simple: help young people never start, and get help if they have. Now [Task 2 presenter] will explain why we need this campaign.
Punchline: We do not lecture young people. We give them the skills to choose.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Thank you, [Task 1 presenter]. I will explain why we need this campaign.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18% of young people aged 11 to 17 have tried smoking. In 2023 it was 14%. So more young people have tried it now. Most adult smokers tried their first cigarette before they were 18. Today, smoking is lowest among adults aged 18 to 24. This means the habit starts in school years. And people who start young face a higher risk of illness and death.
Punchline: Smoking is a habit that starts in the classroom, not the office.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NICE says schools should be smokefree. Lessons should be active, and peer led where possible. NICE also says we should stop young people who do not smoke from trying vapes. By law, shops cannot sell tobacco or vapes to anyone under 18. And the new Tobacco and Vapes Act 2026 says anyone born on or after 1 January 2009 can never be sold tobacco. One more thing. For adult smokers, vaping is far less harmful than smoking. But it is not risk free, and it is not for young people.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chart shows the problem. 18% have tried smoking, and almost 5% smoke now. 19% have tried vaping, and 6% vape now. The law and the guidance say no young person should be doing this. Yet 47% of young people who vape buy them from shops, even though it is illegal. We must be honest about the data. Surveys give different numbers. A school survey in England found 3% smoke and 9% vape. All of these numbers are self reported.
Punchline: The law says no. The shops still say yes.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Smoking does not hit everyone the same. In the poorest areas, 14.3% of adults smoke. In the richest, it is 9%. People in routine and manual jobs smoke almost three times more than managers. Children whose parents smoke are about three times more likely to start. The poorest areas will not reach the smokefree target until 2044. That is 14 years late. These are the social determinants of health.
Punchline: Smoking follows poverty. It also passes from parent to child.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is a world problem too. 1.2 billion people used tobacco in 2024. At least 15 million young people aged 13 to 15 use e-cigarettes. On average, young people vape about nine times more than adults. Europe has the highest adult tobacco use in the world. Its young teenagers also smoke more than teenagers anywhere else. Companies drive this with price, products and marketing. We call these the commercial determinants of health.
Punchline: Big companies make the profit. Young people pay the price.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Now our area, Barking and Dagenham. 1 in 7 adults here smoke. Across London it is 1 in 9. The death rate from smoking is 280.9 per 100,000 people. In England it is 202.2. Smoking costs the borough 184 million pounds every year. It is also one of the five most income deprived areas in England. One limit: we found no local data on smoking or vaping for 11 to 16 year olds. So in week 1 we measure our own starting point.
Punchline: 184 million pounds a year. That money goes up in smoke.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What happens now, in daily life? Addiction comes fast. About 1 in 3 young people who vape now do it every day. Young people say vaping becomes a habit. They use it for comfort, and they worry about withdrawal. They also say it hurts their fitness and sport. And it costs money. Adult smokers here spend about 2,626 pounds a year on tobacco. To be fair, much of this comes from small studies and self report.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What about the future? Tobacco kills up to two in three long term users. Smoking causes about 160 cancer cases every day in the UK, across 16 types of cancer. Smoking costs England 43.7 billion pounds a year. For vaping, we simply do not know the long term effects yet for young people who never smoked.
Punchline: Two in three long term smokers die from it. That is not a habit. That is a trap.</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So we have three clear aims. Aim 1: cut the number of students who say they might try smoking or vaping by 25%. Intention is a strong sign of future use. We check this with an anonymous survey. Aim 2: raise their confidence to say no by 20%. This matters because 72% of young vapers got their first vape from someone else, mostly friends. We check this with a confidence scale. Aim 3: raise the nicotine facts quiz score by 20%. 62% of young people get the facts about vaping wrong. We check this with a quiz. We measure in week 1 and week 8. The targets are our own, so we test them in a pilot first. Now [Task 3 presenter] will explain how the campaign works.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Thank you, [Task 2 presenter]. I will explain how our campaign works and how we will check it.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is how it works, step by step. Staff, partners and schools give us space and support. We run 8 weekly sessions. Students gain knowledge, skills and confidence. That helps us reach our three aims, and in the long run a smokefree generation. We did not guess this design. A 2024 review found school programmes worked best with several lessons, skills training, theory, trained teachers and parents involved. NICE also supports peer leaders chosen by the students themselves. But many of these studies are from the USA, so we test our sessions locally first.
Punchline: Good campaigns are built on evidence, not guesses.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A council needs to know how this runs in real life. A trained PSHE teacher runs it with an adviser from the local Stop Smoking Service. Schools in the most deprived areas are invited first. We get parental consent. All staff are DBS checked, and we follow safeguarding rules. Young people who already vape are not punished. They are offered help. Our message is clear: if you do not smoke, do not vape. But adults who smoke can use vapes to quit. The main cost is staff time and training. We would ask the council's public health budget to fund it.
Punchline: No shame. No blame. Just help.</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We use four types of evaluation. Formative: we test the sessions with one class first and fix what does not work. Process: we check who comes and if sessions run as planned. Impact: we compare week 1 and week 8. Outcome: we check smoking and vaping again after 6 months. This follows the Medical Research Council framework.</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table shows how we measure each aim. Aim 1, intention, uses an anonymous survey. Aim 2, confidence, uses a confidence scale. Aim 3, knowledge, uses a quiz. We also check actual smoking and vaping at week 1 and month 6. This is our plan. We do not have results yet.
Punchline: If we cannot measure it, we cannot prove it.</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We track how many students from the poorest areas take part. Our plan has limits, and we want to be honest. Young people may hide smoking or vaping in surveys. In past studies, results often faded, and a few programmes even increased use. So we will watch for this. We have no comparison group, so we cannot prove the campaign caused the change. Next time, we would compare with a similar school and follow up for longer.</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is our poster. It shows our name, our slogan, who it is for, what students will do and the benefits. We used bold colours to catch the eye. We talk about more breath, more money and more you. And we say: already vape? No judgement, just help.
Punchline: More breath. More money. More you.</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These are our local partners. Barking and Dagenham Council has made reducing smoking a Live Well priority. It wants 5% or fewer adults to smoke by 2030. The local Stop Smoking Service helps people quit. It supported 843 residents in 2024 to 2025. Trading Standards checks shops for underage and illegal sales. And local schools give us rooms, staff and students.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These are our national partners. Action on Smoking and Health, or ASH, wants a world free from the harm caused by tobacco. It aims for fewer than 2% of 15 year olds smoking within 5 years. Cancer Research UK runs Smokefree UK. It aims to stop young people starting and help everyone who smokes to quit. One important point. Vapes can help adult smokers quit. So our message to teenagers must not scare adult smokers away from switching.
Punchline: One message for teens: do not start. One message for adults: switch and quit.</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We do not start from zero. The PSHE Association has a lesson on what makes young people use nicotine, including vapes. The ASH youth survey gives real facts for our myth quiz. The local Stop Smoking Service gives quit support in week 8. And the new law gives week 4 a real life topic. Now [Task 4 presenter] will talk about the benefits and the barriers.</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Thank you, [Task 3 presenter]. I will talk about the benefits, the barriers and how we solve them.</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We look at benefits in three ways: body, mind and social life. This is the biopsychosocial model. First, the body. Never starting means avoiding a habit that kills up to two in three long term users. It also lowers the risk of 16 types of cancer. Young people link not vaping with better fitness and sport. And avoiding nicotine early avoids addiction.
Punchline: Every breath you do not smoke is a breath you keep.</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Second, the mind. Many people think smoking calms stress. But a big review found people who quit had less depression, anxiety and stress than people who kept smoking. Learning to cope without nicotine also builds confidence. But we must be careful. The evidence is very low to moderate certainty.
Punchline: Smoking does not relieve stress. It creates it.</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Third, social life. More money: adult smokers here spend about 2,626 pounds a year on tobacco. Breaking the family chain: children of smokers are three times more likely to start. And less cost to society, which pays 43.7 billion pounds a year for smoking. But many teenagers get vapes free from friends, so the money message may not work as well for them.
Punchline: When one young person says no, they protect their future family too.</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So why do young people start? They are easy to get: 77% of young vapers say so. Friends: 72% were given their first vape, usually by a friend. Adverts: 75% have seen vapes promoted, in shops and online, especially TikTok. Curiosity: the top reason is 'just to give it a try'. Stress and family: some use vapes for comfort, and some have family members who smoke or vape. And bright colours and fruit flavours appeal to young people.
Punchline: It starts with 'just one try'. It rarely ends there.</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We use two theories. The first is COM-B. It says behaviour needs three things: Capability, Opportunity and Motivation. Capability means knowing the facts and where to get help. Opportunity means how easy vapes are to get, and what friends and family do. Motivation means feeling that everyone does it, stress and curiosity. A UK study used COM-B with young people who vape. It found low knowledge of help, easy access, peer pressure and vaping for comfort. But it had only 17 young people in Cambridgeshire, so it may not match our borough.</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The second theory is the Theory of Planned Behaviour. It says our attitudes, social norms and sense of control shape our intention. Intention then leads to behaviour. A review of 16 studies found that positive attitudes and norms that favour vaping went with stronger intention to vape. For non smokers, finding vapes hard to get lowered their intention. But most studies were taken at one point in time, and intention does not always turn into action.
Punchline: Change what young people think is normal, and you change what they do.</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This table brings it all together. Low health literacy and myths: weeks 1 and 2, the myth quiz and nicotine facts. Adverts and flavours: week 3, ad busters. Easy access: week 4, the law and you. Friends offering vapes: week 5, say no your way. Stress: week 6, stress without smoke. Everyone does it: week 7, crew champions. Family smoking: week 8, families and quit support.
Punchline: Every barrier has a session. Every session has a reason.</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We want to be honest about what our campaign can and cannot do. It works with individuals. It cannot stop shops selling vapes to children. That needs the law and strong enforcement. We must also get the message right. Vaping is far less harmful than smoking for adults, but most young people and adults think it is as bad or worse. Scare messages could stop adult smokers from switching. Our recommendations: test against a comparison school, collect local data, follow up for at least a year, and design the next version with young people.</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[Student name] ([Student ID])
To finish. Almost 1 in 5 young people have tried smoking. Barking and Dagenham has more smoking and more smoking deaths than London as a whole. Clear Air Crew helps young people never start, and helps those who have started to stop. It works best together with the new law. Thank you for listening. We are happy to take your questions.
Punchline: Your lungs. Your choice. Your crew.</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BF7EE"/>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itle circle"/>
          <p:cNvSpPr/>
          <p:nvPr/>
        </p:nvSpPr>
        <p:spPr>
          <a:xfrm>
            <a:off x="8778240" y="3291840"/>
            <a:ext cx="4206240" cy="4206240"/>
          </a:xfrm>
          <a:prstGeom prst="ellipse">
            <a:avLst/>
          </a:prstGeom>
          <a:solidFill>
            <a:srgbClr val="DCE9E6"/>
          </a:solidFill>
          <a:ln w="12700">
            <a:solidFill>
              <a:srgbClr val="DCE9E6"/>
            </a:solidFill>
            <a:prstDash val="solid"/>
          </a:ln>
        </p:spPr>
        <p:txBody>
          <a:bodyPr/>
          <a:lstStyle/>
          <a:p>
            <a:endParaRPr lang="en-US"/>
          </a:p>
        </p:txBody>
      </p:sp>
      <p:sp>
        <p:nvSpPr>
          <p:cNvPr id="3" name="Logo backing"/>
          <p:cNvSpPr/>
          <p:nvPr/>
        </p:nvSpPr>
        <p:spPr>
          <a:xfrm>
            <a:off x="640080" y="274320"/>
            <a:ext cx="2133971" cy="914400"/>
          </a:xfrm>
          <a:prstGeom prst="rect">
            <a:avLst/>
          </a:prstGeom>
          <a:solidFill>
            <a:srgbClr val="FFFFFF"/>
          </a:solidFill>
          <a:ln w="12700">
            <a:solidFill>
              <a:srgbClr val="FFFFFF"/>
            </a:solidFill>
            <a:prstDash val="solid"/>
          </a:ln>
        </p:spPr>
        <p:txBody>
          <a:bodyPr/>
          <a:lstStyle/>
          <a:p>
            <a:endParaRPr lang="en-US"/>
          </a:p>
        </p:txBody>
      </p:sp>
      <p:pic>
        <p:nvPicPr>
          <p:cNvPr id="4" name="Image 0" descr="img/logo.png"/>
          <p:cNvPicPr>
            <a:picLocks noChangeAspect="1"/>
          </p:cNvPicPr>
          <p:nvPr/>
        </p:nvPicPr>
        <p:blipFill>
          <a:blip r:embed="rId3"/>
          <a:stretch>
            <a:fillRect/>
          </a:stretch>
        </p:blipFill>
        <p:spPr>
          <a:xfrm>
            <a:off x="640080" y="274320"/>
            <a:ext cx="2133971" cy="914400"/>
          </a:xfrm>
          <a:prstGeom prst="rect">
            <a:avLst/>
          </a:prstGeom>
        </p:spPr>
      </p:pic>
      <p:sp>
        <p:nvSpPr>
          <p:cNvPr id="5" name="Text 2"/>
          <p:cNvSpPr txBox="1"/>
          <p:nvPr/>
        </p:nvSpPr>
        <p:spPr>
          <a:xfrm>
            <a:off x="640080" y="1554480"/>
            <a:ext cx="6309360" cy="822960"/>
          </a:xfrm>
          <a:prstGeom prst="rect">
            <a:avLst/>
          </a:prstGeom>
          <a:noFill/>
          <a:ln/>
        </p:spPr>
        <p:txBody>
          <a:bodyPr wrap="square" lIns="0" tIns="0" rIns="0" bIns="0" rtlCol="0" anchor="ctr"/>
          <a:lstStyle/>
          <a:p>
            <a:pPr marL="0" indent="0">
              <a:buNone/>
            </a:pPr>
            <a:r>
              <a:rPr lang="en-US" sz="4400" b="1" dirty="0">
                <a:solidFill>
                  <a:srgbClr val="0F4C5C"/>
                </a:solidFill>
                <a:latin typeface="Arial" pitchFamily="34" charset="0"/>
                <a:ea typeface="Arial" pitchFamily="34" charset="-122"/>
                <a:cs typeface="Arial" pitchFamily="34" charset="-120"/>
              </a:rPr>
              <a:t>Clear Air Crew</a:t>
            </a:r>
            <a:endParaRPr lang="en-US" sz="4400" dirty="0"/>
          </a:p>
        </p:txBody>
      </p:sp>
      <p:sp>
        <p:nvSpPr>
          <p:cNvPr id="6" name="Text 3"/>
          <p:cNvSpPr txBox="1"/>
          <p:nvPr/>
        </p:nvSpPr>
        <p:spPr>
          <a:xfrm>
            <a:off x="640080" y="2331720"/>
            <a:ext cx="6309360" cy="548640"/>
          </a:xfrm>
          <a:prstGeom prst="rect">
            <a:avLst/>
          </a:prstGeom>
          <a:noFill/>
          <a:ln/>
        </p:spPr>
        <p:txBody>
          <a:bodyPr wrap="square" lIns="0" tIns="0" rIns="0" bIns="0" rtlCol="0" anchor="ctr"/>
          <a:lstStyle/>
          <a:p>
            <a:pPr marL="0" indent="0">
              <a:buNone/>
            </a:pPr>
            <a:r>
              <a:rPr lang="en-US" sz="2600" dirty="0">
                <a:solidFill>
                  <a:srgbClr val="222222"/>
                </a:solidFill>
                <a:latin typeface="Arial" pitchFamily="34" charset="0"/>
                <a:ea typeface="Arial" pitchFamily="34" charset="-122"/>
                <a:cs typeface="Arial" pitchFamily="34" charset="-120"/>
              </a:rPr>
              <a:t>Your lungs. Your choice. Your crew.</a:t>
            </a:r>
            <a:endParaRPr lang="en-US" sz="2600" dirty="0"/>
          </a:p>
        </p:txBody>
      </p:sp>
      <p:sp>
        <p:nvSpPr>
          <p:cNvPr id="7" name="Text 4"/>
          <p:cNvSpPr txBox="1"/>
          <p:nvPr/>
        </p:nvSpPr>
        <p:spPr>
          <a:xfrm>
            <a:off x="640080" y="2926080"/>
            <a:ext cx="6309360" cy="914400"/>
          </a:xfrm>
          <a:prstGeom prst="rect">
            <a:avLst/>
          </a:prstGeom>
          <a:noFill/>
          <a:ln/>
        </p:spPr>
        <p:txBody>
          <a:bodyPr wrap="square" lIns="0" tIns="0" rIns="0" bIns="0" rtlCol="0" anchor="t"/>
          <a:lstStyle/>
          <a:p>
            <a:pPr marL="0" indent="0" algn="l">
              <a:lnSpc>
                <a:spcPct val="150000"/>
              </a:lnSpc>
              <a:buNone/>
            </a:pPr>
            <a:r>
              <a:rPr lang="en-US" sz="2000" dirty="0">
                <a:solidFill>
                  <a:srgbClr val="222222"/>
                </a:solidFill>
                <a:latin typeface="Arial" pitchFamily="34" charset="0"/>
                <a:ea typeface="Arial" pitchFamily="34" charset="-122"/>
                <a:cs typeface="Arial" pitchFamily="34" charset="-120"/>
              </a:rPr>
              <a:t>A campaign to help 11 to 16 year olds in Barking and Dagenham stay smokefree and vapefree</a:t>
            </a:r>
            <a:endParaRPr lang="en-US" sz="2000" dirty="0"/>
          </a:p>
        </p:txBody>
      </p:sp>
      <p:sp>
        <p:nvSpPr>
          <p:cNvPr id="8" name="Text 5"/>
          <p:cNvSpPr txBox="1"/>
          <p:nvPr/>
        </p:nvSpPr>
        <p:spPr>
          <a:xfrm>
            <a:off x="640080" y="3886200"/>
            <a:ext cx="6309360" cy="2377440"/>
          </a:xfrm>
          <a:prstGeom prst="rect">
            <a:avLst/>
          </a:prstGeom>
          <a:noFill/>
          <a:ln/>
        </p:spPr>
        <p:txBody>
          <a:bodyPr wrap="square" lIns="0" tIns="0" rIns="0" bIns="0" rtlCol="0" anchor="t"/>
          <a:lstStyle/>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[TIRTH] ([</a:t>
            </a:r>
            <a:r>
              <a:rPr lang="en-US" dirty="0">
                <a:solidFill>
                  <a:srgbClr val="222222"/>
                </a:solidFill>
                <a:latin typeface="Arial" pitchFamily="34" charset="0"/>
                <a:ea typeface="Arial" pitchFamily="34" charset="-122"/>
                <a:cs typeface="Arial" pitchFamily="34" charset="-120"/>
              </a:rPr>
              <a:t>2606316</a:t>
            </a:r>
            <a:r>
              <a:rPr lang="en-US" sz="1800" dirty="0">
                <a:solidFill>
                  <a:srgbClr val="222222"/>
                </a:solidFill>
                <a:latin typeface="Arial" pitchFamily="34" charset="0"/>
                <a:ea typeface="Arial" pitchFamily="34" charset="-122"/>
                <a:cs typeface="Arial" pitchFamily="34" charset="-120"/>
              </a:rPr>
              <a:t>])     [</a:t>
            </a:r>
            <a:r>
              <a:rPr lang="en-US" dirty="0">
                <a:solidFill>
                  <a:srgbClr val="222222"/>
                </a:solidFill>
                <a:latin typeface="Arial" pitchFamily="34" charset="0"/>
                <a:ea typeface="Arial" pitchFamily="34" charset="-122"/>
                <a:cs typeface="Arial" pitchFamily="34" charset="-120"/>
              </a:rPr>
              <a:t>URVASHI</a:t>
            </a:r>
            <a:r>
              <a:rPr lang="en-US" sz="1800" dirty="0">
                <a:solidFill>
                  <a:srgbClr val="222222"/>
                </a:solidFill>
                <a:latin typeface="Arial" pitchFamily="34" charset="0"/>
                <a:ea typeface="Arial" pitchFamily="34" charset="-122"/>
                <a:cs typeface="Arial" pitchFamily="34" charset="-120"/>
              </a:rPr>
              <a:t>] ([</a:t>
            </a:r>
            <a:r>
              <a:rPr lang="en-US" dirty="0">
                <a:solidFill>
                  <a:srgbClr val="222222"/>
                </a:solidFill>
                <a:latin typeface="Arial" pitchFamily="34" charset="0"/>
                <a:ea typeface="Arial" pitchFamily="34" charset="-122"/>
                <a:cs typeface="Arial" pitchFamily="34" charset="-120"/>
              </a:rPr>
              <a:t>2536702</a:t>
            </a:r>
            <a:r>
              <a:rPr lang="en-US" sz="1800" dirty="0">
                <a:solidFill>
                  <a:srgbClr val="222222"/>
                </a:solidFill>
                <a:latin typeface="Arial" pitchFamily="34" charset="0"/>
                <a:ea typeface="Arial" pitchFamily="34" charset="-122"/>
                <a:cs typeface="Arial" pitchFamily="34" charset="-120"/>
              </a:rPr>
              <a:t>])</a:t>
            </a:r>
            <a:endParaRPr lang="en-US" sz="1800" dirty="0"/>
          </a:p>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a:t>
            </a:r>
            <a:r>
              <a:rPr lang="en-US" dirty="0">
                <a:solidFill>
                  <a:srgbClr val="222222"/>
                </a:solidFill>
                <a:latin typeface="Arial" pitchFamily="34" charset="0"/>
                <a:ea typeface="Arial" pitchFamily="34" charset="-122"/>
                <a:cs typeface="Arial" pitchFamily="34" charset="-120"/>
              </a:rPr>
              <a:t>BANSRI</a:t>
            </a:r>
            <a:r>
              <a:rPr lang="en-US" sz="1800" dirty="0">
                <a:solidFill>
                  <a:srgbClr val="222222"/>
                </a:solidFill>
                <a:latin typeface="Arial" pitchFamily="34" charset="0"/>
                <a:ea typeface="Arial" pitchFamily="34" charset="-122"/>
                <a:cs typeface="Arial" pitchFamily="34" charset="-120"/>
              </a:rPr>
              <a:t>] ([</a:t>
            </a:r>
            <a:r>
              <a:rPr lang="en-US" dirty="0">
                <a:solidFill>
                  <a:srgbClr val="222222"/>
                </a:solidFill>
                <a:latin typeface="Arial" pitchFamily="34" charset="0"/>
                <a:ea typeface="Arial" pitchFamily="34" charset="-122"/>
                <a:cs typeface="Arial" pitchFamily="34" charset="-120"/>
              </a:rPr>
              <a:t>2616812</a:t>
            </a:r>
            <a:r>
              <a:rPr lang="en-US" sz="1800" dirty="0">
                <a:solidFill>
                  <a:srgbClr val="222222"/>
                </a:solidFill>
                <a:latin typeface="Arial" pitchFamily="34" charset="0"/>
                <a:ea typeface="Arial" pitchFamily="34" charset="-122"/>
                <a:cs typeface="Arial" pitchFamily="34" charset="-120"/>
              </a:rPr>
              <a:t>])     [</a:t>
            </a:r>
            <a:r>
              <a:rPr lang="en-US" dirty="0">
                <a:solidFill>
                  <a:srgbClr val="222222"/>
                </a:solidFill>
                <a:latin typeface="Arial" pitchFamily="34" charset="0"/>
                <a:ea typeface="Arial" pitchFamily="34" charset="-122"/>
                <a:cs typeface="Arial" pitchFamily="34" charset="-120"/>
              </a:rPr>
              <a:t>GYORGY</a:t>
            </a:r>
            <a:r>
              <a:rPr lang="en-US" sz="1800" dirty="0">
                <a:solidFill>
                  <a:srgbClr val="222222"/>
                </a:solidFill>
                <a:latin typeface="Arial" pitchFamily="34" charset="0"/>
                <a:ea typeface="Arial" pitchFamily="34" charset="-122"/>
                <a:cs typeface="Arial" pitchFamily="34" charset="-120"/>
              </a:rPr>
              <a:t>] ([</a:t>
            </a:r>
            <a:r>
              <a:rPr lang="en-US" dirty="0">
                <a:solidFill>
                  <a:srgbClr val="222222"/>
                </a:solidFill>
                <a:latin typeface="Arial" pitchFamily="34" charset="0"/>
                <a:ea typeface="Arial" pitchFamily="34" charset="-122"/>
                <a:cs typeface="Arial" pitchFamily="34" charset="-120"/>
              </a:rPr>
              <a:t>2608526</a:t>
            </a:r>
            <a:r>
              <a:rPr lang="en-US" sz="1800" dirty="0">
                <a:solidFill>
                  <a:srgbClr val="222222"/>
                </a:solidFill>
                <a:latin typeface="Arial" pitchFamily="34" charset="0"/>
                <a:ea typeface="Arial" pitchFamily="34" charset="-122"/>
                <a:cs typeface="Arial" pitchFamily="34" charset="-120"/>
              </a:rPr>
              <a:t>])</a:t>
            </a:r>
            <a:endParaRPr lang="en-US" sz="1800" dirty="0"/>
          </a:p>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LCHS7000 Social Epidemiology and Public Health Development</a:t>
            </a:r>
            <a:endParaRPr lang="en-US" sz="1800" dirty="0"/>
          </a:p>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Lecturer</a:t>
            </a:r>
            <a:r>
              <a:rPr lang="en-US" sz="1800">
                <a:solidFill>
                  <a:srgbClr val="222222"/>
                </a:solidFill>
                <a:latin typeface="Arial" pitchFamily="34" charset="0"/>
                <a:ea typeface="Arial" pitchFamily="34" charset="-122"/>
                <a:cs typeface="Arial" pitchFamily="34" charset="-120"/>
              </a:rPr>
              <a:t>: [</a:t>
            </a:r>
            <a:r>
              <a:rPr lang="en-US">
                <a:solidFill>
                  <a:srgbClr val="222222"/>
                </a:solidFill>
                <a:latin typeface="Arial" pitchFamily="34" charset="0"/>
                <a:ea typeface="Arial" pitchFamily="34" charset="-122"/>
                <a:cs typeface="Arial" pitchFamily="34" charset="-120"/>
              </a:rPr>
              <a:t>MOHAMMAD ALIYU</a:t>
            </a:r>
            <a:r>
              <a:rPr lang="en-US" sz="1800">
                <a:solidFill>
                  <a:srgbClr val="222222"/>
                </a:solidFill>
                <a:latin typeface="Arial" pitchFamily="34" charset="0"/>
                <a:ea typeface="Arial" pitchFamily="34" charset="-122"/>
                <a:cs typeface="Arial" pitchFamily="34" charset="-120"/>
              </a:rPr>
              <a:t>]</a:t>
            </a:r>
            <a:endParaRPr lang="en-US" sz="1800" dirty="0"/>
          </a:p>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Component 1 Group Presentation (Practice intervention)</a:t>
            </a:r>
            <a:endParaRPr lang="en-US" sz="1800" dirty="0"/>
          </a:p>
        </p:txBody>
      </p:sp>
      <p:sp>
        <p:nvSpPr>
          <p:cNvPr id="9" name="Image placeholder"/>
          <p:cNvSpPr/>
          <p:nvPr/>
        </p:nvSpPr>
        <p:spPr>
          <a:xfrm>
            <a:off x="7360920" y="548640"/>
            <a:ext cx="4096512" cy="5120640"/>
          </a:xfrm>
          <a:prstGeom prst="rect">
            <a:avLst/>
          </a:prstGeom>
          <a:solidFill>
            <a:srgbClr val="EAF2EF"/>
          </a:solidFill>
          <a:ln w="12700">
            <a:solidFill>
              <a:srgbClr val="9DBDB8"/>
            </a:solidFill>
            <a:prstDash val="dash"/>
          </a:ln>
        </p:spPr>
        <p:txBody>
          <a:bodyPr/>
          <a:lstStyle/>
          <a:p>
            <a:endParaRPr lang="en-US"/>
          </a:p>
        </p:txBody>
      </p:sp>
      <p:sp>
        <p:nvSpPr>
          <p:cNvPr id="10" name="Text 7"/>
          <p:cNvSpPr txBox="1"/>
          <p:nvPr/>
        </p:nvSpPr>
        <p:spPr>
          <a:xfrm>
            <a:off x="7543800" y="548640"/>
            <a:ext cx="3730752" cy="5120640"/>
          </a:xfrm>
          <a:prstGeom prst="rect">
            <a:avLst/>
          </a:prstGeom>
          <a:noFill/>
          <a:ln/>
        </p:spPr>
        <p:txBody>
          <a:bodyPr wrap="square" lIns="0" tIns="0" rIns="0" bIns="0" rtlCol="0" anchor="ctr"/>
          <a:lstStyle/>
          <a:p>
            <a:pPr marL="0" indent="0" algn="ctr">
              <a:buNone/>
            </a:pPr>
            <a:r>
              <a:rPr lang="en-US" sz="1800" dirty="0">
                <a:solidFill>
                  <a:srgbClr val="5F5F5F"/>
                </a:solidFill>
                <a:latin typeface="Arial" pitchFamily="34" charset="0"/>
                <a:ea typeface="Arial" pitchFamily="34" charset="-122"/>
                <a:cs typeface="Arial" pitchFamily="34" charset="-120"/>
              </a:rPr>
              <a:t>Insert image: teenagers outdoors, fresh air, no smoking</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1  |  INTRODUCTION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Our 8 week programme</a:t>
            </a:r>
            <a:endParaRPr lang="en-US" sz="3000" dirty="0"/>
          </a:p>
        </p:txBody>
      </p:sp>
      <p:graphicFrame>
        <p:nvGraphicFramePr>
          <p:cNvPr id="5" name="Table 0"/>
          <p:cNvGraphicFramePr>
            <a:graphicFrameLocks noGrp="1"/>
          </p:cNvGraphicFramePr>
          <p:nvPr>
            <p:extLst>
              <p:ext uri="{D42A27DB-BD31-4B8C-83A1-F6EECF244321}">
                <p14:modId xmlns:p14="http://schemas.microsoft.com/office/powerpoint/2010/main" val="1579011935"/>
              </p:ext>
            </p:extLst>
          </p:nvPr>
        </p:nvGraphicFramePr>
        <p:xfrm>
          <a:off x="640080" y="1188720"/>
          <a:ext cx="7315200" cy="4608576"/>
        </p:xfrm>
        <a:graphic>
          <a:graphicData uri="http://schemas.openxmlformats.org/drawingml/2006/table">
            <a:tbl>
              <a:tblPr/>
              <a:tblGrid>
                <a:gridCol w="777240">
                  <a:extLst>
                    <a:ext uri="{9D8B030D-6E8A-4147-A177-3AD203B41FA5}">
                      <a16:colId xmlns:a16="http://schemas.microsoft.com/office/drawing/2014/main" val="20000"/>
                    </a:ext>
                  </a:extLst>
                </a:gridCol>
                <a:gridCol w="237744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gridCol w="731520">
                  <a:extLst>
                    <a:ext uri="{9D8B030D-6E8A-4147-A177-3AD203B41FA5}">
                      <a16:colId xmlns:a16="http://schemas.microsoft.com/office/drawing/2014/main" val="20003"/>
                    </a:ext>
                  </a:extLst>
                </a:gridCol>
              </a:tblGrid>
              <a:tr h="512064">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Week</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Session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What happens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Aim</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0"/>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1</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Clear the air</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Myth quiz. Start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All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1"/>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Inside the vape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Nicotine and the teen brain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2"/>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Ad busters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How ads and TikTok sell nicotine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1, 3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3"/>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4</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The law and you</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New age of sale rules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1, 3</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4"/>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5</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Say no your way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Refusal role play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5"/>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6</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Stress without smoke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Healthy ways to cope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1, 2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6"/>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7</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Crew champions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Peers plan a school message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1, 2</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7"/>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8</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Clear air showcase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Families, quit help, final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All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6" name="Image placeholder"/>
          <p:cNvSpPr/>
          <p:nvPr/>
        </p:nvSpPr>
        <p:spPr>
          <a:xfrm>
            <a:off x="8183880" y="1280160"/>
            <a:ext cx="3364992" cy="2240280"/>
          </a:xfrm>
          <a:prstGeom prst="rect">
            <a:avLst/>
          </a:prstGeom>
          <a:solidFill>
            <a:srgbClr val="EAF2EF"/>
          </a:solidFill>
          <a:ln w="12700">
            <a:solidFill>
              <a:srgbClr val="9DBDB8"/>
            </a:solidFill>
            <a:prstDash val="dash"/>
          </a:ln>
        </p:spPr>
        <p:txBody>
          <a:bodyPr/>
          <a:lstStyle/>
          <a:p>
            <a:endParaRPr lang="en-US"/>
          </a:p>
        </p:txBody>
      </p:sp>
      <p:sp>
        <p:nvSpPr>
          <p:cNvPr id="7" name="Text 4"/>
          <p:cNvSpPr txBox="1"/>
          <p:nvPr/>
        </p:nvSpPr>
        <p:spPr>
          <a:xfrm>
            <a:off x="8366760" y="1280160"/>
            <a:ext cx="2999232" cy="2240280"/>
          </a:xfrm>
          <a:prstGeom prst="rect">
            <a:avLst/>
          </a:prstGeom>
          <a:noFill/>
          <a:ln/>
        </p:spPr>
        <p:txBody>
          <a:bodyPr wrap="square" lIns="0" tIns="0" rIns="0" bIns="0" rtlCol="0" anchor="ctr"/>
          <a:lstStyle/>
          <a:p>
            <a:pPr marL="0" indent="0" algn="ctr">
              <a:buNone/>
            </a:pPr>
            <a:r>
              <a:rPr lang="en-US" sz="1800" dirty="0">
                <a:solidFill>
                  <a:srgbClr val="5F5F5F"/>
                </a:solidFill>
                <a:latin typeface="Arial" pitchFamily="34" charset="0"/>
                <a:ea typeface="Arial" pitchFamily="34" charset="-122"/>
                <a:cs typeface="Arial" pitchFamily="34" charset="-120"/>
              </a:rPr>
              <a:t>Insert image: students in a group activity</a:t>
            </a:r>
            <a:endParaRPr lang="en-US" sz="1800" dirty="0"/>
          </a:p>
        </p:txBody>
      </p:sp>
      <p:sp>
        <p:nvSpPr>
          <p:cNvPr id="8" name="Text 5"/>
          <p:cNvSpPr txBox="1"/>
          <p:nvPr/>
        </p:nvSpPr>
        <p:spPr>
          <a:xfrm>
            <a:off x="8183880" y="3703320"/>
            <a:ext cx="3364992" cy="1097280"/>
          </a:xfrm>
          <a:prstGeom prst="rect">
            <a:avLst/>
          </a:prstGeom>
          <a:noFill/>
          <a:ln/>
        </p:spPr>
        <p:txBody>
          <a:bodyPr wrap="square" lIns="0" tIns="0" rIns="0" bIns="0" rtlCol="0" anchor="t"/>
          <a:lstStyle/>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One free session a week after school, 60 minutes, for Years 7 to 11.</a:t>
            </a:r>
            <a:endParaRPr lang="en-US" sz="1800" dirty="0"/>
          </a:p>
        </p:txBody>
      </p:sp>
      <p:sp>
        <p:nvSpPr>
          <p:cNvPr id="9" name="Text 6"/>
          <p:cNvSpPr txBox="1"/>
          <p:nvPr/>
        </p:nvSpPr>
        <p:spPr>
          <a:xfrm>
            <a:off x="8183880" y="4937760"/>
            <a:ext cx="3364992" cy="1097280"/>
          </a:xfrm>
          <a:prstGeom prst="rect">
            <a:avLst/>
          </a:prstGeom>
          <a:noFill/>
          <a:ln/>
        </p:spPr>
        <p:txBody>
          <a:bodyPr wrap="square" lIns="0" tIns="0" rIns="0" bIns="0" rtlCol="0" anchor="t"/>
          <a:lstStyle/>
          <a:p>
            <a:pPr marL="0" indent="0" algn="l">
              <a:lnSpc>
                <a:spcPct val="150000"/>
              </a:lnSpc>
              <a:buNone/>
            </a:pPr>
            <a:r>
              <a:rPr lang="en-US" sz="1800" b="1" dirty="0">
                <a:solidFill>
                  <a:srgbClr val="222222"/>
                </a:solidFill>
                <a:latin typeface="Arial" pitchFamily="34" charset="0"/>
                <a:ea typeface="Arial" pitchFamily="34" charset="-122"/>
                <a:cs typeface="Arial" pitchFamily="34" charset="-120"/>
              </a:rPr>
              <a:t>Overall aim: help young people never start, and get help if they have.</a:t>
            </a:r>
            <a:endParaRPr lang="en-US" sz="1800" dirty="0"/>
          </a:p>
        </p:txBody>
      </p:sp>
      <p:sp>
        <p:nvSpPr>
          <p:cNvPr id="10" name="Text 7"/>
          <p:cNvSpPr txBox="1"/>
          <p:nvPr/>
        </p:nvSpPr>
        <p:spPr>
          <a:xfrm>
            <a:off x="640080" y="6035040"/>
            <a:ext cx="7223760" cy="365760"/>
          </a:xfrm>
          <a:prstGeom prst="rect">
            <a:avLst/>
          </a:prstGeom>
          <a:noFill/>
          <a:ln/>
        </p:spPr>
        <p:txBody>
          <a:bodyPr wrap="square" lIns="0" tIns="0" rIns="0" bIns="0" rtlCol="0" anchor="ctr"/>
          <a:lstStyle/>
          <a:p>
            <a:r>
              <a:rPr lang="en-US" sz="1800" dirty="0">
                <a:solidFill>
                  <a:srgbClr val="5F5F5F"/>
                </a:solidFill>
                <a:latin typeface="Arial" pitchFamily="34" charset="0"/>
                <a:ea typeface="Arial" pitchFamily="34" charset="-122"/>
                <a:cs typeface="Arial" pitchFamily="34" charset="-120"/>
              </a:rPr>
              <a:t>Task 1 presented by [</a:t>
            </a:r>
            <a:r>
              <a:rPr lang="en-US" sz="1800" dirty="0">
                <a:solidFill>
                  <a:srgbClr val="222222"/>
                </a:solidFill>
                <a:latin typeface="Arial" pitchFamily="34" charset="0"/>
                <a:ea typeface="Arial" pitchFamily="34" charset="-122"/>
                <a:cs typeface="Arial" pitchFamily="34" charset="-120"/>
              </a:rPr>
              <a:t>TIRTH</a:t>
            </a:r>
            <a:r>
              <a:rPr lang="en-US" sz="1800" dirty="0">
                <a:solidFill>
                  <a:srgbClr val="5F5F5F"/>
                </a:solidFill>
                <a:latin typeface="Arial" pitchFamily="34" charset="0"/>
                <a:ea typeface="Arial" pitchFamily="34" charset="-122"/>
                <a:cs typeface="Arial" pitchFamily="34" charset="-120"/>
              </a:rPr>
              <a:t>] ([</a:t>
            </a:r>
            <a:r>
              <a:rPr lang="en-US" sz="1800" dirty="0">
                <a:solidFill>
                  <a:srgbClr val="222222"/>
                </a:solidFill>
                <a:latin typeface="Arial" pitchFamily="34" charset="0"/>
                <a:ea typeface="Arial" pitchFamily="34" charset="-122"/>
                <a:cs typeface="Arial" pitchFamily="34" charset="-120"/>
              </a:rPr>
              <a:t>2606316</a:t>
            </a:r>
            <a:r>
              <a:rPr lang="en-US" sz="1800" dirty="0">
                <a:solidFill>
                  <a:srgbClr val="5F5F5F"/>
                </a:solidFill>
                <a:latin typeface="Arial" pitchFamily="34" charset="0"/>
                <a:ea typeface="Arial" pitchFamily="34" charset="-122"/>
                <a:cs typeface="Arial" pitchFamily="34" charset="-120"/>
              </a:rPr>
              <a: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Divider circle"/>
          <p:cNvSpPr/>
          <p:nvPr/>
        </p:nvSpPr>
        <p:spPr>
          <a:xfrm>
            <a:off x="7498080" y="1097280"/>
            <a:ext cx="5120640" cy="5120640"/>
          </a:xfrm>
          <a:prstGeom prst="ellipse">
            <a:avLst/>
          </a:prstGeom>
          <a:solidFill>
            <a:srgbClr val="DCE9E6"/>
          </a:solidFill>
          <a:ln w="12700">
            <a:solidFill>
              <a:srgbClr val="DCE9E6"/>
            </a:solidFill>
            <a:prstDash val="solid"/>
          </a:ln>
        </p:spPr>
        <p:txBody>
          <a:bodyPr/>
          <a:lstStyle/>
          <a:p>
            <a:endParaRPr lang="en-US"/>
          </a:p>
        </p:txBody>
      </p:sp>
      <p:sp>
        <p:nvSpPr>
          <p:cNvPr id="3" name="Text 1"/>
          <p:cNvSpPr txBox="1"/>
          <p:nvPr/>
        </p:nvSpPr>
        <p:spPr>
          <a:xfrm>
            <a:off x="7498080" y="1097280"/>
            <a:ext cx="5120640" cy="5120640"/>
          </a:xfrm>
          <a:prstGeom prst="rect">
            <a:avLst/>
          </a:prstGeom>
          <a:noFill/>
          <a:ln/>
        </p:spPr>
        <p:txBody>
          <a:bodyPr wrap="square" lIns="0" tIns="0" rIns="0" bIns="0" rtlCol="0" anchor="ctr"/>
          <a:lstStyle/>
          <a:p>
            <a:pPr marL="0" indent="0" algn="ctr">
              <a:buNone/>
            </a:pPr>
            <a:r>
              <a:rPr lang="en-US" sz="14000" b="1" dirty="0">
                <a:solidFill>
                  <a:srgbClr val="0F4C5C"/>
                </a:solidFill>
                <a:latin typeface="Arial" pitchFamily="34" charset="0"/>
                <a:ea typeface="Arial" pitchFamily="34" charset="-122"/>
                <a:cs typeface="Arial" pitchFamily="34" charset="-120"/>
              </a:rPr>
              <a:t>02</a:t>
            </a:r>
            <a:endParaRPr lang="en-US" sz="14000" dirty="0"/>
          </a:p>
        </p:txBody>
      </p:sp>
      <p:sp>
        <p:nvSpPr>
          <p:cNvPr id="4" name="Text 2"/>
          <p:cNvSpPr txBox="1"/>
          <p:nvPr/>
        </p:nvSpPr>
        <p:spPr>
          <a:xfrm>
            <a:off x="640080" y="2331720"/>
            <a:ext cx="6400800" cy="914400"/>
          </a:xfrm>
          <a:prstGeom prst="rect">
            <a:avLst/>
          </a:prstGeom>
          <a:noFill/>
          <a:ln/>
        </p:spPr>
        <p:txBody>
          <a:bodyPr wrap="square" lIns="0" tIns="0" rIns="0" bIns="0" rtlCol="0" anchor="ctr"/>
          <a:lstStyle/>
          <a:p>
            <a:pPr marL="0" indent="0">
              <a:buNone/>
            </a:pPr>
            <a:r>
              <a:rPr lang="en-US" sz="4800" b="1" dirty="0">
                <a:solidFill>
                  <a:srgbClr val="0F4C5C"/>
                </a:solidFill>
                <a:latin typeface="Arial" pitchFamily="34" charset="0"/>
                <a:ea typeface="Arial" pitchFamily="34" charset="-122"/>
                <a:cs typeface="Arial" pitchFamily="34" charset="-120"/>
              </a:rPr>
              <a:t>Task 2</a:t>
            </a:r>
            <a:endParaRPr lang="en-US" sz="4800" dirty="0"/>
          </a:p>
        </p:txBody>
      </p:sp>
      <p:sp>
        <p:nvSpPr>
          <p:cNvPr id="5" name="Text 3"/>
          <p:cNvSpPr txBox="1"/>
          <p:nvPr/>
        </p:nvSpPr>
        <p:spPr>
          <a:xfrm>
            <a:off x="640080" y="3246120"/>
            <a:ext cx="6400800" cy="731520"/>
          </a:xfrm>
          <a:prstGeom prst="rect">
            <a:avLst/>
          </a:prstGeom>
          <a:noFill/>
          <a:ln/>
        </p:spPr>
        <p:txBody>
          <a:bodyPr wrap="square" lIns="0" tIns="0" rIns="0" bIns="0" rtlCol="0" anchor="ctr"/>
          <a:lstStyle/>
          <a:p>
            <a:pPr marL="0" indent="0">
              <a:buNone/>
            </a:pPr>
            <a:r>
              <a:rPr lang="en-US" sz="3200" dirty="0">
                <a:solidFill>
                  <a:srgbClr val="222222"/>
                </a:solidFill>
                <a:latin typeface="Arial" pitchFamily="34" charset="0"/>
                <a:ea typeface="Arial" pitchFamily="34" charset="-122"/>
                <a:cs typeface="Arial" pitchFamily="34" charset="-120"/>
              </a:rPr>
              <a:t>Rationale</a:t>
            </a:r>
            <a:endParaRPr lang="en-US" sz="3200" dirty="0"/>
          </a:p>
        </p:txBody>
      </p:sp>
      <p:sp>
        <p:nvSpPr>
          <p:cNvPr id="6" name="Text 4"/>
          <p:cNvSpPr txBox="1"/>
          <p:nvPr/>
        </p:nvSpPr>
        <p:spPr>
          <a:xfrm>
            <a:off x="640080" y="4160520"/>
            <a:ext cx="6400800" cy="548640"/>
          </a:xfrm>
          <a:prstGeom prst="rect">
            <a:avLst/>
          </a:prstGeom>
          <a:noFill/>
          <a:ln/>
        </p:spPr>
        <p:txBody>
          <a:bodyPr wrap="square" lIns="0" tIns="0" rIns="0" bIns="0" rtlCol="0" anchor="ctr"/>
          <a:lstStyle/>
          <a:p>
            <a:pPr marL="0" indent="0">
              <a:buNone/>
            </a:pPr>
            <a:r>
              <a:rPr lang="en-US" sz="2400" dirty="0">
                <a:solidFill>
                  <a:srgbClr val="5F5F5F"/>
                </a:solidFill>
                <a:latin typeface="Arial" pitchFamily="34" charset="0"/>
                <a:ea typeface="Arial" pitchFamily="34" charset="-122"/>
                <a:cs typeface="Arial" pitchFamily="34" charset="-120"/>
              </a:rPr>
              <a:t>Presented by [TIRTH] ([2606316])</a:t>
            </a:r>
            <a:endParaRPr lang="en-US" sz="24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Why we chose 11 to 16 year olds</a:t>
            </a:r>
            <a:endParaRPr lang="en-US" sz="3000" dirty="0"/>
          </a:p>
        </p:txBody>
      </p:sp>
      <p:sp>
        <p:nvSpPr>
          <p:cNvPr id="5" name="Text 3"/>
          <p:cNvSpPr txBox="1"/>
          <p:nvPr/>
        </p:nvSpPr>
        <p:spPr>
          <a:xfrm>
            <a:off x="640080" y="1463040"/>
            <a:ext cx="3383280" cy="1188720"/>
          </a:xfrm>
          <a:prstGeom prst="rect">
            <a:avLst/>
          </a:prstGeom>
          <a:noFill/>
          <a:ln/>
        </p:spPr>
        <p:txBody>
          <a:bodyPr wrap="square" lIns="0" tIns="0" rIns="0" bIns="0" rtlCol="0" anchor="ctr"/>
          <a:lstStyle/>
          <a:p>
            <a:pPr marL="0" indent="0">
              <a:buNone/>
            </a:pPr>
            <a:r>
              <a:rPr lang="en-US" sz="7200" b="1" dirty="0">
                <a:solidFill>
                  <a:srgbClr val="0F4C5C"/>
                </a:solidFill>
                <a:latin typeface="Arial" pitchFamily="34" charset="0"/>
                <a:ea typeface="Arial" pitchFamily="34" charset="-122"/>
                <a:cs typeface="Arial" pitchFamily="34" charset="-120"/>
              </a:rPr>
              <a:t>18%</a:t>
            </a:r>
            <a:endParaRPr lang="en-US" sz="7200" dirty="0"/>
          </a:p>
        </p:txBody>
      </p:sp>
      <p:sp>
        <p:nvSpPr>
          <p:cNvPr id="6" name="Text 4"/>
          <p:cNvSpPr txBox="1"/>
          <p:nvPr/>
        </p:nvSpPr>
        <p:spPr>
          <a:xfrm>
            <a:off x="640080" y="2743200"/>
            <a:ext cx="3383280" cy="3474720"/>
          </a:xfrm>
          <a:prstGeom prst="rect">
            <a:avLst/>
          </a:prstGeom>
          <a:noFill/>
          <a:ln/>
        </p:spPr>
        <p:txBody>
          <a:bodyPr wrap="square" lIns="0" tIns="0" rIns="0" bIns="0" rtlCol="0" anchor="t"/>
          <a:lstStyle/>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of 11 to 17 year olds in Great Britain have tried smoking, up from 14% in 2023 (Action on Smoking and Health (ASH), 2026)</a:t>
            </a:r>
            <a:endParaRPr lang="en-US" sz="1800" dirty="0"/>
          </a:p>
        </p:txBody>
      </p:sp>
      <p:sp>
        <p:nvSpPr>
          <p:cNvPr id="7" name="Text 5"/>
          <p:cNvSpPr txBox="1"/>
          <p:nvPr/>
        </p:nvSpPr>
        <p:spPr>
          <a:xfrm>
            <a:off x="4572000" y="1463040"/>
            <a:ext cx="6976872" cy="4754880"/>
          </a:xfrm>
          <a:prstGeom prst="rect">
            <a:avLst/>
          </a:prstGeom>
          <a:noFill/>
          <a:ln/>
        </p:spPr>
        <p:txBody>
          <a:bodyPr wrap="square" lIns="0" tIns="0" rIns="0" bIns="0" rtlCol="0" anchor="t"/>
          <a:lstStyle/>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Most adult smokers first tried smoking before they were 18 (ASH, 2025a).</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Smoking is now lowest among adults aged 18 to 24, at 7.2% (Office for National Statistics (ONS), 2026). The habit starts earlier, so we must act earlier.</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Young people who start early face a higher risk of illness and death (ASH, 2025a).</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What the national guidelines and laws say</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NICE: </a:t>
            </a:r>
            <a:r>
              <a:rPr lang="en-US" sz="2000" dirty="0">
                <a:solidFill>
                  <a:srgbClr val="222222"/>
                </a:solidFill>
                <a:latin typeface="Arial" pitchFamily="34" charset="0"/>
                <a:ea typeface="Arial" pitchFamily="34" charset="-122"/>
                <a:cs typeface="Arial" pitchFamily="34" charset="-120"/>
              </a:rPr>
              <a:t>schools should be smokefree, use active and peer led lessons, and discourage young people who do not smoke from trying vapes (National Institute for Health and Care Excellence (NICE), 2021).</a:t>
            </a:r>
            <a:endParaRPr lang="en-US" sz="2000" dirty="0"/>
          </a:p>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The law: </a:t>
            </a:r>
            <a:r>
              <a:rPr lang="en-US" sz="2000" dirty="0">
                <a:solidFill>
                  <a:srgbClr val="222222"/>
                </a:solidFill>
                <a:latin typeface="Arial" pitchFamily="34" charset="0"/>
                <a:ea typeface="Arial" pitchFamily="34" charset="-122"/>
                <a:cs typeface="Arial" pitchFamily="34" charset="-120"/>
              </a:rPr>
              <a:t>selling tobacco or vapes to under 18s is illegal (ASH, 2025a; ASH, 2026).</a:t>
            </a:r>
            <a:endParaRPr lang="en-US" sz="2000" dirty="0"/>
          </a:p>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New law: </a:t>
            </a:r>
            <a:r>
              <a:rPr lang="en-US" sz="2000" dirty="0">
                <a:solidFill>
                  <a:srgbClr val="222222"/>
                </a:solidFill>
                <a:latin typeface="Arial" pitchFamily="34" charset="0"/>
                <a:ea typeface="Arial" pitchFamily="34" charset="-122"/>
                <a:cs typeface="Arial" pitchFamily="34" charset="-120"/>
              </a:rPr>
              <a:t>anyone born on or after 1 January 2009 can never be sold tobacco (Tobacco and Vapes Act 2026).</a:t>
            </a:r>
            <a:endParaRPr lang="en-US" sz="2000" dirty="0"/>
          </a:p>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Vaping: </a:t>
            </a:r>
            <a:r>
              <a:rPr lang="en-US" sz="2000" dirty="0">
                <a:solidFill>
                  <a:srgbClr val="222222"/>
                </a:solidFill>
                <a:latin typeface="Arial" pitchFamily="34" charset="0"/>
                <a:ea typeface="Arial" pitchFamily="34" charset="-122"/>
                <a:cs typeface="Arial" pitchFamily="34" charset="-120"/>
              </a:rPr>
              <a:t>far less harmful than smoking for adult smokers, but not risk free and not for young people (Royal College of Physicians (RCP), 2024).</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Many young people still smoke or vape</a:t>
            </a:r>
            <a:endParaRPr lang="en-US" sz="3000" dirty="0"/>
          </a:p>
        </p:txBody>
      </p:sp>
      <p:graphicFrame>
        <p:nvGraphicFramePr>
          <p:cNvPr id="5" name="Chart 0"/>
          <p:cNvGraphicFramePr/>
          <p:nvPr/>
        </p:nvGraphicFramePr>
        <p:xfrm>
          <a:off x="640080" y="1280160"/>
          <a:ext cx="6035040" cy="457200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p:cNvSpPr txBox="1"/>
          <p:nvPr/>
        </p:nvSpPr>
        <p:spPr>
          <a:xfrm>
            <a:off x="6949440" y="1280160"/>
            <a:ext cx="4599432" cy="498348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This is against the law and the guidance, which say no young person should smoke or vape.</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47% of young people who vape buy from shops, even though it is illegal (ASH,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surveys differ. An English school survey found 3% smoke and 9% vape (NHS England, 2024). All are self reported.</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Smoking is not shared equally</a:t>
            </a:r>
            <a:endParaRPr lang="en-US" sz="3000" dirty="0"/>
          </a:p>
        </p:txBody>
      </p:sp>
      <p:sp>
        <p:nvSpPr>
          <p:cNvPr id="5" name="Text 3"/>
          <p:cNvSpPr txBox="1"/>
          <p:nvPr/>
        </p:nvSpPr>
        <p:spPr>
          <a:xfrm>
            <a:off x="640080" y="1280160"/>
            <a:ext cx="10908792" cy="4343400"/>
          </a:xfrm>
          <a:prstGeom prst="rect">
            <a:avLst/>
          </a:prstGeom>
          <a:noFill/>
          <a:ln/>
        </p:spPr>
        <p:txBody>
          <a:bodyPr wrap="square" lIns="0" tIns="0" rIns="0" bIns="0" rtlCol="0" anchor="t"/>
          <a:lstStyle/>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In the most deprived tenth of areas in England, 14.3% of adults smoke, compared with 9.0% in the least deprived tenth (Office for Health Improvement and Disparities (OHID), 2024).</a:t>
            </a:r>
            <a:endParaRPr lang="en-US" sz="2000" dirty="0"/>
          </a:p>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16.9% of adults in routine and manual jobs smoke, compared with 5.9% in managerial jobs (ONS, 2026).</a:t>
            </a:r>
            <a:endParaRPr lang="en-US" sz="2000" dirty="0"/>
          </a:p>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Children whose parents smoke are about three times more likely to start (ASH, 2025a).</a:t>
            </a:r>
            <a:endParaRPr lang="en-US" sz="2000" dirty="0"/>
          </a:p>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The poorest areas are not expected to reach the smokefree target until 2044, 14 years after the 2030 target (Khan, 2022).</a:t>
            </a:r>
            <a:endParaRPr lang="en-US" sz="2000" dirty="0"/>
          </a:p>
        </p:txBody>
      </p:sp>
      <p:sp>
        <p:nvSpPr>
          <p:cNvPr id="6" name="Text 4"/>
          <p:cNvSpPr txBox="1"/>
          <p:nvPr/>
        </p:nvSpPr>
        <p:spPr>
          <a:xfrm>
            <a:off x="640080" y="5623560"/>
            <a:ext cx="10908792" cy="731520"/>
          </a:xfrm>
          <a:prstGeom prst="rect">
            <a:avLst/>
          </a:prstGeom>
          <a:noFill/>
          <a:ln/>
        </p:spPr>
        <p:txBody>
          <a:bodyPr wrap="square" lIns="0" tIns="0" rIns="0" bIns="0" rtlCol="0" anchor="t"/>
          <a:lstStyle/>
          <a:p>
            <a:pPr marL="0" indent="0" algn="just">
              <a:lnSpc>
                <a:spcPct val="150000"/>
              </a:lnSpc>
              <a:buNone/>
            </a:pPr>
            <a:r>
              <a:rPr lang="en-US" sz="1800" b="1" dirty="0">
                <a:solidFill>
                  <a:srgbClr val="222222"/>
                </a:solidFill>
                <a:latin typeface="Arial" pitchFamily="34" charset="0"/>
                <a:ea typeface="Arial" pitchFamily="34" charset="-122"/>
                <a:cs typeface="Arial" pitchFamily="34" charset="-120"/>
              </a:rPr>
              <a:t>These are social determinants of health. Where you live and what your family does shape whether you start.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A global problem</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Worldwide, 1.2 billion people used tobacco in 2024 (World Health Organization (WHO), 2025).</a:t>
            </a:r>
            <a:endParaRPr lang="en-US" sz="2000" dirty="0"/>
          </a:p>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At least 15 million young people aged 13 to 15 use e-cigarettes. On average, young people vape about nine times more than adults (WHO, 2025).</a:t>
            </a:r>
            <a:endParaRPr lang="en-US" sz="2000" dirty="0"/>
          </a:p>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Europe has the highest adult tobacco use in the world, at 24.1%. Its 13 to 15 year olds also smoke cigarettes more than anywhere else, at 8.4% (WHO, 2025).</a:t>
            </a:r>
            <a:endParaRPr lang="en-US" sz="2000" dirty="0"/>
          </a:p>
          <a:p>
            <a:pPr marL="0" indent="0" algn="just">
              <a:lnSpc>
                <a:spcPct val="150000"/>
              </a:lnSpc>
              <a:spcAft>
                <a:spcPts val="800"/>
              </a:spcAft>
              <a:buNone/>
            </a:pPr>
            <a:r>
              <a:rPr lang="en-US" sz="2000" dirty="0">
                <a:solidFill>
                  <a:srgbClr val="222222"/>
                </a:solidFill>
                <a:latin typeface="Arial" pitchFamily="34" charset="0"/>
                <a:ea typeface="Arial" pitchFamily="34" charset="-122"/>
                <a:cs typeface="Arial" pitchFamily="34" charset="-120"/>
              </a:rPr>
              <a:t>Tobacco and vape companies shape this through price, products and marketing. These are commercial determinants of health.</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Local needs assessment: Barking and Dagenham</a:t>
            </a:r>
            <a:endParaRPr lang="en-US" sz="3000" dirty="0"/>
          </a:p>
        </p:txBody>
      </p:sp>
      <p:sp>
        <p:nvSpPr>
          <p:cNvPr id="5" name="Text 3"/>
          <p:cNvSpPr txBox="1"/>
          <p:nvPr/>
        </p:nvSpPr>
        <p:spPr>
          <a:xfrm>
            <a:off x="640080" y="1463040"/>
            <a:ext cx="3383280" cy="1188720"/>
          </a:xfrm>
          <a:prstGeom prst="rect">
            <a:avLst/>
          </a:prstGeom>
          <a:noFill/>
          <a:ln/>
        </p:spPr>
        <p:txBody>
          <a:bodyPr wrap="square" lIns="0" tIns="0" rIns="0" bIns="0" rtlCol="0" anchor="ctr"/>
          <a:lstStyle/>
          <a:p>
            <a:pPr marL="0" indent="0">
              <a:buNone/>
            </a:pPr>
            <a:r>
              <a:rPr lang="en-US" sz="7200" b="1" dirty="0">
                <a:solidFill>
                  <a:srgbClr val="0F4C5C"/>
                </a:solidFill>
                <a:latin typeface="Arial" pitchFamily="34" charset="0"/>
                <a:ea typeface="Arial" pitchFamily="34" charset="-122"/>
                <a:cs typeface="Arial" pitchFamily="34" charset="-120"/>
              </a:rPr>
              <a:t>1 in 7</a:t>
            </a:r>
            <a:endParaRPr lang="en-US" sz="7200" dirty="0"/>
          </a:p>
        </p:txBody>
      </p:sp>
      <p:sp>
        <p:nvSpPr>
          <p:cNvPr id="6" name="Text 4"/>
          <p:cNvSpPr txBox="1"/>
          <p:nvPr/>
        </p:nvSpPr>
        <p:spPr>
          <a:xfrm>
            <a:off x="640080" y="2743200"/>
            <a:ext cx="3383280" cy="3474720"/>
          </a:xfrm>
          <a:prstGeom prst="rect">
            <a:avLst/>
          </a:prstGeom>
          <a:noFill/>
          <a:ln/>
        </p:spPr>
        <p:txBody>
          <a:bodyPr wrap="square" lIns="0" tIns="0" rIns="0" bIns="0" rtlCol="0" anchor="t"/>
          <a:lstStyle/>
          <a:p>
            <a:pPr marL="0" indent="0" algn="l">
              <a:lnSpc>
                <a:spcPct val="150000"/>
              </a:lnSpc>
              <a:buNone/>
            </a:pPr>
            <a:r>
              <a:rPr lang="en-US" sz="1800" dirty="0">
                <a:solidFill>
                  <a:srgbClr val="222222"/>
                </a:solidFill>
                <a:latin typeface="Arial" pitchFamily="34" charset="0"/>
                <a:ea typeface="Arial" pitchFamily="34" charset="-122"/>
                <a:cs typeface="Arial" pitchFamily="34" charset="-120"/>
              </a:rPr>
              <a:t>adults in Barking and Dagenham smoke, compared with 1 in 9 across London (Barking and Dagenham Council, 2026)</a:t>
            </a:r>
            <a:endParaRPr lang="en-US" sz="1800" dirty="0"/>
          </a:p>
        </p:txBody>
      </p:sp>
      <p:sp>
        <p:nvSpPr>
          <p:cNvPr id="7" name="Text 5"/>
          <p:cNvSpPr txBox="1"/>
          <p:nvPr/>
        </p:nvSpPr>
        <p:spPr>
          <a:xfrm>
            <a:off x="4572000" y="1371600"/>
            <a:ext cx="6976872" cy="493776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Deaths caused by smoking: 280.9 per 100,000, compared with 202.2 in England (Barking and Dagenham Council, 2026).</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Smoking costs the borough £184 million a year (Barking and Dagenham Council, 2026).</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It is one of the five most income deprived local authorities in England (OCSI,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Limit: </a:t>
            </a:r>
            <a:r>
              <a:rPr lang="en-US" sz="1800" dirty="0">
                <a:solidFill>
                  <a:srgbClr val="222222"/>
                </a:solidFill>
                <a:latin typeface="Arial" pitchFamily="34" charset="0"/>
                <a:ea typeface="Arial" pitchFamily="34" charset="-122"/>
                <a:cs typeface="Arial" pitchFamily="34" charset="-120"/>
              </a:rPr>
              <a:t>we found no published borough data on smoking or vaping for 11 to 16 year olds, so we measure our own baseline in week 1.</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Short term effects on daily life</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Addiction: </a:t>
            </a:r>
            <a:r>
              <a:rPr lang="en-US" sz="1800" dirty="0">
                <a:solidFill>
                  <a:srgbClr val="222222"/>
                </a:solidFill>
                <a:latin typeface="Arial" pitchFamily="34" charset="0"/>
                <a:ea typeface="Arial" pitchFamily="34" charset="-122"/>
                <a:cs typeface="Arial" pitchFamily="34" charset="-120"/>
              </a:rPr>
              <a:t>about 1 in 3 young people who vape now do it every day (ASH,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Behaviour: </a:t>
            </a:r>
            <a:r>
              <a:rPr lang="en-US" sz="1800" dirty="0">
                <a:solidFill>
                  <a:srgbClr val="222222"/>
                </a:solidFill>
                <a:latin typeface="Arial" pitchFamily="34" charset="0"/>
                <a:ea typeface="Arial" pitchFamily="34" charset="-122"/>
                <a:cs typeface="Arial" pitchFamily="34" charset="-120"/>
              </a:rPr>
              <a:t>young people describe vaping as a habit, use it for comfort and worry about withdrawal (Paddock et al., 2025).</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Fitness: </a:t>
            </a:r>
            <a:r>
              <a:rPr lang="en-US" sz="1800" dirty="0">
                <a:solidFill>
                  <a:srgbClr val="222222"/>
                </a:solidFill>
                <a:latin typeface="Arial" pitchFamily="34" charset="0"/>
                <a:ea typeface="Arial" pitchFamily="34" charset="-122"/>
                <a:cs typeface="Arial" pitchFamily="34" charset="-120"/>
              </a:rPr>
              <a:t>young people say vaping harms their fitness and sport (Paddock et al., 2025).</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Money: </a:t>
            </a:r>
            <a:r>
              <a:rPr lang="en-US" sz="1800" dirty="0">
                <a:solidFill>
                  <a:srgbClr val="222222"/>
                </a:solidFill>
                <a:latin typeface="Arial" pitchFamily="34" charset="0"/>
                <a:ea typeface="Arial" pitchFamily="34" charset="-122"/>
                <a:cs typeface="Arial" pitchFamily="34" charset="-120"/>
              </a:rPr>
              <a:t>adults in the borough spend about £2,626 a year each on tobacco (Barking and Dagenham Council,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much of this comes from small studies and self report, so the size of these effects is not certain.</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Long term effects</a:t>
            </a:r>
            <a:endParaRPr lang="en-US" sz="3000" dirty="0"/>
          </a:p>
        </p:txBody>
      </p:sp>
      <p:sp>
        <p:nvSpPr>
          <p:cNvPr id="5" name="Text 3"/>
          <p:cNvSpPr txBox="1"/>
          <p:nvPr/>
        </p:nvSpPr>
        <p:spPr>
          <a:xfrm>
            <a:off x="640080" y="1280160"/>
            <a:ext cx="10908792" cy="4937760"/>
          </a:xfrm>
          <a:prstGeom prst="rect">
            <a:avLst/>
          </a:prstGeom>
          <a:noFill/>
          <a:ln/>
        </p:spPr>
        <p:txBody>
          <a:bodyPr wrap="square" lIns="0" tIns="0" rIns="0" bIns="0" rtlCol="0" anchor="t"/>
          <a:lstStyle/>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Tobacco kills up to two in three long term users (Cancer Research UK (CRUK), 2024).</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Smoking causes about 160 cancer cases a day in the UK, across 16 types of cancer (CRUK, 2024).</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Smoking costs society in England £43.7 billion a year (ASH, 2025c).</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The long term effects of vaping for young people who never smoked are still unknown (RCP, 2024).</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2  |  RATIONALE</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Our three aims</a:t>
            </a:r>
            <a:endParaRPr lang="en-US" sz="3000" dirty="0"/>
          </a:p>
        </p:txBody>
      </p:sp>
      <p:sp>
        <p:nvSpPr>
          <p:cNvPr id="5" name="Text 3"/>
          <p:cNvSpPr txBox="1"/>
          <p:nvPr/>
        </p:nvSpPr>
        <p:spPr>
          <a:xfrm>
            <a:off x="640080" y="1234440"/>
            <a:ext cx="10908792" cy="4343400"/>
          </a:xfrm>
          <a:prstGeom prst="rect">
            <a:avLst/>
          </a:prstGeom>
          <a:noFill/>
          <a:ln/>
        </p:spPr>
        <p:txBody>
          <a:bodyPr wrap="square" lIns="0" tIns="0" rIns="0" bIns="0" rtlCol="0" anchor="t"/>
          <a:lstStyle/>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1.  Cut the share of students who say they might try smoking or vaping in the next year by 25% by week 8.</a:t>
            </a:r>
            <a:endParaRPr lang="en-US" sz="1800" dirty="0"/>
          </a:p>
          <a:p>
            <a:pPr marL="0" indent="0" algn="just">
              <a:lnSpc>
                <a:spcPct val="150000"/>
              </a:lnSpc>
              <a:spcAft>
                <a:spcPts val="400"/>
              </a:spcAft>
              <a:buNone/>
            </a:pPr>
            <a:r>
              <a:rPr lang="en-US" sz="1800" dirty="0">
                <a:solidFill>
                  <a:srgbClr val="222222"/>
                </a:solidFill>
                <a:latin typeface="Arial" pitchFamily="34" charset="0"/>
                <a:ea typeface="Arial" pitchFamily="34" charset="-122"/>
                <a:cs typeface="Arial" pitchFamily="34" charset="-120"/>
              </a:rPr>
              <a:t>Benefit: intention is a strong sign of future use. Measured by: anonymous survey.</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2.  Raise students' confidence to say no to cigarettes and vapes by 20% by week 8.</a:t>
            </a:r>
            <a:endParaRPr lang="en-US" sz="1800" dirty="0"/>
          </a:p>
          <a:p>
            <a:pPr marL="0" indent="0" algn="just">
              <a:lnSpc>
                <a:spcPct val="150000"/>
              </a:lnSpc>
              <a:spcAft>
                <a:spcPts val="400"/>
              </a:spcAft>
              <a:buNone/>
            </a:pPr>
            <a:r>
              <a:rPr lang="en-US" sz="1800" dirty="0">
                <a:solidFill>
                  <a:srgbClr val="222222"/>
                </a:solidFill>
                <a:latin typeface="Arial" pitchFamily="34" charset="0"/>
                <a:ea typeface="Arial" pitchFamily="34" charset="-122"/>
                <a:cs typeface="Arial" pitchFamily="34" charset="-120"/>
              </a:rPr>
              <a:t>Benefit: 72% of young vapers got their first vape from someone else, mostly friends (ASH, 2026). Measured by: confidence scale.</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3.  Raise the average score on a nicotine facts quiz by 20% by week 8.</a:t>
            </a:r>
            <a:endParaRPr lang="en-US" sz="1800" dirty="0"/>
          </a:p>
          <a:p>
            <a:pPr marL="0" indent="0" algn="just">
              <a:lnSpc>
                <a:spcPct val="150000"/>
              </a:lnSpc>
              <a:spcAft>
                <a:spcPts val="400"/>
              </a:spcAft>
              <a:buNone/>
            </a:pPr>
            <a:r>
              <a:rPr lang="en-US" sz="1800" dirty="0">
                <a:solidFill>
                  <a:srgbClr val="222222"/>
                </a:solidFill>
                <a:latin typeface="Arial" pitchFamily="34" charset="0"/>
                <a:ea typeface="Arial" pitchFamily="34" charset="-122"/>
                <a:cs typeface="Arial" pitchFamily="34" charset="-120"/>
              </a:rPr>
              <a:t>Benefit: 62% of young people wrongly think vaping is as harmful as smoking or worse (ASH, 2026). Measured by: quiz.</a:t>
            </a:r>
            <a:endParaRPr lang="en-US" sz="1800" dirty="0"/>
          </a:p>
        </p:txBody>
      </p:sp>
      <p:sp>
        <p:nvSpPr>
          <p:cNvPr id="6" name="Text 4"/>
          <p:cNvSpPr txBox="1"/>
          <p:nvPr/>
        </p:nvSpPr>
        <p:spPr>
          <a:xfrm>
            <a:off x="640080" y="5577840"/>
            <a:ext cx="10908792" cy="731520"/>
          </a:xfrm>
          <a:prstGeom prst="rect">
            <a:avLst/>
          </a:prstGeom>
          <a:noFill/>
          <a:ln/>
        </p:spPr>
        <p:txBody>
          <a:bodyPr wrap="square" lIns="0" tIns="0" rIns="0" bIns="0" rtlCol="0" anchor="t"/>
          <a:lstStyle/>
          <a:p>
            <a:pPr marL="0" indent="0" algn="just">
              <a:lnSpc>
                <a:spcPct val="150000"/>
              </a:lnSpc>
              <a:buNone/>
            </a:pPr>
            <a:r>
              <a:rPr lang="en-US" sz="1800" dirty="0">
                <a:solidFill>
                  <a:srgbClr val="222222"/>
                </a:solidFill>
                <a:latin typeface="Arial" pitchFamily="34" charset="0"/>
                <a:ea typeface="Arial" pitchFamily="34" charset="-122"/>
                <a:cs typeface="Arial" pitchFamily="34" charset="-120"/>
              </a:rPr>
              <a:t>We measure in week 1 and week 8. The targets are our own judgement, so we test them in a pilot first.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Divider circle"/>
          <p:cNvSpPr/>
          <p:nvPr/>
        </p:nvSpPr>
        <p:spPr>
          <a:xfrm>
            <a:off x="7498080" y="1097280"/>
            <a:ext cx="5120640" cy="5120640"/>
          </a:xfrm>
          <a:prstGeom prst="ellipse">
            <a:avLst/>
          </a:prstGeom>
          <a:solidFill>
            <a:srgbClr val="DCE9E6"/>
          </a:solidFill>
          <a:ln w="12700">
            <a:solidFill>
              <a:srgbClr val="DCE9E6"/>
            </a:solidFill>
            <a:prstDash val="solid"/>
          </a:ln>
        </p:spPr>
        <p:txBody>
          <a:bodyPr/>
          <a:lstStyle/>
          <a:p>
            <a:endParaRPr lang="en-US"/>
          </a:p>
        </p:txBody>
      </p:sp>
      <p:sp>
        <p:nvSpPr>
          <p:cNvPr id="3" name="Text 1"/>
          <p:cNvSpPr txBox="1"/>
          <p:nvPr/>
        </p:nvSpPr>
        <p:spPr>
          <a:xfrm>
            <a:off x="7498080" y="1097280"/>
            <a:ext cx="5120640" cy="5120640"/>
          </a:xfrm>
          <a:prstGeom prst="rect">
            <a:avLst/>
          </a:prstGeom>
          <a:noFill/>
          <a:ln/>
        </p:spPr>
        <p:txBody>
          <a:bodyPr wrap="square" lIns="0" tIns="0" rIns="0" bIns="0" rtlCol="0" anchor="ctr"/>
          <a:lstStyle/>
          <a:p>
            <a:pPr marL="0" indent="0" algn="ctr">
              <a:buNone/>
            </a:pPr>
            <a:r>
              <a:rPr lang="en-US" sz="14000" b="1" dirty="0">
                <a:solidFill>
                  <a:srgbClr val="0F4C5C"/>
                </a:solidFill>
                <a:latin typeface="Arial" pitchFamily="34" charset="0"/>
                <a:ea typeface="Arial" pitchFamily="34" charset="-122"/>
                <a:cs typeface="Arial" pitchFamily="34" charset="-120"/>
              </a:rPr>
              <a:t>03</a:t>
            </a:r>
            <a:endParaRPr lang="en-US" sz="14000" dirty="0"/>
          </a:p>
        </p:txBody>
      </p:sp>
      <p:sp>
        <p:nvSpPr>
          <p:cNvPr id="4" name="Text 2"/>
          <p:cNvSpPr txBox="1"/>
          <p:nvPr/>
        </p:nvSpPr>
        <p:spPr>
          <a:xfrm>
            <a:off x="640080" y="2331720"/>
            <a:ext cx="6400800" cy="914400"/>
          </a:xfrm>
          <a:prstGeom prst="rect">
            <a:avLst/>
          </a:prstGeom>
          <a:noFill/>
          <a:ln/>
        </p:spPr>
        <p:txBody>
          <a:bodyPr wrap="square" lIns="0" tIns="0" rIns="0" bIns="0" rtlCol="0" anchor="ctr"/>
          <a:lstStyle/>
          <a:p>
            <a:pPr marL="0" indent="0">
              <a:buNone/>
            </a:pPr>
            <a:r>
              <a:rPr lang="en-US" sz="4800" b="1" dirty="0">
                <a:solidFill>
                  <a:srgbClr val="0F4C5C"/>
                </a:solidFill>
                <a:latin typeface="Arial" pitchFamily="34" charset="0"/>
                <a:ea typeface="Arial" pitchFamily="34" charset="-122"/>
                <a:cs typeface="Arial" pitchFamily="34" charset="-120"/>
              </a:rPr>
              <a:t>Task 3</a:t>
            </a:r>
            <a:endParaRPr lang="en-US" sz="4800" dirty="0"/>
          </a:p>
        </p:txBody>
      </p:sp>
      <p:sp>
        <p:nvSpPr>
          <p:cNvPr id="5" name="Text 3"/>
          <p:cNvSpPr txBox="1"/>
          <p:nvPr/>
        </p:nvSpPr>
        <p:spPr>
          <a:xfrm>
            <a:off x="640080" y="3246120"/>
            <a:ext cx="6400800" cy="731520"/>
          </a:xfrm>
          <a:prstGeom prst="rect">
            <a:avLst/>
          </a:prstGeom>
          <a:noFill/>
          <a:ln/>
        </p:spPr>
        <p:txBody>
          <a:bodyPr wrap="square" lIns="0" tIns="0" rIns="0" bIns="0" rtlCol="0" anchor="ctr"/>
          <a:lstStyle/>
          <a:p>
            <a:pPr marL="0" indent="0">
              <a:buNone/>
            </a:pPr>
            <a:r>
              <a:rPr lang="en-US" sz="3200" dirty="0">
                <a:solidFill>
                  <a:srgbClr val="222222"/>
                </a:solidFill>
                <a:latin typeface="Arial" pitchFamily="34" charset="0"/>
                <a:ea typeface="Arial" pitchFamily="34" charset="-122"/>
                <a:cs typeface="Arial" pitchFamily="34" charset="-120"/>
              </a:rPr>
              <a:t>Campaign</a:t>
            </a:r>
            <a:endParaRPr lang="en-US" sz="3200" dirty="0"/>
          </a:p>
        </p:txBody>
      </p:sp>
      <p:sp>
        <p:nvSpPr>
          <p:cNvPr id="6" name="Text 4"/>
          <p:cNvSpPr txBox="1"/>
          <p:nvPr/>
        </p:nvSpPr>
        <p:spPr>
          <a:xfrm>
            <a:off x="640080" y="4160520"/>
            <a:ext cx="6400800" cy="548640"/>
          </a:xfrm>
          <a:prstGeom prst="rect">
            <a:avLst/>
          </a:prstGeom>
          <a:noFill/>
          <a:ln/>
        </p:spPr>
        <p:txBody>
          <a:bodyPr wrap="square" lIns="0" tIns="0" rIns="0" bIns="0" rtlCol="0" anchor="ctr"/>
          <a:lstStyle/>
          <a:p>
            <a:r>
              <a:rPr lang="en-US" sz="2400" dirty="0">
                <a:solidFill>
                  <a:srgbClr val="5F5F5F"/>
                </a:solidFill>
                <a:latin typeface="Arial" pitchFamily="34" charset="0"/>
                <a:ea typeface="Arial" pitchFamily="34" charset="-122"/>
                <a:cs typeface="Arial" pitchFamily="34" charset="-120"/>
              </a:rPr>
              <a:t>Presented by [BANSRI] ([</a:t>
            </a:r>
            <a:r>
              <a:rPr lang="en-US" sz="2400" dirty="0">
                <a:solidFill>
                  <a:srgbClr val="222222"/>
                </a:solidFill>
                <a:latin typeface="Arial" pitchFamily="34" charset="0"/>
                <a:ea typeface="Arial" pitchFamily="34" charset="-122"/>
                <a:cs typeface="Arial" pitchFamily="34" charset="-120"/>
              </a:rPr>
              <a:t>2616812</a:t>
            </a:r>
            <a:r>
              <a:rPr lang="en-US" sz="2400" dirty="0">
                <a:solidFill>
                  <a:srgbClr val="5F5F5F"/>
                </a:solidFill>
                <a:latin typeface="Arial" pitchFamily="34" charset="0"/>
                <a:ea typeface="Arial" pitchFamily="34" charset="-122"/>
                <a:cs typeface="Arial" pitchFamily="34" charset="-120"/>
              </a:rPr>
              <a:t>])</a:t>
            </a:r>
            <a:endParaRPr lang="en-US" sz="24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How the campaign works</a:t>
            </a:r>
            <a:endParaRPr lang="en-US" sz="3000" dirty="0"/>
          </a:p>
        </p:txBody>
      </p:sp>
      <p:sp>
        <p:nvSpPr>
          <p:cNvPr id="5" name="Text 3"/>
          <p:cNvSpPr txBox="1"/>
          <p:nvPr/>
        </p:nvSpPr>
        <p:spPr>
          <a:xfrm>
            <a:off x="640080" y="1280160"/>
            <a:ext cx="4572000" cy="4937760"/>
          </a:xfrm>
          <a:prstGeom prst="rect">
            <a:avLst/>
          </a:prstGeom>
          <a:noFill/>
          <a:ln/>
        </p:spPr>
        <p:txBody>
          <a:bodyPr wrap="square" lIns="0" tIns="0" rIns="0" bIns="0" rtlCol="0" anchor="t"/>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Staff, partners and school space</a:t>
            </a:r>
            <a:endParaRPr lang="en-US" sz="1800" dirty="0"/>
          </a:p>
          <a:p>
            <a:pPr marL="0" indent="0">
              <a:lnSpc>
                <a:spcPct val="150000"/>
              </a:lnSpc>
              <a:buNone/>
            </a:pPr>
            <a:r>
              <a:rPr lang="en-US" sz="1800" dirty="0">
                <a:solidFill>
                  <a:srgbClr val="222222"/>
                </a:solidFill>
                <a:latin typeface="Arial" pitchFamily="34" charset="0"/>
                <a:ea typeface="Arial" pitchFamily="34" charset="-122"/>
                <a:cs typeface="Arial" pitchFamily="34" charset="-120"/>
              </a:rPr>
              <a:t>↓</a:t>
            </a:r>
            <a:endParaRPr lang="en-US" sz="1800" dirty="0"/>
          </a:p>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8 weekly sessions</a:t>
            </a:r>
            <a:endParaRPr lang="en-US" sz="1800" dirty="0"/>
          </a:p>
          <a:p>
            <a:pPr marL="0" indent="0">
              <a:lnSpc>
                <a:spcPct val="150000"/>
              </a:lnSpc>
              <a:buNone/>
            </a:pPr>
            <a:r>
              <a:rPr lang="en-US" sz="1800" dirty="0">
                <a:solidFill>
                  <a:srgbClr val="222222"/>
                </a:solidFill>
                <a:latin typeface="Arial" pitchFamily="34" charset="0"/>
                <a:ea typeface="Arial" pitchFamily="34" charset="-122"/>
                <a:cs typeface="Arial" pitchFamily="34" charset="-120"/>
              </a:rPr>
              <a:t>↓</a:t>
            </a:r>
            <a:endParaRPr lang="en-US" sz="1800" dirty="0"/>
          </a:p>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Knowledge, skills and confidence</a:t>
            </a:r>
            <a:endParaRPr lang="en-US" sz="1800" dirty="0"/>
          </a:p>
          <a:p>
            <a:pPr marL="0" indent="0">
              <a:lnSpc>
                <a:spcPct val="150000"/>
              </a:lnSpc>
              <a:buNone/>
            </a:pPr>
            <a:r>
              <a:rPr lang="en-US" sz="1800" dirty="0">
                <a:solidFill>
                  <a:srgbClr val="222222"/>
                </a:solidFill>
                <a:latin typeface="Arial" pitchFamily="34" charset="0"/>
                <a:ea typeface="Arial" pitchFamily="34" charset="-122"/>
                <a:cs typeface="Arial" pitchFamily="34" charset="-120"/>
              </a:rPr>
              <a:t>↓</a:t>
            </a:r>
            <a:endParaRPr lang="en-US" sz="1800" dirty="0"/>
          </a:p>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Our three aims</a:t>
            </a:r>
            <a:endParaRPr lang="en-US" sz="1800" dirty="0"/>
          </a:p>
          <a:p>
            <a:pPr marL="0" indent="0">
              <a:lnSpc>
                <a:spcPct val="150000"/>
              </a:lnSpc>
              <a:buNone/>
            </a:pPr>
            <a:r>
              <a:rPr lang="en-US" sz="1800" dirty="0">
                <a:solidFill>
                  <a:srgbClr val="222222"/>
                </a:solidFill>
                <a:latin typeface="Arial" pitchFamily="34" charset="0"/>
                <a:ea typeface="Arial" pitchFamily="34" charset="-122"/>
                <a:cs typeface="Arial" pitchFamily="34" charset="-120"/>
              </a:rPr>
              <a:t>↓</a:t>
            </a:r>
            <a:endParaRPr lang="en-US" sz="1800" dirty="0"/>
          </a:p>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A smokefree generation in the borough</a:t>
            </a:r>
            <a:endParaRPr lang="en-US" sz="1800" dirty="0"/>
          </a:p>
        </p:txBody>
      </p:sp>
      <p:sp>
        <p:nvSpPr>
          <p:cNvPr id="6" name="Text 4"/>
          <p:cNvSpPr txBox="1"/>
          <p:nvPr/>
        </p:nvSpPr>
        <p:spPr>
          <a:xfrm>
            <a:off x="5486400" y="1280160"/>
            <a:ext cx="6062472" cy="498348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School programmes worked best when they had several lessons, skills training, a theory base, trained teachers and parent involvement (Gardner et al., 2024).</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NICE also supports peer leaders chosen by the students themselves (NICE, 2021).</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Limit: </a:t>
            </a:r>
            <a:r>
              <a:rPr lang="en-US" sz="1800" dirty="0">
                <a:solidFill>
                  <a:srgbClr val="222222"/>
                </a:solidFill>
                <a:latin typeface="Arial" pitchFamily="34" charset="0"/>
                <a:ea typeface="Arial" pitchFamily="34" charset="-122"/>
                <a:cs typeface="Arial" pitchFamily="34" charset="-120"/>
              </a:rPr>
              <a:t>many of these studies are from the USA, so we test the sessions locally first.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Running the programme safely and fairly</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Who runs it: </a:t>
            </a:r>
            <a:r>
              <a:rPr lang="en-US" sz="1800" dirty="0">
                <a:solidFill>
                  <a:srgbClr val="222222"/>
                </a:solidFill>
                <a:latin typeface="Arial" pitchFamily="34" charset="0"/>
                <a:ea typeface="Arial" pitchFamily="34" charset="-122"/>
                <a:cs typeface="Arial" pitchFamily="34" charset="-120"/>
              </a:rPr>
              <a:t>a trained PSHE teacher with an adviser from the local Stop Smoking Service.</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Who joins: </a:t>
            </a:r>
            <a:r>
              <a:rPr lang="en-US" sz="1800" dirty="0">
                <a:solidFill>
                  <a:srgbClr val="222222"/>
                </a:solidFill>
                <a:latin typeface="Arial" pitchFamily="34" charset="0"/>
                <a:ea typeface="Arial" pitchFamily="34" charset="-122"/>
                <a:cs typeface="Arial" pitchFamily="34" charset="-120"/>
              </a:rPr>
              <a:t>open to Years 7 to 11. Schools in the most deprived areas are invited first.</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Safety: </a:t>
            </a:r>
            <a:r>
              <a:rPr lang="en-US" sz="1800" dirty="0">
                <a:solidFill>
                  <a:srgbClr val="222222"/>
                </a:solidFill>
                <a:latin typeface="Arial" pitchFamily="34" charset="0"/>
                <a:ea typeface="Arial" pitchFamily="34" charset="-122"/>
                <a:cs typeface="Arial" pitchFamily="34" charset="-120"/>
              </a:rPr>
              <a:t>parental consent, DBS checked staff and clear safeguarding steps.</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No shame: </a:t>
            </a:r>
            <a:r>
              <a:rPr lang="en-US" sz="1800" dirty="0">
                <a:solidFill>
                  <a:srgbClr val="222222"/>
                </a:solidFill>
                <a:latin typeface="Arial" pitchFamily="34" charset="0"/>
                <a:ea typeface="Arial" pitchFamily="34" charset="-122"/>
                <a:cs typeface="Arial" pitchFamily="34" charset="-120"/>
              </a:rPr>
              <a:t>young people who already vape are not punished. They are offered help.</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Clear message: </a:t>
            </a:r>
            <a:r>
              <a:rPr lang="en-US" sz="1800" dirty="0">
                <a:solidFill>
                  <a:srgbClr val="222222"/>
                </a:solidFill>
                <a:latin typeface="Arial" pitchFamily="34" charset="0"/>
                <a:ea typeface="Arial" pitchFamily="34" charset="-122"/>
                <a:cs typeface="Arial" pitchFamily="34" charset="-120"/>
              </a:rPr>
              <a:t>if you do not smoke, do not vape. Adults who smoke can use vapes to quit (RCP, 2024).</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Cost: </a:t>
            </a:r>
            <a:r>
              <a:rPr lang="en-US" sz="1800" dirty="0">
                <a:solidFill>
                  <a:srgbClr val="222222"/>
                </a:solidFill>
                <a:latin typeface="Arial" pitchFamily="34" charset="0"/>
                <a:ea typeface="Arial" pitchFamily="34" charset="-122"/>
                <a:cs typeface="Arial" pitchFamily="34" charset="-120"/>
              </a:rPr>
              <a:t>mainly staff time and training. We would bid to the council's public health budget.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How we will evaluate the campaign</a:t>
            </a:r>
            <a:endParaRPr lang="en-US" sz="3000" dirty="0"/>
          </a:p>
        </p:txBody>
      </p:sp>
      <p:sp>
        <p:nvSpPr>
          <p:cNvPr id="5" name="Text 3"/>
          <p:cNvSpPr txBox="1"/>
          <p:nvPr/>
        </p:nvSpPr>
        <p:spPr>
          <a:xfrm>
            <a:off x="640080" y="1280160"/>
            <a:ext cx="10908792" cy="3657600"/>
          </a:xfrm>
          <a:prstGeom prst="rect">
            <a:avLst/>
          </a:prstGeom>
          <a:noFill/>
          <a:ln/>
        </p:spPr>
        <p:txBody>
          <a:bodyPr wrap="square" lIns="0" tIns="0" rIns="0" bIns="0" rtlCol="0" anchor="t"/>
          <a:lstStyle/>
          <a:p>
            <a:pPr marL="0" indent="0" algn="just">
              <a:lnSpc>
                <a:spcPct val="150000"/>
              </a:lnSpc>
              <a:spcAft>
                <a:spcPts val="1000"/>
              </a:spcAft>
              <a:buNone/>
            </a:pPr>
            <a:r>
              <a:rPr lang="en-US" sz="2000" b="1" dirty="0">
                <a:solidFill>
                  <a:srgbClr val="222222"/>
                </a:solidFill>
                <a:latin typeface="Arial" pitchFamily="34" charset="0"/>
                <a:ea typeface="Arial" pitchFamily="34" charset="-122"/>
                <a:cs typeface="Arial" pitchFamily="34" charset="-120"/>
              </a:rPr>
              <a:t>Formative: </a:t>
            </a:r>
            <a:r>
              <a:rPr lang="en-US" sz="2000" dirty="0">
                <a:solidFill>
                  <a:srgbClr val="222222"/>
                </a:solidFill>
                <a:latin typeface="Arial" pitchFamily="34" charset="0"/>
                <a:ea typeface="Arial" pitchFamily="34" charset="-122"/>
                <a:cs typeface="Arial" pitchFamily="34" charset="-120"/>
              </a:rPr>
              <a:t>test the sessions with one class and change what does not work.</a:t>
            </a:r>
            <a:endParaRPr lang="en-US" sz="2000" dirty="0"/>
          </a:p>
          <a:p>
            <a:pPr marL="0" indent="0" algn="just">
              <a:lnSpc>
                <a:spcPct val="150000"/>
              </a:lnSpc>
              <a:spcAft>
                <a:spcPts val="1000"/>
              </a:spcAft>
              <a:buNone/>
            </a:pPr>
            <a:r>
              <a:rPr lang="en-US" sz="2000" b="1" dirty="0">
                <a:solidFill>
                  <a:srgbClr val="222222"/>
                </a:solidFill>
                <a:latin typeface="Arial" pitchFamily="34" charset="0"/>
                <a:ea typeface="Arial" pitchFamily="34" charset="-122"/>
                <a:cs typeface="Arial" pitchFamily="34" charset="-120"/>
              </a:rPr>
              <a:t>Process: </a:t>
            </a:r>
            <a:r>
              <a:rPr lang="en-US" sz="2000" dirty="0">
                <a:solidFill>
                  <a:srgbClr val="222222"/>
                </a:solidFill>
                <a:latin typeface="Arial" pitchFamily="34" charset="0"/>
                <a:ea typeface="Arial" pitchFamily="34" charset="-122"/>
                <a:cs typeface="Arial" pitchFamily="34" charset="-120"/>
              </a:rPr>
              <a:t>check attendance, who we reach and if sessions run as planned.</a:t>
            </a:r>
            <a:endParaRPr lang="en-US" sz="2000" dirty="0"/>
          </a:p>
          <a:p>
            <a:pPr marL="0" indent="0" algn="just">
              <a:lnSpc>
                <a:spcPct val="150000"/>
              </a:lnSpc>
              <a:spcAft>
                <a:spcPts val="1000"/>
              </a:spcAft>
              <a:buNone/>
            </a:pPr>
            <a:r>
              <a:rPr lang="en-US" sz="2000" b="1" dirty="0">
                <a:solidFill>
                  <a:srgbClr val="222222"/>
                </a:solidFill>
                <a:latin typeface="Arial" pitchFamily="34" charset="0"/>
                <a:ea typeface="Arial" pitchFamily="34" charset="-122"/>
                <a:cs typeface="Arial" pitchFamily="34" charset="-120"/>
              </a:rPr>
              <a:t>Impact: </a:t>
            </a:r>
            <a:r>
              <a:rPr lang="en-US" sz="2000" dirty="0">
                <a:solidFill>
                  <a:srgbClr val="222222"/>
                </a:solidFill>
                <a:latin typeface="Arial" pitchFamily="34" charset="0"/>
                <a:ea typeface="Arial" pitchFamily="34" charset="-122"/>
                <a:cs typeface="Arial" pitchFamily="34" charset="-120"/>
              </a:rPr>
              <a:t>compare intentions, confidence and knowledge in week 1 and week 8.</a:t>
            </a:r>
            <a:endParaRPr lang="en-US" sz="2000" dirty="0"/>
          </a:p>
          <a:p>
            <a:pPr marL="0" indent="0" algn="just">
              <a:lnSpc>
                <a:spcPct val="150000"/>
              </a:lnSpc>
              <a:spcAft>
                <a:spcPts val="1000"/>
              </a:spcAft>
              <a:buNone/>
            </a:pPr>
            <a:r>
              <a:rPr lang="en-US" sz="2000" b="1" dirty="0">
                <a:solidFill>
                  <a:srgbClr val="222222"/>
                </a:solidFill>
                <a:latin typeface="Arial" pitchFamily="34" charset="0"/>
                <a:ea typeface="Arial" pitchFamily="34" charset="-122"/>
                <a:cs typeface="Arial" pitchFamily="34" charset="-120"/>
              </a:rPr>
              <a:t>Outcome: </a:t>
            </a:r>
            <a:r>
              <a:rPr lang="en-US" sz="2000" dirty="0">
                <a:solidFill>
                  <a:srgbClr val="222222"/>
                </a:solidFill>
                <a:latin typeface="Arial" pitchFamily="34" charset="0"/>
                <a:ea typeface="Arial" pitchFamily="34" charset="-122"/>
                <a:cs typeface="Arial" pitchFamily="34" charset="-120"/>
              </a:rPr>
              <a:t>check smoking and vaping again after 6 months.</a:t>
            </a:r>
            <a:endParaRPr lang="en-US" sz="2000" dirty="0"/>
          </a:p>
        </p:txBody>
      </p:sp>
      <p:sp>
        <p:nvSpPr>
          <p:cNvPr id="6" name="Text 4"/>
          <p:cNvSpPr txBox="1"/>
          <p:nvPr/>
        </p:nvSpPr>
        <p:spPr>
          <a:xfrm>
            <a:off x="640080" y="5120640"/>
            <a:ext cx="10908792" cy="914400"/>
          </a:xfrm>
          <a:prstGeom prst="rect">
            <a:avLst/>
          </a:prstGeom>
          <a:noFill/>
          <a:ln/>
        </p:spPr>
        <p:txBody>
          <a:bodyPr wrap="square" lIns="0" tIns="0" rIns="0" bIns="0" rtlCol="0" anchor="t"/>
          <a:lstStyle/>
          <a:p>
            <a:pPr marL="0" indent="0" algn="just">
              <a:lnSpc>
                <a:spcPct val="150000"/>
              </a:lnSpc>
              <a:buNone/>
            </a:pPr>
            <a:r>
              <a:rPr lang="en-US" sz="2000" dirty="0">
                <a:solidFill>
                  <a:srgbClr val="222222"/>
                </a:solidFill>
                <a:latin typeface="Arial" pitchFamily="34" charset="0"/>
                <a:ea typeface="Arial" pitchFamily="34" charset="-122"/>
                <a:cs typeface="Arial" pitchFamily="34" charset="-120"/>
              </a:rPr>
              <a:t>We follow the Medical Research Council framework for complex interventions (Skivington et al., 2021).</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How we will measure our aims</a:t>
            </a:r>
            <a:endParaRPr lang="en-US" sz="3000" dirty="0"/>
          </a:p>
        </p:txBody>
      </p:sp>
      <p:graphicFrame>
        <p:nvGraphicFramePr>
          <p:cNvPr id="18" name="Table 0"/>
          <p:cNvGraphicFramePr>
            <a:graphicFrameLocks noGrp="1"/>
          </p:cNvGraphicFramePr>
          <p:nvPr>
            <p:extLst>
              <p:ext uri="{D42A27DB-BD31-4B8C-83A1-F6EECF244321}">
                <p14:modId xmlns:p14="http://schemas.microsoft.com/office/powerpoint/2010/main" val="1579011935"/>
              </p:ext>
            </p:extLst>
          </p:nvPr>
        </p:nvGraphicFramePr>
        <p:xfrm>
          <a:off x="640080" y="1280160"/>
          <a:ext cx="10908792" cy="3954272"/>
        </p:xfrm>
        <a:graphic>
          <a:graphicData uri="http://schemas.openxmlformats.org/drawingml/2006/table">
            <a:tbl>
              <a:tblPr/>
              <a:tblGrid>
                <a:gridCol w="2743200">
                  <a:extLst>
                    <a:ext uri="{9D8B030D-6E8A-4147-A177-3AD203B41FA5}">
                      <a16:colId xmlns:a16="http://schemas.microsoft.com/office/drawing/2014/main" val="20000"/>
                    </a:ext>
                  </a:extLst>
                </a:gridCol>
                <a:gridCol w="3108960">
                  <a:extLst>
                    <a:ext uri="{9D8B030D-6E8A-4147-A177-3AD203B41FA5}">
                      <a16:colId xmlns:a16="http://schemas.microsoft.com/office/drawing/2014/main" val="20001"/>
                    </a:ext>
                  </a:extLst>
                </a:gridCol>
                <a:gridCol w="2587752">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777240">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Aim</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What we measure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Tool</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When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0"/>
                  </a:ext>
                </a:extLst>
              </a:tr>
              <a:tr h="777240">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1. Intention down 25%</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Might try smoking or vaping</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Anonymous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1, week 8, month 6</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1"/>
                  </a:ext>
                </a:extLst>
              </a:tr>
              <a:tr h="777240">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2. Confidence up 20%</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Confidence to say no</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Confidence scale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1 and week 8</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2"/>
                  </a:ext>
                </a:extLst>
              </a:tr>
              <a:tr h="777240">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3. Quiz score up 20%</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Nicotine facts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Quiz</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1 and week 8</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3"/>
                  </a:ext>
                </a:extLst>
              </a:tr>
              <a:tr h="777240">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Extra outcome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Smoking and vaping now</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Anonymous survey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1 and month 6</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 3"/>
          <p:cNvSpPr txBox="1"/>
          <p:nvPr/>
        </p:nvSpPr>
        <p:spPr>
          <a:xfrm>
            <a:off x="640080" y="5486400"/>
            <a:ext cx="10908792" cy="548640"/>
          </a:xfrm>
          <a:prstGeom prst="rect">
            <a:avLst/>
          </a:prstGeom>
          <a:noFill/>
          <a:ln/>
        </p:spPr>
        <p:txBody>
          <a:bodyPr wrap="square" lIns="0" tIns="0" rIns="0" bIns="0" rtlCol="0" anchor="t"/>
          <a:lstStyle/>
          <a:p>
            <a:pPr marL="0" indent="0" algn="just">
              <a:lnSpc>
                <a:spcPct val="150000"/>
              </a:lnSpc>
              <a:buNone/>
            </a:pPr>
            <a:r>
              <a:rPr lang="en-US" sz="2000" dirty="0">
                <a:solidFill>
                  <a:srgbClr val="222222"/>
                </a:solidFill>
                <a:latin typeface="Arial" pitchFamily="34" charset="0"/>
                <a:ea typeface="Arial" pitchFamily="34" charset="-122"/>
                <a:cs typeface="Arial" pitchFamily="34" charset="-120"/>
              </a:rPr>
              <a:t>This is our plan. We have no results yet (Skivington et al., 2021).</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Who we reach and the limits of our plan</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400"/>
              </a:spcAft>
              <a:buNone/>
            </a:pPr>
            <a:r>
              <a:rPr lang="en-US" sz="1800" dirty="0">
                <a:solidFill>
                  <a:srgbClr val="222222"/>
                </a:solidFill>
                <a:latin typeface="Arial" pitchFamily="34" charset="0"/>
                <a:ea typeface="Arial" pitchFamily="34" charset="-122"/>
                <a:cs typeface="Arial" pitchFamily="34" charset="-120"/>
              </a:rPr>
              <a:t>We track how many students from the most deprived areas take part.</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Limit: </a:t>
            </a:r>
            <a:r>
              <a:rPr lang="en-US" sz="1800" dirty="0">
                <a:solidFill>
                  <a:srgbClr val="222222"/>
                </a:solidFill>
                <a:latin typeface="Arial" pitchFamily="34" charset="0"/>
                <a:ea typeface="Arial" pitchFamily="34" charset="-122"/>
                <a:cs typeface="Arial" pitchFamily="34" charset="-120"/>
              </a:rPr>
              <a:t>young people may hide smoking or vaping in surveys. Most studies rely on self report (Gardner et al., 2024).</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Limit: </a:t>
            </a:r>
            <a:r>
              <a:rPr lang="en-US" sz="1800" dirty="0">
                <a:solidFill>
                  <a:srgbClr val="222222"/>
                </a:solidFill>
                <a:latin typeface="Arial" pitchFamily="34" charset="0"/>
                <a:ea typeface="Arial" pitchFamily="34" charset="-122"/>
                <a:cs typeface="Arial" pitchFamily="34" charset="-120"/>
              </a:rPr>
              <a:t>in past studies, effects often faded and a few programmes even increased use (Gardner et al., 2024). We will watch for this.</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Limit: </a:t>
            </a:r>
            <a:r>
              <a:rPr lang="en-US" sz="1800" dirty="0">
                <a:solidFill>
                  <a:srgbClr val="222222"/>
                </a:solidFill>
                <a:latin typeface="Arial" pitchFamily="34" charset="0"/>
                <a:ea typeface="Arial" pitchFamily="34" charset="-122"/>
                <a:cs typeface="Arial" pitchFamily="34" charset="-120"/>
              </a:rPr>
              <a:t>there is no comparison group, so we cannot prove the campaign caused any change.</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Next time: </a:t>
            </a:r>
            <a:r>
              <a:rPr lang="en-US" sz="1800" dirty="0">
                <a:solidFill>
                  <a:srgbClr val="222222"/>
                </a:solidFill>
                <a:latin typeface="Arial" pitchFamily="34" charset="0"/>
                <a:ea typeface="Arial" pitchFamily="34" charset="-122"/>
                <a:cs typeface="Arial" pitchFamily="34" charset="-120"/>
              </a:rPr>
              <a:t>compare with a similar school and follow up for longer.</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Campaign poster</a:t>
            </a:r>
            <a:endParaRPr lang="en-US" sz="3000" dirty="0"/>
          </a:p>
        </p:txBody>
      </p:sp>
      <p:sp>
        <p:nvSpPr>
          <p:cNvPr id="5" name="Poster background"/>
          <p:cNvSpPr/>
          <p:nvPr/>
        </p:nvSpPr>
        <p:spPr>
          <a:xfrm>
            <a:off x="640080" y="1188720"/>
            <a:ext cx="10908792" cy="5074920"/>
          </a:xfrm>
          <a:prstGeom prst="rect">
            <a:avLst/>
          </a:prstGeom>
          <a:solidFill>
            <a:srgbClr val="0F4C5C"/>
          </a:solidFill>
          <a:ln w="12700">
            <a:solidFill>
              <a:srgbClr val="0F4C5C"/>
            </a:solidFill>
            <a:prstDash val="solid"/>
          </a:ln>
        </p:spPr>
        <p:txBody>
          <a:bodyPr/>
          <a:lstStyle/>
          <a:p>
            <a:endParaRPr lang="en-US"/>
          </a:p>
        </p:txBody>
      </p:sp>
      <p:sp>
        <p:nvSpPr>
          <p:cNvPr id="6" name="Image placeholder"/>
          <p:cNvSpPr/>
          <p:nvPr/>
        </p:nvSpPr>
        <p:spPr>
          <a:xfrm>
            <a:off x="868680" y="1417320"/>
            <a:ext cx="4617720" cy="4617720"/>
          </a:xfrm>
          <a:prstGeom prst="rect">
            <a:avLst/>
          </a:prstGeom>
          <a:solidFill>
            <a:srgbClr val="EAF2EF"/>
          </a:solidFill>
          <a:ln w="12700">
            <a:solidFill>
              <a:srgbClr val="9DBDB8"/>
            </a:solidFill>
            <a:prstDash val="dash"/>
          </a:ln>
        </p:spPr>
        <p:txBody>
          <a:bodyPr/>
          <a:lstStyle/>
          <a:p>
            <a:endParaRPr lang="en-US"/>
          </a:p>
        </p:txBody>
      </p:sp>
      <p:sp>
        <p:nvSpPr>
          <p:cNvPr id="7" name="Text 5"/>
          <p:cNvSpPr txBox="1"/>
          <p:nvPr/>
        </p:nvSpPr>
        <p:spPr>
          <a:xfrm>
            <a:off x="1051560" y="1417320"/>
            <a:ext cx="4251960" cy="4617720"/>
          </a:xfrm>
          <a:prstGeom prst="rect">
            <a:avLst/>
          </a:prstGeom>
          <a:noFill/>
          <a:ln/>
        </p:spPr>
        <p:txBody>
          <a:bodyPr wrap="square" lIns="0" tIns="0" rIns="0" bIns="0" rtlCol="0" anchor="ctr"/>
          <a:lstStyle/>
          <a:p>
            <a:pPr marL="0" indent="0" algn="ctr">
              <a:buNone/>
            </a:pPr>
            <a:r>
              <a:rPr lang="en-US" sz="1800" dirty="0">
                <a:solidFill>
                  <a:srgbClr val="5F5F5F"/>
                </a:solidFill>
                <a:latin typeface="Arial" pitchFamily="34" charset="0"/>
                <a:ea typeface="Arial" pitchFamily="34" charset="-122"/>
                <a:cs typeface="Arial" pitchFamily="34" charset="-120"/>
              </a:rPr>
              <a:t>Insert image: three teenagers smiling outdoors</a:t>
            </a:r>
            <a:endParaRPr lang="en-US" sz="1800" dirty="0"/>
          </a:p>
        </p:txBody>
      </p:sp>
      <p:sp>
        <p:nvSpPr>
          <p:cNvPr id="8" name="Text 6"/>
          <p:cNvSpPr txBox="1"/>
          <p:nvPr/>
        </p:nvSpPr>
        <p:spPr>
          <a:xfrm>
            <a:off x="5760720" y="1417320"/>
            <a:ext cx="5577840" cy="4206240"/>
          </a:xfrm>
          <a:prstGeom prst="rect">
            <a:avLst/>
          </a:prstGeom>
          <a:noFill/>
          <a:ln/>
        </p:spPr>
        <p:txBody>
          <a:bodyPr wrap="square" lIns="0" tIns="0" rIns="0" bIns="0" rtlCol="0" anchor="t"/>
          <a:lstStyle/>
          <a:p>
            <a:pPr marL="0" indent="0">
              <a:lnSpc>
                <a:spcPct val="150000"/>
              </a:lnSpc>
              <a:buNone/>
            </a:pPr>
            <a:r>
              <a:rPr lang="en-US" sz="3600" b="1" dirty="0">
                <a:solidFill>
                  <a:srgbClr val="FFFFFF"/>
                </a:solidFill>
                <a:latin typeface="Arial" pitchFamily="34" charset="0"/>
                <a:ea typeface="Arial" pitchFamily="34" charset="-122"/>
                <a:cs typeface="Arial" pitchFamily="34" charset="-120"/>
              </a:rPr>
              <a:t>CLEAR AIR CREW</a:t>
            </a:r>
            <a:endParaRPr lang="en-US" sz="3600" dirty="0"/>
          </a:p>
          <a:p>
            <a:pPr marL="0" indent="0">
              <a:lnSpc>
                <a:spcPct val="150000"/>
              </a:lnSpc>
              <a:buNone/>
            </a:pPr>
            <a:r>
              <a:rPr lang="en-US" sz="2400" b="1" dirty="0">
                <a:solidFill>
                  <a:srgbClr val="FFD23F"/>
                </a:solidFill>
                <a:latin typeface="Arial" pitchFamily="34" charset="0"/>
                <a:ea typeface="Arial" pitchFamily="34" charset="-122"/>
                <a:cs typeface="Arial" pitchFamily="34" charset="-120"/>
              </a:rPr>
              <a:t>Your lungs. Your choice. Your crew.</a:t>
            </a:r>
            <a:endParaRPr lang="en-US" sz="3600" dirty="0"/>
          </a:p>
          <a:p>
            <a:pPr marL="0" indent="0">
              <a:lnSpc>
                <a:spcPct val="150000"/>
              </a:lnSpc>
              <a:buNone/>
            </a:pPr>
            <a:r>
              <a:rPr lang="en-US" sz="2000" b="1" dirty="0">
                <a:solidFill>
                  <a:srgbClr val="FFFFFF"/>
                </a:solidFill>
                <a:latin typeface="Arial" pitchFamily="34" charset="0"/>
                <a:ea typeface="Arial" pitchFamily="34" charset="-122"/>
                <a:cs typeface="Arial" pitchFamily="34" charset="-120"/>
              </a:rPr>
              <a:t>Free after school club for Years 7 to 11</a:t>
            </a:r>
            <a:endParaRPr lang="en-US" sz="3600" dirty="0"/>
          </a:p>
          <a:p>
            <a:pPr marL="0" indent="0">
              <a:lnSpc>
                <a:spcPct val="150000"/>
              </a:lnSpc>
              <a:buNone/>
            </a:pPr>
            <a:r>
              <a:rPr lang="en-US" sz="1800" dirty="0">
                <a:solidFill>
                  <a:srgbClr val="FFFFFF"/>
                </a:solidFill>
                <a:latin typeface="Arial" pitchFamily="34" charset="0"/>
                <a:ea typeface="Arial" pitchFamily="34" charset="-122"/>
                <a:cs typeface="Arial" pitchFamily="34" charset="-120"/>
              </a:rPr>
              <a:t>8 weeks of myth busting, ad busting, saying no your way and beating stress</a:t>
            </a:r>
            <a:endParaRPr lang="en-US" sz="3600" dirty="0"/>
          </a:p>
          <a:p>
            <a:pPr marL="0" indent="0">
              <a:lnSpc>
                <a:spcPct val="150000"/>
              </a:lnSpc>
              <a:buNone/>
            </a:pPr>
            <a:r>
              <a:rPr lang="en-US" sz="2200" b="1" dirty="0">
                <a:solidFill>
                  <a:srgbClr val="FFD23F"/>
                </a:solidFill>
                <a:latin typeface="Arial" pitchFamily="34" charset="0"/>
                <a:ea typeface="Arial" pitchFamily="34" charset="-122"/>
                <a:cs typeface="Arial" pitchFamily="34" charset="-120"/>
              </a:rPr>
              <a:t>More breath. More money. More you.</a:t>
            </a:r>
            <a:endParaRPr lang="en-US" sz="3600" dirty="0"/>
          </a:p>
          <a:p>
            <a:pPr marL="0" indent="0">
              <a:lnSpc>
                <a:spcPct val="150000"/>
              </a:lnSpc>
              <a:buNone/>
            </a:pPr>
            <a:r>
              <a:rPr lang="en-US" sz="1800" dirty="0">
                <a:solidFill>
                  <a:srgbClr val="FFFFFF"/>
                </a:solidFill>
                <a:latin typeface="Arial" pitchFamily="34" charset="0"/>
                <a:ea typeface="Arial" pitchFamily="34" charset="-122"/>
                <a:cs typeface="Arial" pitchFamily="34" charset="-120"/>
              </a:rPr>
              <a:t>Already vape? No judgement, just help.</a:t>
            </a:r>
            <a:endParaRPr lang="en-US" sz="3600" dirty="0"/>
          </a:p>
          <a:p>
            <a:pPr marL="0" indent="0">
              <a:lnSpc>
                <a:spcPct val="150000"/>
              </a:lnSpc>
              <a:buNone/>
            </a:pPr>
            <a:r>
              <a:rPr lang="en-US" sz="1800" dirty="0">
                <a:solidFill>
                  <a:srgbClr val="FFFFFF"/>
                </a:solidFill>
                <a:latin typeface="Arial" pitchFamily="34" charset="0"/>
                <a:ea typeface="Arial" pitchFamily="34" charset="-122"/>
                <a:cs typeface="Arial" pitchFamily="34" charset="-120"/>
              </a:rPr>
              <a:t>Every Thursday after school. Ask your form tutor.</a:t>
            </a:r>
            <a:endParaRPr lang="en-US" sz="3600" dirty="0"/>
          </a:p>
        </p:txBody>
      </p:sp>
      <p:sp>
        <p:nvSpPr>
          <p:cNvPr id="9" name="Text 7"/>
          <p:cNvSpPr txBox="1"/>
          <p:nvPr/>
        </p:nvSpPr>
        <p:spPr>
          <a:xfrm>
            <a:off x="5760720" y="5623560"/>
            <a:ext cx="5577840" cy="411480"/>
          </a:xfrm>
          <a:prstGeom prst="rect">
            <a:avLst/>
          </a:prstGeom>
          <a:noFill/>
          <a:ln/>
        </p:spPr>
        <p:txBody>
          <a:bodyPr wrap="square" lIns="0" tIns="0" rIns="0" bIns="0" rtlCol="0" anchor="ctr"/>
          <a:lstStyle/>
          <a:p>
            <a:pPr marL="0" indent="0">
              <a:buNone/>
            </a:pPr>
            <a:r>
              <a:rPr lang="en-US" sz="1800" dirty="0">
                <a:solidFill>
                  <a:srgbClr val="FFFFFF"/>
                </a:solidFill>
                <a:latin typeface="Arial" pitchFamily="34" charset="0"/>
                <a:ea typeface="Arial" pitchFamily="34" charset="-122"/>
                <a:cs typeface="Arial" pitchFamily="34" charset="-120"/>
              </a:rPr>
              <a:t>[Partner logos here]</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Local partners</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Barking and Dagenham Council  </a:t>
            </a:r>
            <a:r>
              <a:rPr lang="en-US" sz="1800" dirty="0">
                <a:solidFill>
                  <a:srgbClr val="222222"/>
                </a:solidFill>
                <a:latin typeface="Arial" pitchFamily="34" charset="0"/>
                <a:ea typeface="Arial" pitchFamily="34" charset="-122"/>
                <a:cs typeface="Arial" pitchFamily="34" charset="-120"/>
              </a:rPr>
              <a:t>[Insert logo]</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Aim: reducing smoking is a Live Well priority, with a target of 5% or less of adults smoking by 2030 (Barking and Dagenham Council,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Barking and Dagenham Stop Smoking Service</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Aim: help residents quit. It supported 843 residents to quit in 2024/25 (Barking and Dagenham Council,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Trading Standards and local schools</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Trading Standards checks shops for underage and illegal sales. Schools give rooms, staff and students.</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National partners</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Action on Smoking and Health (ASH)  </a:t>
            </a:r>
            <a:r>
              <a:rPr lang="en-US" sz="1800" dirty="0">
                <a:solidFill>
                  <a:srgbClr val="222222"/>
                </a:solidFill>
                <a:latin typeface="Arial" pitchFamily="34" charset="0"/>
                <a:ea typeface="Arial" pitchFamily="34" charset="-122"/>
                <a:cs typeface="Arial" pitchFamily="34" charset="-120"/>
              </a:rPr>
              <a:t>[Insert logo]</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Vision: 'a world free from the harm caused by tobacco'. Aims include fewer than 2% of 15 year olds smoking within 5 years, and smaller smoking inequalities (ASH, 2025b).</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Cancer Research UK: Smokefree UK  </a:t>
            </a:r>
            <a:r>
              <a:rPr lang="en-US" sz="1800" dirty="0">
                <a:solidFill>
                  <a:srgbClr val="222222"/>
                </a:solidFill>
                <a:latin typeface="Arial" pitchFamily="34" charset="0"/>
                <a:ea typeface="Arial" pitchFamily="34" charset="-122"/>
                <a:cs typeface="Arial" pitchFamily="34" charset="-120"/>
              </a:rPr>
              <a:t>[Insert logo]</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Aims: stop young people starting, help everyone who smokes to quit, and put the new law fully in place (CRUK, 2026).</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vapes can help adult smokers quit (RCP, 2024). Our message to teens must not scare adult smokers away from switching.</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3  |  CAMPAIGN</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Resources we can reuse</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PSHE Association lessons: </a:t>
            </a:r>
            <a:r>
              <a:rPr lang="en-US" sz="2000" dirty="0">
                <a:solidFill>
                  <a:srgbClr val="222222"/>
                </a:solidFill>
                <a:latin typeface="Arial" pitchFamily="34" charset="0"/>
                <a:ea typeface="Arial" pitchFamily="34" charset="-122"/>
                <a:cs typeface="Arial" pitchFamily="34" charset="-120"/>
              </a:rPr>
              <a:t>a Key Stage 3 lesson on what influences young people to use nicotine, including vapes (PSHE Association, 2022).</a:t>
            </a:r>
            <a:endParaRPr lang="en-US" sz="2000" dirty="0"/>
          </a:p>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ASH youth survey: </a:t>
            </a:r>
            <a:r>
              <a:rPr lang="en-US" sz="2000" dirty="0">
                <a:solidFill>
                  <a:srgbClr val="222222"/>
                </a:solidFill>
                <a:latin typeface="Arial" pitchFamily="34" charset="0"/>
                <a:ea typeface="Arial" pitchFamily="34" charset="-122"/>
                <a:cs typeface="Arial" pitchFamily="34" charset="-120"/>
              </a:rPr>
              <a:t>real figures for our week 1 myth quiz (ASH, 2026).</a:t>
            </a:r>
            <a:endParaRPr lang="en-US" sz="2000" dirty="0"/>
          </a:p>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Stop Smoking Service: </a:t>
            </a:r>
            <a:r>
              <a:rPr lang="en-US" sz="2000" dirty="0">
                <a:solidFill>
                  <a:srgbClr val="222222"/>
                </a:solidFill>
                <a:latin typeface="Arial" pitchFamily="34" charset="0"/>
                <a:ea typeface="Arial" pitchFamily="34" charset="-122"/>
                <a:cs typeface="Arial" pitchFamily="34" charset="-120"/>
              </a:rPr>
              <a:t>quit support for students and families in week 8 (Barking and Dagenham Council, 2026).</a:t>
            </a:r>
            <a:endParaRPr lang="en-US" sz="2000" dirty="0"/>
          </a:p>
          <a:p>
            <a:pPr marL="0" indent="0" algn="just">
              <a:lnSpc>
                <a:spcPct val="150000"/>
              </a:lnSpc>
              <a:spcAft>
                <a:spcPts val="800"/>
              </a:spcAft>
              <a:buNone/>
            </a:pPr>
            <a:r>
              <a:rPr lang="en-US" sz="2000" b="1" dirty="0">
                <a:solidFill>
                  <a:srgbClr val="222222"/>
                </a:solidFill>
                <a:latin typeface="Arial" pitchFamily="34" charset="0"/>
                <a:ea typeface="Arial" pitchFamily="34" charset="-122"/>
                <a:cs typeface="Arial" pitchFamily="34" charset="-120"/>
              </a:rPr>
              <a:t>Tobacco and Vapes Act 2026: </a:t>
            </a:r>
            <a:r>
              <a:rPr lang="en-US" sz="2000" dirty="0">
                <a:solidFill>
                  <a:srgbClr val="222222"/>
                </a:solidFill>
                <a:latin typeface="Arial" pitchFamily="34" charset="0"/>
                <a:ea typeface="Arial" pitchFamily="34" charset="-122"/>
                <a:cs typeface="Arial" pitchFamily="34" charset="-120"/>
              </a:rPr>
              <a:t>the new age of sale rules give week 4 a real life topic.</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Divider circle"/>
          <p:cNvSpPr/>
          <p:nvPr/>
        </p:nvSpPr>
        <p:spPr>
          <a:xfrm>
            <a:off x="7498080" y="1097280"/>
            <a:ext cx="5120640" cy="5120640"/>
          </a:xfrm>
          <a:prstGeom prst="ellipse">
            <a:avLst/>
          </a:prstGeom>
          <a:solidFill>
            <a:srgbClr val="DCE9E6"/>
          </a:solidFill>
          <a:ln w="12700">
            <a:solidFill>
              <a:srgbClr val="DCE9E6"/>
            </a:solidFill>
            <a:prstDash val="solid"/>
          </a:ln>
        </p:spPr>
        <p:txBody>
          <a:bodyPr/>
          <a:lstStyle/>
          <a:p>
            <a:endParaRPr lang="en-US"/>
          </a:p>
        </p:txBody>
      </p:sp>
      <p:sp>
        <p:nvSpPr>
          <p:cNvPr id="3" name="Text 1"/>
          <p:cNvSpPr txBox="1"/>
          <p:nvPr/>
        </p:nvSpPr>
        <p:spPr>
          <a:xfrm>
            <a:off x="7498080" y="1097280"/>
            <a:ext cx="5120640" cy="5120640"/>
          </a:xfrm>
          <a:prstGeom prst="rect">
            <a:avLst/>
          </a:prstGeom>
          <a:noFill/>
          <a:ln/>
        </p:spPr>
        <p:txBody>
          <a:bodyPr wrap="square" lIns="0" tIns="0" rIns="0" bIns="0" rtlCol="0" anchor="ctr"/>
          <a:lstStyle/>
          <a:p>
            <a:pPr marL="0" indent="0" algn="ctr">
              <a:buNone/>
            </a:pPr>
            <a:r>
              <a:rPr lang="en-US" sz="14000" b="1" dirty="0">
                <a:solidFill>
                  <a:srgbClr val="0F4C5C"/>
                </a:solidFill>
                <a:latin typeface="Arial" pitchFamily="34" charset="0"/>
                <a:ea typeface="Arial" pitchFamily="34" charset="-122"/>
                <a:cs typeface="Arial" pitchFamily="34" charset="-120"/>
              </a:rPr>
              <a:t>04</a:t>
            </a:r>
            <a:endParaRPr lang="en-US" sz="14000" dirty="0"/>
          </a:p>
        </p:txBody>
      </p:sp>
      <p:sp>
        <p:nvSpPr>
          <p:cNvPr id="4" name="Text 2"/>
          <p:cNvSpPr txBox="1"/>
          <p:nvPr/>
        </p:nvSpPr>
        <p:spPr>
          <a:xfrm>
            <a:off x="640080" y="2331720"/>
            <a:ext cx="6400800" cy="914400"/>
          </a:xfrm>
          <a:prstGeom prst="rect">
            <a:avLst/>
          </a:prstGeom>
          <a:noFill/>
          <a:ln/>
        </p:spPr>
        <p:txBody>
          <a:bodyPr wrap="square" lIns="0" tIns="0" rIns="0" bIns="0" rtlCol="0" anchor="ctr"/>
          <a:lstStyle/>
          <a:p>
            <a:pPr marL="0" indent="0">
              <a:buNone/>
            </a:pPr>
            <a:r>
              <a:rPr lang="en-US" sz="4800" b="1" dirty="0">
                <a:solidFill>
                  <a:srgbClr val="0F4C5C"/>
                </a:solidFill>
                <a:latin typeface="Arial" pitchFamily="34" charset="0"/>
                <a:ea typeface="Arial" pitchFamily="34" charset="-122"/>
                <a:cs typeface="Arial" pitchFamily="34" charset="-120"/>
              </a:rPr>
              <a:t>Task 4</a:t>
            </a:r>
            <a:endParaRPr lang="en-US" sz="4800" dirty="0"/>
          </a:p>
        </p:txBody>
      </p:sp>
      <p:sp>
        <p:nvSpPr>
          <p:cNvPr id="5" name="Text 3"/>
          <p:cNvSpPr txBox="1"/>
          <p:nvPr/>
        </p:nvSpPr>
        <p:spPr>
          <a:xfrm>
            <a:off x="640080" y="3246120"/>
            <a:ext cx="6400800" cy="731520"/>
          </a:xfrm>
          <a:prstGeom prst="rect">
            <a:avLst/>
          </a:prstGeom>
          <a:noFill/>
          <a:ln/>
        </p:spPr>
        <p:txBody>
          <a:bodyPr wrap="square" lIns="0" tIns="0" rIns="0" bIns="0" rtlCol="0" anchor="ctr"/>
          <a:lstStyle/>
          <a:p>
            <a:pPr marL="0" indent="0">
              <a:buNone/>
            </a:pPr>
            <a:r>
              <a:rPr lang="en-US" sz="3200" dirty="0">
                <a:solidFill>
                  <a:srgbClr val="222222"/>
                </a:solidFill>
                <a:latin typeface="Arial" pitchFamily="34" charset="0"/>
                <a:ea typeface="Arial" pitchFamily="34" charset="-122"/>
                <a:cs typeface="Arial" pitchFamily="34" charset="-120"/>
              </a:rPr>
              <a:t>Benefits and challenges</a:t>
            </a:r>
            <a:endParaRPr lang="en-US" sz="3200" dirty="0"/>
          </a:p>
        </p:txBody>
      </p:sp>
      <p:sp>
        <p:nvSpPr>
          <p:cNvPr id="6" name="Text 4"/>
          <p:cNvSpPr txBox="1"/>
          <p:nvPr/>
        </p:nvSpPr>
        <p:spPr>
          <a:xfrm>
            <a:off x="640080" y="4160520"/>
            <a:ext cx="6400800" cy="548640"/>
          </a:xfrm>
          <a:prstGeom prst="rect">
            <a:avLst/>
          </a:prstGeom>
          <a:noFill/>
          <a:ln/>
        </p:spPr>
        <p:txBody>
          <a:bodyPr wrap="square" lIns="0" tIns="0" rIns="0" bIns="0" rtlCol="0" anchor="ctr"/>
          <a:lstStyle/>
          <a:p>
            <a:r>
              <a:rPr lang="en-US" sz="2400" dirty="0">
                <a:solidFill>
                  <a:srgbClr val="5F5F5F"/>
                </a:solidFill>
                <a:latin typeface="Arial" pitchFamily="34" charset="0"/>
                <a:ea typeface="Arial" pitchFamily="34" charset="-122"/>
                <a:cs typeface="Arial" pitchFamily="34" charset="-120"/>
              </a:rPr>
              <a:t>Presented by [</a:t>
            </a:r>
            <a:r>
              <a:rPr lang="en-US" sz="2400" dirty="0">
                <a:solidFill>
                  <a:srgbClr val="222222"/>
                </a:solidFill>
                <a:latin typeface="Arial" pitchFamily="34" charset="0"/>
                <a:ea typeface="Arial" pitchFamily="34" charset="-122"/>
                <a:cs typeface="Arial" pitchFamily="34" charset="-120"/>
              </a:rPr>
              <a:t>GYORGY</a:t>
            </a:r>
            <a:r>
              <a:rPr lang="en-US" sz="2400" dirty="0">
                <a:solidFill>
                  <a:srgbClr val="5F5F5F"/>
                </a:solidFill>
                <a:latin typeface="Arial" pitchFamily="34" charset="0"/>
                <a:ea typeface="Arial" pitchFamily="34" charset="-122"/>
                <a:cs typeface="Arial" pitchFamily="34" charset="-120"/>
              </a:rPr>
              <a:t>] ([])</a:t>
            </a:r>
            <a:endParaRPr lang="en-US" sz="24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Physical benefits</a:t>
            </a:r>
            <a:endParaRPr lang="en-US" sz="3000" dirty="0"/>
          </a:p>
        </p:txBody>
      </p:sp>
      <p:sp>
        <p:nvSpPr>
          <p:cNvPr id="5" name="Text 3"/>
          <p:cNvSpPr txBox="1"/>
          <p:nvPr/>
        </p:nvSpPr>
        <p:spPr>
          <a:xfrm>
            <a:off x="640080" y="1234440"/>
            <a:ext cx="10908792" cy="457200"/>
          </a:xfrm>
          <a:prstGeom prst="rect">
            <a:avLst/>
          </a:prstGeom>
          <a:noFill/>
          <a:ln/>
        </p:spPr>
        <p:txBody>
          <a:bodyPr wrap="square" lIns="0" tIns="0" rIns="0" bIns="0" rtlCol="0" anchor="t"/>
          <a:lstStyle/>
          <a:p>
            <a:pPr marL="0" indent="0" algn="l">
              <a:lnSpc>
                <a:spcPct val="150000"/>
              </a:lnSpc>
              <a:buNone/>
            </a:pPr>
            <a:r>
              <a:rPr lang="en-US" sz="1800" i="1" dirty="0">
                <a:solidFill>
                  <a:srgbClr val="222222"/>
                </a:solidFill>
                <a:latin typeface="Arial" pitchFamily="34" charset="0"/>
                <a:ea typeface="Arial" pitchFamily="34" charset="-122"/>
                <a:cs typeface="Arial" pitchFamily="34" charset="-120"/>
              </a:rPr>
              <a:t>We use the biopsychosocial model: physical, psychological and social benefits.</a:t>
            </a:r>
            <a:endParaRPr lang="en-US" sz="1800" dirty="0"/>
          </a:p>
        </p:txBody>
      </p:sp>
      <p:sp>
        <p:nvSpPr>
          <p:cNvPr id="6" name="Text 4"/>
          <p:cNvSpPr txBox="1"/>
          <p:nvPr/>
        </p:nvSpPr>
        <p:spPr>
          <a:xfrm>
            <a:off x="640080" y="1874520"/>
            <a:ext cx="5669280" cy="438912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Never starting avoids a habit that kills up to two in three long term users (CRUK, 2024).</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Lower risk of 16 types of cancer (CRUK, 2024).</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Young people link not vaping with better fitness and sport (Paddock et al., 2025).</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Avoiding nicotine early avoids addiction, which keeps people using (RCP, 2024).</a:t>
            </a:r>
            <a:endParaRPr lang="en-US" sz="1800" dirty="0"/>
          </a:p>
        </p:txBody>
      </p:sp>
      <p:sp>
        <p:nvSpPr>
          <p:cNvPr id="7" name="Image placeholder"/>
          <p:cNvSpPr/>
          <p:nvPr/>
        </p:nvSpPr>
        <p:spPr>
          <a:xfrm>
            <a:off x="6766560" y="1874520"/>
            <a:ext cx="4782312" cy="3584448"/>
          </a:xfrm>
          <a:prstGeom prst="rect">
            <a:avLst/>
          </a:prstGeom>
          <a:solidFill>
            <a:srgbClr val="EAF2EF"/>
          </a:solidFill>
          <a:ln w="12700">
            <a:solidFill>
              <a:srgbClr val="9DBDB8"/>
            </a:solidFill>
            <a:prstDash val="dash"/>
          </a:ln>
        </p:spPr>
        <p:txBody>
          <a:bodyPr/>
          <a:lstStyle/>
          <a:p>
            <a:endParaRPr lang="en-US"/>
          </a:p>
        </p:txBody>
      </p:sp>
      <p:sp>
        <p:nvSpPr>
          <p:cNvPr id="8" name="Text 6"/>
          <p:cNvSpPr txBox="1"/>
          <p:nvPr/>
        </p:nvSpPr>
        <p:spPr>
          <a:xfrm>
            <a:off x="6949440" y="1874520"/>
            <a:ext cx="4416552" cy="3584448"/>
          </a:xfrm>
          <a:prstGeom prst="rect">
            <a:avLst/>
          </a:prstGeom>
          <a:noFill/>
          <a:ln/>
        </p:spPr>
        <p:txBody>
          <a:bodyPr wrap="square" lIns="0" tIns="0" rIns="0" bIns="0" rtlCol="0" anchor="ctr"/>
          <a:lstStyle/>
          <a:p>
            <a:pPr marL="0" indent="0" algn="ctr">
              <a:buNone/>
            </a:pPr>
            <a:r>
              <a:rPr lang="en-US" sz="1800" dirty="0">
                <a:solidFill>
                  <a:srgbClr val="5F5F5F"/>
                </a:solidFill>
                <a:latin typeface="Arial" pitchFamily="34" charset="0"/>
                <a:ea typeface="Arial" pitchFamily="34" charset="-122"/>
                <a:cs typeface="Arial" pitchFamily="34" charset="-120"/>
              </a:rPr>
              <a:t>Insert image: teen playing sport, breathing easily</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Psychological benefits</a:t>
            </a:r>
            <a:endParaRPr lang="en-US" sz="3000" dirty="0"/>
          </a:p>
        </p:txBody>
      </p:sp>
      <p:sp>
        <p:nvSpPr>
          <p:cNvPr id="5" name="Text 3"/>
          <p:cNvSpPr txBox="1"/>
          <p:nvPr/>
        </p:nvSpPr>
        <p:spPr>
          <a:xfrm>
            <a:off x="640080" y="1280160"/>
            <a:ext cx="5669280" cy="498348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Many people think smoking calms stress. But people who quit had less depression, anxiety and stress than people who kept smoking (Taylor et al., 2021).</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Learning to cope without nicotine builds confidence. We measure this.</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the review used observational studies, and the evidence is very low to moderate certainty (Taylor et al., 2021).</a:t>
            </a:r>
            <a:endParaRPr lang="en-US" sz="1800" dirty="0"/>
          </a:p>
        </p:txBody>
      </p:sp>
      <p:sp>
        <p:nvSpPr>
          <p:cNvPr id="6" name="Image placeholder"/>
          <p:cNvSpPr/>
          <p:nvPr/>
        </p:nvSpPr>
        <p:spPr>
          <a:xfrm>
            <a:off x="6766560" y="1280160"/>
            <a:ext cx="4782312" cy="3584448"/>
          </a:xfrm>
          <a:prstGeom prst="rect">
            <a:avLst/>
          </a:prstGeom>
          <a:solidFill>
            <a:srgbClr val="EAF2EF"/>
          </a:solidFill>
          <a:ln w="12700">
            <a:solidFill>
              <a:srgbClr val="9DBDB8"/>
            </a:solidFill>
            <a:prstDash val="dash"/>
          </a:ln>
        </p:spPr>
        <p:txBody>
          <a:bodyPr/>
          <a:lstStyle/>
          <a:p>
            <a:endParaRPr lang="en-US"/>
          </a:p>
        </p:txBody>
      </p:sp>
      <p:sp>
        <p:nvSpPr>
          <p:cNvPr id="7" name="Text 5"/>
          <p:cNvSpPr txBox="1"/>
          <p:nvPr/>
        </p:nvSpPr>
        <p:spPr>
          <a:xfrm>
            <a:off x="6949440" y="1280160"/>
            <a:ext cx="4416552" cy="3584448"/>
          </a:xfrm>
          <a:prstGeom prst="rect">
            <a:avLst/>
          </a:prstGeom>
          <a:noFill/>
          <a:ln/>
        </p:spPr>
        <p:txBody>
          <a:bodyPr wrap="square" lIns="0" tIns="0" rIns="0" bIns="0" rtlCol="0" anchor="ctr"/>
          <a:lstStyle/>
          <a:p>
            <a:pPr marL="0" indent="0" algn="ctr">
              <a:buNone/>
            </a:pPr>
            <a:r>
              <a:rPr lang="en-US" sz="1800" dirty="0">
                <a:solidFill>
                  <a:srgbClr val="5F5F5F"/>
                </a:solidFill>
                <a:latin typeface="Arial" pitchFamily="34" charset="0"/>
                <a:ea typeface="Arial" pitchFamily="34" charset="-122"/>
                <a:cs typeface="Arial" pitchFamily="34" charset="-120"/>
              </a:rPr>
              <a:t>Insert image: calm teen, relaxed and confident</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Social benefits</a:t>
            </a:r>
            <a:endParaRPr lang="en-US" sz="3000" dirty="0"/>
          </a:p>
        </p:txBody>
      </p:sp>
      <p:sp>
        <p:nvSpPr>
          <p:cNvPr id="5" name="Text 3"/>
          <p:cNvSpPr txBox="1"/>
          <p:nvPr/>
        </p:nvSpPr>
        <p:spPr>
          <a:xfrm>
            <a:off x="640080" y="1280160"/>
            <a:ext cx="5669280" cy="498348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More money: adult smokers in the borough spend about £2,626 a year on tobacco (Barking and Dagenham Council, 2026).</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Breaking the family chain: children of smokers are about three times more likely to start (ASH, 2025a).</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Less cost to society, which pays £43.7 billion a year for smoking in England (ASH, 2025c).</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many teens get vapes free from friends, so the money message may matter less to them.</a:t>
            </a:r>
            <a:endParaRPr lang="en-US" sz="1800" dirty="0"/>
          </a:p>
        </p:txBody>
      </p:sp>
      <p:sp>
        <p:nvSpPr>
          <p:cNvPr id="6" name="Image placeholder"/>
          <p:cNvSpPr/>
          <p:nvPr/>
        </p:nvSpPr>
        <p:spPr>
          <a:xfrm>
            <a:off x="6766560" y="1280160"/>
            <a:ext cx="4782312" cy="3584448"/>
          </a:xfrm>
          <a:prstGeom prst="rect">
            <a:avLst/>
          </a:prstGeom>
          <a:solidFill>
            <a:srgbClr val="EAF2EF"/>
          </a:solidFill>
          <a:ln w="12700">
            <a:solidFill>
              <a:srgbClr val="9DBDB8"/>
            </a:solidFill>
            <a:prstDash val="dash"/>
          </a:ln>
        </p:spPr>
        <p:txBody>
          <a:bodyPr/>
          <a:lstStyle/>
          <a:p>
            <a:endParaRPr lang="en-US"/>
          </a:p>
        </p:txBody>
      </p:sp>
      <p:sp>
        <p:nvSpPr>
          <p:cNvPr id="7" name="Text 5"/>
          <p:cNvSpPr txBox="1"/>
          <p:nvPr/>
        </p:nvSpPr>
        <p:spPr>
          <a:xfrm>
            <a:off x="6949440" y="1280160"/>
            <a:ext cx="4416552" cy="3584448"/>
          </a:xfrm>
          <a:prstGeom prst="rect">
            <a:avLst/>
          </a:prstGeom>
          <a:noFill/>
          <a:ln/>
        </p:spPr>
        <p:txBody>
          <a:bodyPr wrap="square" lIns="0" tIns="0" rIns="0" bIns="0" rtlCol="0" anchor="ctr"/>
          <a:lstStyle/>
          <a:p>
            <a:pPr marL="0" indent="0" algn="ctr">
              <a:buNone/>
            </a:pPr>
            <a:r>
              <a:rPr lang="en-US" sz="1800" dirty="0">
                <a:solidFill>
                  <a:srgbClr val="5F5F5F"/>
                </a:solidFill>
                <a:latin typeface="Arial" pitchFamily="34" charset="0"/>
                <a:ea typeface="Arial" pitchFamily="34" charset="-122"/>
                <a:cs typeface="Arial" pitchFamily="34" charset="-120"/>
              </a:rPr>
              <a:t>Insert image: family or friends together, smokefree</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What makes young people start</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Easy to get: </a:t>
            </a:r>
            <a:r>
              <a:rPr lang="en-US" sz="1800" dirty="0">
                <a:solidFill>
                  <a:srgbClr val="222222"/>
                </a:solidFill>
                <a:latin typeface="Arial" pitchFamily="34" charset="0"/>
                <a:ea typeface="Arial" pitchFamily="34" charset="-122"/>
                <a:cs typeface="Arial" pitchFamily="34" charset="-120"/>
              </a:rPr>
              <a:t>77% of young people who vape say vapes are easy to get (ASH, 2026).</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Friends: </a:t>
            </a:r>
            <a:r>
              <a:rPr lang="en-US" sz="1800" dirty="0">
                <a:solidFill>
                  <a:srgbClr val="222222"/>
                </a:solidFill>
                <a:latin typeface="Arial" pitchFamily="34" charset="0"/>
                <a:ea typeface="Arial" pitchFamily="34" charset="-122"/>
                <a:cs typeface="Arial" pitchFamily="34" charset="-120"/>
              </a:rPr>
              <a:t>72% were given their first vape, usually by a friend (ASH, 2026).</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Adverts: </a:t>
            </a:r>
            <a:r>
              <a:rPr lang="en-US" sz="1800" dirty="0">
                <a:solidFill>
                  <a:srgbClr val="222222"/>
                </a:solidFill>
                <a:latin typeface="Arial" pitchFamily="34" charset="0"/>
                <a:ea typeface="Arial" pitchFamily="34" charset="-122"/>
                <a:cs typeface="Arial" pitchFamily="34" charset="-120"/>
              </a:rPr>
              <a:t>75% have seen vapes promoted, mostly in shops and online, especially TikTok (ASH, 2026).</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Curiosity: </a:t>
            </a:r>
            <a:r>
              <a:rPr lang="en-US" sz="1800" dirty="0">
                <a:solidFill>
                  <a:srgbClr val="222222"/>
                </a:solidFill>
                <a:latin typeface="Arial" pitchFamily="34" charset="0"/>
                <a:ea typeface="Arial" pitchFamily="34" charset="-122"/>
                <a:cs typeface="Arial" pitchFamily="34" charset="-120"/>
              </a:rPr>
              <a:t>'just to give it a try' is the top reason (ASH, 2026).</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Stress and family: </a:t>
            </a:r>
            <a:r>
              <a:rPr lang="en-US" sz="1800" dirty="0">
                <a:solidFill>
                  <a:srgbClr val="222222"/>
                </a:solidFill>
                <a:latin typeface="Arial" pitchFamily="34" charset="0"/>
                <a:ea typeface="Arial" pitchFamily="34" charset="-122"/>
                <a:cs typeface="Arial" pitchFamily="34" charset="-120"/>
              </a:rPr>
              <a:t>vapes used for comfort; family members who smoke or vape (Paddock et al., 2025).</a:t>
            </a:r>
            <a:endParaRPr lang="en-US" sz="1800" dirty="0"/>
          </a:p>
          <a:p>
            <a:pPr marL="0" indent="0" algn="just">
              <a:lnSpc>
                <a:spcPct val="150000"/>
              </a:lnSpc>
              <a:spcAft>
                <a:spcPts val="400"/>
              </a:spcAft>
              <a:buNone/>
            </a:pPr>
            <a:r>
              <a:rPr lang="en-US" sz="1800" b="1" dirty="0">
                <a:solidFill>
                  <a:srgbClr val="222222"/>
                </a:solidFill>
                <a:latin typeface="Arial" pitchFamily="34" charset="0"/>
                <a:ea typeface="Arial" pitchFamily="34" charset="-122"/>
                <a:cs typeface="Arial" pitchFamily="34" charset="-120"/>
              </a:rPr>
              <a:t>Flavours and packaging: </a:t>
            </a:r>
            <a:r>
              <a:rPr lang="en-US" sz="1800" dirty="0">
                <a:solidFill>
                  <a:srgbClr val="222222"/>
                </a:solidFill>
                <a:latin typeface="Arial" pitchFamily="34" charset="0"/>
                <a:ea typeface="Arial" pitchFamily="34" charset="-122"/>
                <a:cs typeface="Arial" pitchFamily="34" charset="-120"/>
              </a:rPr>
              <a:t>bright colours and fruit flavours appeal to young people (Paddock et al., 2025).</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The COM-B model</a:t>
            </a:r>
            <a:endParaRPr lang="en-US" sz="3000" dirty="0"/>
          </a:p>
        </p:txBody>
      </p:sp>
      <p:sp>
        <p:nvSpPr>
          <p:cNvPr id="5" name="Text 3"/>
          <p:cNvSpPr txBox="1"/>
          <p:nvPr/>
        </p:nvSpPr>
        <p:spPr>
          <a:xfrm>
            <a:off x="640080" y="1371600"/>
            <a:ext cx="3108960" cy="1005840"/>
          </a:xfrm>
          <a:prstGeom prst="rect">
            <a:avLst/>
          </a:prstGeom>
          <a:noFill/>
          <a:ln/>
        </p:spPr>
        <p:txBody>
          <a:bodyPr wrap="square" lIns="0" tIns="0" rIns="0" bIns="0" rtlCol="0" anchor="t"/>
          <a:lstStyle/>
          <a:p>
            <a:pPr marL="0" indent="0">
              <a:buNone/>
            </a:pPr>
            <a:r>
              <a:rPr lang="en-US" sz="2200" b="1" dirty="0">
                <a:solidFill>
                  <a:srgbClr val="222222"/>
                </a:solidFill>
                <a:latin typeface="Arial" pitchFamily="34" charset="0"/>
                <a:ea typeface="Arial" pitchFamily="34" charset="-122"/>
                <a:cs typeface="Arial" pitchFamily="34" charset="-120"/>
              </a:rPr>
              <a:t>Capability</a:t>
            </a:r>
            <a:endParaRPr lang="en-US" sz="2200" dirty="0"/>
          </a:p>
          <a:p>
            <a:pPr marL="0" indent="0">
              <a:buNone/>
            </a:pPr>
            <a:r>
              <a:rPr lang="en-US" sz="1800" dirty="0">
                <a:solidFill>
                  <a:srgbClr val="222222"/>
                </a:solidFill>
                <a:latin typeface="Arial" pitchFamily="34" charset="0"/>
                <a:ea typeface="Arial" pitchFamily="34" charset="-122"/>
                <a:cs typeface="Arial" pitchFamily="34" charset="-120"/>
              </a:rPr>
              <a:t>knowing the facts and where to get help</a:t>
            </a:r>
            <a:endParaRPr lang="en-US" sz="2200" dirty="0"/>
          </a:p>
        </p:txBody>
      </p:sp>
      <p:sp>
        <p:nvSpPr>
          <p:cNvPr id="6" name="Text 4"/>
          <p:cNvSpPr txBox="1"/>
          <p:nvPr/>
        </p:nvSpPr>
        <p:spPr>
          <a:xfrm>
            <a:off x="640080" y="2880360"/>
            <a:ext cx="3108960" cy="1005840"/>
          </a:xfrm>
          <a:prstGeom prst="rect">
            <a:avLst/>
          </a:prstGeom>
          <a:noFill/>
          <a:ln/>
        </p:spPr>
        <p:txBody>
          <a:bodyPr wrap="square" lIns="0" tIns="0" rIns="0" bIns="0" rtlCol="0" anchor="t"/>
          <a:lstStyle/>
          <a:p>
            <a:pPr marL="0" indent="0">
              <a:buNone/>
            </a:pPr>
            <a:r>
              <a:rPr lang="en-US" sz="2200" b="1" dirty="0">
                <a:solidFill>
                  <a:srgbClr val="222222"/>
                </a:solidFill>
                <a:latin typeface="Arial" pitchFamily="34" charset="0"/>
                <a:ea typeface="Arial" pitchFamily="34" charset="-122"/>
                <a:cs typeface="Arial" pitchFamily="34" charset="-120"/>
              </a:rPr>
              <a:t>Opportunity</a:t>
            </a:r>
            <a:endParaRPr lang="en-US" sz="2200" dirty="0"/>
          </a:p>
          <a:p>
            <a:pPr marL="0" indent="0">
              <a:buNone/>
            </a:pPr>
            <a:r>
              <a:rPr lang="en-US" sz="1800" dirty="0">
                <a:solidFill>
                  <a:srgbClr val="222222"/>
                </a:solidFill>
                <a:latin typeface="Arial" pitchFamily="34" charset="0"/>
                <a:ea typeface="Arial" pitchFamily="34" charset="-122"/>
                <a:cs typeface="Arial" pitchFamily="34" charset="-120"/>
              </a:rPr>
              <a:t>vapes easy to get, friends and family</a:t>
            </a:r>
            <a:endParaRPr lang="en-US" sz="2200" dirty="0"/>
          </a:p>
        </p:txBody>
      </p:sp>
      <p:sp>
        <p:nvSpPr>
          <p:cNvPr id="7" name="Text 5"/>
          <p:cNvSpPr txBox="1"/>
          <p:nvPr/>
        </p:nvSpPr>
        <p:spPr>
          <a:xfrm>
            <a:off x="640080" y="4297680"/>
            <a:ext cx="3108960" cy="1005840"/>
          </a:xfrm>
          <a:prstGeom prst="rect">
            <a:avLst/>
          </a:prstGeom>
          <a:noFill/>
          <a:ln/>
        </p:spPr>
        <p:txBody>
          <a:bodyPr wrap="square" lIns="0" tIns="0" rIns="0" bIns="0" rtlCol="0" anchor="t"/>
          <a:lstStyle/>
          <a:p>
            <a:pPr marL="0" indent="0">
              <a:buNone/>
            </a:pPr>
            <a:r>
              <a:rPr lang="en-US" sz="2200" b="1" dirty="0">
                <a:solidFill>
                  <a:srgbClr val="222222"/>
                </a:solidFill>
                <a:latin typeface="Arial" pitchFamily="34" charset="0"/>
                <a:ea typeface="Arial" pitchFamily="34" charset="-122"/>
                <a:cs typeface="Arial" pitchFamily="34" charset="-120"/>
              </a:rPr>
              <a:t>Motivation</a:t>
            </a:r>
            <a:endParaRPr lang="en-US" sz="2200" dirty="0"/>
          </a:p>
          <a:p>
            <a:pPr marL="0" indent="0">
              <a:buNone/>
            </a:pPr>
            <a:r>
              <a:rPr lang="en-US" sz="1800" dirty="0">
                <a:solidFill>
                  <a:srgbClr val="222222"/>
                </a:solidFill>
                <a:latin typeface="Arial" pitchFamily="34" charset="0"/>
                <a:ea typeface="Arial" pitchFamily="34" charset="-122"/>
                <a:cs typeface="Arial" pitchFamily="34" charset="-120"/>
              </a:rPr>
              <a:t>'everyone does it', stress, curiosity</a:t>
            </a:r>
            <a:endParaRPr lang="en-US" sz="2200" dirty="0"/>
          </a:p>
        </p:txBody>
      </p:sp>
      <p:sp>
        <p:nvSpPr>
          <p:cNvPr id="8" name="Text 6"/>
          <p:cNvSpPr txBox="1"/>
          <p:nvPr/>
        </p:nvSpPr>
        <p:spPr>
          <a:xfrm>
            <a:off x="4754880" y="2880360"/>
            <a:ext cx="1645920" cy="548640"/>
          </a:xfrm>
          <a:prstGeom prst="rect">
            <a:avLst/>
          </a:prstGeom>
          <a:noFill/>
          <a:ln/>
        </p:spPr>
        <p:txBody>
          <a:bodyPr wrap="square" lIns="0" tIns="0" rIns="0" bIns="0" rtlCol="0" anchor="ctr"/>
          <a:lstStyle/>
          <a:p>
            <a:pPr marL="0" indent="0">
              <a:buNone/>
            </a:pPr>
            <a:r>
              <a:rPr lang="en-US" sz="2200" b="1" dirty="0">
                <a:solidFill>
                  <a:srgbClr val="222222"/>
                </a:solidFill>
                <a:latin typeface="Arial" pitchFamily="34" charset="0"/>
                <a:ea typeface="Arial" pitchFamily="34" charset="-122"/>
                <a:cs typeface="Arial" pitchFamily="34" charset="-120"/>
              </a:rPr>
              <a:t>Behaviour</a:t>
            </a:r>
            <a:endParaRPr lang="en-US" sz="2200" dirty="0"/>
          </a:p>
        </p:txBody>
      </p:sp>
      <p:sp>
        <p:nvSpPr>
          <p:cNvPr id="9" name="Shape 7"/>
          <p:cNvSpPr/>
          <p:nvPr/>
        </p:nvSpPr>
        <p:spPr>
          <a:xfrm>
            <a:off x="3840480" y="1600200"/>
            <a:ext cx="777240" cy="1417320"/>
          </a:xfrm>
          <a:prstGeom prst="line">
            <a:avLst/>
          </a:prstGeom>
          <a:noFill/>
          <a:ln w="19050">
            <a:solidFill>
              <a:srgbClr val="222222"/>
            </a:solidFill>
            <a:prstDash val="solid"/>
            <a:tailEnd type="triangle"/>
          </a:ln>
        </p:spPr>
        <p:txBody>
          <a:bodyPr/>
          <a:lstStyle/>
          <a:p>
            <a:endParaRPr lang="en-US"/>
          </a:p>
        </p:txBody>
      </p:sp>
      <p:sp>
        <p:nvSpPr>
          <p:cNvPr id="10" name="Shape 8"/>
          <p:cNvSpPr/>
          <p:nvPr/>
        </p:nvSpPr>
        <p:spPr>
          <a:xfrm>
            <a:off x="3840480" y="3154680"/>
            <a:ext cx="777240" cy="0"/>
          </a:xfrm>
          <a:prstGeom prst="line">
            <a:avLst/>
          </a:prstGeom>
          <a:noFill/>
          <a:ln w="19050">
            <a:solidFill>
              <a:srgbClr val="222222"/>
            </a:solidFill>
            <a:prstDash val="solid"/>
            <a:tailEnd type="triangle"/>
          </a:ln>
        </p:spPr>
        <p:txBody>
          <a:bodyPr/>
          <a:lstStyle/>
          <a:p>
            <a:endParaRPr lang="en-US"/>
          </a:p>
        </p:txBody>
      </p:sp>
      <p:sp>
        <p:nvSpPr>
          <p:cNvPr id="11" name="Shape 9"/>
          <p:cNvSpPr/>
          <p:nvPr/>
        </p:nvSpPr>
        <p:spPr>
          <a:xfrm flipV="1">
            <a:off x="3840480" y="3291840"/>
            <a:ext cx="777240" cy="1234440"/>
          </a:xfrm>
          <a:prstGeom prst="line">
            <a:avLst/>
          </a:prstGeom>
          <a:noFill/>
          <a:ln w="19050">
            <a:solidFill>
              <a:srgbClr val="222222"/>
            </a:solidFill>
            <a:prstDash val="solid"/>
            <a:tailEnd type="triangle"/>
          </a:ln>
        </p:spPr>
        <p:txBody>
          <a:bodyPr/>
          <a:lstStyle/>
          <a:p>
            <a:endParaRPr lang="en-US"/>
          </a:p>
        </p:txBody>
      </p:sp>
      <p:sp>
        <p:nvSpPr>
          <p:cNvPr id="12" name="Text 10"/>
          <p:cNvSpPr txBox="1"/>
          <p:nvPr/>
        </p:nvSpPr>
        <p:spPr>
          <a:xfrm>
            <a:off x="640080" y="5760720"/>
            <a:ext cx="5760720" cy="365760"/>
          </a:xfrm>
          <a:prstGeom prst="rect">
            <a:avLst/>
          </a:prstGeom>
          <a:noFill/>
          <a:ln/>
        </p:spPr>
        <p:txBody>
          <a:bodyPr wrap="square" lIns="0" tIns="0" rIns="0" bIns="0" rtlCol="0" anchor="ctr"/>
          <a:lstStyle/>
          <a:p>
            <a:pPr marL="0" indent="0">
              <a:buNone/>
            </a:pPr>
            <a:r>
              <a:rPr lang="en-US" sz="1800" i="1" dirty="0">
                <a:solidFill>
                  <a:srgbClr val="5F5F5F"/>
                </a:solidFill>
                <a:latin typeface="Arial" pitchFamily="34" charset="0"/>
                <a:ea typeface="Arial" pitchFamily="34" charset="-122"/>
                <a:cs typeface="Arial" pitchFamily="34" charset="-120"/>
              </a:rPr>
              <a:t>Diagram adapted from Paddock et al. (2025)</a:t>
            </a:r>
            <a:endParaRPr lang="en-US" sz="1800" dirty="0"/>
          </a:p>
        </p:txBody>
      </p:sp>
      <p:sp>
        <p:nvSpPr>
          <p:cNvPr id="13" name="Text 11"/>
          <p:cNvSpPr txBox="1"/>
          <p:nvPr/>
        </p:nvSpPr>
        <p:spPr>
          <a:xfrm>
            <a:off x="6583680" y="1280160"/>
            <a:ext cx="4965192" cy="498348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A UK study used COM-B with young people who vape. It found low knowledge of help, easy access, peer pressure and vaping for comfort (Paddock et al., 2025).</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it had only 17 young people in Cambridgeshire, so it may not match Barking and Dagenham.</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28</a:t>
            </a:fld>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Theory of Planned Behaviour</a:t>
            </a:r>
            <a:endParaRPr lang="en-US" sz="3000" dirty="0"/>
          </a:p>
        </p:txBody>
      </p:sp>
      <p:sp>
        <p:nvSpPr>
          <p:cNvPr id="5" name="Text 3"/>
          <p:cNvSpPr txBox="1"/>
          <p:nvPr/>
        </p:nvSpPr>
        <p:spPr>
          <a:xfrm>
            <a:off x="640080" y="1554480"/>
            <a:ext cx="2651760" cy="457200"/>
          </a:xfrm>
          <a:prstGeom prst="rect">
            <a:avLst/>
          </a:prstGeom>
          <a:noFill/>
          <a:ln/>
        </p:spPr>
        <p:txBody>
          <a:bodyPr wrap="square" lIns="0" tIns="0" rIns="0" bIns="0" rtlCol="0" anchor="ctr"/>
          <a:lstStyle/>
          <a:p>
            <a:pPr marL="0" indent="0">
              <a:buNone/>
            </a:pPr>
            <a:r>
              <a:rPr lang="en-US" sz="2000" b="1" dirty="0">
                <a:solidFill>
                  <a:srgbClr val="222222"/>
                </a:solidFill>
                <a:latin typeface="Arial" pitchFamily="34" charset="0"/>
                <a:ea typeface="Arial" pitchFamily="34" charset="-122"/>
                <a:cs typeface="Arial" pitchFamily="34" charset="-120"/>
              </a:rPr>
              <a:t>Attitudes</a:t>
            </a:r>
            <a:endParaRPr lang="en-US" sz="2000" dirty="0"/>
          </a:p>
        </p:txBody>
      </p:sp>
      <p:sp>
        <p:nvSpPr>
          <p:cNvPr id="6" name="Text 4"/>
          <p:cNvSpPr txBox="1"/>
          <p:nvPr/>
        </p:nvSpPr>
        <p:spPr>
          <a:xfrm>
            <a:off x="640080" y="2926080"/>
            <a:ext cx="2651760" cy="457200"/>
          </a:xfrm>
          <a:prstGeom prst="rect">
            <a:avLst/>
          </a:prstGeom>
          <a:noFill/>
          <a:ln/>
        </p:spPr>
        <p:txBody>
          <a:bodyPr wrap="square" lIns="0" tIns="0" rIns="0" bIns="0" rtlCol="0" anchor="ctr"/>
          <a:lstStyle/>
          <a:p>
            <a:pPr marL="0" indent="0">
              <a:buNone/>
            </a:pPr>
            <a:r>
              <a:rPr lang="en-US" sz="2000" b="1" dirty="0">
                <a:solidFill>
                  <a:srgbClr val="222222"/>
                </a:solidFill>
                <a:latin typeface="Arial" pitchFamily="34" charset="0"/>
                <a:ea typeface="Arial" pitchFamily="34" charset="-122"/>
                <a:cs typeface="Arial" pitchFamily="34" charset="-120"/>
              </a:rPr>
              <a:t>Social norms</a:t>
            </a:r>
            <a:endParaRPr lang="en-US" sz="2000" dirty="0"/>
          </a:p>
        </p:txBody>
      </p:sp>
      <p:sp>
        <p:nvSpPr>
          <p:cNvPr id="7" name="Text 5"/>
          <p:cNvSpPr txBox="1"/>
          <p:nvPr/>
        </p:nvSpPr>
        <p:spPr>
          <a:xfrm>
            <a:off x="640080" y="4297680"/>
            <a:ext cx="2651760" cy="457200"/>
          </a:xfrm>
          <a:prstGeom prst="rect">
            <a:avLst/>
          </a:prstGeom>
          <a:noFill/>
          <a:ln/>
        </p:spPr>
        <p:txBody>
          <a:bodyPr wrap="square" lIns="0" tIns="0" rIns="0" bIns="0" rtlCol="0" anchor="ctr"/>
          <a:lstStyle/>
          <a:p>
            <a:pPr marL="0" indent="0">
              <a:buNone/>
            </a:pPr>
            <a:r>
              <a:rPr lang="en-US" sz="2000" b="1" dirty="0">
                <a:solidFill>
                  <a:srgbClr val="222222"/>
                </a:solidFill>
                <a:latin typeface="Arial" pitchFamily="34" charset="0"/>
                <a:ea typeface="Arial" pitchFamily="34" charset="-122"/>
                <a:cs typeface="Arial" pitchFamily="34" charset="-120"/>
              </a:rPr>
              <a:t>Perceived control</a:t>
            </a:r>
            <a:endParaRPr lang="en-US" sz="2000" dirty="0"/>
          </a:p>
        </p:txBody>
      </p:sp>
      <p:sp>
        <p:nvSpPr>
          <p:cNvPr id="8" name="Text 6"/>
          <p:cNvSpPr txBox="1"/>
          <p:nvPr/>
        </p:nvSpPr>
        <p:spPr>
          <a:xfrm>
            <a:off x="3977640" y="2926080"/>
            <a:ext cx="1463040" cy="457200"/>
          </a:xfrm>
          <a:prstGeom prst="rect">
            <a:avLst/>
          </a:prstGeom>
          <a:noFill/>
          <a:ln/>
        </p:spPr>
        <p:txBody>
          <a:bodyPr wrap="square" lIns="0" tIns="0" rIns="0" bIns="0" rtlCol="0" anchor="ctr"/>
          <a:lstStyle/>
          <a:p>
            <a:pPr marL="0" indent="0">
              <a:buNone/>
            </a:pPr>
            <a:r>
              <a:rPr lang="en-US" sz="2000" b="1" dirty="0">
                <a:solidFill>
                  <a:srgbClr val="222222"/>
                </a:solidFill>
                <a:latin typeface="Arial" pitchFamily="34" charset="0"/>
                <a:ea typeface="Arial" pitchFamily="34" charset="-122"/>
                <a:cs typeface="Arial" pitchFamily="34" charset="-120"/>
              </a:rPr>
              <a:t>Intention</a:t>
            </a:r>
            <a:endParaRPr lang="en-US" sz="2000" dirty="0"/>
          </a:p>
        </p:txBody>
      </p:sp>
      <p:sp>
        <p:nvSpPr>
          <p:cNvPr id="9" name="Text 7"/>
          <p:cNvSpPr txBox="1"/>
          <p:nvPr/>
        </p:nvSpPr>
        <p:spPr>
          <a:xfrm>
            <a:off x="3977640" y="4572000"/>
            <a:ext cx="1645920" cy="457200"/>
          </a:xfrm>
          <a:prstGeom prst="rect">
            <a:avLst/>
          </a:prstGeom>
          <a:noFill/>
          <a:ln/>
        </p:spPr>
        <p:txBody>
          <a:bodyPr wrap="square" lIns="0" tIns="0" rIns="0" bIns="0" rtlCol="0" anchor="ctr"/>
          <a:lstStyle/>
          <a:p>
            <a:pPr marL="0" indent="0">
              <a:buNone/>
            </a:pPr>
            <a:r>
              <a:rPr lang="en-US" sz="2000" b="1" dirty="0">
                <a:solidFill>
                  <a:srgbClr val="222222"/>
                </a:solidFill>
                <a:latin typeface="Arial" pitchFamily="34" charset="0"/>
                <a:ea typeface="Arial" pitchFamily="34" charset="-122"/>
                <a:cs typeface="Arial" pitchFamily="34" charset="-120"/>
              </a:rPr>
              <a:t>Behaviour</a:t>
            </a:r>
            <a:endParaRPr lang="en-US" sz="2000" dirty="0"/>
          </a:p>
        </p:txBody>
      </p:sp>
      <p:sp>
        <p:nvSpPr>
          <p:cNvPr id="10" name="Shape 8"/>
          <p:cNvSpPr/>
          <p:nvPr/>
        </p:nvSpPr>
        <p:spPr>
          <a:xfrm>
            <a:off x="3017520" y="1783080"/>
            <a:ext cx="868680" cy="1280160"/>
          </a:xfrm>
          <a:prstGeom prst="line">
            <a:avLst/>
          </a:prstGeom>
          <a:noFill/>
          <a:ln w="19050">
            <a:solidFill>
              <a:srgbClr val="222222"/>
            </a:solidFill>
            <a:prstDash val="solid"/>
            <a:tailEnd type="triangle"/>
          </a:ln>
        </p:spPr>
        <p:txBody>
          <a:bodyPr/>
          <a:lstStyle/>
          <a:p>
            <a:endParaRPr lang="en-US"/>
          </a:p>
        </p:txBody>
      </p:sp>
      <p:sp>
        <p:nvSpPr>
          <p:cNvPr id="11" name="Shape 9"/>
          <p:cNvSpPr/>
          <p:nvPr/>
        </p:nvSpPr>
        <p:spPr>
          <a:xfrm>
            <a:off x="3017520" y="3154680"/>
            <a:ext cx="868680" cy="0"/>
          </a:xfrm>
          <a:prstGeom prst="line">
            <a:avLst/>
          </a:prstGeom>
          <a:noFill/>
          <a:ln w="19050">
            <a:solidFill>
              <a:srgbClr val="222222"/>
            </a:solidFill>
            <a:prstDash val="solid"/>
            <a:tailEnd type="triangle"/>
          </a:ln>
        </p:spPr>
        <p:txBody>
          <a:bodyPr/>
          <a:lstStyle/>
          <a:p>
            <a:endParaRPr lang="en-US"/>
          </a:p>
        </p:txBody>
      </p:sp>
      <p:sp>
        <p:nvSpPr>
          <p:cNvPr id="12" name="Shape 10"/>
          <p:cNvSpPr/>
          <p:nvPr/>
        </p:nvSpPr>
        <p:spPr>
          <a:xfrm flipV="1">
            <a:off x="3017520" y="3291840"/>
            <a:ext cx="868680" cy="1234440"/>
          </a:xfrm>
          <a:prstGeom prst="line">
            <a:avLst/>
          </a:prstGeom>
          <a:noFill/>
          <a:ln w="19050">
            <a:solidFill>
              <a:srgbClr val="222222"/>
            </a:solidFill>
            <a:prstDash val="solid"/>
            <a:tailEnd type="triangle"/>
          </a:ln>
        </p:spPr>
        <p:txBody>
          <a:bodyPr/>
          <a:lstStyle/>
          <a:p>
            <a:endParaRPr lang="en-US"/>
          </a:p>
        </p:txBody>
      </p:sp>
      <p:sp>
        <p:nvSpPr>
          <p:cNvPr id="13" name="Shape 11"/>
          <p:cNvSpPr/>
          <p:nvPr/>
        </p:nvSpPr>
        <p:spPr>
          <a:xfrm>
            <a:off x="4572000" y="3429000"/>
            <a:ext cx="0" cy="1051560"/>
          </a:xfrm>
          <a:prstGeom prst="line">
            <a:avLst/>
          </a:prstGeom>
          <a:noFill/>
          <a:ln w="19050">
            <a:solidFill>
              <a:srgbClr val="222222"/>
            </a:solidFill>
            <a:prstDash val="solid"/>
            <a:tailEnd type="triangle"/>
          </a:ln>
        </p:spPr>
        <p:txBody>
          <a:bodyPr/>
          <a:lstStyle/>
          <a:p>
            <a:endParaRPr lang="en-US"/>
          </a:p>
        </p:txBody>
      </p:sp>
      <p:sp>
        <p:nvSpPr>
          <p:cNvPr id="14" name="Text 12"/>
          <p:cNvSpPr txBox="1"/>
          <p:nvPr/>
        </p:nvSpPr>
        <p:spPr>
          <a:xfrm>
            <a:off x="640080" y="5760720"/>
            <a:ext cx="5760720" cy="365760"/>
          </a:xfrm>
          <a:prstGeom prst="rect">
            <a:avLst/>
          </a:prstGeom>
          <a:noFill/>
          <a:ln/>
        </p:spPr>
        <p:txBody>
          <a:bodyPr wrap="square" lIns="0" tIns="0" rIns="0" bIns="0" rtlCol="0" anchor="ctr"/>
          <a:lstStyle/>
          <a:p>
            <a:pPr marL="0" indent="0">
              <a:buNone/>
            </a:pPr>
            <a:r>
              <a:rPr lang="en-US" sz="1800" i="1" dirty="0">
                <a:solidFill>
                  <a:srgbClr val="5F5F5F"/>
                </a:solidFill>
                <a:latin typeface="Arial" pitchFamily="34" charset="0"/>
                <a:ea typeface="Arial" pitchFamily="34" charset="-122"/>
                <a:cs typeface="Arial" pitchFamily="34" charset="-120"/>
              </a:rPr>
              <a:t>Diagram adapted from Motos-Sellés et al. (2025)</a:t>
            </a:r>
            <a:endParaRPr lang="en-US" sz="1800" dirty="0"/>
          </a:p>
        </p:txBody>
      </p:sp>
      <p:sp>
        <p:nvSpPr>
          <p:cNvPr id="15" name="Text 13"/>
          <p:cNvSpPr txBox="1"/>
          <p:nvPr/>
        </p:nvSpPr>
        <p:spPr>
          <a:xfrm>
            <a:off x="6583680" y="1280160"/>
            <a:ext cx="4965192" cy="4983480"/>
          </a:xfrm>
          <a:prstGeom prst="rect">
            <a:avLst/>
          </a:prstGeom>
          <a:noFill/>
          <a:ln/>
        </p:spPr>
        <p:txBody>
          <a:bodyPr wrap="square" lIns="0" tIns="0" rIns="0" bIns="0" rtlCol="0" anchor="t"/>
          <a:lstStyle/>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A review of 16 studies found that positive attitudes and norms that favour vaping went with stronger intention to vape (Motos-Sellés et al., 2025).</a:t>
            </a:r>
            <a:endParaRPr lang="en-US" sz="1800" dirty="0"/>
          </a:p>
          <a:p>
            <a:pPr marL="0" indent="0" algn="just">
              <a:lnSpc>
                <a:spcPct val="150000"/>
              </a:lnSpc>
              <a:spcAft>
                <a:spcPts val="600"/>
              </a:spcAft>
              <a:buNone/>
            </a:pPr>
            <a:r>
              <a:rPr lang="en-US" sz="1800" dirty="0">
                <a:solidFill>
                  <a:srgbClr val="222222"/>
                </a:solidFill>
                <a:latin typeface="Arial" pitchFamily="34" charset="0"/>
                <a:ea typeface="Arial" pitchFamily="34" charset="-122"/>
                <a:cs typeface="Arial" pitchFamily="34" charset="-120"/>
              </a:rPr>
              <a:t>For non smokers, finding vapes hard to get lowered intention (Motos-Sellés et al., 2025).</a:t>
            </a:r>
            <a:endParaRPr lang="en-US" sz="1800" dirty="0"/>
          </a:p>
          <a:p>
            <a:pPr marL="0" indent="0" algn="just">
              <a:lnSpc>
                <a:spcPct val="150000"/>
              </a:lnSpc>
              <a:spcAft>
                <a:spcPts val="600"/>
              </a:spcAft>
              <a:buNone/>
            </a:pPr>
            <a:r>
              <a:rPr lang="en-US" sz="1800" b="1" dirty="0">
                <a:solidFill>
                  <a:srgbClr val="222222"/>
                </a:solidFill>
                <a:latin typeface="Arial" pitchFamily="34" charset="0"/>
                <a:ea typeface="Arial" pitchFamily="34" charset="-122"/>
                <a:cs typeface="Arial" pitchFamily="34" charset="-120"/>
              </a:rPr>
              <a:t>Critical point: </a:t>
            </a:r>
            <a:r>
              <a:rPr lang="en-US" sz="1800" dirty="0">
                <a:solidFill>
                  <a:srgbClr val="222222"/>
                </a:solidFill>
                <a:latin typeface="Arial" pitchFamily="34" charset="0"/>
                <a:ea typeface="Arial" pitchFamily="34" charset="-122"/>
                <a:cs typeface="Arial" pitchFamily="34" charset="-120"/>
              </a:rPr>
              <a:t>most studies were cross sectional, and intention does not always turn into behaviour.</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How our sessions tackle each barrier</a:t>
            </a:r>
            <a:endParaRPr lang="en-US" sz="3000" dirty="0"/>
          </a:p>
        </p:txBody>
      </p:sp>
      <p:graphicFrame>
        <p:nvGraphicFramePr>
          <p:cNvPr id="31" name="Table 0"/>
          <p:cNvGraphicFramePr>
            <a:graphicFrameLocks noGrp="1"/>
          </p:cNvGraphicFramePr>
          <p:nvPr>
            <p:extLst>
              <p:ext uri="{D42A27DB-BD31-4B8C-83A1-F6EECF244321}">
                <p14:modId xmlns:p14="http://schemas.microsoft.com/office/powerpoint/2010/main" val="1579011935"/>
              </p:ext>
            </p:extLst>
          </p:nvPr>
        </p:nvGraphicFramePr>
        <p:xfrm>
          <a:off x="640080" y="1188720"/>
          <a:ext cx="10908792" cy="4429760"/>
        </p:xfrm>
        <a:graphic>
          <a:graphicData uri="http://schemas.openxmlformats.org/drawingml/2006/table">
            <a:tbl>
              <a:tblPr/>
              <a:tblGrid>
                <a:gridCol w="3017520">
                  <a:extLst>
                    <a:ext uri="{9D8B030D-6E8A-4147-A177-3AD203B41FA5}">
                      <a16:colId xmlns:a16="http://schemas.microsoft.com/office/drawing/2014/main" val="20000"/>
                    </a:ext>
                  </a:extLst>
                </a:gridCol>
                <a:gridCol w="3776472">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512064">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Barrier</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What the theory says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b="1" dirty="0">
                          <a:solidFill>
                            <a:srgbClr val="222222"/>
                          </a:solidFill>
                          <a:latin typeface="Arial" pitchFamily="34" charset="0"/>
                          <a:ea typeface="Arial" pitchFamily="34" charset="-122"/>
                          <a:cs typeface="Arial" pitchFamily="34" charset="-120"/>
                        </a:rPr>
                        <a:t>Our solution</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0" cap="flat" cmpd="sng" algn="ctr">
                      <a:noFill/>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0"/>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Low health literacy, myths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Capability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Weeks 1 and 2: myth quiz, nicotine facts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1"/>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Adverts and flavours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Attitudes (TPB)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3: ad busters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2"/>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Easy access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Opportunity (COM-B), control (TPB)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4: the law and you</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3"/>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Friends offering vapes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Social norms (TPB)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5: say no your way</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4"/>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Stress and comfort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Motivation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6: stress without smoke</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5"/>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'Everyone does it'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Social norms (TPB)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7: crew champions</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6"/>
                  </a:ext>
                </a:extLst>
              </a:tr>
              <a:tr h="512064">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Family smoking</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Opportunity (COM-B)</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tc>
                  <a:txBody>
                    <a:bodyPr/>
                    <a:lstStyle/>
                    <a:p>
                      <a:pPr marL="0" indent="0">
                        <a:lnSpc>
                          <a:spcPct val="150000"/>
                        </a:lnSpc>
                        <a:buNone/>
                      </a:pPr>
                      <a:r>
                        <a:rPr lang="en-US" sz="1800" dirty="0">
                          <a:solidFill>
                            <a:srgbClr val="222222"/>
                          </a:solidFill>
                          <a:latin typeface="Arial" pitchFamily="34" charset="0"/>
                          <a:ea typeface="Arial" pitchFamily="34" charset="-122"/>
                          <a:cs typeface="Arial" pitchFamily="34" charset="-120"/>
                        </a:rPr>
                        <a:t>Week 8: families and quit support</a:t>
                      </a:r>
                      <a:endParaRPr lang="en-US" sz="1800" dirty="0">
                        <a:latin typeface="Arial" charset="0"/>
                        <a:ea typeface="Arial" charset="0"/>
                        <a:cs typeface="Arial" charset="0"/>
                      </a:endParaRPr>
                    </a:p>
                  </a:txBody>
                  <a:tcPr marL="0" marR="109728" marT="36576" marB="36576" anchor="ctr">
                    <a:lnL w="0" cap="flat" cmpd="sng" algn="ctr">
                      <a:noFill/>
                    </a:lnL>
                    <a:lnR w="0" cap="flat" cmpd="sng" algn="ctr">
                      <a:noFill/>
                    </a:lnR>
                    <a:lnT w="12700" cap="flat" cmpd="sng" algn="ctr">
                      <a:solidFill>
                        <a:srgbClr val="9DBDB8"/>
                      </a:solidFill>
                      <a:prstDash val="solid"/>
                      <a:round/>
                      <a:headEnd type="none" w="med" len="med"/>
                      <a:tailEnd type="none" w="med" len="med"/>
                    </a:lnT>
                    <a:lnB w="12700" cap="flat" cmpd="sng" algn="ctr">
                      <a:solidFill>
                        <a:srgbClr val="9DBDB8"/>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6" name="Text 3"/>
          <p:cNvSpPr txBox="1"/>
          <p:nvPr/>
        </p:nvSpPr>
        <p:spPr>
          <a:xfrm>
            <a:off x="640080" y="5943600"/>
            <a:ext cx="10908792" cy="365760"/>
          </a:xfrm>
          <a:prstGeom prst="rect">
            <a:avLst/>
          </a:prstGeom>
          <a:noFill/>
          <a:ln/>
        </p:spPr>
        <p:txBody>
          <a:bodyPr wrap="square" lIns="0" tIns="0" rIns="0" bIns="0" rtlCol="0" anchor="ctr"/>
          <a:lstStyle/>
          <a:p>
            <a:pPr marL="0" indent="0">
              <a:buNone/>
            </a:pPr>
            <a:r>
              <a:rPr lang="en-US" sz="1800" i="1" dirty="0">
                <a:solidFill>
                  <a:srgbClr val="5F5F5F"/>
                </a:solidFill>
                <a:latin typeface="Arial" pitchFamily="34" charset="0"/>
                <a:ea typeface="Arial" pitchFamily="34" charset="-122"/>
                <a:cs typeface="Arial" pitchFamily="34" charset="-120"/>
              </a:rPr>
              <a:t>Sources: Paddock et al. (2025); Motos-Sellés et al. (2025)</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30</a:t>
            </a:fld>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Critical reflection and recommendations</a:t>
            </a:r>
            <a:endParaRPr lang="en-US" sz="3000" dirty="0"/>
          </a:p>
        </p:txBody>
      </p:sp>
      <p:sp>
        <p:nvSpPr>
          <p:cNvPr id="5" name="Text 3"/>
          <p:cNvSpPr txBox="1"/>
          <p:nvPr/>
        </p:nvSpPr>
        <p:spPr>
          <a:xfrm>
            <a:off x="640080" y="1280160"/>
            <a:ext cx="10908792" cy="4983480"/>
          </a:xfrm>
          <a:prstGeom prst="rect">
            <a:avLst/>
          </a:prstGeom>
          <a:noFill/>
          <a:ln/>
        </p:spPr>
        <p:txBody>
          <a:bodyPr wrap="square" lIns="0" tIns="0" rIns="0" bIns="0" rtlCol="0" anchor="t"/>
          <a:lstStyle/>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Our campaign works with individuals. It cannot stop shops selling vapes to children or control advertising. That needs law and enforcement, such as the Tobacco and Vapes Act 2026.</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We must get the message right. Vaping is far less harmful than smoking for adults (RCP, 2024), yet 62% of young people and 54% of adults think it is as harmful or worse (ASH, 2026). Scare messages could stop adult smokers switching.</a:t>
            </a:r>
            <a:endParaRPr lang="en-US" sz="2000" dirty="0"/>
          </a:p>
          <a:p>
            <a:pPr marL="0" indent="0" algn="just">
              <a:lnSpc>
                <a:spcPct val="150000"/>
              </a:lnSpc>
              <a:spcAft>
                <a:spcPts val="1000"/>
              </a:spcAft>
              <a:buNone/>
            </a:pPr>
            <a:r>
              <a:rPr lang="en-US" sz="2000" b="1" dirty="0">
                <a:solidFill>
                  <a:srgbClr val="222222"/>
                </a:solidFill>
                <a:latin typeface="Arial" pitchFamily="34" charset="0"/>
                <a:ea typeface="Arial" pitchFamily="34" charset="-122"/>
                <a:cs typeface="Arial" pitchFamily="34" charset="-120"/>
              </a:rPr>
              <a:t>Recommendations: </a:t>
            </a:r>
            <a:r>
              <a:rPr lang="en-US" sz="2000" dirty="0">
                <a:solidFill>
                  <a:srgbClr val="222222"/>
                </a:solidFill>
                <a:latin typeface="Arial" pitchFamily="34" charset="0"/>
                <a:ea typeface="Arial" pitchFamily="34" charset="-122"/>
                <a:cs typeface="Arial" pitchFamily="34" charset="-120"/>
              </a:rPr>
              <a:t>test against a comparison school, collect local survey data for 11 to 16 year olds, follow up for at least a year, and co design the next version with young people (Paddock et al., 2025).</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TASK 4  |  BENEFITS AND CHALLENGES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Conclusion</a:t>
            </a:r>
            <a:endParaRPr lang="en-US" sz="3000" dirty="0"/>
          </a:p>
        </p:txBody>
      </p:sp>
      <p:sp>
        <p:nvSpPr>
          <p:cNvPr id="5" name="Text 3"/>
          <p:cNvSpPr txBox="1"/>
          <p:nvPr/>
        </p:nvSpPr>
        <p:spPr>
          <a:xfrm>
            <a:off x="640080" y="1280160"/>
            <a:ext cx="10908792" cy="3931920"/>
          </a:xfrm>
          <a:prstGeom prst="rect">
            <a:avLst/>
          </a:prstGeom>
          <a:noFill/>
          <a:ln/>
        </p:spPr>
        <p:txBody>
          <a:bodyPr wrap="square" lIns="0" tIns="0" rIns="0" bIns="0" rtlCol="0" anchor="t"/>
          <a:lstStyle/>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Almost 1 in 5 young people have tried smoking, more than in 2023.</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Barking and Dagenham has more smoking and more smoking deaths than London as a whole, and high deprivation.</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Clear Air Crew helps young people never start, and helps those who have started to stop.</a:t>
            </a:r>
            <a:endParaRPr lang="en-US" sz="2000" dirty="0"/>
          </a:p>
          <a:p>
            <a:pPr marL="0" indent="0" algn="just">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It works best alongside the new law and strong enforcement.</a:t>
            </a:r>
            <a:endParaRPr lang="en-US" sz="2000" dirty="0"/>
          </a:p>
        </p:txBody>
      </p:sp>
      <p:sp>
        <p:nvSpPr>
          <p:cNvPr id="6" name="Text 4"/>
          <p:cNvSpPr txBox="1"/>
          <p:nvPr/>
        </p:nvSpPr>
        <p:spPr>
          <a:xfrm>
            <a:off x="640080" y="5394960"/>
            <a:ext cx="10908792" cy="640080"/>
          </a:xfrm>
          <a:prstGeom prst="rect">
            <a:avLst/>
          </a:prstGeom>
          <a:noFill/>
          <a:ln/>
        </p:spPr>
        <p:txBody>
          <a:bodyPr wrap="square" lIns="0" tIns="0" rIns="0" bIns="0" rtlCol="0" anchor="ctr"/>
          <a:lstStyle/>
          <a:p>
            <a:pPr marL="0" indent="0">
              <a:buNone/>
            </a:pPr>
            <a:r>
              <a:rPr lang="en-US" sz="2800" b="1" dirty="0">
                <a:solidFill>
                  <a:srgbClr val="0F4C5C"/>
                </a:solidFill>
                <a:latin typeface="Arial" pitchFamily="34" charset="0"/>
                <a:ea typeface="Arial" pitchFamily="34" charset="-122"/>
                <a:cs typeface="Arial" pitchFamily="34" charset="-120"/>
              </a:rPr>
              <a:t>Thank you. Any questions?</a:t>
            </a:r>
            <a:endParaRPr lang="en-US" sz="2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32</a:t>
            </a:fld>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REFERENCES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References</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Action on Smoking and Health (ASH) (2025a) </a:t>
            </a:r>
            <a:r>
              <a:rPr lang="en-US" sz="1800" i="1" dirty="0">
                <a:solidFill>
                  <a:srgbClr val="222222"/>
                </a:solidFill>
                <a:latin typeface="Arial" pitchFamily="34" charset="0"/>
                <a:ea typeface="Arial" pitchFamily="34" charset="-122"/>
                <a:cs typeface="Arial" pitchFamily="34" charset="-120"/>
              </a:rPr>
              <a:t>Young people and smoking</a:t>
            </a:r>
            <a:r>
              <a:rPr lang="en-US" sz="1800" dirty="0">
                <a:solidFill>
                  <a:srgbClr val="222222"/>
                </a:solidFill>
                <a:latin typeface="Arial" pitchFamily="34" charset="0"/>
                <a:ea typeface="Arial" pitchFamily="34" charset="-122"/>
                <a:cs typeface="Arial" pitchFamily="34" charset="-120"/>
              </a:rPr>
              <a:t>. Available at: https://ash.org.uk/information-and-resources/fact-sheets/young-people-and-smoking/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Action on Smoking and Health (ASH) (2025b) </a:t>
            </a:r>
            <a:r>
              <a:rPr lang="en-US" sz="1800" i="1" dirty="0">
                <a:solidFill>
                  <a:srgbClr val="222222"/>
                </a:solidFill>
                <a:latin typeface="Arial" pitchFamily="34" charset="0"/>
                <a:ea typeface="Arial" pitchFamily="34" charset="-122"/>
                <a:cs typeface="Arial" pitchFamily="34" charset="-120"/>
              </a:rPr>
              <a:t>ASH strategy 2025 to 2030: summary</a:t>
            </a:r>
            <a:r>
              <a:rPr lang="en-US" sz="1800" dirty="0">
                <a:solidFill>
                  <a:srgbClr val="222222"/>
                </a:solidFill>
                <a:latin typeface="Arial" pitchFamily="34" charset="0"/>
                <a:ea typeface="Arial" pitchFamily="34" charset="-122"/>
                <a:cs typeface="Arial" pitchFamily="34" charset="-120"/>
              </a:rPr>
              <a:t>. London: ASH. Available at: https://ash.org.uk/about/who-we-are/ash-strategy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Action on Smoking and Health (ASH) (2025c) </a:t>
            </a:r>
            <a:r>
              <a:rPr lang="en-US" sz="1800" i="1" dirty="0">
                <a:solidFill>
                  <a:srgbClr val="222222"/>
                </a:solidFill>
                <a:latin typeface="Arial" pitchFamily="34" charset="0"/>
                <a:ea typeface="Arial" pitchFamily="34" charset="-122"/>
                <a:cs typeface="Arial" pitchFamily="34" charset="-120"/>
              </a:rPr>
              <a:t>New figures show cost of smoking to society in England dwarfs tobacco tax revenue</a:t>
            </a:r>
            <a:r>
              <a:rPr lang="en-US" sz="1800" dirty="0">
                <a:solidFill>
                  <a:srgbClr val="222222"/>
                </a:solidFill>
                <a:latin typeface="Arial" pitchFamily="34" charset="0"/>
                <a:ea typeface="Arial" pitchFamily="34" charset="-122"/>
                <a:cs typeface="Arial" pitchFamily="34" charset="-120"/>
              </a:rPr>
              <a:t>. Available at: https://ash.org.uk/media-centre/news/press-releases/new-figures-show-cost-of-smoking-to-society-in-england-dwarfs-tobacco-tax-revenue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Action on Smoking and Health (ASH) (2026) </a:t>
            </a:r>
            <a:r>
              <a:rPr lang="en-US" sz="1800" i="1" dirty="0">
                <a:solidFill>
                  <a:srgbClr val="222222"/>
                </a:solidFill>
                <a:latin typeface="Arial" pitchFamily="34" charset="0"/>
                <a:ea typeface="Arial" pitchFamily="34" charset="-122"/>
                <a:cs typeface="Arial" pitchFamily="34" charset="-120"/>
              </a:rPr>
              <a:t>Use of vapes among young people in Great Britain</a:t>
            </a:r>
            <a:r>
              <a:rPr lang="en-US" sz="1800" dirty="0">
                <a:solidFill>
                  <a:srgbClr val="222222"/>
                </a:solidFill>
                <a:latin typeface="Arial" pitchFamily="34" charset="0"/>
                <a:ea typeface="Arial" pitchFamily="34" charset="-122"/>
                <a:cs typeface="Arial" pitchFamily="34" charset="-120"/>
              </a:rPr>
              <a:t>. London: ASH. Available at: https://ash.org.uk/uploads/youth-vaping-fact-sheet-2026-FINAL.pdf (Accessed: 21 October 2026).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33</a:t>
            </a:fld>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REFERENCES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References (continued)</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Barking and Dagenham Council (2026) </a:t>
            </a:r>
            <a:r>
              <a:rPr lang="en-US" sz="1800" i="1" dirty="0">
                <a:solidFill>
                  <a:srgbClr val="222222"/>
                </a:solidFill>
                <a:latin typeface="Arial" pitchFamily="34" charset="0"/>
                <a:ea typeface="Arial" pitchFamily="34" charset="-122"/>
                <a:cs typeface="Arial" pitchFamily="34" charset="-120"/>
              </a:rPr>
              <a:t>Smokefree presentation to the Committee in Common, 13 January 2026</a:t>
            </a:r>
            <a:r>
              <a:rPr lang="en-US" sz="1800" dirty="0">
                <a:solidFill>
                  <a:srgbClr val="222222"/>
                </a:solidFill>
                <a:latin typeface="Arial" pitchFamily="34" charset="0"/>
                <a:ea typeface="Arial" pitchFamily="34" charset="-122"/>
                <a:cs typeface="Arial" pitchFamily="34" charset="-120"/>
              </a:rPr>
              <a:t>. Available at: https://lbbd.moderngov.co.uk/documents/s179409/Smokefree%20presentation.pdf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Cancer Research UK (CRUK) (2024) </a:t>
            </a:r>
            <a:r>
              <a:rPr lang="en-US" sz="1800" i="1" dirty="0">
                <a:solidFill>
                  <a:srgbClr val="222222"/>
                </a:solidFill>
                <a:latin typeface="Arial" pitchFamily="34" charset="0"/>
                <a:ea typeface="Arial" pitchFamily="34" charset="-122"/>
                <a:cs typeface="Arial" pitchFamily="34" charset="-120"/>
              </a:rPr>
              <a:t>Cancers caused by smoking reach all time high</a:t>
            </a:r>
            <a:r>
              <a:rPr lang="en-US" sz="1800" dirty="0">
                <a:solidFill>
                  <a:srgbClr val="222222"/>
                </a:solidFill>
                <a:latin typeface="Arial" pitchFamily="34" charset="0"/>
                <a:ea typeface="Arial" pitchFamily="34" charset="-122"/>
                <a:cs typeface="Arial" pitchFamily="34" charset="-120"/>
              </a:rPr>
              <a:t>. Available at: https://news.cancerresearchuk.org/2024/07/09/smoking-cancers-reach-all-time-high/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Cancer Research UK (CRUK) (2026) </a:t>
            </a:r>
            <a:r>
              <a:rPr lang="en-US" sz="1800" i="1" dirty="0">
                <a:solidFill>
                  <a:srgbClr val="222222"/>
                </a:solidFill>
                <a:latin typeface="Arial" pitchFamily="34" charset="0"/>
                <a:ea typeface="Arial" pitchFamily="34" charset="-122"/>
                <a:cs typeface="Arial" pitchFamily="34" charset="-120"/>
              </a:rPr>
              <a:t>Creating a smokefree generation</a:t>
            </a:r>
            <a:r>
              <a:rPr lang="en-US" sz="1800" dirty="0">
                <a:solidFill>
                  <a:srgbClr val="222222"/>
                </a:solidFill>
                <a:latin typeface="Arial" pitchFamily="34" charset="0"/>
                <a:ea typeface="Arial" pitchFamily="34" charset="-122"/>
                <a:cs typeface="Arial" pitchFamily="34" charset="-120"/>
              </a:rPr>
              <a:t>. Available at: https://www.cancerresearchuk.org/get-involved/campaign-with-us/all-our-campaigns/smokefreeuk/creating-a-smokefree-generation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Gardner, L.A. et al. (2024) 'A systematic review and meta-analysis of school-based preventive interventions targeting e-cigarette use among adolescents', </a:t>
            </a:r>
            <a:r>
              <a:rPr lang="en-US" sz="1800" i="1" dirty="0">
                <a:solidFill>
                  <a:srgbClr val="222222"/>
                </a:solidFill>
                <a:latin typeface="Arial" pitchFamily="34" charset="0"/>
                <a:ea typeface="Arial" pitchFamily="34" charset="-122"/>
                <a:cs typeface="Arial" pitchFamily="34" charset="-120"/>
              </a:rPr>
              <a:t>Prevention Science</a:t>
            </a:r>
            <a:r>
              <a:rPr lang="en-US" sz="1800" dirty="0">
                <a:solidFill>
                  <a:srgbClr val="222222"/>
                </a:solidFill>
                <a:latin typeface="Arial" pitchFamily="34" charset="0"/>
                <a:ea typeface="Arial" pitchFamily="34" charset="-122"/>
                <a:cs typeface="Arial" pitchFamily="34" charset="-120"/>
              </a:rPr>
              <a:t>, 25, pp. 1104–1121. doi:10.1007/s11121-024-01730-6.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34</a:t>
            </a:fld>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REFERENCES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References (continued)</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Khan, J. (2022) </a:t>
            </a:r>
            <a:r>
              <a:rPr lang="en-US" sz="1800" i="1" dirty="0">
                <a:solidFill>
                  <a:srgbClr val="222222"/>
                </a:solidFill>
                <a:latin typeface="Arial" pitchFamily="34" charset="0"/>
                <a:ea typeface="Arial" pitchFamily="34" charset="-122"/>
                <a:cs typeface="Arial" pitchFamily="34" charset="-120"/>
              </a:rPr>
              <a:t>The Khan review: making smoking obsolete</a:t>
            </a:r>
            <a:r>
              <a:rPr lang="en-US" sz="1800" dirty="0">
                <a:solidFill>
                  <a:srgbClr val="222222"/>
                </a:solidFill>
                <a:latin typeface="Arial" pitchFamily="34" charset="0"/>
                <a:ea typeface="Arial" pitchFamily="34" charset="-122"/>
                <a:cs typeface="Arial" pitchFamily="34" charset="-120"/>
              </a:rPr>
              <a:t>. London: Department of Health and Social Care.</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Motos-Sellés, P., Cortés-Tomás, M.-T. and Giménez-Costa, J.-A. (2025) 'Theory of Planned Behavior factors influencing e-cigarette use among adolescents: a systematic review', </a:t>
            </a:r>
            <a:r>
              <a:rPr lang="en-US" sz="1800" i="1" dirty="0">
                <a:solidFill>
                  <a:srgbClr val="222222"/>
                </a:solidFill>
                <a:latin typeface="Arial" pitchFamily="34" charset="0"/>
                <a:ea typeface="Arial" pitchFamily="34" charset="-122"/>
                <a:cs typeface="Arial" pitchFamily="34" charset="-120"/>
              </a:rPr>
              <a:t>Current Addiction Reports</a:t>
            </a:r>
            <a:r>
              <a:rPr lang="en-US" sz="1800" dirty="0">
                <a:solidFill>
                  <a:srgbClr val="222222"/>
                </a:solidFill>
                <a:latin typeface="Arial" pitchFamily="34" charset="0"/>
                <a:ea typeface="Arial" pitchFamily="34" charset="-122"/>
                <a:cs typeface="Arial" pitchFamily="34" charset="-120"/>
              </a:rPr>
              <a:t>, 12. doi:10.1007/s40429-025-00612-3.</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National Institute for Health and Care Excellence (NICE) (2021) </a:t>
            </a:r>
            <a:r>
              <a:rPr lang="en-US" sz="1800" i="1" dirty="0">
                <a:solidFill>
                  <a:srgbClr val="222222"/>
                </a:solidFill>
                <a:latin typeface="Arial" pitchFamily="34" charset="0"/>
                <a:ea typeface="Arial" pitchFamily="34" charset="-122"/>
                <a:cs typeface="Arial" pitchFamily="34" charset="-120"/>
              </a:rPr>
              <a:t>Tobacco: preventing uptake, promoting quitting and treating dependence</a:t>
            </a:r>
            <a:r>
              <a:rPr lang="en-US" sz="1800" dirty="0">
                <a:solidFill>
                  <a:srgbClr val="222222"/>
                </a:solidFill>
                <a:latin typeface="Arial" pitchFamily="34" charset="0"/>
                <a:ea typeface="Arial" pitchFamily="34" charset="-122"/>
                <a:cs typeface="Arial" pitchFamily="34" charset="-120"/>
              </a:rPr>
              <a:t> (NICE guideline NG209). Available at: https://www.nice.org.uk/guidance/ng209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NHS England (2024) </a:t>
            </a:r>
            <a:r>
              <a:rPr lang="en-US" sz="1800" i="1" dirty="0">
                <a:solidFill>
                  <a:srgbClr val="222222"/>
                </a:solidFill>
                <a:latin typeface="Arial" pitchFamily="34" charset="0"/>
                <a:ea typeface="Arial" pitchFamily="34" charset="-122"/>
                <a:cs typeface="Arial" pitchFamily="34" charset="-120"/>
              </a:rPr>
              <a:t>Smoking, drinking and drug use among young people in England, 2023</a:t>
            </a:r>
            <a:r>
              <a:rPr lang="en-US" sz="1800" dirty="0">
                <a:solidFill>
                  <a:srgbClr val="222222"/>
                </a:solidFill>
                <a:latin typeface="Arial" pitchFamily="34" charset="0"/>
                <a:ea typeface="Arial" pitchFamily="34" charset="-122"/>
                <a:cs typeface="Arial" pitchFamily="34" charset="-120"/>
              </a:rPr>
              <a:t>. Leeds: NHS England.</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35</a:t>
            </a:fld>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REFERENCES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References (continued)</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OCSI (2026) </a:t>
            </a:r>
            <a:r>
              <a:rPr lang="en-US" sz="1800" i="1" dirty="0">
                <a:solidFill>
                  <a:srgbClr val="222222"/>
                </a:solidFill>
                <a:latin typeface="Arial" pitchFamily="34" charset="0"/>
                <a:ea typeface="Arial" pitchFamily="34" charset="-122"/>
                <a:cs typeface="Arial" pitchFamily="34" charset="-120"/>
              </a:rPr>
              <a:t>Deprivation in London: analysis of the English Indices of Deprivation 2025</a:t>
            </a:r>
            <a:r>
              <a:rPr lang="en-US" sz="1800" dirty="0">
                <a:solidFill>
                  <a:srgbClr val="222222"/>
                </a:solidFill>
                <a:latin typeface="Arial" pitchFamily="34" charset="0"/>
                <a:ea typeface="Arial" pitchFamily="34" charset="-122"/>
                <a:cs typeface="Arial" pitchFamily="34" charset="-120"/>
              </a:rPr>
              <a:t>. Available at: https://ocsi.uk/2026/02/03/deprivation-in-london-analysis-of-the-english-indices-of-deprivation-2025/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Office for Health Improvement and Disparities (OHID) (2024) </a:t>
            </a:r>
            <a:r>
              <a:rPr lang="en-US" sz="1800" i="1" dirty="0">
                <a:solidFill>
                  <a:srgbClr val="222222"/>
                </a:solidFill>
                <a:latin typeface="Arial" pitchFamily="34" charset="0"/>
                <a:ea typeface="Arial" pitchFamily="34" charset="-122"/>
                <a:cs typeface="Arial" pitchFamily="34" charset="-120"/>
              </a:rPr>
              <a:t>Smoking profile for England: statistical commentary, October 2024 update</a:t>
            </a:r>
            <a:r>
              <a:rPr lang="en-US" sz="1800" dirty="0">
                <a:solidFill>
                  <a:srgbClr val="222222"/>
                </a:solidFill>
                <a:latin typeface="Arial" pitchFamily="34" charset="0"/>
                <a:ea typeface="Arial" pitchFamily="34" charset="-122"/>
                <a:cs typeface="Arial" pitchFamily="34" charset="-120"/>
              </a:rPr>
              <a:t>. London: OHID.</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Office for National Statistics (ONS) (2026) </a:t>
            </a:r>
            <a:r>
              <a:rPr lang="en-US" sz="1800" i="1" dirty="0">
                <a:solidFill>
                  <a:srgbClr val="222222"/>
                </a:solidFill>
                <a:latin typeface="Arial" pitchFamily="34" charset="0"/>
                <a:ea typeface="Arial" pitchFamily="34" charset="-122"/>
                <a:cs typeface="Arial" pitchFamily="34" charset="-120"/>
              </a:rPr>
              <a:t>Adult smoking habits in the UK: 2025</a:t>
            </a:r>
            <a:r>
              <a:rPr lang="en-US" sz="1800" dirty="0">
                <a:solidFill>
                  <a:srgbClr val="222222"/>
                </a:solidFill>
                <a:latin typeface="Arial" pitchFamily="34" charset="0"/>
                <a:ea typeface="Arial" pitchFamily="34" charset="-122"/>
                <a:cs typeface="Arial" pitchFamily="34" charset="-120"/>
              </a:rPr>
              <a:t>. Newport: ONS.</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Paddock, D., Misquitta, P., Thorneloe, R. and Humphreys, H. (2025) </a:t>
            </a:r>
            <a:r>
              <a:rPr lang="en-US" sz="1800" i="1" dirty="0">
                <a:solidFill>
                  <a:srgbClr val="222222"/>
                </a:solidFill>
                <a:latin typeface="Arial" pitchFamily="34" charset="0"/>
                <a:ea typeface="Arial" pitchFamily="34" charset="-122"/>
                <a:cs typeface="Arial" pitchFamily="34" charset="-120"/>
              </a:rPr>
              <a:t>Behavioural insights research phase 1 report: vaping in young people</a:t>
            </a:r>
            <a:r>
              <a:rPr lang="en-US" sz="1800" dirty="0">
                <a:solidFill>
                  <a:srgbClr val="222222"/>
                </a:solidFill>
                <a:latin typeface="Arial" pitchFamily="34" charset="0"/>
                <a:ea typeface="Arial" pitchFamily="34" charset="-122"/>
                <a:cs typeface="Arial" pitchFamily="34" charset="-120"/>
              </a:rPr>
              <a:t>. Sheffield: Sheffield Hallam University for Cambridgeshire County Council.</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PSHE Association (2022) </a:t>
            </a:r>
            <a:r>
              <a:rPr lang="en-US" sz="1800" i="1" dirty="0">
                <a:solidFill>
                  <a:srgbClr val="222222"/>
                </a:solidFill>
                <a:latin typeface="Arial" pitchFamily="34" charset="0"/>
                <a:ea typeface="Arial" pitchFamily="34" charset="-122"/>
                <a:cs typeface="Arial" pitchFamily="34" charset="-120"/>
              </a:rPr>
              <a:t>Where is vaping covered in our materials?</a:t>
            </a:r>
            <a:r>
              <a:rPr lang="en-US" sz="1800" dirty="0">
                <a:solidFill>
                  <a:srgbClr val="222222"/>
                </a:solidFill>
                <a:latin typeface="Arial" pitchFamily="34" charset="0"/>
                <a:ea typeface="Arial" pitchFamily="34" charset="-122"/>
                <a:cs typeface="Arial" pitchFamily="34" charset="-120"/>
              </a:rPr>
              <a:t> Available at: https://pshe-association.org.uk/news/where-is-vaping-covered-in-our-materials (Accessed: 21 October 2026).</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36</a:t>
            </a:fld>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REFERENCES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References (continued)</a:t>
            </a:r>
            <a:endParaRPr lang="en-US" sz="3000" dirty="0"/>
          </a:p>
        </p:txBody>
      </p:sp>
      <p:sp>
        <p:nvSpPr>
          <p:cNvPr id="5" name="Text 3"/>
          <p:cNvSpPr txBox="1"/>
          <p:nvPr/>
        </p:nvSpPr>
        <p:spPr>
          <a:xfrm>
            <a:off x="640080" y="1234440"/>
            <a:ext cx="10908792" cy="5029200"/>
          </a:xfrm>
          <a:prstGeom prst="rect">
            <a:avLst/>
          </a:prstGeom>
          <a:noFill/>
          <a:ln/>
        </p:spPr>
        <p:txBody>
          <a:bodyPr wrap="square" lIns="0" tIns="0" rIns="0" bIns="0" rtlCol="0" anchor="t"/>
          <a:lstStyle/>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Royal College of Physicians (RCP) (2024) </a:t>
            </a:r>
            <a:r>
              <a:rPr lang="en-US" sz="1800" i="1" dirty="0">
                <a:solidFill>
                  <a:srgbClr val="222222"/>
                </a:solidFill>
                <a:latin typeface="Arial" pitchFamily="34" charset="0"/>
                <a:ea typeface="Arial" pitchFamily="34" charset="-122"/>
                <a:cs typeface="Arial" pitchFamily="34" charset="-120"/>
              </a:rPr>
              <a:t>E-cigarettes and harm reduction: an evidence review</a:t>
            </a:r>
            <a:r>
              <a:rPr lang="en-US" sz="1800" dirty="0">
                <a:solidFill>
                  <a:srgbClr val="222222"/>
                </a:solidFill>
                <a:latin typeface="Arial" pitchFamily="34" charset="0"/>
                <a:ea typeface="Arial" pitchFamily="34" charset="-122"/>
                <a:cs typeface="Arial" pitchFamily="34" charset="-120"/>
              </a:rPr>
              <a:t>. London: RCP.</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Skivington, K. et al. (2021) 'A new framework for developing and evaluating complex interventions: update of Medical Research Council guidance', </a:t>
            </a:r>
            <a:r>
              <a:rPr lang="en-US" sz="1800" i="1" dirty="0">
                <a:solidFill>
                  <a:srgbClr val="222222"/>
                </a:solidFill>
                <a:latin typeface="Arial" pitchFamily="34" charset="0"/>
                <a:ea typeface="Arial" pitchFamily="34" charset="-122"/>
                <a:cs typeface="Arial" pitchFamily="34" charset="-120"/>
              </a:rPr>
              <a:t>BMJ</a:t>
            </a:r>
            <a:r>
              <a:rPr lang="en-US" sz="1800" dirty="0">
                <a:solidFill>
                  <a:srgbClr val="222222"/>
                </a:solidFill>
                <a:latin typeface="Arial" pitchFamily="34" charset="0"/>
                <a:ea typeface="Arial" pitchFamily="34" charset="-122"/>
                <a:cs typeface="Arial" pitchFamily="34" charset="-120"/>
              </a:rPr>
              <a:t>, 374, n2061.</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Taylor, G.M.J. et al. (2021) 'Smoking cessation for improving mental health', </a:t>
            </a:r>
            <a:r>
              <a:rPr lang="en-US" sz="1800" i="1" dirty="0">
                <a:solidFill>
                  <a:srgbClr val="222222"/>
                </a:solidFill>
                <a:latin typeface="Arial" pitchFamily="34" charset="0"/>
                <a:ea typeface="Arial" pitchFamily="34" charset="-122"/>
                <a:cs typeface="Arial" pitchFamily="34" charset="-120"/>
              </a:rPr>
              <a:t>Cochrane Database of Systematic Reviews</a:t>
            </a:r>
            <a:r>
              <a:rPr lang="en-US" sz="1800" dirty="0">
                <a:solidFill>
                  <a:srgbClr val="222222"/>
                </a:solidFill>
                <a:latin typeface="Arial" pitchFamily="34" charset="0"/>
                <a:ea typeface="Arial" pitchFamily="34" charset="-122"/>
                <a:cs typeface="Arial" pitchFamily="34" charset="-120"/>
              </a:rPr>
              <a:t>, 3, CD013522. doi:10.1002/14651858.CD013522.pub2.</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Tobacco and Vapes Act 2026, c. 18. Available at: https://www.legislation.gov.uk/ukpga/2026/18 (Accessed: 21 October 2026).</a:t>
            </a:r>
            <a:endParaRPr lang="en-US" sz="1800" dirty="0"/>
          </a:p>
          <a:p>
            <a:pPr marL="0" indent="0" algn="l">
              <a:lnSpc>
                <a:spcPct val="150000"/>
              </a:lnSpc>
              <a:spcAft>
                <a:spcPts val="1000"/>
              </a:spcAft>
              <a:buNone/>
            </a:pPr>
            <a:r>
              <a:rPr lang="en-US" sz="1800" dirty="0">
                <a:solidFill>
                  <a:srgbClr val="222222"/>
                </a:solidFill>
                <a:latin typeface="Arial" pitchFamily="34" charset="0"/>
                <a:ea typeface="Arial" pitchFamily="34" charset="-122"/>
                <a:cs typeface="Arial" pitchFamily="34" charset="-120"/>
              </a:rPr>
              <a:t>World Health Organization (WHO) (2025) </a:t>
            </a:r>
            <a:r>
              <a:rPr lang="en-US" sz="1800" i="1" dirty="0">
                <a:solidFill>
                  <a:srgbClr val="222222"/>
                </a:solidFill>
                <a:latin typeface="Arial" pitchFamily="34" charset="0"/>
                <a:ea typeface="Arial" pitchFamily="34" charset="-122"/>
                <a:cs typeface="Arial" pitchFamily="34" charset="-120"/>
              </a:rPr>
              <a:t>WHO global report on trends in prevalence of tobacco use 2000–2024 and projections 2025–2030</a:t>
            </a:r>
            <a:r>
              <a:rPr lang="en-US" sz="1800" dirty="0">
                <a:solidFill>
                  <a:srgbClr val="222222"/>
                </a:solidFill>
                <a:latin typeface="Arial" pitchFamily="34" charset="0"/>
                <a:ea typeface="Arial" pitchFamily="34" charset="-122"/>
                <a:cs typeface="Arial" pitchFamily="34" charset="-120"/>
              </a:rPr>
              <a:t>. Geneva: WHO.</a:t>
            </a:r>
            <a:endParaRPr lang="en-US" sz="18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37</a:t>
            </a:fld>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ag dot"/>
          <p:cNvSpPr/>
          <p:nvPr/>
        </p:nvSpPr>
        <p:spPr>
          <a:xfrm>
            <a:off x="640080" y="329184"/>
            <a:ext cx="146304" cy="146304"/>
          </a:xfrm>
          <a:prstGeom prst="ellipse">
            <a:avLst/>
          </a:prstGeom>
          <a:solidFill>
            <a:srgbClr val="0F4C5C"/>
          </a:solidFill>
          <a:ln w="12700">
            <a:solidFill>
              <a:srgbClr val="0F4C5C"/>
            </a:solidFill>
            <a:prstDash val="solid"/>
          </a:ln>
        </p:spPr>
        <p:txBody>
          <a:bodyPr/>
          <a:lstStyle/>
          <a:p>
            <a:endParaRPr lang="en-US"/>
          </a:p>
        </p:txBody>
      </p:sp>
      <p:sp>
        <p:nvSpPr>
          <p:cNvPr id="3" name="Text 1"/>
          <p:cNvSpPr txBox="1"/>
          <p:nvPr/>
        </p:nvSpPr>
        <p:spPr>
          <a:xfrm>
            <a:off x="896112" y="228600"/>
            <a:ext cx="8229600" cy="347472"/>
          </a:xfrm>
          <a:prstGeom prst="rect">
            <a:avLst/>
          </a:prstGeom>
          <a:noFill/>
          <a:ln/>
        </p:spPr>
        <p:txBody>
          <a:bodyPr wrap="square" lIns="0" tIns="0" rIns="0" bIns="0" rtlCol="0" anchor="ctr"/>
          <a:lstStyle/>
          <a:p>
            <a:pPr marL="0" indent="0">
              <a:buNone/>
            </a:pPr>
            <a:r>
              <a:rPr lang="en-US" sz="1800" b="1" kern="0" spc="100" dirty="0">
                <a:solidFill>
                  <a:srgbClr val="0F4C5C"/>
                </a:solidFill>
                <a:latin typeface="Arial" pitchFamily="34" charset="0"/>
                <a:ea typeface="Arial" pitchFamily="34" charset="-122"/>
                <a:cs typeface="Arial" pitchFamily="34" charset="-120"/>
              </a:rPr>
              <a:t>REFERENCES</a:t>
            </a:r>
            <a:endParaRPr lang="en-US" sz="1800" dirty="0"/>
          </a:p>
        </p:txBody>
      </p:sp>
      <p:sp>
        <p:nvSpPr>
          <p:cNvPr id="4" name="Text 2"/>
          <p:cNvSpPr txBox="1"/>
          <p:nvPr/>
        </p:nvSpPr>
        <p:spPr>
          <a:xfrm>
            <a:off x="640080" y="603504"/>
            <a:ext cx="10908792" cy="640080"/>
          </a:xfrm>
          <a:prstGeom prst="rect">
            <a:avLst/>
          </a:prstGeom>
          <a:noFill/>
          <a:ln/>
        </p:spPr>
        <p:txBody>
          <a:bodyPr wrap="square" lIns="0" tIns="0" rIns="0" bIns="0" rtlCol="0" anchor="t"/>
          <a:lstStyle/>
          <a:p>
            <a:pPr marL="0" indent="0">
              <a:buNone/>
            </a:pPr>
            <a:r>
              <a:rPr lang="en-US" sz="3000" b="1" dirty="0">
                <a:solidFill>
                  <a:srgbClr val="0F4C5C"/>
                </a:solidFill>
                <a:latin typeface="Arial" pitchFamily="34" charset="0"/>
                <a:ea typeface="Arial" pitchFamily="34" charset="-122"/>
                <a:cs typeface="Arial" pitchFamily="34" charset="-120"/>
              </a:rPr>
              <a:t>Acknowledgement of AI use</a:t>
            </a:r>
            <a:endParaRPr lang="en-US" sz="3000" dirty="0"/>
          </a:p>
        </p:txBody>
      </p:sp>
      <p:sp>
        <p:nvSpPr>
          <p:cNvPr id="5" name="Text 3"/>
          <p:cNvSpPr txBox="1"/>
          <p:nvPr/>
        </p:nvSpPr>
        <p:spPr>
          <a:xfrm>
            <a:off x="640080" y="1280160"/>
            <a:ext cx="10908792" cy="3657600"/>
          </a:xfrm>
          <a:prstGeom prst="rect">
            <a:avLst/>
          </a:prstGeom>
          <a:noFill/>
          <a:ln/>
        </p:spPr>
        <p:txBody>
          <a:bodyPr wrap="square" lIns="0" tIns="0" rIns="0" bIns="0" rtlCol="0" anchor="t"/>
          <a:lstStyle/>
          <a:p>
            <a:pPr marL="0" indent="0" algn="l">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Images on slides 1, 2, 19, 24, 25 and 26 were generated using [AI tool name] (2026).</a:t>
            </a:r>
            <a:endParaRPr lang="en-US" sz="2000" dirty="0"/>
          </a:p>
          <a:p>
            <a:pPr marL="0" indent="0" algn="l">
              <a:lnSpc>
                <a:spcPct val="150000"/>
              </a:lnSpc>
              <a:spcAft>
                <a:spcPts val="1000"/>
              </a:spcAft>
              <a:buNone/>
            </a:pPr>
            <a:r>
              <a:rPr lang="en-US" sz="2000" dirty="0">
                <a:solidFill>
                  <a:srgbClr val="222222"/>
                </a:solidFill>
                <a:latin typeface="Arial" pitchFamily="34" charset="0"/>
                <a:ea typeface="Arial" pitchFamily="34" charset="-122"/>
                <a:cs typeface="Arial" pitchFamily="34" charset="-120"/>
              </a:rPr>
              <a:t>[Add any other AI use here, as required by UWTSD guidance for this assessment.]</a:t>
            </a:r>
            <a:endParaRPr lang="en-US" sz="2000" dirty="0"/>
          </a:p>
        </p:txBody>
      </p:sp>
      <p:sp>
        <p:nvSpPr>
          <p:cNvPr id="25" name="Slide Number Placeholder 0"/>
          <p:cNvSpPr>
            <a:spLocks noGrp="1"/>
          </p:cNvSpPr>
          <p:nvPr>
            <p:ph type="sldNum" sz="quarter" idx="4294967295"/>
          </p:nvPr>
        </p:nvSpPr>
        <p:spPr>
          <a:xfrm>
            <a:off x="11155680" y="6355080"/>
            <a:ext cx="731520" cy="365760"/>
          </a:xfrm>
          <a:prstGeom prst="rect">
            <a:avLst/>
          </a:prstGeom>
          <a:extLst>
            <a:ext uri="{C572A759-6A51-4108-AA02-DFA0A04FC94B}">
              <ma14:wrappingTextBoxFlag xmlns:ma14="http://schemas.microsoft.com/office/mac/drawingml/2011/main" xmlns="" val="0"/>
            </a:ext>
          </a:extLst>
        </p:spPr>
        <p:txBody>
          <a:bodyPr/>
          <a:lstStyle>
            <a:lvl1pPr>
              <a:defRPr sz="1800">
                <a:solidFill>
                  <a:srgbClr val="0F4C5C"/>
                </a:solidFill>
                <a:latin typeface="Arial"/>
                <a:ea typeface="Arial"/>
                <a:cs typeface="Arial"/>
              </a:defRPr>
            </a:lvl1pPr>
          </a:lstStyle>
          <a:p>
            <a:pPr algn="r"/>
            <a:fld id="{F7021451-1387-4CA6-816F-3879F97B5CBC}" type="slidenum">
              <a:rPr lang="en-US" b="1"/>
              <a:t>38</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7509</Words>
  <Application>Microsoft Office PowerPoint</Application>
  <PresentationFormat>Widescreen</PresentationFormat>
  <Paragraphs>451</Paragraphs>
  <Slides>38</Slides>
  <Notes>38</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38</vt:i4>
      </vt:variant>
    </vt:vector>
  </HeadingPairs>
  <TitlesOfParts>
    <vt:vector size="40"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Clear Air Crew</dc:title>
  <dc:subject>LCHS7000 Component 1 Group Presentation</dc:subject>
  <dc:creator>PptxGenJS</dc:creator>
  <cp:lastModifiedBy>Tirth Shaileshbhai Patel (2606316)</cp:lastModifiedBy>
  <cp:revision>6</cp:revision>
  <dcterms:created xsi:type="dcterms:W3CDTF">2026-10-21T08:20:32Z</dcterms:created>
  <dcterms:modified xsi:type="dcterms:W3CDTF">2026-10-21T15:57:35Z</dcterms:modified>
</cp:coreProperties>
</file>