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6" r:id="rId1"/>
  </p:sldMasterIdLst>
  <p:notesMasterIdLst>
    <p:notesMasterId r:id="rId16"/>
  </p:notesMasterIdLst>
  <p:sldIdLst>
    <p:sldId id="256" r:id="rId2"/>
    <p:sldId id="257" r:id="rId3"/>
    <p:sldId id="258" r:id="rId4"/>
    <p:sldId id="259" r:id="rId5"/>
    <p:sldId id="260" r:id="rId6"/>
    <p:sldId id="263" r:id="rId7"/>
    <p:sldId id="265" r:id="rId8"/>
    <p:sldId id="264" r:id="rId9"/>
    <p:sldId id="270" r:id="rId10"/>
    <p:sldId id="266" r:id="rId11"/>
    <p:sldId id="268" r:id="rId12"/>
    <p:sldId id="267" r:id="rId13"/>
    <p:sldId id="269"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65"/>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CE86D0-AA6B-44E4-A9F5-B65BDFD9F4DC}" type="doc">
      <dgm:prSet loTypeId="urn:microsoft.com/office/officeart/2005/8/layout/vList5" loCatId="list" qsTypeId="urn:microsoft.com/office/officeart/2005/8/quickstyle/simple4" qsCatId="simple" csTypeId="urn:microsoft.com/office/officeart/2005/8/colors/colorful1" csCatId="colorful" phldr="1"/>
      <dgm:spPr/>
      <dgm:t>
        <a:bodyPr/>
        <a:lstStyle/>
        <a:p>
          <a:endParaRPr lang="en-US"/>
        </a:p>
      </dgm:t>
    </dgm:pt>
    <dgm:pt modelId="{CD2CE16B-EC79-4627-9513-F48F72270B2E}">
      <dgm:prSet custT="1"/>
      <dgm:spPr/>
      <dgm:t>
        <a:bodyPr/>
        <a:lstStyle/>
        <a:p>
          <a:r>
            <a:rPr lang="en-GB" sz="3600" b="1" dirty="0">
              <a:latin typeface="Calibri" panose="020F0502020204030204" pitchFamily="34" charset="0"/>
              <a:cs typeface="Calibri" panose="020F0502020204030204" pitchFamily="34" charset="0"/>
            </a:rPr>
            <a:t>Aim of the study</a:t>
          </a:r>
          <a:endParaRPr lang="en-US" sz="3600" dirty="0">
            <a:latin typeface="Calibri" panose="020F0502020204030204" pitchFamily="34" charset="0"/>
            <a:cs typeface="Calibri" panose="020F0502020204030204" pitchFamily="34" charset="0"/>
          </a:endParaRPr>
        </a:p>
      </dgm:t>
    </dgm:pt>
    <dgm:pt modelId="{4CBF2F88-7DA2-464F-A431-2E725C7617D6}" type="parTrans" cxnId="{DBA7A7F4-10C1-48E2-8EE7-36836B46F8FA}">
      <dgm:prSet/>
      <dgm:spPr/>
      <dgm:t>
        <a:bodyPr/>
        <a:lstStyle/>
        <a:p>
          <a:endParaRPr lang="en-US"/>
        </a:p>
      </dgm:t>
    </dgm:pt>
    <dgm:pt modelId="{4C202FE4-49C5-4398-894C-2E6388C36082}" type="sibTrans" cxnId="{DBA7A7F4-10C1-48E2-8EE7-36836B46F8FA}">
      <dgm:prSet/>
      <dgm:spPr/>
      <dgm:t>
        <a:bodyPr/>
        <a:lstStyle/>
        <a:p>
          <a:endParaRPr lang="en-US"/>
        </a:p>
      </dgm:t>
    </dgm:pt>
    <dgm:pt modelId="{1CEF9270-1316-482E-A268-E123BDD2CC49}">
      <dgm:prSet custT="1"/>
      <dgm:spPr/>
      <dgm:t>
        <a:bodyPr/>
        <a:lstStyle/>
        <a:p>
          <a:r>
            <a:rPr lang="en-GB" sz="2200" b="0" dirty="0">
              <a:latin typeface="Calibri" panose="020F0502020204030204" pitchFamily="34" charset="0"/>
              <a:cs typeface="Calibri" panose="020F0502020204030204" pitchFamily="34" charset="0"/>
            </a:rPr>
            <a:t>Examining how social media platforms affect young people's mental health in the UK. </a:t>
          </a:r>
          <a:endParaRPr lang="en-US" sz="2200" b="0" dirty="0">
            <a:latin typeface="Calibri" panose="020F0502020204030204" pitchFamily="34" charset="0"/>
            <a:cs typeface="Calibri" panose="020F0502020204030204" pitchFamily="34" charset="0"/>
          </a:endParaRPr>
        </a:p>
      </dgm:t>
    </dgm:pt>
    <dgm:pt modelId="{3F9852FD-3924-4551-A6D9-A18EE4D2635B}" type="parTrans" cxnId="{2D6BB093-59CD-4CDA-B24C-1C85AC7246E9}">
      <dgm:prSet/>
      <dgm:spPr/>
      <dgm:t>
        <a:bodyPr/>
        <a:lstStyle/>
        <a:p>
          <a:endParaRPr lang="en-US"/>
        </a:p>
      </dgm:t>
    </dgm:pt>
    <dgm:pt modelId="{2DC07551-9202-4710-8DFE-ADC4573BEB44}" type="sibTrans" cxnId="{2D6BB093-59CD-4CDA-B24C-1C85AC7246E9}">
      <dgm:prSet/>
      <dgm:spPr/>
      <dgm:t>
        <a:bodyPr/>
        <a:lstStyle/>
        <a:p>
          <a:endParaRPr lang="en-US"/>
        </a:p>
      </dgm:t>
    </dgm:pt>
    <dgm:pt modelId="{EACD4A18-678D-4A2D-980F-51A8F85DB81F}">
      <dgm:prSet custT="1"/>
      <dgm:spPr/>
      <dgm:t>
        <a:bodyPr/>
        <a:lstStyle/>
        <a:p>
          <a:r>
            <a:rPr lang="en-GB" sz="3600" b="1" dirty="0">
              <a:latin typeface="Calibri" panose="020F0502020204030204" pitchFamily="34" charset="0"/>
              <a:cs typeface="Calibri" panose="020F0502020204030204" pitchFamily="34" charset="0"/>
            </a:rPr>
            <a:t>Objective 1</a:t>
          </a:r>
          <a:endParaRPr lang="en-US" sz="3600" dirty="0">
            <a:latin typeface="Calibri" panose="020F0502020204030204" pitchFamily="34" charset="0"/>
            <a:cs typeface="Calibri" panose="020F0502020204030204" pitchFamily="34" charset="0"/>
          </a:endParaRPr>
        </a:p>
      </dgm:t>
    </dgm:pt>
    <dgm:pt modelId="{34656251-D128-4FB5-A9DB-FBA0ED7FD7B8}" type="parTrans" cxnId="{94ECCF83-CFAA-4380-BAF9-228F80090B49}">
      <dgm:prSet/>
      <dgm:spPr/>
      <dgm:t>
        <a:bodyPr/>
        <a:lstStyle/>
        <a:p>
          <a:endParaRPr lang="en-US"/>
        </a:p>
      </dgm:t>
    </dgm:pt>
    <dgm:pt modelId="{783FA30E-C3C4-4AA7-A5B7-D02BDE0916AB}" type="sibTrans" cxnId="{94ECCF83-CFAA-4380-BAF9-228F80090B49}">
      <dgm:prSet/>
      <dgm:spPr/>
      <dgm:t>
        <a:bodyPr/>
        <a:lstStyle/>
        <a:p>
          <a:endParaRPr lang="en-US"/>
        </a:p>
      </dgm:t>
    </dgm:pt>
    <dgm:pt modelId="{9A3E2E9E-650A-410D-AA8B-F52A67F9060C}">
      <dgm:prSet custT="1"/>
      <dgm:spPr/>
      <dgm:t>
        <a:bodyPr/>
        <a:lstStyle/>
        <a:p>
          <a:r>
            <a:rPr lang="en-GB" sz="2200" b="0" dirty="0">
              <a:latin typeface="Calibri" panose="020F0502020204030204" pitchFamily="34" charset="0"/>
              <a:cs typeface="Calibri" panose="020F0502020204030204" pitchFamily="34" charset="0"/>
            </a:rPr>
            <a:t>Explore the causes of the growing use of social media platforms.</a:t>
          </a:r>
          <a:endParaRPr lang="en-US" sz="2200" b="0" dirty="0">
            <a:latin typeface="Calibri" panose="020F0502020204030204" pitchFamily="34" charset="0"/>
            <a:cs typeface="Calibri" panose="020F0502020204030204" pitchFamily="34" charset="0"/>
          </a:endParaRPr>
        </a:p>
      </dgm:t>
    </dgm:pt>
    <dgm:pt modelId="{CE436EA9-98A3-4354-A553-9CE1F66A5378}" type="parTrans" cxnId="{AC839E7B-A21E-467D-A155-53B179EB9CB7}">
      <dgm:prSet/>
      <dgm:spPr/>
      <dgm:t>
        <a:bodyPr/>
        <a:lstStyle/>
        <a:p>
          <a:endParaRPr lang="en-US"/>
        </a:p>
      </dgm:t>
    </dgm:pt>
    <dgm:pt modelId="{A9C72A43-20C4-4466-87A3-DD18198665E8}" type="sibTrans" cxnId="{AC839E7B-A21E-467D-A155-53B179EB9CB7}">
      <dgm:prSet/>
      <dgm:spPr/>
      <dgm:t>
        <a:bodyPr/>
        <a:lstStyle/>
        <a:p>
          <a:endParaRPr lang="en-US"/>
        </a:p>
      </dgm:t>
    </dgm:pt>
    <dgm:pt modelId="{FCB1F895-2384-4499-9AA9-70A25DFB0304}">
      <dgm:prSet custT="1"/>
      <dgm:spPr/>
      <dgm:t>
        <a:bodyPr/>
        <a:lstStyle/>
        <a:p>
          <a:r>
            <a:rPr lang="en-GB" sz="3600" b="1" dirty="0">
              <a:latin typeface="Calibri" panose="020F0502020204030204" pitchFamily="34" charset="0"/>
              <a:cs typeface="Calibri" panose="020F0502020204030204" pitchFamily="34" charset="0"/>
            </a:rPr>
            <a:t>Objective 2</a:t>
          </a:r>
          <a:endParaRPr lang="en-US" sz="3600" dirty="0">
            <a:latin typeface="Calibri" panose="020F0502020204030204" pitchFamily="34" charset="0"/>
            <a:cs typeface="Calibri" panose="020F0502020204030204" pitchFamily="34" charset="0"/>
          </a:endParaRPr>
        </a:p>
      </dgm:t>
    </dgm:pt>
    <dgm:pt modelId="{21788C49-E744-40A5-AB94-BA183E7517E4}" type="parTrans" cxnId="{5E0300FE-89A2-459E-A04A-9AB95B511D6D}">
      <dgm:prSet/>
      <dgm:spPr/>
      <dgm:t>
        <a:bodyPr/>
        <a:lstStyle/>
        <a:p>
          <a:endParaRPr lang="en-US"/>
        </a:p>
      </dgm:t>
    </dgm:pt>
    <dgm:pt modelId="{DF413768-61A4-4C99-8E46-4F6AB8A47AA7}" type="sibTrans" cxnId="{5E0300FE-89A2-459E-A04A-9AB95B511D6D}">
      <dgm:prSet/>
      <dgm:spPr/>
      <dgm:t>
        <a:bodyPr/>
        <a:lstStyle/>
        <a:p>
          <a:endParaRPr lang="en-US"/>
        </a:p>
      </dgm:t>
    </dgm:pt>
    <dgm:pt modelId="{5C398A67-8FDC-4EEE-A999-6FB8E86C15B8}">
      <dgm:prSet custT="1"/>
      <dgm:spPr/>
      <dgm:t>
        <a:bodyPr/>
        <a:lstStyle/>
        <a:p>
          <a:r>
            <a:rPr lang="en-GB" sz="2200" dirty="0">
              <a:latin typeface="Calibri" panose="020F0502020204030204" pitchFamily="34" charset="0"/>
              <a:cs typeface="Calibri" panose="020F0502020204030204" pitchFamily="34" charset="0"/>
            </a:rPr>
            <a:t>Examine health policies, prevention, and treatment options. </a:t>
          </a:r>
          <a:endParaRPr lang="en-US" sz="2200" dirty="0">
            <a:latin typeface="Calibri" panose="020F0502020204030204" pitchFamily="34" charset="0"/>
            <a:cs typeface="Calibri" panose="020F0502020204030204" pitchFamily="34" charset="0"/>
          </a:endParaRPr>
        </a:p>
      </dgm:t>
    </dgm:pt>
    <dgm:pt modelId="{E10BDB16-2F82-4363-A6B3-AA4033734724}" type="parTrans" cxnId="{513697D1-7D34-4880-9230-1615165E8610}">
      <dgm:prSet/>
      <dgm:spPr/>
      <dgm:t>
        <a:bodyPr/>
        <a:lstStyle/>
        <a:p>
          <a:endParaRPr lang="en-US"/>
        </a:p>
      </dgm:t>
    </dgm:pt>
    <dgm:pt modelId="{5B94332E-55A3-4F35-BECA-5B2EDFB6EF94}" type="sibTrans" cxnId="{513697D1-7D34-4880-9230-1615165E8610}">
      <dgm:prSet/>
      <dgm:spPr/>
      <dgm:t>
        <a:bodyPr/>
        <a:lstStyle/>
        <a:p>
          <a:endParaRPr lang="en-US"/>
        </a:p>
      </dgm:t>
    </dgm:pt>
    <dgm:pt modelId="{05FD13E4-544A-450D-AADA-104A53B4A369}">
      <dgm:prSet custT="1"/>
      <dgm:spPr/>
      <dgm:t>
        <a:bodyPr/>
        <a:lstStyle/>
        <a:p>
          <a:r>
            <a:rPr lang="en-GB" sz="3600" b="1" dirty="0">
              <a:latin typeface="Calibri" panose="020F0502020204030204" pitchFamily="34" charset="0"/>
              <a:cs typeface="Calibri" panose="020F0502020204030204" pitchFamily="34" charset="0"/>
            </a:rPr>
            <a:t>Objective 3</a:t>
          </a:r>
          <a:endParaRPr lang="en-US" sz="3600" dirty="0">
            <a:latin typeface="Calibri" panose="020F0502020204030204" pitchFamily="34" charset="0"/>
            <a:cs typeface="Calibri" panose="020F0502020204030204" pitchFamily="34" charset="0"/>
          </a:endParaRPr>
        </a:p>
      </dgm:t>
    </dgm:pt>
    <dgm:pt modelId="{BFD95495-AAED-4695-BBB7-B0D8A9C02B73}" type="parTrans" cxnId="{85BE3333-2D57-4EE4-93D4-AA368EE85834}">
      <dgm:prSet/>
      <dgm:spPr/>
      <dgm:t>
        <a:bodyPr/>
        <a:lstStyle/>
        <a:p>
          <a:endParaRPr lang="en-US"/>
        </a:p>
      </dgm:t>
    </dgm:pt>
    <dgm:pt modelId="{2D1F63B6-D66C-496B-9DE9-D39811EDCFFB}" type="sibTrans" cxnId="{85BE3333-2D57-4EE4-93D4-AA368EE85834}">
      <dgm:prSet/>
      <dgm:spPr/>
      <dgm:t>
        <a:bodyPr/>
        <a:lstStyle/>
        <a:p>
          <a:endParaRPr lang="en-US"/>
        </a:p>
      </dgm:t>
    </dgm:pt>
    <dgm:pt modelId="{C631E946-1CBD-4DDD-8662-80B34B926F05}">
      <dgm:prSet custT="1"/>
      <dgm:spPr/>
      <dgm:t>
        <a:bodyPr/>
        <a:lstStyle/>
        <a:p>
          <a:r>
            <a:rPr lang="en-GB" sz="2200" dirty="0">
              <a:latin typeface="Calibri" panose="020F0502020204030204" pitchFamily="34" charset="0"/>
              <a:cs typeface="Calibri" panose="020F0502020204030204" pitchFamily="34" charset="0"/>
            </a:rPr>
            <a:t>Evaluate research results from published literature. </a:t>
          </a:r>
          <a:endParaRPr lang="en-US" sz="2200" dirty="0">
            <a:latin typeface="Calibri" panose="020F0502020204030204" pitchFamily="34" charset="0"/>
            <a:cs typeface="Calibri" panose="020F0502020204030204" pitchFamily="34" charset="0"/>
          </a:endParaRPr>
        </a:p>
      </dgm:t>
    </dgm:pt>
    <dgm:pt modelId="{CB9E9774-0611-4036-971C-EF3ACD2C2999}" type="parTrans" cxnId="{BF856AAC-C6C0-4057-9214-B65A76AD4735}">
      <dgm:prSet/>
      <dgm:spPr/>
      <dgm:t>
        <a:bodyPr/>
        <a:lstStyle/>
        <a:p>
          <a:endParaRPr lang="en-US"/>
        </a:p>
      </dgm:t>
    </dgm:pt>
    <dgm:pt modelId="{737079B8-CA68-47D2-A442-354CB82F2474}" type="sibTrans" cxnId="{BF856AAC-C6C0-4057-9214-B65A76AD4735}">
      <dgm:prSet/>
      <dgm:spPr/>
      <dgm:t>
        <a:bodyPr/>
        <a:lstStyle/>
        <a:p>
          <a:endParaRPr lang="en-US"/>
        </a:p>
      </dgm:t>
    </dgm:pt>
    <dgm:pt modelId="{991373AB-3309-45C8-BB4F-F67713E3409D}">
      <dgm:prSet custT="1"/>
      <dgm:spPr>
        <a:solidFill>
          <a:schemeClr val="accent6">
            <a:lumMod val="60000"/>
            <a:lumOff val="40000"/>
          </a:schemeClr>
        </a:solidFill>
      </dgm:spPr>
      <dgm:t>
        <a:bodyPr/>
        <a:lstStyle/>
        <a:p>
          <a:r>
            <a:rPr lang="en-GB" sz="3600" b="1" dirty="0">
              <a:solidFill>
                <a:schemeClr val="bg1"/>
              </a:solidFill>
              <a:latin typeface="Calibri" panose="020F0502020204030204" pitchFamily="34" charset="0"/>
              <a:cs typeface="Calibri" panose="020F0502020204030204" pitchFamily="34" charset="0"/>
            </a:rPr>
            <a:t>Objective 4 </a:t>
          </a:r>
          <a:endParaRPr lang="en-US" sz="3600" b="1" dirty="0">
            <a:solidFill>
              <a:schemeClr val="bg1"/>
            </a:solidFill>
            <a:latin typeface="Calibri" panose="020F0502020204030204" pitchFamily="34" charset="0"/>
            <a:cs typeface="Calibri" panose="020F0502020204030204" pitchFamily="34" charset="0"/>
          </a:endParaRPr>
        </a:p>
      </dgm:t>
    </dgm:pt>
    <dgm:pt modelId="{CEDDA3E8-AB9D-4668-ACB7-13EF9143E68A}" type="parTrans" cxnId="{A449A8D3-AAF8-43A6-A8AD-B4616091CA01}">
      <dgm:prSet/>
      <dgm:spPr/>
      <dgm:t>
        <a:bodyPr/>
        <a:lstStyle/>
        <a:p>
          <a:endParaRPr lang="en-US"/>
        </a:p>
      </dgm:t>
    </dgm:pt>
    <dgm:pt modelId="{21113CDF-2953-4835-AF19-8ABF0D7A5CC7}" type="sibTrans" cxnId="{A449A8D3-AAF8-43A6-A8AD-B4616091CA01}">
      <dgm:prSet/>
      <dgm:spPr/>
      <dgm:t>
        <a:bodyPr/>
        <a:lstStyle/>
        <a:p>
          <a:endParaRPr lang="en-US"/>
        </a:p>
      </dgm:t>
    </dgm:pt>
    <dgm:pt modelId="{31AE90F9-ED94-4EA2-A831-426641B04ACC}">
      <dgm:prSet custT="1"/>
      <dgm:spPr/>
      <dgm:t>
        <a:bodyPr/>
        <a:lstStyle/>
        <a:p>
          <a:r>
            <a:rPr lang="en-GB" sz="2200" dirty="0">
              <a:latin typeface="Calibri" panose="020F0502020204030204" pitchFamily="34" charset="0"/>
              <a:cs typeface="Calibri" panose="020F0502020204030204" pitchFamily="34" charset="0"/>
            </a:rPr>
            <a:t>Identifying strategies for improvement, making recommendations based on the evaluation of the results.</a:t>
          </a:r>
          <a:endParaRPr lang="en-US" sz="2200" dirty="0">
            <a:latin typeface="Calibri" panose="020F0502020204030204" pitchFamily="34" charset="0"/>
            <a:cs typeface="Calibri" panose="020F0502020204030204" pitchFamily="34" charset="0"/>
          </a:endParaRPr>
        </a:p>
      </dgm:t>
    </dgm:pt>
    <dgm:pt modelId="{647AA31A-712D-4ACD-8593-52306A69A164}" type="parTrans" cxnId="{4FD5C6C6-4C6F-45E2-8CB2-1A627C0ED56C}">
      <dgm:prSet/>
      <dgm:spPr/>
      <dgm:t>
        <a:bodyPr/>
        <a:lstStyle/>
        <a:p>
          <a:endParaRPr lang="en-US"/>
        </a:p>
      </dgm:t>
    </dgm:pt>
    <dgm:pt modelId="{2B20EA44-AF8D-4DFC-BC56-B700645AFAF4}" type="sibTrans" cxnId="{4FD5C6C6-4C6F-45E2-8CB2-1A627C0ED56C}">
      <dgm:prSet/>
      <dgm:spPr/>
      <dgm:t>
        <a:bodyPr/>
        <a:lstStyle/>
        <a:p>
          <a:endParaRPr lang="en-US"/>
        </a:p>
      </dgm:t>
    </dgm:pt>
    <dgm:pt modelId="{C7FB04FA-EFC9-499F-83D7-2D6DB85C7DF9}" type="pres">
      <dgm:prSet presAssocID="{7ACE86D0-AA6B-44E4-A9F5-B65BDFD9F4DC}" presName="Name0" presStyleCnt="0">
        <dgm:presLayoutVars>
          <dgm:dir/>
          <dgm:animLvl val="lvl"/>
          <dgm:resizeHandles val="exact"/>
        </dgm:presLayoutVars>
      </dgm:prSet>
      <dgm:spPr/>
    </dgm:pt>
    <dgm:pt modelId="{CA551860-BDAB-4112-8B75-85AAC0DAAF81}" type="pres">
      <dgm:prSet presAssocID="{CD2CE16B-EC79-4627-9513-F48F72270B2E}" presName="linNode" presStyleCnt="0"/>
      <dgm:spPr/>
    </dgm:pt>
    <dgm:pt modelId="{64BA1005-F627-4921-9931-27C2304F06A1}" type="pres">
      <dgm:prSet presAssocID="{CD2CE16B-EC79-4627-9513-F48F72270B2E}" presName="parentText" presStyleLbl="node1" presStyleIdx="0" presStyleCnt="5" custLinFactNeighborX="-1026" custLinFactNeighborY="4638">
        <dgm:presLayoutVars>
          <dgm:chMax val="1"/>
          <dgm:bulletEnabled val="1"/>
        </dgm:presLayoutVars>
      </dgm:prSet>
      <dgm:spPr/>
    </dgm:pt>
    <dgm:pt modelId="{7DD47745-A264-448B-8627-276DEEA5AEA4}" type="pres">
      <dgm:prSet presAssocID="{CD2CE16B-EC79-4627-9513-F48F72270B2E}" presName="descendantText" presStyleLbl="alignAccFollowNode1" presStyleIdx="0" presStyleCnt="5">
        <dgm:presLayoutVars>
          <dgm:bulletEnabled val="1"/>
        </dgm:presLayoutVars>
      </dgm:prSet>
      <dgm:spPr/>
    </dgm:pt>
    <dgm:pt modelId="{5C46680E-097D-4204-B384-A90981A30A5B}" type="pres">
      <dgm:prSet presAssocID="{4C202FE4-49C5-4398-894C-2E6388C36082}" presName="sp" presStyleCnt="0"/>
      <dgm:spPr/>
    </dgm:pt>
    <dgm:pt modelId="{2FB2B742-F123-40D6-8EE9-DBBED9A1400B}" type="pres">
      <dgm:prSet presAssocID="{EACD4A18-678D-4A2D-980F-51A8F85DB81F}" presName="linNode" presStyleCnt="0"/>
      <dgm:spPr/>
    </dgm:pt>
    <dgm:pt modelId="{E3F987A7-2826-444A-9A2E-5479B5064812}" type="pres">
      <dgm:prSet presAssocID="{EACD4A18-678D-4A2D-980F-51A8F85DB81F}" presName="parentText" presStyleLbl="node1" presStyleIdx="1" presStyleCnt="5" custLinFactNeighborX="-174" custLinFactNeighborY="69">
        <dgm:presLayoutVars>
          <dgm:chMax val="1"/>
          <dgm:bulletEnabled val="1"/>
        </dgm:presLayoutVars>
      </dgm:prSet>
      <dgm:spPr/>
    </dgm:pt>
    <dgm:pt modelId="{B716DBCE-7774-46CB-8A3E-7C37CCB46468}" type="pres">
      <dgm:prSet presAssocID="{EACD4A18-678D-4A2D-980F-51A8F85DB81F}" presName="descendantText" presStyleLbl="alignAccFollowNode1" presStyleIdx="1" presStyleCnt="5">
        <dgm:presLayoutVars>
          <dgm:bulletEnabled val="1"/>
        </dgm:presLayoutVars>
      </dgm:prSet>
      <dgm:spPr/>
    </dgm:pt>
    <dgm:pt modelId="{108BD44B-DADC-4029-8287-596A64E0DEF1}" type="pres">
      <dgm:prSet presAssocID="{783FA30E-C3C4-4AA7-A5B7-D02BDE0916AB}" presName="sp" presStyleCnt="0"/>
      <dgm:spPr/>
    </dgm:pt>
    <dgm:pt modelId="{B62ABC4A-8982-4995-BF5A-0299147E7D70}" type="pres">
      <dgm:prSet presAssocID="{FCB1F895-2384-4499-9AA9-70A25DFB0304}" presName="linNode" presStyleCnt="0"/>
      <dgm:spPr/>
    </dgm:pt>
    <dgm:pt modelId="{07F57319-C8B6-4EFA-B6F0-CF346639A5DD}" type="pres">
      <dgm:prSet presAssocID="{FCB1F895-2384-4499-9AA9-70A25DFB0304}" presName="parentText" presStyleLbl="node1" presStyleIdx="2" presStyleCnt="5">
        <dgm:presLayoutVars>
          <dgm:chMax val="1"/>
          <dgm:bulletEnabled val="1"/>
        </dgm:presLayoutVars>
      </dgm:prSet>
      <dgm:spPr/>
    </dgm:pt>
    <dgm:pt modelId="{D7B0F7BE-D2C9-457B-97BD-81619FD8C76A}" type="pres">
      <dgm:prSet presAssocID="{FCB1F895-2384-4499-9AA9-70A25DFB0304}" presName="descendantText" presStyleLbl="alignAccFollowNode1" presStyleIdx="2" presStyleCnt="5">
        <dgm:presLayoutVars>
          <dgm:bulletEnabled val="1"/>
        </dgm:presLayoutVars>
      </dgm:prSet>
      <dgm:spPr/>
    </dgm:pt>
    <dgm:pt modelId="{A1771A70-1E9F-4D48-9F66-3BD3470A11CC}" type="pres">
      <dgm:prSet presAssocID="{DF413768-61A4-4C99-8E46-4F6AB8A47AA7}" presName="sp" presStyleCnt="0"/>
      <dgm:spPr/>
    </dgm:pt>
    <dgm:pt modelId="{89AC619A-BFEF-4B84-A9FC-71B1397C858C}" type="pres">
      <dgm:prSet presAssocID="{05FD13E4-544A-450D-AADA-104A53B4A369}" presName="linNode" presStyleCnt="0"/>
      <dgm:spPr/>
    </dgm:pt>
    <dgm:pt modelId="{4B1FD631-753A-4DA7-A721-748F917C89E6}" type="pres">
      <dgm:prSet presAssocID="{05FD13E4-544A-450D-AADA-104A53B4A369}" presName="parentText" presStyleLbl="node1" presStyleIdx="3" presStyleCnt="5">
        <dgm:presLayoutVars>
          <dgm:chMax val="1"/>
          <dgm:bulletEnabled val="1"/>
        </dgm:presLayoutVars>
      </dgm:prSet>
      <dgm:spPr/>
    </dgm:pt>
    <dgm:pt modelId="{14334486-2F29-4F6B-81AD-9EB5F3461A0B}" type="pres">
      <dgm:prSet presAssocID="{05FD13E4-544A-450D-AADA-104A53B4A369}" presName="descendantText" presStyleLbl="alignAccFollowNode1" presStyleIdx="3" presStyleCnt="5">
        <dgm:presLayoutVars>
          <dgm:bulletEnabled val="1"/>
        </dgm:presLayoutVars>
      </dgm:prSet>
      <dgm:spPr/>
    </dgm:pt>
    <dgm:pt modelId="{4B86538A-CA1F-4E6D-AFAF-60E76555CCA9}" type="pres">
      <dgm:prSet presAssocID="{2D1F63B6-D66C-496B-9DE9-D39811EDCFFB}" presName="sp" presStyleCnt="0"/>
      <dgm:spPr/>
    </dgm:pt>
    <dgm:pt modelId="{BD3A49FC-32B0-4257-A7D6-4BD8944C3FB9}" type="pres">
      <dgm:prSet presAssocID="{991373AB-3309-45C8-BB4F-F67713E3409D}" presName="linNode" presStyleCnt="0"/>
      <dgm:spPr/>
    </dgm:pt>
    <dgm:pt modelId="{D8D693C8-1988-4E36-BE39-D577EF0A74F0}" type="pres">
      <dgm:prSet presAssocID="{991373AB-3309-45C8-BB4F-F67713E3409D}" presName="parentText" presStyleLbl="node1" presStyleIdx="4" presStyleCnt="5">
        <dgm:presLayoutVars>
          <dgm:chMax val="1"/>
          <dgm:bulletEnabled val="1"/>
        </dgm:presLayoutVars>
      </dgm:prSet>
      <dgm:spPr/>
    </dgm:pt>
    <dgm:pt modelId="{1BC1414B-953C-4348-9D6E-D04A47AAD1D3}" type="pres">
      <dgm:prSet presAssocID="{991373AB-3309-45C8-BB4F-F67713E3409D}" presName="descendantText" presStyleLbl="alignAccFollowNode1" presStyleIdx="4" presStyleCnt="5">
        <dgm:presLayoutVars>
          <dgm:bulletEnabled val="1"/>
        </dgm:presLayoutVars>
      </dgm:prSet>
      <dgm:spPr/>
    </dgm:pt>
  </dgm:ptLst>
  <dgm:cxnLst>
    <dgm:cxn modelId="{9E9AF40B-5112-41C2-8E45-83C52A40F8E6}" type="presOf" srcId="{991373AB-3309-45C8-BB4F-F67713E3409D}" destId="{D8D693C8-1988-4E36-BE39-D577EF0A74F0}" srcOrd="0" destOrd="0" presId="urn:microsoft.com/office/officeart/2005/8/layout/vList5"/>
    <dgm:cxn modelId="{BC7C3125-E1E0-4C57-B8FC-6458BD55CB26}" type="presOf" srcId="{CD2CE16B-EC79-4627-9513-F48F72270B2E}" destId="{64BA1005-F627-4921-9931-27C2304F06A1}" srcOrd="0" destOrd="0" presId="urn:microsoft.com/office/officeart/2005/8/layout/vList5"/>
    <dgm:cxn modelId="{85BE3333-2D57-4EE4-93D4-AA368EE85834}" srcId="{7ACE86D0-AA6B-44E4-A9F5-B65BDFD9F4DC}" destId="{05FD13E4-544A-450D-AADA-104A53B4A369}" srcOrd="3" destOrd="0" parTransId="{BFD95495-AAED-4695-BBB7-B0D8A9C02B73}" sibTransId="{2D1F63B6-D66C-496B-9DE9-D39811EDCFFB}"/>
    <dgm:cxn modelId="{7E59053E-70BD-4F1F-8DF6-863EC8C1D170}" type="presOf" srcId="{5C398A67-8FDC-4EEE-A999-6FB8E86C15B8}" destId="{D7B0F7BE-D2C9-457B-97BD-81619FD8C76A}" srcOrd="0" destOrd="0" presId="urn:microsoft.com/office/officeart/2005/8/layout/vList5"/>
    <dgm:cxn modelId="{9C6AD34B-FDBE-441C-A2C9-DC6955276C25}" type="presOf" srcId="{1CEF9270-1316-482E-A268-E123BDD2CC49}" destId="{7DD47745-A264-448B-8627-276DEEA5AEA4}" srcOrd="0" destOrd="0" presId="urn:microsoft.com/office/officeart/2005/8/layout/vList5"/>
    <dgm:cxn modelId="{AC839E7B-A21E-467D-A155-53B179EB9CB7}" srcId="{EACD4A18-678D-4A2D-980F-51A8F85DB81F}" destId="{9A3E2E9E-650A-410D-AA8B-F52A67F9060C}" srcOrd="0" destOrd="0" parTransId="{CE436EA9-98A3-4354-A553-9CE1F66A5378}" sibTransId="{A9C72A43-20C4-4466-87A3-DD18198665E8}"/>
    <dgm:cxn modelId="{94ECCF83-CFAA-4380-BAF9-228F80090B49}" srcId="{7ACE86D0-AA6B-44E4-A9F5-B65BDFD9F4DC}" destId="{EACD4A18-678D-4A2D-980F-51A8F85DB81F}" srcOrd="1" destOrd="0" parTransId="{34656251-D128-4FB5-A9DB-FBA0ED7FD7B8}" sibTransId="{783FA30E-C3C4-4AA7-A5B7-D02BDE0916AB}"/>
    <dgm:cxn modelId="{2D6BB093-59CD-4CDA-B24C-1C85AC7246E9}" srcId="{CD2CE16B-EC79-4627-9513-F48F72270B2E}" destId="{1CEF9270-1316-482E-A268-E123BDD2CC49}" srcOrd="0" destOrd="0" parTransId="{3F9852FD-3924-4551-A6D9-A18EE4D2635B}" sibTransId="{2DC07551-9202-4710-8DFE-ADC4573BEB44}"/>
    <dgm:cxn modelId="{0721B695-D4B6-4C36-92C9-C495E0A57D26}" type="presOf" srcId="{9A3E2E9E-650A-410D-AA8B-F52A67F9060C}" destId="{B716DBCE-7774-46CB-8A3E-7C37CCB46468}" srcOrd="0" destOrd="0" presId="urn:microsoft.com/office/officeart/2005/8/layout/vList5"/>
    <dgm:cxn modelId="{BF856AAC-C6C0-4057-9214-B65A76AD4735}" srcId="{05FD13E4-544A-450D-AADA-104A53B4A369}" destId="{C631E946-1CBD-4DDD-8662-80B34B926F05}" srcOrd="0" destOrd="0" parTransId="{CB9E9774-0611-4036-971C-EF3ACD2C2999}" sibTransId="{737079B8-CA68-47D2-A442-354CB82F2474}"/>
    <dgm:cxn modelId="{2E05B3AF-1552-4397-94D8-9F8391476A83}" type="presOf" srcId="{7ACE86D0-AA6B-44E4-A9F5-B65BDFD9F4DC}" destId="{C7FB04FA-EFC9-499F-83D7-2D6DB85C7DF9}" srcOrd="0" destOrd="0" presId="urn:microsoft.com/office/officeart/2005/8/layout/vList5"/>
    <dgm:cxn modelId="{5392B2B7-4DD9-45ED-836D-0FA8E74D8B3C}" type="presOf" srcId="{31AE90F9-ED94-4EA2-A831-426641B04ACC}" destId="{1BC1414B-953C-4348-9D6E-D04A47AAD1D3}" srcOrd="0" destOrd="0" presId="urn:microsoft.com/office/officeart/2005/8/layout/vList5"/>
    <dgm:cxn modelId="{4FD5C6C6-4C6F-45E2-8CB2-1A627C0ED56C}" srcId="{991373AB-3309-45C8-BB4F-F67713E3409D}" destId="{31AE90F9-ED94-4EA2-A831-426641B04ACC}" srcOrd="0" destOrd="0" parTransId="{647AA31A-712D-4ACD-8593-52306A69A164}" sibTransId="{2B20EA44-AF8D-4DFC-BC56-B700645AFAF4}"/>
    <dgm:cxn modelId="{837971CD-B0E0-4AB4-BBC6-BF1A0D8E834D}" type="presOf" srcId="{C631E946-1CBD-4DDD-8662-80B34B926F05}" destId="{14334486-2F29-4F6B-81AD-9EB5F3461A0B}" srcOrd="0" destOrd="0" presId="urn:microsoft.com/office/officeart/2005/8/layout/vList5"/>
    <dgm:cxn modelId="{513697D1-7D34-4880-9230-1615165E8610}" srcId="{FCB1F895-2384-4499-9AA9-70A25DFB0304}" destId="{5C398A67-8FDC-4EEE-A999-6FB8E86C15B8}" srcOrd="0" destOrd="0" parTransId="{E10BDB16-2F82-4363-A6B3-AA4033734724}" sibTransId="{5B94332E-55A3-4F35-BECA-5B2EDFB6EF94}"/>
    <dgm:cxn modelId="{A449A8D3-AAF8-43A6-A8AD-B4616091CA01}" srcId="{7ACE86D0-AA6B-44E4-A9F5-B65BDFD9F4DC}" destId="{991373AB-3309-45C8-BB4F-F67713E3409D}" srcOrd="4" destOrd="0" parTransId="{CEDDA3E8-AB9D-4668-ACB7-13EF9143E68A}" sibTransId="{21113CDF-2953-4835-AF19-8ABF0D7A5CC7}"/>
    <dgm:cxn modelId="{51FA30E5-6E74-46EF-B012-B5860D1BF614}" type="presOf" srcId="{FCB1F895-2384-4499-9AA9-70A25DFB0304}" destId="{07F57319-C8B6-4EFA-B6F0-CF346639A5DD}" srcOrd="0" destOrd="0" presId="urn:microsoft.com/office/officeart/2005/8/layout/vList5"/>
    <dgm:cxn modelId="{DBA7A7F4-10C1-48E2-8EE7-36836B46F8FA}" srcId="{7ACE86D0-AA6B-44E4-A9F5-B65BDFD9F4DC}" destId="{CD2CE16B-EC79-4627-9513-F48F72270B2E}" srcOrd="0" destOrd="0" parTransId="{4CBF2F88-7DA2-464F-A431-2E725C7617D6}" sibTransId="{4C202FE4-49C5-4398-894C-2E6388C36082}"/>
    <dgm:cxn modelId="{E7AB7DF5-700E-41F9-B760-B8C527BC40F7}" type="presOf" srcId="{EACD4A18-678D-4A2D-980F-51A8F85DB81F}" destId="{E3F987A7-2826-444A-9A2E-5479B5064812}" srcOrd="0" destOrd="0" presId="urn:microsoft.com/office/officeart/2005/8/layout/vList5"/>
    <dgm:cxn modelId="{A5C7CBFA-3F79-4F81-B43B-09A5DB886BA4}" type="presOf" srcId="{05FD13E4-544A-450D-AADA-104A53B4A369}" destId="{4B1FD631-753A-4DA7-A721-748F917C89E6}" srcOrd="0" destOrd="0" presId="urn:microsoft.com/office/officeart/2005/8/layout/vList5"/>
    <dgm:cxn modelId="{5E0300FE-89A2-459E-A04A-9AB95B511D6D}" srcId="{7ACE86D0-AA6B-44E4-A9F5-B65BDFD9F4DC}" destId="{FCB1F895-2384-4499-9AA9-70A25DFB0304}" srcOrd="2" destOrd="0" parTransId="{21788C49-E744-40A5-AB94-BA183E7517E4}" sibTransId="{DF413768-61A4-4C99-8E46-4F6AB8A47AA7}"/>
    <dgm:cxn modelId="{AF4F312E-F632-46A8-82CB-A31B8CAA7B92}" type="presParOf" srcId="{C7FB04FA-EFC9-499F-83D7-2D6DB85C7DF9}" destId="{CA551860-BDAB-4112-8B75-85AAC0DAAF81}" srcOrd="0" destOrd="0" presId="urn:microsoft.com/office/officeart/2005/8/layout/vList5"/>
    <dgm:cxn modelId="{13A2B34C-67D2-46BB-81DB-2E6B7FA2D55C}" type="presParOf" srcId="{CA551860-BDAB-4112-8B75-85AAC0DAAF81}" destId="{64BA1005-F627-4921-9931-27C2304F06A1}" srcOrd="0" destOrd="0" presId="urn:microsoft.com/office/officeart/2005/8/layout/vList5"/>
    <dgm:cxn modelId="{AC4DFDF9-E6B4-4AB2-A37C-E8139753C882}" type="presParOf" srcId="{CA551860-BDAB-4112-8B75-85AAC0DAAF81}" destId="{7DD47745-A264-448B-8627-276DEEA5AEA4}" srcOrd="1" destOrd="0" presId="urn:microsoft.com/office/officeart/2005/8/layout/vList5"/>
    <dgm:cxn modelId="{9E81A79A-870B-40E1-B196-7EB70B217114}" type="presParOf" srcId="{C7FB04FA-EFC9-499F-83D7-2D6DB85C7DF9}" destId="{5C46680E-097D-4204-B384-A90981A30A5B}" srcOrd="1" destOrd="0" presId="urn:microsoft.com/office/officeart/2005/8/layout/vList5"/>
    <dgm:cxn modelId="{D554686E-5B86-487E-B2A7-7E55F579F81B}" type="presParOf" srcId="{C7FB04FA-EFC9-499F-83D7-2D6DB85C7DF9}" destId="{2FB2B742-F123-40D6-8EE9-DBBED9A1400B}" srcOrd="2" destOrd="0" presId="urn:microsoft.com/office/officeart/2005/8/layout/vList5"/>
    <dgm:cxn modelId="{8F246057-73F8-4E2A-B042-A912244B9D8C}" type="presParOf" srcId="{2FB2B742-F123-40D6-8EE9-DBBED9A1400B}" destId="{E3F987A7-2826-444A-9A2E-5479B5064812}" srcOrd="0" destOrd="0" presId="urn:microsoft.com/office/officeart/2005/8/layout/vList5"/>
    <dgm:cxn modelId="{B2B08D6D-EAC4-4F59-A874-527641B9037A}" type="presParOf" srcId="{2FB2B742-F123-40D6-8EE9-DBBED9A1400B}" destId="{B716DBCE-7774-46CB-8A3E-7C37CCB46468}" srcOrd="1" destOrd="0" presId="urn:microsoft.com/office/officeart/2005/8/layout/vList5"/>
    <dgm:cxn modelId="{03F0CA9F-4746-4BF2-9148-B4102BD61511}" type="presParOf" srcId="{C7FB04FA-EFC9-499F-83D7-2D6DB85C7DF9}" destId="{108BD44B-DADC-4029-8287-596A64E0DEF1}" srcOrd="3" destOrd="0" presId="urn:microsoft.com/office/officeart/2005/8/layout/vList5"/>
    <dgm:cxn modelId="{B8396847-C5CF-4A8E-A531-0B0AACD9C0E8}" type="presParOf" srcId="{C7FB04FA-EFC9-499F-83D7-2D6DB85C7DF9}" destId="{B62ABC4A-8982-4995-BF5A-0299147E7D70}" srcOrd="4" destOrd="0" presId="urn:microsoft.com/office/officeart/2005/8/layout/vList5"/>
    <dgm:cxn modelId="{A56C65A3-86B7-4DAB-9F84-F32D9E06D3BB}" type="presParOf" srcId="{B62ABC4A-8982-4995-BF5A-0299147E7D70}" destId="{07F57319-C8B6-4EFA-B6F0-CF346639A5DD}" srcOrd="0" destOrd="0" presId="urn:microsoft.com/office/officeart/2005/8/layout/vList5"/>
    <dgm:cxn modelId="{37257A34-348D-4802-8698-95B2CD25FE64}" type="presParOf" srcId="{B62ABC4A-8982-4995-BF5A-0299147E7D70}" destId="{D7B0F7BE-D2C9-457B-97BD-81619FD8C76A}" srcOrd="1" destOrd="0" presId="urn:microsoft.com/office/officeart/2005/8/layout/vList5"/>
    <dgm:cxn modelId="{1036ECFE-B496-4CA2-A7C0-DD26BE5747D8}" type="presParOf" srcId="{C7FB04FA-EFC9-499F-83D7-2D6DB85C7DF9}" destId="{A1771A70-1E9F-4D48-9F66-3BD3470A11CC}" srcOrd="5" destOrd="0" presId="urn:microsoft.com/office/officeart/2005/8/layout/vList5"/>
    <dgm:cxn modelId="{E2B01752-9A34-4D94-90B4-C424E1864AC3}" type="presParOf" srcId="{C7FB04FA-EFC9-499F-83D7-2D6DB85C7DF9}" destId="{89AC619A-BFEF-4B84-A9FC-71B1397C858C}" srcOrd="6" destOrd="0" presId="urn:microsoft.com/office/officeart/2005/8/layout/vList5"/>
    <dgm:cxn modelId="{713FEA1F-5040-4412-9D7E-85DC25933390}" type="presParOf" srcId="{89AC619A-BFEF-4B84-A9FC-71B1397C858C}" destId="{4B1FD631-753A-4DA7-A721-748F917C89E6}" srcOrd="0" destOrd="0" presId="urn:microsoft.com/office/officeart/2005/8/layout/vList5"/>
    <dgm:cxn modelId="{E303FE42-56DF-4D5E-AAB3-80BE200ED532}" type="presParOf" srcId="{89AC619A-BFEF-4B84-A9FC-71B1397C858C}" destId="{14334486-2F29-4F6B-81AD-9EB5F3461A0B}" srcOrd="1" destOrd="0" presId="urn:microsoft.com/office/officeart/2005/8/layout/vList5"/>
    <dgm:cxn modelId="{7B8991C9-1B89-43AC-9508-5948BD337FDB}" type="presParOf" srcId="{C7FB04FA-EFC9-499F-83D7-2D6DB85C7DF9}" destId="{4B86538A-CA1F-4E6D-AFAF-60E76555CCA9}" srcOrd="7" destOrd="0" presId="urn:microsoft.com/office/officeart/2005/8/layout/vList5"/>
    <dgm:cxn modelId="{7E0077E2-C596-44D8-A7B8-122C35621DE7}" type="presParOf" srcId="{C7FB04FA-EFC9-499F-83D7-2D6DB85C7DF9}" destId="{BD3A49FC-32B0-4257-A7D6-4BD8944C3FB9}" srcOrd="8" destOrd="0" presId="urn:microsoft.com/office/officeart/2005/8/layout/vList5"/>
    <dgm:cxn modelId="{F6B096F9-102F-40D9-97B1-C157111E5281}" type="presParOf" srcId="{BD3A49FC-32B0-4257-A7D6-4BD8944C3FB9}" destId="{D8D693C8-1988-4E36-BE39-D577EF0A74F0}" srcOrd="0" destOrd="0" presId="urn:microsoft.com/office/officeart/2005/8/layout/vList5"/>
    <dgm:cxn modelId="{E036ECCA-BC76-41E4-82C6-0A6ADD5C900A}" type="presParOf" srcId="{BD3A49FC-32B0-4257-A7D6-4BD8944C3FB9}" destId="{1BC1414B-953C-4348-9D6E-D04A47AAD1D3}"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D47745-A264-448B-8627-276DEEA5AEA4}">
      <dsp:nvSpPr>
        <dsp:cNvPr id="0" name=""/>
        <dsp:cNvSpPr/>
      </dsp:nvSpPr>
      <dsp:spPr>
        <a:xfrm rot="5400000">
          <a:off x="7477060" y="-3190843"/>
          <a:ext cx="834953" cy="7430152"/>
        </a:xfrm>
        <a:prstGeom prst="round2Same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b="0" kern="1200" dirty="0">
              <a:latin typeface="Calibri" panose="020F0502020204030204" pitchFamily="34" charset="0"/>
              <a:cs typeface="Calibri" panose="020F0502020204030204" pitchFamily="34" charset="0"/>
            </a:rPr>
            <a:t>Examining how social media platforms affect young people's mental health in the UK. </a:t>
          </a:r>
          <a:endParaRPr lang="en-US" sz="2200" b="0" kern="1200" dirty="0">
            <a:latin typeface="Calibri" panose="020F0502020204030204" pitchFamily="34" charset="0"/>
            <a:cs typeface="Calibri" panose="020F0502020204030204" pitchFamily="34" charset="0"/>
          </a:endParaRPr>
        </a:p>
      </dsp:txBody>
      <dsp:txXfrm rot="-5400000">
        <a:off x="4179461" y="147515"/>
        <a:ext cx="7389393" cy="753435"/>
      </dsp:txXfrm>
    </dsp:sp>
    <dsp:sp modelId="{64BA1005-F627-4921-9931-27C2304F06A1}">
      <dsp:nvSpPr>
        <dsp:cNvPr id="0" name=""/>
        <dsp:cNvSpPr/>
      </dsp:nvSpPr>
      <dsp:spPr>
        <a:xfrm>
          <a:off x="0" y="50793"/>
          <a:ext cx="4179461" cy="1043691"/>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panose="020F0502020204030204" pitchFamily="34" charset="0"/>
              <a:cs typeface="Calibri" panose="020F0502020204030204" pitchFamily="34" charset="0"/>
            </a:rPr>
            <a:t>Aim of the study</a:t>
          </a:r>
          <a:endParaRPr lang="en-US" sz="3600" kern="1200" dirty="0">
            <a:latin typeface="Calibri" panose="020F0502020204030204" pitchFamily="34" charset="0"/>
            <a:cs typeface="Calibri" panose="020F0502020204030204" pitchFamily="34" charset="0"/>
          </a:endParaRPr>
        </a:p>
      </dsp:txBody>
      <dsp:txXfrm>
        <a:off x="50949" y="101742"/>
        <a:ext cx="4077563" cy="941793"/>
      </dsp:txXfrm>
    </dsp:sp>
    <dsp:sp modelId="{B716DBCE-7774-46CB-8A3E-7C37CCB46468}">
      <dsp:nvSpPr>
        <dsp:cNvPr id="0" name=""/>
        <dsp:cNvSpPr/>
      </dsp:nvSpPr>
      <dsp:spPr>
        <a:xfrm rot="5400000">
          <a:off x="7477060" y="-2094967"/>
          <a:ext cx="834953" cy="7430152"/>
        </a:xfrm>
        <a:prstGeom prst="round2Same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b="0" kern="1200" dirty="0">
              <a:latin typeface="Calibri" panose="020F0502020204030204" pitchFamily="34" charset="0"/>
              <a:cs typeface="Calibri" panose="020F0502020204030204" pitchFamily="34" charset="0"/>
            </a:rPr>
            <a:t>Explore the causes of the growing use of social media platforms.</a:t>
          </a:r>
          <a:endParaRPr lang="en-US" sz="2200" b="0" kern="1200" dirty="0">
            <a:latin typeface="Calibri" panose="020F0502020204030204" pitchFamily="34" charset="0"/>
            <a:cs typeface="Calibri" panose="020F0502020204030204" pitchFamily="34" charset="0"/>
          </a:endParaRPr>
        </a:p>
      </dsp:txBody>
      <dsp:txXfrm rot="-5400000">
        <a:off x="4179461" y="1243391"/>
        <a:ext cx="7389393" cy="753435"/>
      </dsp:txXfrm>
    </dsp:sp>
    <dsp:sp modelId="{E3F987A7-2826-444A-9A2E-5479B5064812}">
      <dsp:nvSpPr>
        <dsp:cNvPr id="0" name=""/>
        <dsp:cNvSpPr/>
      </dsp:nvSpPr>
      <dsp:spPr>
        <a:xfrm>
          <a:off x="0" y="1098983"/>
          <a:ext cx="4179461" cy="1043691"/>
        </a:xfrm>
        <a:prstGeom prst="round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panose="020F0502020204030204" pitchFamily="34" charset="0"/>
              <a:cs typeface="Calibri" panose="020F0502020204030204" pitchFamily="34" charset="0"/>
            </a:rPr>
            <a:t>Objective 1</a:t>
          </a:r>
          <a:endParaRPr lang="en-US" sz="3600" kern="1200" dirty="0">
            <a:latin typeface="Calibri" panose="020F0502020204030204" pitchFamily="34" charset="0"/>
            <a:cs typeface="Calibri" panose="020F0502020204030204" pitchFamily="34" charset="0"/>
          </a:endParaRPr>
        </a:p>
      </dsp:txBody>
      <dsp:txXfrm>
        <a:off x="50949" y="1149932"/>
        <a:ext cx="4077563" cy="941793"/>
      </dsp:txXfrm>
    </dsp:sp>
    <dsp:sp modelId="{D7B0F7BE-D2C9-457B-97BD-81619FD8C76A}">
      <dsp:nvSpPr>
        <dsp:cNvPr id="0" name=""/>
        <dsp:cNvSpPr/>
      </dsp:nvSpPr>
      <dsp:spPr>
        <a:xfrm rot="5400000">
          <a:off x="7477060" y="-999090"/>
          <a:ext cx="834953" cy="7430152"/>
        </a:xfrm>
        <a:prstGeom prst="round2Same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latin typeface="Calibri" panose="020F0502020204030204" pitchFamily="34" charset="0"/>
              <a:cs typeface="Calibri" panose="020F0502020204030204" pitchFamily="34" charset="0"/>
            </a:rPr>
            <a:t>Examine health policies, prevention, and treatment options. </a:t>
          </a:r>
          <a:endParaRPr lang="en-US" sz="2200" kern="1200" dirty="0">
            <a:latin typeface="Calibri" panose="020F0502020204030204" pitchFamily="34" charset="0"/>
            <a:cs typeface="Calibri" panose="020F0502020204030204" pitchFamily="34" charset="0"/>
          </a:endParaRPr>
        </a:p>
      </dsp:txBody>
      <dsp:txXfrm rot="-5400000">
        <a:off x="4179461" y="2339268"/>
        <a:ext cx="7389393" cy="753435"/>
      </dsp:txXfrm>
    </dsp:sp>
    <dsp:sp modelId="{07F57319-C8B6-4EFA-B6F0-CF346639A5DD}">
      <dsp:nvSpPr>
        <dsp:cNvPr id="0" name=""/>
        <dsp:cNvSpPr/>
      </dsp:nvSpPr>
      <dsp:spPr>
        <a:xfrm>
          <a:off x="0" y="2194139"/>
          <a:ext cx="4179461" cy="1043691"/>
        </a:xfrm>
        <a:prstGeom prst="round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panose="020F0502020204030204" pitchFamily="34" charset="0"/>
              <a:cs typeface="Calibri" panose="020F0502020204030204" pitchFamily="34" charset="0"/>
            </a:rPr>
            <a:t>Objective 2</a:t>
          </a:r>
          <a:endParaRPr lang="en-US" sz="3600" kern="1200" dirty="0">
            <a:latin typeface="Calibri" panose="020F0502020204030204" pitchFamily="34" charset="0"/>
            <a:cs typeface="Calibri" panose="020F0502020204030204" pitchFamily="34" charset="0"/>
          </a:endParaRPr>
        </a:p>
      </dsp:txBody>
      <dsp:txXfrm>
        <a:off x="50949" y="2245088"/>
        <a:ext cx="4077563" cy="941793"/>
      </dsp:txXfrm>
    </dsp:sp>
    <dsp:sp modelId="{14334486-2F29-4F6B-81AD-9EB5F3461A0B}">
      <dsp:nvSpPr>
        <dsp:cNvPr id="0" name=""/>
        <dsp:cNvSpPr/>
      </dsp:nvSpPr>
      <dsp:spPr>
        <a:xfrm rot="5400000">
          <a:off x="7477060" y="96785"/>
          <a:ext cx="834953" cy="7430152"/>
        </a:xfrm>
        <a:prstGeom prst="round2Same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latin typeface="Calibri" panose="020F0502020204030204" pitchFamily="34" charset="0"/>
              <a:cs typeface="Calibri" panose="020F0502020204030204" pitchFamily="34" charset="0"/>
            </a:rPr>
            <a:t>Evaluate research results from published literature. </a:t>
          </a:r>
          <a:endParaRPr lang="en-US" sz="2200" kern="1200" dirty="0">
            <a:latin typeface="Calibri" panose="020F0502020204030204" pitchFamily="34" charset="0"/>
            <a:cs typeface="Calibri" panose="020F0502020204030204" pitchFamily="34" charset="0"/>
          </a:endParaRPr>
        </a:p>
      </dsp:txBody>
      <dsp:txXfrm rot="-5400000">
        <a:off x="4179461" y="3435144"/>
        <a:ext cx="7389393" cy="753435"/>
      </dsp:txXfrm>
    </dsp:sp>
    <dsp:sp modelId="{4B1FD631-753A-4DA7-A721-748F917C89E6}">
      <dsp:nvSpPr>
        <dsp:cNvPr id="0" name=""/>
        <dsp:cNvSpPr/>
      </dsp:nvSpPr>
      <dsp:spPr>
        <a:xfrm>
          <a:off x="0" y="3290015"/>
          <a:ext cx="4179461" cy="1043691"/>
        </a:xfrm>
        <a:prstGeom prst="round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panose="020F0502020204030204" pitchFamily="34" charset="0"/>
              <a:cs typeface="Calibri" panose="020F0502020204030204" pitchFamily="34" charset="0"/>
            </a:rPr>
            <a:t>Objective 3</a:t>
          </a:r>
          <a:endParaRPr lang="en-US" sz="3600" kern="1200" dirty="0">
            <a:latin typeface="Calibri" panose="020F0502020204030204" pitchFamily="34" charset="0"/>
            <a:cs typeface="Calibri" panose="020F0502020204030204" pitchFamily="34" charset="0"/>
          </a:endParaRPr>
        </a:p>
      </dsp:txBody>
      <dsp:txXfrm>
        <a:off x="50949" y="3340964"/>
        <a:ext cx="4077563" cy="941793"/>
      </dsp:txXfrm>
    </dsp:sp>
    <dsp:sp modelId="{1BC1414B-953C-4348-9D6E-D04A47AAD1D3}">
      <dsp:nvSpPr>
        <dsp:cNvPr id="0" name=""/>
        <dsp:cNvSpPr/>
      </dsp:nvSpPr>
      <dsp:spPr>
        <a:xfrm rot="5400000">
          <a:off x="7477060" y="1192661"/>
          <a:ext cx="834953" cy="7430152"/>
        </a:xfrm>
        <a:prstGeom prst="round2SameRect">
          <a:avLst/>
        </a:prstGeom>
        <a:solidFill>
          <a:schemeClr val="accent6">
            <a:tint val="40000"/>
            <a:alpha val="90000"/>
            <a:hueOff val="0"/>
            <a:satOff val="0"/>
            <a:lumOff val="0"/>
            <a:alphaOff val="0"/>
          </a:schemeClr>
        </a:solidFill>
        <a:ln w="9525" cap="flat"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latin typeface="Calibri" panose="020F0502020204030204" pitchFamily="34" charset="0"/>
              <a:cs typeface="Calibri" panose="020F0502020204030204" pitchFamily="34" charset="0"/>
            </a:rPr>
            <a:t>Identifying strategies for improvement, making recommendations based on the evaluation of the results.</a:t>
          </a:r>
          <a:endParaRPr lang="en-US" sz="2200" kern="1200" dirty="0">
            <a:latin typeface="Calibri" panose="020F0502020204030204" pitchFamily="34" charset="0"/>
            <a:cs typeface="Calibri" panose="020F0502020204030204" pitchFamily="34" charset="0"/>
          </a:endParaRPr>
        </a:p>
      </dsp:txBody>
      <dsp:txXfrm rot="-5400000">
        <a:off x="4179461" y="4531020"/>
        <a:ext cx="7389393" cy="753435"/>
      </dsp:txXfrm>
    </dsp:sp>
    <dsp:sp modelId="{D8D693C8-1988-4E36-BE39-D577EF0A74F0}">
      <dsp:nvSpPr>
        <dsp:cNvPr id="0" name=""/>
        <dsp:cNvSpPr/>
      </dsp:nvSpPr>
      <dsp:spPr>
        <a:xfrm>
          <a:off x="0" y="4385892"/>
          <a:ext cx="4179461" cy="1043691"/>
        </a:xfrm>
        <a:prstGeom prst="roundRect">
          <a:avLst/>
        </a:prstGeom>
        <a:solidFill>
          <a:schemeClr val="accent6">
            <a:lumMod val="60000"/>
            <a:lumOff val="40000"/>
          </a:schemeClr>
        </a:soli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b="1" kern="1200" dirty="0">
              <a:solidFill>
                <a:schemeClr val="bg1"/>
              </a:solidFill>
              <a:latin typeface="Calibri" panose="020F0502020204030204" pitchFamily="34" charset="0"/>
              <a:cs typeface="Calibri" panose="020F0502020204030204" pitchFamily="34" charset="0"/>
            </a:rPr>
            <a:t>Objective 4 </a:t>
          </a:r>
          <a:endParaRPr lang="en-US" sz="3600" b="1" kern="1200" dirty="0">
            <a:solidFill>
              <a:schemeClr val="bg1"/>
            </a:solidFill>
            <a:latin typeface="Calibri" panose="020F0502020204030204" pitchFamily="34" charset="0"/>
            <a:cs typeface="Calibri" panose="020F0502020204030204" pitchFamily="34" charset="0"/>
          </a:endParaRPr>
        </a:p>
      </dsp:txBody>
      <dsp:txXfrm>
        <a:off x="50949" y="4436841"/>
        <a:ext cx="4077563" cy="941793"/>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3E1E93-8E8F-2C4B-B16F-837B82D42963}" type="datetimeFigureOut">
              <a:rPr lang="en-GB" smtClean="0"/>
              <a:t>14/05/2023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D0EE93-A22F-7145-95A9-B6C65A548432}" type="slidenum">
              <a:rPr lang="en-GB" smtClean="0"/>
              <a:t>‹#›</a:t>
            </a:fld>
            <a:endParaRPr lang="en-GB"/>
          </a:p>
        </p:txBody>
      </p:sp>
    </p:spTree>
    <p:extLst>
      <p:ext uri="{BB962C8B-B14F-4D97-AF65-F5344CB8AC3E}">
        <p14:creationId xmlns:p14="http://schemas.microsoft.com/office/powerpoint/2010/main" val="4227213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D0EE93-A22F-7145-95A9-B6C65A548432}" type="slidenum">
              <a:rPr lang="en-GB" smtClean="0"/>
              <a:t>1</a:t>
            </a:fld>
            <a:endParaRPr lang="en-GB"/>
          </a:p>
        </p:txBody>
      </p:sp>
    </p:spTree>
    <p:extLst>
      <p:ext uri="{BB962C8B-B14F-4D97-AF65-F5344CB8AC3E}">
        <p14:creationId xmlns:p14="http://schemas.microsoft.com/office/powerpoint/2010/main" val="2511584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D0EE93-A22F-7145-95A9-B6C65A548432}" type="slidenum">
              <a:rPr lang="en-GB" smtClean="0"/>
              <a:t>13</a:t>
            </a:fld>
            <a:endParaRPr lang="en-GB"/>
          </a:p>
        </p:txBody>
      </p:sp>
    </p:spTree>
    <p:extLst>
      <p:ext uri="{BB962C8B-B14F-4D97-AF65-F5344CB8AC3E}">
        <p14:creationId xmlns:p14="http://schemas.microsoft.com/office/powerpoint/2010/main" val="17466265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5D96114-1F0C-434E-8799-5D780075823A}" type="datetimeFigureOut">
              <a:rPr lang="en-GB" smtClean="0"/>
              <a:t>14/05/2023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362142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D96114-1F0C-434E-8799-5D780075823A}" type="datetimeFigureOut">
              <a:rPr lang="en-GB" smtClean="0"/>
              <a:t>14/05/2023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4239577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5D96114-1F0C-434E-8799-5D780075823A}" type="datetimeFigureOut">
              <a:rPr lang="en-GB" smtClean="0"/>
              <a:t>14/05/2023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387581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D96114-1F0C-434E-8799-5D780075823A}" type="datetimeFigureOut">
              <a:rPr lang="en-GB" smtClean="0"/>
              <a:t>14/05/2023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997354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D96114-1F0C-434E-8799-5D780075823A}" type="datetimeFigureOut">
              <a:rPr lang="en-GB" smtClean="0"/>
              <a:t>14/05/2023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3057849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D96114-1F0C-434E-8799-5D780075823A}" type="datetimeFigureOut">
              <a:rPr lang="en-GB" smtClean="0"/>
              <a:t>14/05/2023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121471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D96114-1F0C-434E-8799-5D780075823A}" type="datetimeFigureOut">
              <a:rPr lang="en-GB" smtClean="0"/>
              <a:t>14/05/2023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953092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D96114-1F0C-434E-8799-5D780075823A}" type="datetimeFigureOut">
              <a:rPr lang="en-GB" smtClean="0"/>
              <a:t>14/05/2023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954117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D96114-1F0C-434E-8799-5D780075823A}" type="datetimeFigureOut">
              <a:rPr lang="en-GB" smtClean="0"/>
              <a:t>14/05/2023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446374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D96114-1F0C-434E-8799-5D780075823A}" type="datetimeFigureOut">
              <a:rPr lang="en-GB" smtClean="0"/>
              <a:t>14/05/2023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680636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5D96114-1F0C-434E-8799-5D780075823A}" type="datetimeFigureOut">
              <a:rPr lang="en-GB" smtClean="0"/>
              <a:t>14/05/2023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8216824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5D96114-1F0C-434E-8799-5D780075823A}" type="datetimeFigureOut">
              <a:rPr lang="en-GB" smtClean="0"/>
              <a:t>14/05/2023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3BB1518-AA81-E449-B062-373566ADC315}"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568222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5D96114-1F0C-434E-8799-5D780075823A}" type="datetimeFigureOut">
              <a:rPr lang="en-GB" smtClean="0"/>
              <a:t>14/05/2023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6785618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5D96114-1F0C-434E-8799-5D780075823A}" type="datetimeFigureOut">
              <a:rPr lang="en-GB" smtClean="0"/>
              <a:t>14/05/2023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18680942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5D96114-1F0C-434E-8799-5D780075823A}" type="datetimeFigureOut">
              <a:rPr lang="en-GB" smtClean="0"/>
              <a:t>14/05/2023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455512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D96114-1F0C-434E-8799-5D780075823A}" type="datetimeFigureOut">
              <a:rPr lang="en-GB" smtClean="0"/>
              <a:t>14/05/2023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29022405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5D96114-1F0C-434E-8799-5D780075823A}" type="datetimeFigureOut">
              <a:rPr lang="en-GB" smtClean="0"/>
              <a:t>14/05/2023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D3BB1518-AA81-E449-B062-373566ADC315}" type="slidenum">
              <a:rPr lang="en-GB" smtClean="0"/>
              <a:t>‹#›</a:t>
            </a:fld>
            <a:endParaRPr lang="en-GB"/>
          </a:p>
        </p:txBody>
      </p:sp>
    </p:spTree>
    <p:extLst>
      <p:ext uri="{BB962C8B-B14F-4D97-AF65-F5344CB8AC3E}">
        <p14:creationId xmlns:p14="http://schemas.microsoft.com/office/powerpoint/2010/main" val="87072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5D96114-1F0C-434E-8799-5D780075823A}" type="datetimeFigureOut">
              <a:rPr lang="en-GB" smtClean="0"/>
              <a:t>14/05/2023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3BB1518-AA81-E449-B062-373566ADC315}" type="slidenum">
              <a:rPr lang="en-GB" smtClean="0"/>
              <a:t>‹#›</a:t>
            </a:fld>
            <a:endParaRPr lang="en-GB"/>
          </a:p>
        </p:txBody>
      </p:sp>
    </p:spTree>
    <p:extLst>
      <p:ext uri="{BB962C8B-B14F-4D97-AF65-F5344CB8AC3E}">
        <p14:creationId xmlns:p14="http://schemas.microsoft.com/office/powerpoint/2010/main" val="200421088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ressbooks.bccampus.ca/missionmessagemedium/chapter/3-1-do-you-like-it/" TargetMode="External"/><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comm597sm.blogspot.com/2015_09_01_archive.html" TargetMode="Externa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16/j.addbeh.2018.09.007" TargetMode="External"/><Relationship Id="rId13" Type="http://schemas.openxmlformats.org/officeDocument/2006/relationships/hyperlink" Target="https://doi.org/10.1016/j.eng.2018.02.009" TargetMode="External"/><Relationship Id="rId3" Type="http://schemas.openxmlformats.org/officeDocument/2006/relationships/hyperlink" Target="https://doi.org/10.1080/02673843.2019.1669059" TargetMode="External"/><Relationship Id="rId7" Type="http://schemas.openxmlformats.org/officeDocument/2006/relationships/hyperlink" Target="https://www.statista.com/topics/3236/social-media-usage-in-the-uk/#topicOverview" TargetMode="External"/><Relationship Id="rId12" Type="http://schemas.openxmlformats.org/officeDocument/2006/relationships/hyperlink" Target="https://www.esafety.gov.au/sites/default/files/2023-%2003/eSafety_Commissioner_Statement_of_Intent_2023.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doi.org/10.1111/j.1083-6101.2007.00393" TargetMode="External"/><Relationship Id="rId11" Type="http://schemas.openxmlformats.org/officeDocument/2006/relationships/hyperlink" Target="https://doi.org/10.1080/13573322.2017.1423464" TargetMode="External"/><Relationship Id="rId5" Type="http://schemas.openxmlformats.org/officeDocument/2006/relationships/hyperlink" Target="https://www.bbc.com/news/world-europe-44401660" TargetMode="External"/><Relationship Id="rId15" Type="http://schemas.openxmlformats.org/officeDocument/2006/relationships/hyperlink" Target="https://doi.org/10.1186/s12955-021-01701-3" TargetMode="External"/><Relationship Id="rId10" Type="http://schemas.openxmlformats.org/officeDocument/2006/relationships/hyperlink" Target="https://doi.org/10.1177/0002764219826282" TargetMode="External"/><Relationship Id="rId4" Type="http://schemas.openxmlformats.org/officeDocument/2006/relationships/hyperlink" Target="https://doi.org/10.1016/j.jad.2020.05.106" TargetMode="External"/><Relationship Id="rId9" Type="http://schemas.openxmlformats.org/officeDocument/2006/relationships/hyperlink" Target="https://www.loc.gov/item/global-legal-monitor/2021-07-06/germany-network-enforcement-act-amended-to-better-fight-online-hate-speech/" TargetMode="External"/><Relationship Id="rId14" Type="http://schemas.openxmlformats.org/officeDocument/2006/relationships/hyperlink" Target="https://doi.org/10.1016/j.eclinm.2018.12.005"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36/bmjopen-2019-031161" TargetMode="External"/><Relationship Id="rId3" Type="http://schemas.openxmlformats.org/officeDocument/2006/relationships/hyperlink" Target="https://doi.org/10.1093/her/cyac010" TargetMode="External"/><Relationship Id="rId7" Type="http://schemas.openxmlformats.org/officeDocument/2006/relationships/hyperlink" Target="https://doi.org/10.1186/s13643-021-01626-4" TargetMode="External"/><Relationship Id="rId2" Type="http://schemas.openxmlformats.org/officeDocument/2006/relationships/hyperlink" Target="https://doi.org/10.1136/archdischild-2019-318716" TargetMode="External"/><Relationship Id="rId1" Type="http://schemas.openxmlformats.org/officeDocument/2006/relationships/slideLayout" Target="../slideLayouts/slideLayout2.xml"/><Relationship Id="rId6" Type="http://schemas.openxmlformats.org/officeDocument/2006/relationships/hyperlink" Target="https://doi.org/10.3390/ijerph18031062" TargetMode="External"/><Relationship Id="rId11" Type="http://schemas.openxmlformats.org/officeDocument/2006/relationships/hyperlink" Target="https://icd.who.int/browse10/2010/en" TargetMode="External"/><Relationship Id="rId5" Type="http://schemas.openxmlformats.org/officeDocument/2006/relationships/hyperlink" Target="https://doi.org/10.1177/1359104518775154" TargetMode="External"/><Relationship Id="rId10" Type="http://schemas.openxmlformats.org/officeDocument/2006/relationships/hyperlink" Target="https://doi.org/10.1177/2167702621994549" TargetMode="External"/><Relationship Id="rId4" Type="http://schemas.openxmlformats.org/officeDocument/2006/relationships/hyperlink" Target="https://www.nhs.uk/nhs-services/mental-health-services/" TargetMode="External"/><Relationship Id="rId9" Type="http://schemas.openxmlformats.org/officeDocument/2006/relationships/hyperlink" Target="https://doi.org/10.1007/s00127-020-0190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61750C4-9F55-13D5-D351-3616447B2ABB}"/>
              </a:ext>
            </a:extLst>
          </p:cNvPr>
          <p:cNvSpPr>
            <a:spLocks noGrp="1"/>
          </p:cNvSpPr>
          <p:nvPr>
            <p:ph type="subTitle" idx="1"/>
          </p:nvPr>
        </p:nvSpPr>
        <p:spPr>
          <a:xfrm>
            <a:off x="838199" y="3328890"/>
            <a:ext cx="10515600" cy="1815775"/>
          </a:xfrm>
        </p:spPr>
        <p:txBody>
          <a:bodyPr>
            <a:normAutofit fontScale="92500" lnSpcReduction="20000"/>
          </a:bodyPr>
          <a:lstStyle/>
          <a:p>
            <a:pPr algn="ctr">
              <a:lnSpc>
                <a:spcPct val="120000"/>
              </a:lnSpc>
            </a:pPr>
            <a:r>
              <a:rPr lang="en-GB" sz="2600" b="1" dirty="0">
                <a:effectLst/>
                <a:latin typeface="Calibri" panose="020F0502020204030204" pitchFamily="34" charset="0"/>
                <a:ea typeface="Baskerville" panose="02020502070401020303" pitchFamily="18" charset="0"/>
                <a:cs typeface="Calibri" panose="020F0502020204030204" pitchFamily="34" charset="0"/>
              </a:rPr>
              <a:t>Impact of Social Media Platforms on the Mental Health Development Issue of Young People in the UK. </a:t>
            </a:r>
          </a:p>
          <a:p>
            <a:pPr algn="ctr">
              <a:lnSpc>
                <a:spcPct val="120000"/>
              </a:lnSpc>
            </a:pPr>
            <a:r>
              <a:rPr lang="en-GB" sz="2600" b="1" dirty="0">
                <a:effectLst/>
                <a:latin typeface="Calibri" panose="020F0502020204030204" pitchFamily="34" charset="0"/>
                <a:ea typeface="Baskerville" panose="02020502070401020303" pitchFamily="18" charset="0"/>
                <a:cs typeface="Calibri" panose="020F0502020204030204" pitchFamily="34" charset="0"/>
              </a:rPr>
              <a:t>Independent Project (BMHP6020_LON) </a:t>
            </a:r>
          </a:p>
          <a:p>
            <a:pPr algn="ctr">
              <a:lnSpc>
                <a:spcPct val="120000"/>
              </a:lnSpc>
            </a:pPr>
            <a:r>
              <a:rPr lang="en-GB" sz="2600" b="1" dirty="0">
                <a:effectLst/>
                <a:latin typeface="Calibri" panose="020F0502020204030204" pitchFamily="34" charset="0"/>
                <a:ea typeface="Baskerville" panose="02020502070401020303" pitchFamily="18" charset="0"/>
                <a:cs typeface="Calibri" panose="020F0502020204030204" pitchFamily="34" charset="0"/>
              </a:rPr>
              <a:t>Justyna Cichocka 1916227</a:t>
            </a:r>
          </a:p>
          <a:p>
            <a:pPr algn="ctr">
              <a:lnSpc>
                <a:spcPct val="110000"/>
              </a:lnSpc>
            </a:pPr>
            <a:endParaRPr lang="en-GB" sz="2800" b="1" dirty="0">
              <a:effectLst/>
              <a:latin typeface="Calibri" panose="020F0502020204030204" pitchFamily="34" charset="0"/>
              <a:ea typeface="Baskerville" panose="02020502070401020303" pitchFamily="18" charset="0"/>
              <a:cs typeface="Calibri" panose="020F0502020204030204" pitchFamily="34" charset="0"/>
            </a:endParaRPr>
          </a:p>
          <a:p>
            <a:endParaRPr lang="en-GB" sz="1100" dirty="0"/>
          </a:p>
        </p:txBody>
      </p:sp>
      <p:pic>
        <p:nvPicPr>
          <p:cNvPr id="4" name="Picture 3"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99395" y="1068487"/>
            <a:ext cx="6593208" cy="191147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4073120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CD9FF-EFA4-AF52-EA84-4FD4385D5BBE}"/>
              </a:ext>
            </a:extLst>
          </p:cNvPr>
          <p:cNvSpPr>
            <a:spLocks noGrp="1"/>
          </p:cNvSpPr>
          <p:nvPr>
            <p:ph type="title"/>
          </p:nvPr>
        </p:nvSpPr>
        <p:spPr>
          <a:xfrm>
            <a:off x="1006221" y="1214881"/>
            <a:ext cx="3943604" cy="1293028"/>
          </a:xfrm>
        </p:spPr>
        <p:txBody>
          <a:bodyPr>
            <a:normAutofit/>
          </a:bodyPr>
          <a:lstStyle/>
          <a:p>
            <a:pPr algn="l"/>
            <a:r>
              <a:rPr lang="en-GB" sz="3200" b="1" dirty="0">
                <a:latin typeface="Calibri" panose="020F0502020204030204" pitchFamily="34" charset="0"/>
                <a:cs typeface="Calibri" panose="020F0502020204030204" pitchFamily="34" charset="0"/>
              </a:rPr>
              <a:t>Chapter 1: </a:t>
            </a:r>
            <a:br>
              <a:rPr lang="en-GB" sz="3200" b="1" dirty="0">
                <a:latin typeface="Calibri" panose="020F0502020204030204" pitchFamily="34" charset="0"/>
                <a:cs typeface="Calibri" panose="020F0502020204030204" pitchFamily="34" charset="0"/>
              </a:rPr>
            </a:br>
            <a:r>
              <a:rPr lang="en-GB" sz="3200" b="1" dirty="0">
                <a:latin typeface="Calibri" panose="020F0502020204030204" pitchFamily="34" charset="0"/>
                <a:cs typeface="Calibri" panose="020F0502020204030204" pitchFamily="34" charset="0"/>
              </a:rPr>
              <a:t>Introduction</a:t>
            </a:r>
          </a:p>
        </p:txBody>
      </p:sp>
      <p:sp>
        <p:nvSpPr>
          <p:cNvPr id="100" name="Content Placeholder 2">
            <a:extLst>
              <a:ext uri="{FF2B5EF4-FFF2-40B4-BE49-F238E27FC236}">
                <a16:creationId xmlns:a16="http://schemas.microsoft.com/office/drawing/2014/main" id="{06EF94AA-73D8-B051-6A3A-A3A79C3A2A2A}"/>
              </a:ext>
            </a:extLst>
          </p:cNvPr>
          <p:cNvSpPr>
            <a:spLocks noGrp="1"/>
          </p:cNvSpPr>
          <p:nvPr>
            <p:ph idx="1"/>
          </p:nvPr>
        </p:nvSpPr>
        <p:spPr>
          <a:xfrm>
            <a:off x="5061203" y="263701"/>
            <a:ext cx="7245096" cy="5511800"/>
          </a:xfrm>
        </p:spPr>
        <p:txBody>
          <a:bodyPr>
            <a:noAutofit/>
          </a:bodyPr>
          <a:lstStyle/>
          <a:p>
            <a:r>
              <a:rPr lang="en-GB" dirty="0">
                <a:latin typeface="Calibri" panose="020F0502020204030204" pitchFamily="34" charset="0"/>
                <a:cs typeface="Calibri" panose="020F0502020204030204" pitchFamily="34" charset="0"/>
              </a:rPr>
              <a:t>Advancement of technology increased time spend on social media platforms worldwide </a:t>
            </a:r>
            <a:r>
              <a:rPr lang="en-GB" sz="1600" dirty="0">
                <a:latin typeface="Calibri" panose="020F0502020204030204" pitchFamily="34" charset="0"/>
                <a:cs typeface="Calibri" panose="020F0502020204030204" pitchFamily="34" charset="0"/>
              </a:rPr>
              <a:t>(</a:t>
            </a:r>
            <a:r>
              <a:rPr lang="en-GB" sz="1600" dirty="0" err="1">
                <a:latin typeface="Calibri" panose="020F0502020204030204" pitchFamily="34" charset="0"/>
                <a:cs typeface="Calibri" panose="020F0502020204030204" pitchFamily="34" charset="0"/>
              </a:rPr>
              <a:t>Vuorre</a:t>
            </a:r>
            <a:r>
              <a:rPr lang="en-GB" sz="1600" dirty="0">
                <a:latin typeface="Calibri" panose="020F0502020204030204" pitchFamily="34" charset="0"/>
                <a:cs typeface="Calibri" panose="020F0502020204030204" pitchFamily="34" charset="0"/>
              </a:rPr>
              <a:t> </a:t>
            </a:r>
            <a:r>
              <a:rPr lang="en-GB" sz="1600" i="1" dirty="0">
                <a:latin typeface="Calibri" panose="020F0502020204030204" pitchFamily="34" charset="0"/>
                <a:cs typeface="Calibri" panose="020F0502020204030204" pitchFamily="34" charset="0"/>
              </a:rPr>
              <a:t>et al., </a:t>
            </a:r>
            <a:r>
              <a:rPr lang="en-GB" sz="1600" dirty="0">
                <a:latin typeface="Calibri" panose="020F0502020204030204" pitchFamily="34" charset="0"/>
                <a:cs typeface="Calibri" panose="020F0502020204030204" pitchFamily="34" charset="0"/>
              </a:rPr>
              <a:t>2021); </a:t>
            </a:r>
            <a:r>
              <a:rPr lang="en-GB" dirty="0">
                <a:latin typeface="Calibri" panose="020F0502020204030204" pitchFamily="34" charset="0"/>
                <a:cs typeface="Calibri" panose="020F0502020204030204" pitchFamily="34" charset="0"/>
              </a:rPr>
              <a:t>no group is exempt. </a:t>
            </a:r>
          </a:p>
          <a:p>
            <a:r>
              <a:rPr lang="en-GB" dirty="0">
                <a:latin typeface="Calibri" panose="020F0502020204030204" pitchFamily="34" charset="0"/>
                <a:cs typeface="Calibri" panose="020F0502020204030204" pitchFamily="34" charset="0"/>
              </a:rPr>
              <a:t>Social media b</a:t>
            </a:r>
            <a:r>
              <a:rPr lang="en-GB" sz="2200" dirty="0">
                <a:latin typeface="Calibri" panose="020F0502020204030204" pitchFamily="34" charset="0"/>
                <a:cs typeface="Calibri" panose="020F0502020204030204" pitchFamily="34" charset="0"/>
              </a:rPr>
              <a:t>enefits: used for educational, cultural, and social goals </a:t>
            </a:r>
            <a:r>
              <a:rPr lang="en-GB" sz="1600" dirty="0">
                <a:latin typeface="Calibri" panose="020F0502020204030204" pitchFamily="34" charset="0"/>
                <a:cs typeface="Calibri" panose="020F0502020204030204" pitchFamily="34" charset="0"/>
              </a:rPr>
              <a:t>(</a:t>
            </a:r>
            <a:r>
              <a:rPr lang="en-GB" sz="1600" dirty="0" err="1">
                <a:latin typeface="Calibri" panose="020F0502020204030204" pitchFamily="34" charset="0"/>
                <a:cs typeface="Calibri" panose="020F0502020204030204" pitchFamily="34" charset="0"/>
              </a:rPr>
              <a:t>Abaido</a:t>
            </a:r>
            <a:r>
              <a:rPr lang="en-GB" sz="1600" dirty="0">
                <a:latin typeface="Calibri" panose="020F0502020204030204" pitchFamily="34" charset="0"/>
                <a:cs typeface="Calibri" panose="020F0502020204030204" pitchFamily="34" charset="0"/>
              </a:rPr>
              <a:t>, 2020). </a:t>
            </a:r>
            <a:endParaRPr lang="en-GB" sz="22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Social media d</a:t>
            </a:r>
            <a:r>
              <a:rPr lang="en-GB" sz="2200" dirty="0">
                <a:latin typeface="Calibri" panose="020F0502020204030204" pitchFamily="34" charset="0"/>
                <a:cs typeface="Calibri" panose="020F0502020204030204" pitchFamily="34" charset="0"/>
              </a:rPr>
              <a:t>rawback: increasing mental health issues.</a:t>
            </a:r>
          </a:p>
          <a:p>
            <a:r>
              <a:rPr lang="en-GB" dirty="0">
                <a:latin typeface="Calibri" panose="020F0502020204030204" pitchFamily="34" charset="0"/>
                <a:cs typeface="Calibri" panose="020F0502020204030204" pitchFamily="34" charset="0"/>
              </a:rPr>
              <a:t>Mental health is important for success in life, so young people age (10-24) is a crucial time in a person's growth as they go through physical, mental, emotional changes </a:t>
            </a:r>
            <a:r>
              <a:rPr lang="en-GB" sz="1600" dirty="0">
                <a:latin typeface="Calibri" panose="020F0502020204030204" pitchFamily="34" charset="0"/>
                <a:cs typeface="Calibri" panose="020F0502020204030204" pitchFamily="34" charset="0"/>
              </a:rPr>
              <a:t>(</a:t>
            </a:r>
            <a:r>
              <a:rPr lang="en-GB" sz="1600" dirty="0" err="1">
                <a:latin typeface="Calibri" panose="020F0502020204030204" pitchFamily="34" charset="0"/>
                <a:cs typeface="Calibri" panose="020F0502020204030204" pitchFamily="34" charset="0"/>
              </a:rPr>
              <a:t>Konaszewski</a:t>
            </a:r>
            <a:r>
              <a:rPr lang="en-GB" sz="1600" dirty="0">
                <a:latin typeface="Calibri" panose="020F0502020204030204" pitchFamily="34" charset="0"/>
                <a:cs typeface="Calibri" panose="020F0502020204030204" pitchFamily="34" charset="0"/>
              </a:rPr>
              <a:t> </a:t>
            </a:r>
            <a:r>
              <a:rPr lang="en-GB" sz="1600" i="1" dirty="0">
                <a:latin typeface="Calibri" panose="020F0502020204030204" pitchFamily="34" charset="0"/>
                <a:cs typeface="Calibri" panose="020F0502020204030204" pitchFamily="34" charset="0"/>
              </a:rPr>
              <a:t>et al., </a:t>
            </a:r>
            <a:r>
              <a:rPr lang="en-GB" sz="1600" dirty="0">
                <a:latin typeface="Calibri" panose="020F0502020204030204" pitchFamily="34" charset="0"/>
                <a:cs typeface="Calibri" panose="020F0502020204030204" pitchFamily="34" charset="0"/>
              </a:rPr>
              <a:t>2021).</a:t>
            </a:r>
          </a:p>
          <a:p>
            <a:r>
              <a:rPr lang="en-GB" dirty="0">
                <a:latin typeface="Calibri" panose="020F0502020204030204" pitchFamily="34" charset="0"/>
                <a:cs typeface="Calibri" panose="020F0502020204030204" pitchFamily="34" charset="0"/>
              </a:rPr>
              <a:t>1 in 10 Brits have a mental health disorder, and half of the mental issues occurred by age 14 </a:t>
            </a:r>
            <a:r>
              <a:rPr lang="en-GB" sz="1600" dirty="0">
                <a:latin typeface="Calibri" panose="020F0502020204030204" pitchFamily="34" charset="0"/>
                <a:cs typeface="Calibri" panose="020F0502020204030204" pitchFamily="34" charset="0"/>
              </a:rPr>
              <a:t>(O’Sullivan et al., 2021).  </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‘Social media addiction’ is a new phenomena. No clinical diagnosis. It refers when people cannot control their use and impacting their daily routine </a:t>
            </a:r>
            <a:r>
              <a:rPr lang="en-GB" sz="1600" dirty="0">
                <a:latin typeface="Calibri" panose="020F0502020204030204" pitchFamily="34" charset="0"/>
                <a:cs typeface="Calibri" panose="020F0502020204030204" pitchFamily="34" charset="0"/>
              </a:rPr>
              <a:t>(WHO, 2010). </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Social media's impact on youth is measured by time spent on it. In 2021, 8.9 million UK users used TikTok for 27 hours per month. 53% of users are 13–24-year-old women </a:t>
            </a:r>
            <a:r>
              <a:rPr lang="en-GB" sz="1600" dirty="0">
                <a:latin typeface="Calibri" panose="020F0502020204030204" pitchFamily="34" charset="0"/>
                <a:cs typeface="Calibri" panose="020F0502020204030204" pitchFamily="34" charset="0"/>
              </a:rPr>
              <a:t>(Dixon, 2022c).</a:t>
            </a:r>
            <a:r>
              <a:rPr lang="en-GB" dirty="0">
                <a:latin typeface="Calibri" panose="020F0502020204030204" pitchFamily="34" charset="0"/>
                <a:cs typeface="Calibri" panose="020F0502020204030204" pitchFamily="34" charset="0"/>
              </a:rPr>
              <a:t> Screen time might cause behavioural difficulties. </a:t>
            </a:r>
            <a:endParaRPr lang="en-GB" dirty="0"/>
          </a:p>
        </p:txBody>
      </p:sp>
      <p:pic>
        <p:nvPicPr>
          <p:cNvPr id="12" name="Picture 11" descr="A picture containing circle, screenshot, aqua, graphics&#10;&#10;Description automatically generated">
            <a:extLst>
              <a:ext uri="{FF2B5EF4-FFF2-40B4-BE49-F238E27FC236}">
                <a16:creationId xmlns:a16="http://schemas.microsoft.com/office/drawing/2014/main" id="{7AF16279-BF44-BFD3-E123-52B6AFA75B7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398" r="24475" b="2"/>
          <a:stretch/>
        </p:blipFill>
        <p:spPr>
          <a:xfrm>
            <a:off x="107111" y="2696157"/>
            <a:ext cx="2597736" cy="3929619"/>
          </a:xfrm>
          <a:prstGeom prst="rect">
            <a:avLst/>
          </a:prstGeom>
          <a:ln>
            <a:noFill/>
          </a:ln>
          <a:effectLst>
            <a:outerShdw blurRad="76200" dist="63500" dir="5040000" algn="tl" rotWithShape="0">
              <a:srgbClr val="000000">
                <a:alpha val="41000"/>
              </a:srgbClr>
            </a:outerShdw>
          </a:effectLst>
        </p:spPr>
      </p:pic>
      <p:pic>
        <p:nvPicPr>
          <p:cNvPr id="6" name="Picture 5" descr="A picture containing computer, electronic device, computer, screenshot&#10;&#10;Description automatically generated">
            <a:extLst>
              <a:ext uri="{FF2B5EF4-FFF2-40B4-BE49-F238E27FC236}">
                <a16:creationId xmlns:a16="http://schemas.microsoft.com/office/drawing/2014/main" id="{2AFEB8FC-CA67-06A1-14A6-21614529ABA1}"/>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5219" r="20820"/>
          <a:stretch/>
        </p:blipFill>
        <p:spPr>
          <a:xfrm>
            <a:off x="2816225" y="2696157"/>
            <a:ext cx="2133600" cy="392961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792285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48EF9B2F-649F-443D-3A8A-0BA506AD4953}"/>
              </a:ext>
            </a:extLst>
          </p:cNvPr>
          <p:cNvGraphicFramePr>
            <a:graphicFrameLocks noGrp="1"/>
          </p:cNvGraphicFramePr>
          <p:nvPr>
            <p:ph idx="1"/>
            <p:extLst>
              <p:ext uri="{D42A27DB-BD31-4B8C-83A1-F6EECF244321}">
                <p14:modId xmlns:p14="http://schemas.microsoft.com/office/powerpoint/2010/main" val="3809088010"/>
              </p:ext>
            </p:extLst>
          </p:nvPr>
        </p:nvGraphicFramePr>
        <p:xfrm>
          <a:off x="430893" y="1260929"/>
          <a:ext cx="11609614" cy="54319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8176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B287A-57A8-5259-F775-1593A1134051}"/>
              </a:ext>
            </a:extLst>
          </p:cNvPr>
          <p:cNvSpPr>
            <a:spLocks noGrp="1"/>
          </p:cNvSpPr>
          <p:nvPr>
            <p:ph type="title"/>
          </p:nvPr>
        </p:nvSpPr>
        <p:spPr>
          <a:xfrm>
            <a:off x="3324751" y="385777"/>
            <a:ext cx="5542497" cy="1303786"/>
          </a:xfrm>
        </p:spPr>
        <p:txBody>
          <a:bodyPr>
            <a:normAutofit/>
          </a:bodyPr>
          <a:lstStyle/>
          <a:p>
            <a:r>
              <a:rPr lang="en-GB" sz="3200" b="1" dirty="0">
                <a:latin typeface="Calibri" panose="020F0502020204030204" pitchFamily="34" charset="0"/>
                <a:cs typeface="Calibri" panose="020F0502020204030204" pitchFamily="34" charset="0"/>
              </a:rPr>
              <a:t>Chapter 2: Background</a:t>
            </a:r>
          </a:p>
        </p:txBody>
      </p:sp>
      <p:sp>
        <p:nvSpPr>
          <p:cNvPr id="22" name="Content Placeholder 2">
            <a:extLst>
              <a:ext uri="{FF2B5EF4-FFF2-40B4-BE49-F238E27FC236}">
                <a16:creationId xmlns:a16="http://schemas.microsoft.com/office/drawing/2014/main" id="{40839663-B28E-C14A-A663-691928787D19}"/>
              </a:ext>
            </a:extLst>
          </p:cNvPr>
          <p:cNvSpPr>
            <a:spLocks noGrp="1"/>
          </p:cNvSpPr>
          <p:nvPr>
            <p:ph idx="1"/>
          </p:nvPr>
        </p:nvSpPr>
        <p:spPr>
          <a:xfrm>
            <a:off x="265866" y="1552353"/>
            <a:ext cx="11660268" cy="5066161"/>
          </a:xfrm>
        </p:spPr>
        <p:txBody>
          <a:bodyPr>
            <a:normAutofit fontScale="92500"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SMPs created in the 1990s; allowing people to connect and interact with each other online </a:t>
            </a:r>
            <a:r>
              <a:rPr lang="en-GB" sz="1600" dirty="0">
                <a:latin typeface="Calibri" panose="020F0502020204030204" pitchFamily="34" charset="0"/>
                <a:ea typeface="Calibri" panose="020F0502020204030204" pitchFamily="34" charset="0"/>
                <a:cs typeface="Calibri" panose="020F0502020204030204" pitchFamily="34" charset="0"/>
              </a:rPr>
              <a:t>(Boyd and Ellison, 2007).</a:t>
            </a:r>
          </a:p>
          <a:p>
            <a:r>
              <a:rPr lang="en-GB" dirty="0">
                <a:latin typeface="Calibri" panose="020F0502020204030204" pitchFamily="34" charset="0"/>
                <a:ea typeface="Calibri" panose="020F0502020204030204" pitchFamily="34" charset="0"/>
                <a:cs typeface="Calibri" panose="020F0502020204030204" pitchFamily="34" charset="0"/>
              </a:rPr>
              <a:t>Based on framework ‘lifeworld and consideration of others’ that emphasises interconnections of person experience and social world, social media usage can be explained in the context of a variety of theories:</a:t>
            </a:r>
          </a:p>
          <a:p>
            <a:pPr lvl="1"/>
            <a:r>
              <a:rPr lang="en-GB" sz="2200" dirty="0">
                <a:latin typeface="Calibri" panose="020F0502020204030204" pitchFamily="34" charset="0"/>
                <a:ea typeface="Calibri" panose="020F0502020204030204" pitchFamily="34" charset="0"/>
                <a:cs typeface="Calibri" panose="020F0502020204030204" pitchFamily="34" charset="0"/>
              </a:rPr>
              <a:t>Goffman's theory: role of human behaviour and social norms in creating social interactions with one another in social settings to present desirable impression of themselves.</a:t>
            </a:r>
          </a:p>
          <a:p>
            <a:pPr lvl="1"/>
            <a:r>
              <a:rPr lang="en-GB" sz="2200" dirty="0">
                <a:latin typeface="Calibri" panose="020F0502020204030204" pitchFamily="34" charset="0"/>
                <a:ea typeface="Calibri" panose="020F0502020204030204" pitchFamily="34" charset="0"/>
                <a:cs typeface="Calibri" panose="020F0502020204030204" pitchFamily="34" charset="0"/>
              </a:rPr>
              <a:t>Bourdieu's concept of ‘social capital’ refers to support, opportunities that humans might gain through connections with other people and social networks.</a:t>
            </a:r>
          </a:p>
          <a:p>
            <a:pPr lvl="1"/>
            <a:r>
              <a:rPr lang="en-GB" sz="2200" dirty="0">
                <a:latin typeface="Calibri" panose="020F0502020204030204" pitchFamily="34" charset="0"/>
                <a:ea typeface="Calibri" panose="020F0502020204030204" pitchFamily="34" charset="0"/>
                <a:cs typeface="Calibri" panose="020F0502020204030204" pitchFamily="34" charset="0"/>
              </a:rPr>
              <a:t>Sartre's conception of the existential project emphasizes the importance on the autonomy of the person, freedom in founding purpose with the world around them.</a:t>
            </a:r>
          </a:p>
          <a:p>
            <a:pPr lvl="1"/>
            <a:r>
              <a:rPr lang="en-GB" sz="2200" dirty="0">
                <a:latin typeface="Calibri" panose="020F0502020204030204" pitchFamily="34" charset="0"/>
                <a:ea typeface="Calibri" panose="020F0502020204030204" pitchFamily="34" charset="0"/>
                <a:cs typeface="Calibri" panose="020F0502020204030204" pitchFamily="34" charset="0"/>
              </a:rPr>
              <a:t>Heidegger's shared world theory holds that people share space and interact </a:t>
            </a:r>
            <a:r>
              <a:rPr lang="da-DK" sz="1600" dirty="0">
                <a:latin typeface="Calibri" panose="020F0502020204030204" pitchFamily="34" charset="0"/>
                <a:ea typeface="Calibri" panose="020F0502020204030204" pitchFamily="34" charset="0"/>
                <a:cs typeface="Calibri" panose="020F0502020204030204" pitchFamily="34" charset="0"/>
              </a:rPr>
              <a:t>(Jiayin Qi </a:t>
            </a:r>
            <a:r>
              <a:rPr lang="da-DK" sz="1600" i="1" dirty="0">
                <a:latin typeface="Calibri" panose="020F0502020204030204" pitchFamily="34" charset="0"/>
                <a:ea typeface="Calibri" panose="020F0502020204030204" pitchFamily="34" charset="0"/>
                <a:cs typeface="Calibri" panose="020F0502020204030204" pitchFamily="34" charset="0"/>
              </a:rPr>
              <a:t>et al., </a:t>
            </a:r>
            <a:r>
              <a:rPr lang="da-DK" sz="1600" dirty="0">
                <a:latin typeface="Calibri" panose="020F0502020204030204" pitchFamily="34" charset="0"/>
                <a:ea typeface="Calibri" panose="020F0502020204030204" pitchFamily="34" charset="0"/>
                <a:cs typeface="Calibri" panose="020F0502020204030204" pitchFamily="34" charset="0"/>
              </a:rPr>
              <a:t>2018). </a:t>
            </a:r>
            <a:r>
              <a:rPr lang="en-GB" sz="1600" dirty="0">
                <a:latin typeface="Calibri" panose="020F0502020204030204" pitchFamily="34" charset="0"/>
                <a:ea typeface="Calibri" panose="020F0502020204030204" pitchFamily="34" charset="0"/>
                <a:cs typeface="Calibri" panose="020F0502020204030204" pitchFamily="34" charset="0"/>
              </a:rPr>
              <a:t> </a:t>
            </a:r>
          </a:p>
          <a:p>
            <a:r>
              <a:rPr lang="en-GB" dirty="0">
                <a:latin typeface="Calibri" panose="020F0502020204030204" pitchFamily="34" charset="0"/>
                <a:ea typeface="Calibri" panose="020F0502020204030204" pitchFamily="34" charset="0"/>
                <a:cs typeface="Calibri" panose="020F0502020204030204" pitchFamily="34" charset="0"/>
              </a:rPr>
              <a:t>On global scale, 3.96 billion people utilised SMPs </a:t>
            </a:r>
            <a:r>
              <a:rPr lang="en-GB" sz="1600" dirty="0">
                <a:latin typeface="Calibri" panose="020F0502020204030204" pitchFamily="34" charset="0"/>
                <a:ea typeface="Calibri" panose="020F0502020204030204" pitchFamily="34" charset="0"/>
                <a:cs typeface="Calibri" panose="020F0502020204030204" pitchFamily="34" charset="0"/>
              </a:rPr>
              <a:t>(McCrory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2022).</a:t>
            </a:r>
          </a:p>
          <a:p>
            <a:r>
              <a:rPr lang="en-GB" dirty="0">
                <a:latin typeface="Calibri" panose="020F0502020204030204" pitchFamily="34" charset="0"/>
                <a:ea typeface="Calibri" panose="020F0502020204030204" pitchFamily="34" charset="0"/>
                <a:cs typeface="Calibri" panose="020F0502020204030204" pitchFamily="34" charset="0"/>
              </a:rPr>
              <a:t>Multi-faceted approaches to safeguard young users:</a:t>
            </a:r>
          </a:p>
          <a:p>
            <a:pPr lvl="1">
              <a:buFont typeface="Courier New" panose="02070309020205020404" pitchFamily="49" charset="0"/>
              <a:buChar char="o"/>
            </a:pPr>
            <a:r>
              <a:rPr lang="en-GB" dirty="0">
                <a:latin typeface="Calibri" panose="020F0502020204030204" pitchFamily="34" charset="0"/>
                <a:ea typeface="Calibri" panose="020F0502020204030204" pitchFamily="34" charset="0"/>
                <a:cs typeface="Calibri" panose="020F0502020204030204" pitchFamily="34" charset="0"/>
              </a:rPr>
              <a:t>International context: Australian </a:t>
            </a:r>
            <a:r>
              <a:rPr lang="en-GB" dirty="0" err="1">
                <a:latin typeface="Calibri" panose="020F0502020204030204" pitchFamily="34" charset="0"/>
                <a:ea typeface="Calibri" panose="020F0502020204030204" pitchFamily="34" charset="0"/>
                <a:cs typeface="Calibri" panose="020F0502020204030204" pitchFamily="34" charset="0"/>
              </a:rPr>
              <a:t>eSafety</a:t>
            </a:r>
            <a:r>
              <a:rPr lang="en-GB" dirty="0">
                <a:latin typeface="Calibri" panose="020F0502020204030204" pitchFamily="34" charset="0"/>
                <a:ea typeface="Calibri" panose="020F0502020204030204" pitchFamily="34" charset="0"/>
                <a:cs typeface="Calibri" panose="020F0502020204030204" pitchFamily="34" charset="0"/>
              </a:rPr>
              <a:t> commissioner agency </a:t>
            </a:r>
            <a:r>
              <a:rPr lang="en-GB" sz="1600" dirty="0">
                <a:latin typeface="Calibri" panose="020F0502020204030204" pitchFamily="34" charset="0"/>
                <a:ea typeface="Calibri" panose="020F0502020204030204" pitchFamily="34" charset="0"/>
                <a:cs typeface="Calibri" panose="020F0502020204030204" pitchFamily="34" charset="0"/>
              </a:rPr>
              <a:t>(Grant, 2023) </a:t>
            </a:r>
            <a:r>
              <a:rPr lang="en-GB" dirty="0">
                <a:latin typeface="Calibri" panose="020F0502020204030204" pitchFamily="34" charset="0"/>
                <a:ea typeface="Calibri" panose="020F0502020204030204" pitchFamily="34" charset="0"/>
                <a:cs typeface="Calibri" panose="020F0502020204030204" pitchFamily="34" charset="0"/>
              </a:rPr>
              <a:t>or German ‘Network Enforcement Act’ </a:t>
            </a:r>
            <a:r>
              <a:rPr lang="en-GB" sz="1600" dirty="0">
                <a:latin typeface="Calibri" panose="020F0502020204030204" pitchFamily="34" charset="0"/>
                <a:ea typeface="Calibri" panose="020F0502020204030204" pitchFamily="34" charset="0"/>
                <a:cs typeface="Calibri" panose="020F0502020204030204" pitchFamily="34" charset="0"/>
              </a:rPr>
              <a:t>(</a:t>
            </a:r>
            <a:r>
              <a:rPr lang="en-GB" sz="1600" dirty="0" err="1">
                <a:latin typeface="Calibri" panose="020F0502020204030204" pitchFamily="34" charset="0"/>
                <a:ea typeface="Calibri" panose="020F0502020204030204" pitchFamily="34" charset="0"/>
                <a:cs typeface="Calibri" panose="020F0502020204030204" pitchFamily="34" charset="0"/>
              </a:rPr>
              <a:t>Gesley</a:t>
            </a:r>
            <a:r>
              <a:rPr lang="en-GB" sz="1600" dirty="0">
                <a:latin typeface="Calibri" panose="020F0502020204030204" pitchFamily="34" charset="0"/>
                <a:ea typeface="Calibri" panose="020F0502020204030204" pitchFamily="34" charset="0"/>
                <a:cs typeface="Calibri" panose="020F0502020204030204" pitchFamily="34" charset="0"/>
              </a:rPr>
              <a:t>, 2021).</a:t>
            </a:r>
          </a:p>
          <a:p>
            <a:pPr lvl="1">
              <a:buFont typeface="Courier New" panose="02070309020205020404" pitchFamily="49" charset="0"/>
              <a:buChar char="o"/>
            </a:pPr>
            <a:r>
              <a:rPr lang="en-GB" dirty="0">
                <a:latin typeface="Calibri" panose="020F0502020204030204" pitchFamily="34" charset="0"/>
                <a:ea typeface="Calibri" panose="020F0502020204030204" pitchFamily="34" charset="0"/>
                <a:cs typeface="Calibri" panose="020F0502020204030204" pitchFamily="34" charset="0"/>
              </a:rPr>
              <a:t>National context: The Online Safety Act in the UK </a:t>
            </a:r>
            <a:r>
              <a:rPr lang="en-GB" sz="1600" dirty="0">
                <a:latin typeface="Calibri" panose="020F0502020204030204" pitchFamily="34" charset="0"/>
                <a:ea typeface="Calibri" panose="020F0502020204030204" pitchFamily="34" charset="0"/>
                <a:cs typeface="Calibri" panose="020F0502020204030204" pitchFamily="34" charset="0"/>
              </a:rPr>
              <a:t>(GOV.UK, 2021) </a:t>
            </a:r>
            <a:r>
              <a:rPr lang="en-GB" dirty="0">
                <a:latin typeface="Calibri" panose="020F0502020204030204" pitchFamily="34" charset="0"/>
                <a:ea typeface="Calibri" panose="020F0502020204030204" pitchFamily="34" charset="0"/>
                <a:cs typeface="Calibri" panose="020F0502020204030204" pitchFamily="34" charset="0"/>
              </a:rPr>
              <a:t>or mental health treatment offered by The National Health Service </a:t>
            </a:r>
            <a:r>
              <a:rPr lang="en-GB" sz="1600" dirty="0">
                <a:latin typeface="Calibri" panose="020F0502020204030204" pitchFamily="34" charset="0"/>
                <a:ea typeface="Calibri" panose="020F0502020204030204" pitchFamily="34" charset="0"/>
                <a:cs typeface="Calibri" panose="020F0502020204030204" pitchFamily="34" charset="0"/>
              </a:rPr>
              <a:t>(NHS, 2023).</a:t>
            </a:r>
          </a:p>
          <a:p>
            <a:endParaRPr lang="en-GB" sz="1400" dirty="0"/>
          </a:p>
          <a:p>
            <a:endParaRPr lang="en-GB" sz="1400" dirty="0"/>
          </a:p>
          <a:p>
            <a:endParaRPr lang="en-GB" sz="1400" dirty="0"/>
          </a:p>
          <a:p>
            <a:pPr lvl="1">
              <a:buFont typeface="Courier New" panose="02070309020205020404" pitchFamily="49" charset="0"/>
              <a:buChar char="o"/>
            </a:pPr>
            <a:endParaRPr lang="en-GB" sz="1200" dirty="0"/>
          </a:p>
        </p:txBody>
      </p:sp>
    </p:spTree>
    <p:extLst>
      <p:ext uri="{BB962C8B-B14F-4D97-AF65-F5344CB8AC3E}">
        <p14:creationId xmlns:p14="http://schemas.microsoft.com/office/powerpoint/2010/main" val="2681657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2331D-DA67-B562-B283-0685CFC19224}"/>
              </a:ext>
            </a:extLst>
          </p:cNvPr>
          <p:cNvSpPr>
            <a:spLocks noGrp="1"/>
          </p:cNvSpPr>
          <p:nvPr>
            <p:ph type="title"/>
          </p:nvPr>
        </p:nvSpPr>
        <p:spPr>
          <a:xfrm>
            <a:off x="5512334" y="227001"/>
            <a:ext cx="4672531" cy="1319391"/>
          </a:xfrm>
        </p:spPr>
        <p:txBody>
          <a:bodyPr>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Chapter 3: Methods</a:t>
            </a:r>
          </a:p>
        </p:txBody>
      </p:sp>
      <p:sp>
        <p:nvSpPr>
          <p:cNvPr id="3" name="Content Placeholder 2">
            <a:extLst>
              <a:ext uri="{FF2B5EF4-FFF2-40B4-BE49-F238E27FC236}">
                <a16:creationId xmlns:a16="http://schemas.microsoft.com/office/drawing/2014/main" id="{CC6F1B6F-1D19-37AD-505A-D5D85946813B}"/>
              </a:ext>
            </a:extLst>
          </p:cNvPr>
          <p:cNvSpPr>
            <a:spLocks noGrp="1"/>
          </p:cNvSpPr>
          <p:nvPr>
            <p:ph idx="1"/>
          </p:nvPr>
        </p:nvSpPr>
        <p:spPr>
          <a:xfrm>
            <a:off x="4631872" y="1392694"/>
            <a:ext cx="7266214" cy="3299048"/>
          </a:xfrm>
        </p:spPr>
        <p:txBody>
          <a:bodyPr>
            <a:noAutofit/>
          </a:bodyPr>
          <a:lstStyle/>
          <a:p>
            <a:r>
              <a:rPr lang="en-GB" dirty="0">
                <a:latin typeface="Calibri" panose="020F0502020204030204" pitchFamily="34" charset="0"/>
                <a:ea typeface="Calibri" panose="020F0502020204030204" pitchFamily="34" charset="0"/>
                <a:cs typeface="Calibri" panose="020F0502020204030204" pitchFamily="34" charset="0"/>
              </a:rPr>
              <a:t>Research onion framework is a tool used in the field of research methodology. It is a structured approach to organise their research process. It consists 6 layers:</a:t>
            </a:r>
          </a:p>
          <a:p>
            <a:pPr lvl="1"/>
            <a:r>
              <a:rPr lang="en-GB" sz="2200" dirty="0">
                <a:latin typeface="Calibri" panose="020F0502020204030204" pitchFamily="34" charset="0"/>
                <a:ea typeface="Calibri" panose="020F0502020204030204" pitchFamily="34" charset="0"/>
                <a:cs typeface="Calibri" panose="020F0502020204030204" pitchFamily="34" charset="0"/>
              </a:rPr>
              <a:t>research philosophy, </a:t>
            </a:r>
          </a:p>
          <a:p>
            <a:pPr lvl="1"/>
            <a:r>
              <a:rPr lang="en-GB" sz="2200" dirty="0">
                <a:latin typeface="Calibri" panose="020F0502020204030204" pitchFamily="34" charset="0"/>
                <a:ea typeface="Calibri" panose="020F0502020204030204" pitchFamily="34" charset="0"/>
                <a:cs typeface="Calibri" panose="020F0502020204030204" pitchFamily="34" charset="0"/>
              </a:rPr>
              <a:t>research approach, </a:t>
            </a:r>
          </a:p>
          <a:p>
            <a:pPr lvl="1"/>
            <a:r>
              <a:rPr lang="en-GB" sz="2200" dirty="0">
                <a:latin typeface="Calibri" panose="020F0502020204030204" pitchFamily="34" charset="0"/>
                <a:ea typeface="Calibri" panose="020F0502020204030204" pitchFamily="34" charset="0"/>
                <a:cs typeface="Calibri" panose="020F0502020204030204" pitchFamily="34" charset="0"/>
              </a:rPr>
              <a:t>methodological choice,</a:t>
            </a:r>
          </a:p>
          <a:p>
            <a:pPr lvl="1"/>
            <a:r>
              <a:rPr lang="en-GB" sz="2200" dirty="0">
                <a:latin typeface="Calibri" panose="020F0502020204030204" pitchFamily="34" charset="0"/>
                <a:ea typeface="Calibri" panose="020F0502020204030204" pitchFamily="34" charset="0"/>
                <a:cs typeface="Calibri" panose="020F0502020204030204" pitchFamily="34" charset="0"/>
              </a:rPr>
              <a:t>time horizons, </a:t>
            </a:r>
          </a:p>
          <a:p>
            <a:pPr lvl="1"/>
            <a:r>
              <a:rPr lang="en-GB" sz="2200" dirty="0">
                <a:latin typeface="Calibri" panose="020F0502020204030204" pitchFamily="34" charset="0"/>
                <a:ea typeface="Calibri" panose="020F0502020204030204" pitchFamily="34" charset="0"/>
                <a:cs typeface="Calibri" panose="020F0502020204030204" pitchFamily="34" charset="0"/>
              </a:rPr>
              <a:t>data collection, </a:t>
            </a:r>
          </a:p>
          <a:p>
            <a:pPr lvl="1"/>
            <a:r>
              <a:rPr lang="en-GB" sz="2200" dirty="0">
                <a:latin typeface="Calibri" panose="020F0502020204030204" pitchFamily="34" charset="0"/>
                <a:ea typeface="Calibri" panose="020F0502020204030204" pitchFamily="34" charset="0"/>
                <a:cs typeface="Calibri" panose="020F0502020204030204" pitchFamily="34" charset="0"/>
              </a:rPr>
              <a:t>data analysis </a:t>
            </a:r>
            <a:r>
              <a:rPr lang="en-GB" sz="1600" dirty="0">
                <a:latin typeface="Calibri" panose="020F0502020204030204" pitchFamily="34" charset="0"/>
                <a:ea typeface="Calibri" panose="020F0502020204030204" pitchFamily="34" charset="0"/>
                <a:cs typeface="Calibri" panose="020F0502020204030204" pitchFamily="34" charset="0"/>
              </a:rPr>
              <a:t>(Saunders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2020).</a:t>
            </a:r>
            <a:endParaRPr lang="en-GB" sz="22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descr="A top view of books with different cover colours">
            <a:extLst>
              <a:ext uri="{FF2B5EF4-FFF2-40B4-BE49-F238E27FC236}">
                <a16:creationId xmlns:a16="http://schemas.microsoft.com/office/drawing/2014/main" id="{32F61130-52FF-EFA8-0D51-00624A2FBC91}"/>
              </a:ext>
            </a:extLst>
          </p:cNvPr>
          <p:cNvPicPr>
            <a:picLocks noChangeAspect="1"/>
          </p:cNvPicPr>
          <p:nvPr/>
        </p:nvPicPr>
        <p:blipFill rotWithShape="1">
          <a:blip r:embed="rId2"/>
          <a:srcRect l="10187" r="17014"/>
          <a:stretch/>
        </p:blipFill>
        <p:spPr>
          <a:xfrm>
            <a:off x="-91248" y="10"/>
            <a:ext cx="4125686" cy="6857990"/>
          </a:xfrm>
          <a:prstGeom prst="rect">
            <a:avLst/>
          </a:prstGeom>
          <a:effectLst/>
        </p:spPr>
      </p:pic>
      <p:sp>
        <p:nvSpPr>
          <p:cNvPr id="6" name="TextBox 5">
            <a:extLst>
              <a:ext uri="{FF2B5EF4-FFF2-40B4-BE49-F238E27FC236}">
                <a16:creationId xmlns:a16="http://schemas.microsoft.com/office/drawing/2014/main" id="{1F23AE59-4C88-5A9F-DC5B-9B91079271E4}"/>
              </a:ext>
            </a:extLst>
          </p:cNvPr>
          <p:cNvSpPr txBox="1"/>
          <p:nvPr/>
        </p:nvSpPr>
        <p:spPr>
          <a:xfrm>
            <a:off x="4800600" y="5197739"/>
            <a:ext cx="6096000" cy="1107996"/>
          </a:xfrm>
          <a:prstGeom prst="rect">
            <a:avLst/>
          </a:prstGeom>
          <a:noFill/>
        </p:spPr>
        <p:txBody>
          <a:bodyPr wrap="square">
            <a:spAutoFit/>
          </a:bodyPr>
          <a:lstStyle/>
          <a:p>
            <a:pPr marL="285750" indent="-28575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Search strategy for a Systematic Literature Review include inclusion and exclusion criteria.</a:t>
            </a:r>
          </a:p>
          <a:p>
            <a:pPr marL="285750" indent="-28575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Ethical Consideration  </a:t>
            </a:r>
            <a:r>
              <a:rPr lang="en-GB" sz="1600" dirty="0">
                <a:latin typeface="Calibri" panose="020F0502020204030204" pitchFamily="34" charset="0"/>
                <a:ea typeface="Calibri" panose="020F0502020204030204" pitchFamily="34" charset="0"/>
                <a:cs typeface="Calibri" panose="020F0502020204030204" pitchFamily="34" charset="0"/>
              </a:rPr>
              <a:t>(Glenna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2019).</a:t>
            </a:r>
            <a:endParaRPr lang="en-GB" sz="22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88450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AEE7D-9E0E-30CB-A8E1-E27768DE170C}"/>
              </a:ext>
            </a:extLst>
          </p:cNvPr>
          <p:cNvSpPr>
            <a:spLocks noGrp="1"/>
          </p:cNvSpPr>
          <p:nvPr>
            <p:ph type="title"/>
          </p:nvPr>
        </p:nvSpPr>
        <p:spPr>
          <a:xfrm>
            <a:off x="2345327" y="719138"/>
            <a:ext cx="7501346" cy="721745"/>
          </a:xfrm>
        </p:spPr>
        <p:txBody>
          <a:bodyPr anchor="b">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Chapter 4: Results and Discussion</a:t>
            </a:r>
          </a:p>
        </p:txBody>
      </p:sp>
      <p:sp>
        <p:nvSpPr>
          <p:cNvPr id="3" name="Content Placeholder 2">
            <a:extLst>
              <a:ext uri="{FF2B5EF4-FFF2-40B4-BE49-F238E27FC236}">
                <a16:creationId xmlns:a16="http://schemas.microsoft.com/office/drawing/2014/main" id="{09D3DBF8-EE4B-1AF0-691B-37D85AC5E4F2}"/>
              </a:ext>
            </a:extLst>
          </p:cNvPr>
          <p:cNvSpPr>
            <a:spLocks noGrp="1"/>
          </p:cNvSpPr>
          <p:nvPr>
            <p:ph idx="1"/>
          </p:nvPr>
        </p:nvSpPr>
        <p:spPr>
          <a:xfrm>
            <a:off x="772886" y="1581717"/>
            <a:ext cx="10953208" cy="4557145"/>
          </a:xfrm>
        </p:spPr>
        <p:txBody>
          <a:bodyPr>
            <a:normAutofit/>
          </a:bodyPr>
          <a:lstStyle/>
          <a:p>
            <a:pPr>
              <a:lnSpc>
                <a:spcPct val="110000"/>
              </a:lnSpc>
            </a:pPr>
            <a:r>
              <a:rPr lang="en-GB" dirty="0">
                <a:latin typeface="Calibri" panose="020F0502020204030204" pitchFamily="34" charset="0"/>
                <a:ea typeface="Calibri" panose="020F0502020204030204" pitchFamily="34" charset="0"/>
                <a:cs typeface="Calibri" panose="020F0502020204030204" pitchFamily="34" charset="0"/>
              </a:rPr>
              <a:t>Prisma Flow Chart was used for conducting systematic literature review </a:t>
            </a:r>
            <a:r>
              <a:rPr lang="en-GB" sz="1600" dirty="0">
                <a:latin typeface="Calibri" panose="020F0502020204030204" pitchFamily="34" charset="0"/>
                <a:ea typeface="Calibri" panose="020F0502020204030204" pitchFamily="34" charset="0"/>
                <a:cs typeface="Calibri" panose="020F0502020204030204" pitchFamily="34" charset="0"/>
              </a:rPr>
              <a:t>(Page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2021). </a:t>
            </a:r>
            <a:endParaRPr lang="en-GB" dirty="0">
              <a:latin typeface="Calibri" panose="020F0502020204030204" pitchFamily="34" charset="0"/>
              <a:ea typeface="Calibri" panose="020F0502020204030204" pitchFamily="34" charset="0"/>
              <a:cs typeface="Calibri" panose="020F0502020204030204" pitchFamily="34" charset="0"/>
            </a:endParaRPr>
          </a:p>
          <a:p>
            <a:pPr>
              <a:lnSpc>
                <a:spcPct val="110000"/>
              </a:lnSpc>
            </a:pPr>
            <a:r>
              <a:rPr lang="en-GB" dirty="0">
                <a:latin typeface="Calibri" panose="020F0502020204030204" pitchFamily="34" charset="0"/>
                <a:ea typeface="Calibri" panose="020F0502020204030204" pitchFamily="34" charset="0"/>
                <a:cs typeface="Calibri" panose="020F0502020204030204" pitchFamily="34" charset="0"/>
              </a:rPr>
              <a:t>T</a:t>
            </a:r>
            <a:r>
              <a:rPr lang="en-GB" dirty="0">
                <a:effectLst/>
                <a:latin typeface="Calibri" panose="020F0502020204030204" pitchFamily="34" charset="0"/>
                <a:ea typeface="Calibri" panose="020F0502020204030204" pitchFamily="34" charset="0"/>
                <a:cs typeface="Calibri" panose="020F0502020204030204" pitchFamily="34" charset="0"/>
              </a:rPr>
              <a:t>he first databases search showed 3</a:t>
            </a:r>
            <a:r>
              <a:rPr lang="en-GB" dirty="0">
                <a:latin typeface="Calibri" panose="020F0502020204030204" pitchFamily="34" charset="0"/>
                <a:ea typeface="Calibri" panose="020F0502020204030204" pitchFamily="34" charset="0"/>
                <a:cs typeface="Calibri" panose="020F0502020204030204" pitchFamily="34" charset="0"/>
              </a:rPr>
              <a:t>1</a:t>
            </a:r>
            <a:r>
              <a:rPr lang="en-GB" dirty="0">
                <a:effectLst/>
                <a:latin typeface="Calibri" panose="020F0502020204030204" pitchFamily="34" charset="0"/>
                <a:ea typeface="Calibri" panose="020F0502020204030204" pitchFamily="34" charset="0"/>
                <a:cs typeface="Calibri" panose="020F0502020204030204" pitchFamily="34" charset="0"/>
              </a:rPr>
              <a:t> academic papers. </a:t>
            </a:r>
          </a:p>
          <a:p>
            <a:pPr>
              <a:lnSpc>
                <a:spcPct val="110000"/>
              </a:lnSpc>
            </a:pPr>
            <a:r>
              <a:rPr lang="en-GB" dirty="0">
                <a:effectLst/>
                <a:latin typeface="Calibri" panose="020F0502020204030204" pitchFamily="34" charset="0"/>
                <a:ea typeface="Calibri" panose="020F0502020204030204" pitchFamily="34" charset="0"/>
                <a:cs typeface="Calibri" panose="020F0502020204030204" pitchFamily="34" charset="0"/>
              </a:rPr>
              <a:t>2 journals were duplicated and eliminated; 29 journals were selected for screening. </a:t>
            </a:r>
          </a:p>
          <a:p>
            <a:pPr>
              <a:lnSpc>
                <a:spcPct val="110000"/>
              </a:lnSpc>
            </a:pPr>
            <a:r>
              <a:rPr lang="en-GB" dirty="0">
                <a:effectLst/>
                <a:latin typeface="Calibri" panose="020F0502020204030204" pitchFamily="34" charset="0"/>
                <a:ea typeface="Calibri" panose="020F0502020204030204" pitchFamily="34" charset="0"/>
                <a:cs typeface="Calibri" panose="020F0502020204030204" pitchFamily="34" charset="0"/>
              </a:rPr>
              <a:t>Another 3 articles were excluded with reasons: no link to the topic, articles no in English and no available </a:t>
            </a:r>
            <a:r>
              <a:rPr lang="en-GB" dirty="0">
                <a:latin typeface="Calibri" panose="020F0502020204030204" pitchFamily="34" charset="0"/>
                <a:ea typeface="Calibri" panose="020F0502020204030204" pitchFamily="34" charset="0"/>
                <a:cs typeface="Calibri" panose="020F0502020204030204" pitchFamily="34" charset="0"/>
              </a:rPr>
              <a:t>full text .</a:t>
            </a:r>
          </a:p>
          <a:p>
            <a:pPr>
              <a:lnSpc>
                <a:spcPct val="110000"/>
              </a:lnSpc>
            </a:pPr>
            <a:r>
              <a:rPr lang="en-GB" dirty="0">
                <a:effectLst/>
                <a:latin typeface="Calibri" panose="020F0502020204030204" pitchFamily="34" charset="0"/>
                <a:ea typeface="Calibri" panose="020F0502020204030204" pitchFamily="34" charset="0"/>
                <a:cs typeface="Calibri" panose="020F0502020204030204" pitchFamily="34" charset="0"/>
              </a:rPr>
              <a:t>26 journals were reviewed for eligibility criteria, and 15 academic papers were excluded with reasons, such as study not relevant to UK context, not peer review journals, commentaries.</a:t>
            </a:r>
          </a:p>
          <a:p>
            <a:pPr>
              <a:lnSpc>
                <a:spcPct val="110000"/>
              </a:lnSpc>
            </a:pPr>
            <a:r>
              <a:rPr lang="en-GB" dirty="0">
                <a:latin typeface="Calibri" panose="020F0502020204030204" pitchFamily="34" charset="0"/>
                <a:ea typeface="Calibri" panose="020F0502020204030204" pitchFamily="34" charset="0"/>
                <a:cs typeface="Calibri" panose="020F0502020204030204" pitchFamily="34" charset="0"/>
              </a:rPr>
              <a:t>Finally, 11 academic papers </a:t>
            </a:r>
            <a:r>
              <a:rPr lang="en-GB" dirty="0">
                <a:effectLst/>
                <a:latin typeface="Calibri" panose="020F0502020204030204" pitchFamily="34" charset="0"/>
                <a:ea typeface="Calibri" panose="020F0502020204030204" pitchFamily="34" charset="0"/>
                <a:cs typeface="Calibri" panose="020F0502020204030204" pitchFamily="34" charset="0"/>
              </a:rPr>
              <a:t>were chosen for further qualitative analysis and included in this literature review. </a:t>
            </a:r>
          </a:p>
          <a:p>
            <a:endParaRPr lang="en-GB" sz="1700" dirty="0"/>
          </a:p>
        </p:txBody>
      </p:sp>
    </p:spTree>
    <p:extLst>
      <p:ext uri="{BB962C8B-B14F-4D97-AF65-F5344CB8AC3E}">
        <p14:creationId xmlns:p14="http://schemas.microsoft.com/office/powerpoint/2010/main" val="2006184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D25C9-A961-1894-8847-AC93235D620F}"/>
              </a:ext>
            </a:extLst>
          </p:cNvPr>
          <p:cNvSpPr>
            <a:spLocks noGrp="1"/>
          </p:cNvSpPr>
          <p:nvPr>
            <p:ph type="title"/>
          </p:nvPr>
        </p:nvSpPr>
        <p:spPr>
          <a:xfrm>
            <a:off x="5083628" y="411040"/>
            <a:ext cx="1864723" cy="1293028"/>
          </a:xfrm>
        </p:spPr>
        <p:txBody>
          <a:bodyPr>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themes</a:t>
            </a:r>
          </a:p>
        </p:txBody>
      </p:sp>
      <p:sp>
        <p:nvSpPr>
          <p:cNvPr id="3" name="Content Placeholder 2">
            <a:extLst>
              <a:ext uri="{FF2B5EF4-FFF2-40B4-BE49-F238E27FC236}">
                <a16:creationId xmlns:a16="http://schemas.microsoft.com/office/drawing/2014/main" id="{BA508EAF-6D27-562E-260C-ACBA533EC7A3}"/>
              </a:ext>
            </a:extLst>
          </p:cNvPr>
          <p:cNvSpPr>
            <a:spLocks noGrp="1"/>
          </p:cNvSpPr>
          <p:nvPr>
            <p:ph idx="1"/>
          </p:nvPr>
        </p:nvSpPr>
        <p:spPr>
          <a:xfrm>
            <a:off x="185057" y="1453697"/>
            <a:ext cx="11821886" cy="5404303"/>
          </a:xfrm>
        </p:spPr>
        <p:txBody>
          <a:bodyPr>
            <a:normAutofit lnSpcReduction="10000"/>
          </a:bodyPr>
          <a:lstStyle/>
          <a:p>
            <a:pPr marL="0" indent="0" algn="just">
              <a:lnSpc>
                <a:spcPct val="120000"/>
              </a:lnSpc>
              <a:buNone/>
            </a:pPr>
            <a:r>
              <a:rPr lang="en-GB" b="1" dirty="0">
                <a:effectLst/>
                <a:latin typeface="Calibri" panose="020F0502020204030204" pitchFamily="34" charset="0"/>
                <a:ea typeface="Calibri" panose="020F0502020204030204" pitchFamily="34" charset="0"/>
                <a:cs typeface="Calibri" panose="020F0502020204030204" pitchFamily="34" charset="0"/>
              </a:rPr>
              <a:t>Theme 1: Are Young People Putting their Mental Health at Risk by Using Social Media Platforms?</a:t>
            </a:r>
          </a:p>
          <a:p>
            <a:pPr marL="0" indent="0" algn="just">
              <a:lnSpc>
                <a:spcPct val="120000"/>
              </a:lnSpc>
              <a:buNone/>
            </a:pPr>
            <a:r>
              <a:rPr lang="en-GB" dirty="0">
                <a:effectLst/>
                <a:latin typeface="Calibri" panose="020F0502020204030204" pitchFamily="34" charset="0"/>
                <a:ea typeface="Calibri" panose="020F0502020204030204" pitchFamily="34" charset="0"/>
                <a:cs typeface="Calibri" panose="020F0502020204030204" pitchFamily="34" charset="0"/>
              </a:rPr>
              <a:t>Social media usage is linked to youth mental and behavioural issues. Those who spent more than 3 hours a day on SM were more likely to have anxiety, sadness, behavioural issues, and hyperactivity. Females are also more likely than males to acquire depression, body image dissatisfaction, poor sleep, and online harassment </a:t>
            </a:r>
            <a:r>
              <a:rPr lang="en-GB" sz="1600" dirty="0">
                <a:effectLst/>
                <a:latin typeface="Calibri" panose="020F0502020204030204" pitchFamily="34" charset="0"/>
                <a:ea typeface="Calibri" panose="020F0502020204030204" pitchFamily="34" charset="0"/>
                <a:cs typeface="Calibri" panose="020F0502020204030204" pitchFamily="34" charset="0"/>
              </a:rPr>
              <a:t>(Kelly </a:t>
            </a:r>
            <a:r>
              <a:rPr lang="en-GB" sz="1600" i="1" dirty="0">
                <a:effectLst/>
                <a:latin typeface="Calibri" panose="020F0502020204030204" pitchFamily="34" charset="0"/>
                <a:ea typeface="Calibri" panose="020F0502020204030204" pitchFamily="34" charset="0"/>
                <a:cs typeface="Calibri" panose="020F0502020204030204" pitchFamily="34" charset="0"/>
              </a:rPr>
              <a:t>et al., </a:t>
            </a:r>
            <a:r>
              <a:rPr lang="en-GB" sz="1600" dirty="0">
                <a:effectLst/>
                <a:latin typeface="Calibri" panose="020F0502020204030204" pitchFamily="34" charset="0"/>
                <a:ea typeface="Calibri" panose="020F0502020204030204" pitchFamily="34" charset="0"/>
                <a:cs typeface="Calibri" panose="020F0502020204030204" pitchFamily="34" charset="0"/>
              </a:rPr>
              <a:t>2018). </a:t>
            </a:r>
            <a:r>
              <a:rPr lang="en-GB" dirty="0">
                <a:effectLst/>
                <a:latin typeface="Calibri" panose="020F0502020204030204" pitchFamily="34" charset="0"/>
                <a:ea typeface="Calibri" panose="020F0502020204030204" pitchFamily="34" charset="0"/>
                <a:cs typeface="Calibri" panose="020F0502020204030204" pitchFamily="34" charset="0"/>
              </a:rPr>
              <a:t>Young people's daily lives can be negatively impacted by not only the classic symptoms of depression and anxiety, but also by neglect, obsession, unreasonable and unpredictable behaviour </a:t>
            </a:r>
            <a:r>
              <a:rPr lang="en-GB" sz="1600" dirty="0">
                <a:effectLst/>
                <a:latin typeface="Calibri" panose="020F0502020204030204" pitchFamily="34" charset="0"/>
                <a:ea typeface="Calibri" panose="020F0502020204030204" pitchFamily="34" charset="0"/>
                <a:cs typeface="Calibri" panose="020F0502020204030204" pitchFamily="34" charset="0"/>
              </a:rPr>
              <a:t>(</a:t>
            </a:r>
            <a:r>
              <a:rPr lang="es-ES" sz="1600" dirty="0">
                <a:effectLst/>
                <a:latin typeface="Calibri" panose="020F0502020204030204" pitchFamily="34" charset="0"/>
                <a:ea typeface="Calibri" panose="020F0502020204030204" pitchFamily="34" charset="0"/>
                <a:cs typeface="Calibri" panose="020F0502020204030204" pitchFamily="34" charset="0"/>
              </a:rPr>
              <a:t>El Asam </a:t>
            </a:r>
            <a:r>
              <a:rPr lang="es-ES" sz="1600" i="1" dirty="0">
                <a:effectLst/>
                <a:latin typeface="Calibri" panose="020F0502020204030204" pitchFamily="34" charset="0"/>
                <a:ea typeface="Calibri" panose="020F0502020204030204" pitchFamily="34" charset="0"/>
                <a:cs typeface="Calibri" panose="020F0502020204030204" pitchFamily="34" charset="0"/>
              </a:rPr>
              <a:t>et al., </a:t>
            </a:r>
            <a:r>
              <a:rPr lang="es-ES" sz="1600" dirty="0">
                <a:effectLst/>
                <a:latin typeface="Calibri" panose="020F0502020204030204" pitchFamily="34" charset="0"/>
                <a:ea typeface="Calibri" panose="020F0502020204030204" pitchFamily="34" charset="0"/>
                <a:cs typeface="Calibri" panose="020F0502020204030204" pitchFamily="34" charset="0"/>
              </a:rPr>
              <a:t>2019)</a:t>
            </a:r>
            <a:r>
              <a:rPr lang="en-GB" sz="1600" dirty="0">
                <a:effectLst/>
                <a:latin typeface="Calibri" panose="020F0502020204030204" pitchFamily="34" charset="0"/>
                <a:ea typeface="Calibri" panose="020F0502020204030204" pitchFamily="34" charset="0"/>
                <a:cs typeface="Calibri" panose="020F0502020204030204" pitchFamily="34" charset="0"/>
              </a:rPr>
              <a:t>. </a:t>
            </a:r>
            <a:r>
              <a:rPr lang="en-GB" dirty="0">
                <a:effectLst/>
                <a:latin typeface="Calibri" panose="020F0502020204030204" pitchFamily="34" charset="0"/>
                <a:ea typeface="Calibri" panose="020F0502020204030204" pitchFamily="34" charset="0"/>
                <a:cs typeface="Calibri" panose="020F0502020204030204" pitchFamily="34" charset="0"/>
              </a:rPr>
              <a:t>Social media can promote social comparison and self-criticism, which can lower self-esteem and body image </a:t>
            </a:r>
            <a:r>
              <a:rPr lang="en-GB" sz="1600" dirty="0">
                <a:effectLst/>
                <a:latin typeface="Calibri" panose="020F0502020204030204" pitchFamily="34" charset="0"/>
                <a:ea typeface="Calibri" panose="020F0502020204030204" pitchFamily="34" charset="0"/>
                <a:cs typeface="Calibri" panose="020F0502020204030204" pitchFamily="34" charset="0"/>
              </a:rPr>
              <a:t>(</a:t>
            </a:r>
            <a:r>
              <a:rPr lang="en-GB" sz="1600" dirty="0" err="1">
                <a:effectLst/>
                <a:latin typeface="Calibri" panose="020F0502020204030204" pitchFamily="34" charset="0"/>
                <a:ea typeface="Calibri" panose="020F0502020204030204" pitchFamily="34" charset="0"/>
                <a:cs typeface="Calibri" panose="020F0502020204030204" pitchFamily="34" charset="0"/>
              </a:rPr>
              <a:t>Vuorre</a:t>
            </a:r>
            <a:r>
              <a:rPr lang="en-GB" sz="1600" dirty="0">
                <a:effectLst/>
                <a:latin typeface="Calibri" panose="020F0502020204030204" pitchFamily="34" charset="0"/>
                <a:ea typeface="Calibri" panose="020F0502020204030204" pitchFamily="34" charset="0"/>
                <a:cs typeface="Calibri" panose="020F0502020204030204" pitchFamily="34" charset="0"/>
              </a:rPr>
              <a:t> </a:t>
            </a:r>
            <a:r>
              <a:rPr lang="en-GB" sz="1600" i="1" dirty="0">
                <a:effectLst/>
                <a:latin typeface="Calibri" panose="020F0502020204030204" pitchFamily="34" charset="0"/>
                <a:ea typeface="Calibri" panose="020F0502020204030204" pitchFamily="34" charset="0"/>
                <a:cs typeface="Calibri" panose="020F0502020204030204" pitchFamily="34" charset="0"/>
              </a:rPr>
              <a:t>et al., </a:t>
            </a:r>
            <a:r>
              <a:rPr lang="en-GB" sz="1600" dirty="0">
                <a:effectLst/>
                <a:latin typeface="Calibri" panose="020F0502020204030204" pitchFamily="34" charset="0"/>
                <a:ea typeface="Calibri" panose="020F0502020204030204" pitchFamily="34" charset="0"/>
                <a:cs typeface="Calibri" panose="020F0502020204030204" pitchFamily="34" charset="0"/>
              </a:rPr>
              <a:t>2021). </a:t>
            </a:r>
            <a:r>
              <a:rPr lang="en-GB" dirty="0">
                <a:effectLst/>
                <a:latin typeface="Calibri" panose="020F0502020204030204" pitchFamily="34" charset="0"/>
                <a:ea typeface="Calibri" panose="020F0502020204030204" pitchFamily="34" charset="0"/>
                <a:cs typeface="Calibri" panose="020F0502020204030204" pitchFamily="34" charset="0"/>
              </a:rPr>
              <a:t>It also may expose young people to cyberbullying and other online harassment, which can have serious negative effects on the mental health of young people. </a:t>
            </a:r>
            <a:r>
              <a:rPr lang="en-GB" dirty="0">
                <a:latin typeface="Calibri" panose="020F0502020204030204" pitchFamily="34" charset="0"/>
                <a:ea typeface="Calibri" panose="020F0502020204030204" pitchFamily="34" charset="0"/>
                <a:cs typeface="Calibri" panose="020F0502020204030204" pitchFamily="34" charset="0"/>
              </a:rPr>
              <a:t>C</a:t>
            </a:r>
            <a:r>
              <a:rPr lang="en-GB" dirty="0">
                <a:effectLst/>
                <a:latin typeface="Calibri" panose="020F0502020204030204" pitchFamily="34" charset="0"/>
                <a:ea typeface="Calibri" panose="020F0502020204030204" pitchFamily="34" charset="0"/>
                <a:cs typeface="Calibri" panose="020F0502020204030204" pitchFamily="34" charset="0"/>
              </a:rPr>
              <a:t>yberbullies are more likely to develop post-traumatic syndrome (PTS) among females and males than uninvolved persons </a:t>
            </a:r>
            <a:r>
              <a:rPr lang="en-GB" sz="1600" dirty="0">
                <a:effectLst/>
                <a:latin typeface="Calibri" panose="020F0502020204030204" pitchFamily="34" charset="0"/>
                <a:ea typeface="Calibri" panose="020F0502020204030204" pitchFamily="34" charset="0"/>
                <a:cs typeface="Calibri" panose="020F0502020204030204" pitchFamily="34" charset="0"/>
              </a:rPr>
              <a:t>(</a:t>
            </a:r>
            <a:r>
              <a:rPr lang="en-GB" sz="1600" dirty="0" err="1">
                <a:effectLst/>
                <a:latin typeface="Calibri" panose="020F0502020204030204" pitchFamily="34" charset="0"/>
                <a:ea typeface="Calibri" panose="020F0502020204030204" pitchFamily="34" charset="0"/>
                <a:cs typeface="Calibri" panose="020F0502020204030204" pitchFamily="34" charset="0"/>
              </a:rPr>
              <a:t>Mateu</a:t>
            </a:r>
            <a:r>
              <a:rPr lang="en-GB" sz="1600" dirty="0">
                <a:effectLst/>
                <a:latin typeface="Calibri" panose="020F0502020204030204" pitchFamily="34" charset="0"/>
                <a:ea typeface="Calibri" panose="020F0502020204030204" pitchFamily="34" charset="0"/>
                <a:cs typeface="Calibri" panose="020F0502020204030204" pitchFamily="34" charset="0"/>
              </a:rPr>
              <a:t> </a:t>
            </a:r>
            <a:r>
              <a:rPr lang="en-GB" sz="1600" i="1" dirty="0">
                <a:effectLst/>
                <a:latin typeface="Calibri" panose="020F0502020204030204" pitchFamily="34" charset="0"/>
                <a:ea typeface="Calibri" panose="020F0502020204030204" pitchFamily="34" charset="0"/>
                <a:cs typeface="Calibri" panose="020F0502020204030204" pitchFamily="34" charset="0"/>
              </a:rPr>
              <a:t>et al., </a:t>
            </a:r>
            <a:r>
              <a:rPr lang="en-GB" sz="1600" dirty="0">
                <a:effectLst/>
                <a:latin typeface="Calibri" panose="020F0502020204030204" pitchFamily="34" charset="0"/>
                <a:ea typeface="Calibri" panose="020F0502020204030204" pitchFamily="34" charset="0"/>
                <a:cs typeface="Calibri" panose="020F0502020204030204" pitchFamily="34" charset="0"/>
              </a:rPr>
              <a:t>2020).</a:t>
            </a:r>
          </a:p>
          <a:p>
            <a:pPr marL="0" indent="0" algn="just">
              <a:lnSpc>
                <a:spcPct val="120000"/>
              </a:lnSpc>
              <a:buNone/>
            </a:pPr>
            <a:r>
              <a:rPr lang="en-GB" dirty="0">
                <a:effectLst/>
                <a:latin typeface="Calibri" panose="020F0502020204030204" pitchFamily="34" charset="0"/>
                <a:ea typeface="Calibri" panose="020F0502020204030204" pitchFamily="34" charset="0"/>
                <a:cs typeface="Calibri" panose="020F0502020204030204" pitchFamily="34" charset="0"/>
              </a:rPr>
              <a:t>Social media had negative influence on academic performance, social life, and emotional well-being as low or very low; education received the lowest score </a:t>
            </a:r>
            <a:r>
              <a:rPr lang="en-GB" sz="1600" dirty="0">
                <a:effectLst/>
                <a:latin typeface="Calibri" panose="020F0502020204030204" pitchFamily="34" charset="0"/>
                <a:ea typeface="Calibri" panose="020F0502020204030204" pitchFamily="34" charset="0"/>
                <a:cs typeface="Calibri" panose="020F0502020204030204" pitchFamily="34" charset="0"/>
              </a:rPr>
              <a:t>(</a:t>
            </a:r>
            <a:r>
              <a:rPr lang="en-GB" sz="1600" dirty="0" err="1">
                <a:effectLst/>
                <a:latin typeface="Calibri" panose="020F0502020204030204" pitchFamily="34" charset="0"/>
                <a:ea typeface="Calibri" panose="020F0502020204030204" pitchFamily="34" charset="0"/>
                <a:cs typeface="Calibri" panose="020F0502020204030204" pitchFamily="34" charset="0"/>
              </a:rPr>
              <a:t>Mgekn</a:t>
            </a:r>
            <a:r>
              <a:rPr lang="en-GB" sz="1600" dirty="0">
                <a:effectLst/>
                <a:latin typeface="Calibri" panose="020F0502020204030204" pitchFamily="34" charset="0"/>
                <a:ea typeface="Calibri" panose="020F0502020204030204" pitchFamily="34" charset="0"/>
                <a:cs typeface="Calibri" panose="020F0502020204030204" pitchFamily="34" charset="0"/>
              </a:rPr>
              <a:t> </a:t>
            </a:r>
            <a:r>
              <a:rPr lang="en-GB" sz="1600" i="1" dirty="0">
                <a:effectLst/>
                <a:latin typeface="Calibri" panose="020F0502020204030204" pitchFamily="34" charset="0"/>
                <a:ea typeface="Calibri" panose="020F0502020204030204" pitchFamily="34" charset="0"/>
                <a:cs typeface="Calibri" panose="020F0502020204030204" pitchFamily="34" charset="0"/>
              </a:rPr>
              <a:t>et al., </a:t>
            </a:r>
            <a:r>
              <a:rPr lang="en-GB" sz="1600" dirty="0">
                <a:effectLst/>
                <a:latin typeface="Calibri" panose="020F0502020204030204" pitchFamily="34" charset="0"/>
                <a:ea typeface="Calibri" panose="020F0502020204030204" pitchFamily="34" charset="0"/>
                <a:cs typeface="Calibri" panose="020F0502020204030204" pitchFamily="34" charset="0"/>
              </a:rPr>
              <a:t>2021). </a:t>
            </a:r>
            <a:endParaRPr lang="en-GB"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7058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58CA72E-1065-83C7-D737-85C5AD59D700}"/>
              </a:ext>
            </a:extLst>
          </p:cNvPr>
          <p:cNvPicPr>
            <a:picLocks noChangeAspect="1"/>
          </p:cNvPicPr>
          <p:nvPr/>
        </p:nvPicPr>
        <p:blipFill>
          <a:blip r:embed="rId2"/>
          <a:stretch>
            <a:fillRect/>
          </a:stretch>
        </p:blipFill>
        <p:spPr>
          <a:xfrm>
            <a:off x="3782836" y="769381"/>
            <a:ext cx="8409164" cy="5163333"/>
          </a:xfrm>
          <a:prstGeom prst="rect">
            <a:avLst/>
          </a:prstGeom>
        </p:spPr>
      </p:pic>
      <p:sp>
        <p:nvSpPr>
          <p:cNvPr id="9" name="TextBox 8">
            <a:extLst>
              <a:ext uri="{FF2B5EF4-FFF2-40B4-BE49-F238E27FC236}">
                <a16:creationId xmlns:a16="http://schemas.microsoft.com/office/drawing/2014/main" id="{D27B1003-B4BA-8381-5243-5FC7EB92FD1E}"/>
              </a:ext>
            </a:extLst>
          </p:cNvPr>
          <p:cNvSpPr txBox="1"/>
          <p:nvPr/>
        </p:nvSpPr>
        <p:spPr>
          <a:xfrm>
            <a:off x="191386" y="2009986"/>
            <a:ext cx="3248499" cy="2800767"/>
          </a:xfrm>
          <a:prstGeom prst="rect">
            <a:avLst/>
          </a:prstGeom>
          <a:noFill/>
        </p:spPr>
        <p:txBody>
          <a:bodyPr wrap="square">
            <a:spAutoFit/>
          </a:bodyPr>
          <a:lstStyle/>
          <a:p>
            <a:r>
              <a:rPr lang="en-GB" sz="2200" dirty="0">
                <a:latin typeface="Calibri" panose="020F0502020204030204" pitchFamily="34" charset="0"/>
                <a:ea typeface="Calibri" panose="020F0502020204030204" pitchFamily="34" charset="0"/>
                <a:cs typeface="Calibri" panose="020F0502020204030204" pitchFamily="34" charset="0"/>
              </a:rPr>
              <a:t>Figure shows that the decline in mental health is also visible across conduct difficulties, depression, emotional concerns, and suicidal ideation with increasing social media use </a:t>
            </a:r>
            <a:r>
              <a:rPr lang="en-GB" sz="1600" dirty="0">
                <a:latin typeface="Calibri" panose="020F0502020204030204" pitchFamily="34" charset="0"/>
                <a:ea typeface="Calibri" panose="020F0502020204030204" pitchFamily="34" charset="0"/>
                <a:cs typeface="Calibri" panose="020F0502020204030204" pitchFamily="34" charset="0"/>
              </a:rPr>
              <a:t>(</a:t>
            </a:r>
            <a:r>
              <a:rPr lang="en-GB" sz="1600" dirty="0" err="1">
                <a:latin typeface="Calibri" panose="020F0502020204030204" pitchFamily="34" charset="0"/>
                <a:ea typeface="Calibri" panose="020F0502020204030204" pitchFamily="34" charset="0"/>
                <a:cs typeface="Calibri" panose="020F0502020204030204" pitchFamily="34" charset="0"/>
              </a:rPr>
              <a:t>Vuorre</a:t>
            </a:r>
            <a:r>
              <a:rPr lang="en-GB" sz="1600" dirty="0">
                <a:latin typeface="Calibri" panose="020F0502020204030204" pitchFamily="34" charset="0"/>
                <a:ea typeface="Calibri" panose="020F0502020204030204" pitchFamily="34" charset="0"/>
                <a:cs typeface="Calibri" panose="020F0502020204030204" pitchFamily="34" charset="0"/>
              </a:rPr>
              <a:t>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2021).</a:t>
            </a:r>
            <a:endParaRPr lang="en-GB" sz="22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8345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6532349-EF84-A6B4-1119-1ED554A1BE5D}"/>
              </a:ext>
            </a:extLst>
          </p:cNvPr>
          <p:cNvSpPr>
            <a:spLocks noGrp="1"/>
          </p:cNvSpPr>
          <p:nvPr>
            <p:ph type="subTitle" idx="1"/>
          </p:nvPr>
        </p:nvSpPr>
        <p:spPr>
          <a:xfrm>
            <a:off x="718459" y="1433289"/>
            <a:ext cx="11179628" cy="4542970"/>
          </a:xfrm>
        </p:spPr>
        <p:txBody>
          <a:bodyPr>
            <a:normAutofit/>
          </a:bodyPr>
          <a:lstStyle/>
          <a:p>
            <a:r>
              <a:rPr lang="en-GB" sz="2200" b="1" dirty="0">
                <a:latin typeface="Calibri" panose="020F0502020204030204" pitchFamily="34" charset="0"/>
                <a:ea typeface="Calibri" panose="020F0502020204030204" pitchFamily="34" charset="0"/>
                <a:cs typeface="Calibri" panose="020F0502020204030204" pitchFamily="34" charset="0"/>
              </a:rPr>
              <a:t>Theme 2: Gender differences in screen time and its negative impact on mental health</a:t>
            </a:r>
          </a:p>
          <a:p>
            <a:r>
              <a:rPr lang="en-GB" sz="2200" b="1" dirty="0">
                <a:latin typeface="Calibri" panose="020F0502020204030204" pitchFamily="34" charset="0"/>
                <a:ea typeface="Calibri" panose="020F0502020204030204" pitchFamily="34" charset="0"/>
                <a:cs typeface="Calibri" panose="020F0502020204030204" pitchFamily="34" charset="0"/>
              </a:rPr>
              <a:t>Women spend more time on social media than men </a:t>
            </a:r>
            <a:r>
              <a:rPr lang="en-GB" sz="1600" dirty="0">
                <a:latin typeface="Calibri" panose="020F0502020204030204" pitchFamily="34" charset="0"/>
                <a:ea typeface="Calibri" panose="020F0502020204030204" pitchFamily="34" charset="0"/>
                <a:cs typeface="Calibri" panose="020F0502020204030204" pitchFamily="34" charset="0"/>
              </a:rPr>
              <a:t>(Twenge and Farley, 2021; </a:t>
            </a:r>
            <a:r>
              <a:rPr lang="en-GB" sz="1600" dirty="0" err="1">
                <a:latin typeface="Calibri" panose="020F0502020204030204" pitchFamily="34" charset="0"/>
                <a:ea typeface="Calibri" panose="020F0502020204030204" pitchFamily="34" charset="0"/>
                <a:cs typeface="Calibri" panose="020F0502020204030204" pitchFamily="34" charset="0"/>
              </a:rPr>
              <a:t>Barthorpe</a:t>
            </a:r>
            <a:r>
              <a:rPr lang="en-GB" sz="1600" dirty="0">
                <a:latin typeface="Calibri" panose="020F0502020204030204" pitchFamily="34" charset="0"/>
                <a:ea typeface="Calibri" panose="020F0502020204030204" pitchFamily="34" charset="0"/>
                <a:cs typeface="Calibri" panose="020F0502020204030204" pitchFamily="34" charset="0"/>
              </a:rPr>
              <a:t>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2020; Scott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2019). </a:t>
            </a:r>
            <a:r>
              <a:rPr lang="en-GB" sz="2200" dirty="0">
                <a:latin typeface="Calibri" panose="020F0502020204030204" pitchFamily="34" charset="0"/>
                <a:ea typeface="Calibri" panose="020F0502020204030204" pitchFamily="34" charset="0"/>
                <a:cs typeface="Calibri" panose="020F0502020204030204" pitchFamily="34" charset="0"/>
              </a:rPr>
              <a:t>Screen time is related with increased self-harm, depression, and low self-esteem </a:t>
            </a:r>
            <a:r>
              <a:rPr lang="en-GB" sz="1600" dirty="0">
                <a:latin typeface="Calibri" panose="020F0502020204030204" pitchFamily="34" charset="0"/>
                <a:ea typeface="Calibri" panose="020F0502020204030204" pitchFamily="34" charset="0"/>
                <a:cs typeface="Calibri" panose="020F0502020204030204" pitchFamily="34" charset="0"/>
              </a:rPr>
              <a:t>(</a:t>
            </a:r>
            <a:r>
              <a:rPr lang="en-GB" sz="1600" dirty="0" err="1">
                <a:latin typeface="Calibri" panose="020F0502020204030204" pitchFamily="34" charset="0"/>
                <a:ea typeface="Calibri" panose="020F0502020204030204" pitchFamily="34" charset="0"/>
                <a:cs typeface="Calibri" panose="020F0502020204030204" pitchFamily="34" charset="0"/>
              </a:rPr>
              <a:t>Barthorpe</a:t>
            </a:r>
            <a:r>
              <a:rPr lang="en-GB" sz="1600" dirty="0">
                <a:latin typeface="Calibri" panose="020F0502020204030204" pitchFamily="34" charset="0"/>
                <a:ea typeface="Calibri" panose="020F0502020204030204" pitchFamily="34" charset="0"/>
                <a:cs typeface="Calibri" panose="020F0502020204030204" pitchFamily="34" charset="0"/>
              </a:rPr>
              <a:t>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2020), </a:t>
            </a:r>
            <a:r>
              <a:rPr lang="en-GB" sz="2200" dirty="0">
                <a:latin typeface="Calibri" panose="020F0502020204030204" pitchFamily="34" charset="0"/>
                <a:ea typeface="Calibri" panose="020F0502020204030204" pitchFamily="34" charset="0"/>
                <a:cs typeface="Calibri" panose="020F0502020204030204" pitchFamily="34" charset="0"/>
              </a:rPr>
              <a:t>also social media can be addictive and affects healthy sleep patterns </a:t>
            </a:r>
            <a:r>
              <a:rPr lang="en-GB" sz="1600" dirty="0">
                <a:latin typeface="Calibri" panose="020F0502020204030204" pitchFamily="34" charset="0"/>
                <a:ea typeface="Calibri" panose="020F0502020204030204" pitchFamily="34" charset="0"/>
                <a:cs typeface="Calibri" panose="020F0502020204030204" pitchFamily="34" charset="0"/>
              </a:rPr>
              <a:t>(Scott </a:t>
            </a:r>
            <a:r>
              <a:rPr lang="en-GB" sz="1600" i="1" dirty="0">
                <a:latin typeface="Calibri" panose="020F0502020204030204" pitchFamily="34" charset="0"/>
                <a:ea typeface="Calibri" panose="020F0502020204030204" pitchFamily="34" charset="0"/>
                <a:cs typeface="Calibri" panose="020F0502020204030204" pitchFamily="34" charset="0"/>
              </a:rPr>
              <a:t>et al., </a:t>
            </a:r>
            <a:r>
              <a:rPr lang="en-GB" sz="1600" dirty="0">
                <a:latin typeface="Calibri" panose="020F0502020204030204" pitchFamily="34" charset="0"/>
                <a:ea typeface="Calibri" panose="020F0502020204030204" pitchFamily="34" charset="0"/>
                <a:cs typeface="Calibri" panose="020F0502020204030204" pitchFamily="34" charset="0"/>
              </a:rPr>
              <a:t>2019).</a:t>
            </a:r>
          </a:p>
          <a:p>
            <a:r>
              <a:rPr lang="en-GB" sz="1800" b="1" dirty="0">
                <a:latin typeface="Calibri" panose="020F0502020204030204" pitchFamily="34" charset="0"/>
                <a:ea typeface="Calibri" panose="020F0502020204030204" pitchFamily="34" charset="0"/>
                <a:cs typeface="Calibri" panose="020F0502020204030204" pitchFamily="34" charset="0"/>
              </a:rPr>
              <a:t>Twenge and Farley (2021</a:t>
            </a:r>
            <a:r>
              <a:rPr lang="en-GB" sz="1800" dirty="0">
                <a:latin typeface="Calibri" panose="020F0502020204030204" pitchFamily="34" charset="0"/>
                <a:ea typeface="Calibri" panose="020F0502020204030204" pitchFamily="34" charset="0"/>
                <a:cs typeface="Calibri" panose="020F0502020204030204" pitchFamily="34" charset="0"/>
              </a:rPr>
              <a:t>) </a:t>
            </a:r>
            <a:r>
              <a:rPr lang="en-GB" sz="2200" dirty="0">
                <a:latin typeface="Calibri" panose="020F0502020204030204" pitchFamily="34" charset="0"/>
                <a:ea typeface="Calibri" panose="020F0502020204030204" pitchFamily="34" charset="0"/>
                <a:cs typeface="Calibri" panose="020F0502020204030204" pitchFamily="34" charset="0"/>
              </a:rPr>
              <a:t>revealed</a:t>
            </a:r>
            <a:r>
              <a:rPr lang="en-GB" sz="2200" b="1" dirty="0">
                <a:latin typeface="Calibri" panose="020F0502020204030204" pitchFamily="34" charset="0"/>
                <a:ea typeface="Calibri" panose="020F0502020204030204" pitchFamily="34" charset="0"/>
                <a:cs typeface="Calibri" panose="020F0502020204030204" pitchFamily="34" charset="0"/>
              </a:rPr>
              <a:t> </a:t>
            </a:r>
            <a:r>
              <a:rPr lang="en-GB" sz="2200" dirty="0">
                <a:latin typeface="Calibri" panose="020F0502020204030204" pitchFamily="34" charset="0"/>
                <a:ea typeface="Calibri" panose="020F0502020204030204" pitchFamily="34" charset="0"/>
                <a:cs typeface="Calibri" panose="020F0502020204030204" pitchFamily="34" charset="0"/>
              </a:rPr>
              <a:t>that</a:t>
            </a:r>
            <a:r>
              <a:rPr lang="en-GB" sz="2200" b="1" dirty="0">
                <a:latin typeface="Calibri" panose="020F0502020204030204" pitchFamily="34" charset="0"/>
                <a:ea typeface="Calibri" panose="020F0502020204030204" pitchFamily="34" charset="0"/>
                <a:cs typeface="Calibri" panose="020F0502020204030204" pitchFamily="34" charset="0"/>
              </a:rPr>
              <a:t> </a:t>
            </a:r>
            <a:r>
              <a:rPr lang="en-GB" sz="2200" dirty="0">
                <a:latin typeface="Calibri" panose="020F0502020204030204" pitchFamily="34" charset="0"/>
                <a:ea typeface="Calibri" panose="020F0502020204030204" pitchFamily="34" charset="0"/>
                <a:cs typeface="Calibri" panose="020F0502020204030204" pitchFamily="34" charset="0"/>
              </a:rPr>
              <a:t>females who spend at least 2 hours on social media have detrimental effect on their mental health, they are more likely to experience self-harm, depression, poorer life satisfaction, and worse self-esteem. Compared to men, it took 5 hours for the negative effects to appear.</a:t>
            </a:r>
          </a:p>
        </p:txBody>
      </p:sp>
      <p:sp>
        <p:nvSpPr>
          <p:cNvPr id="4" name="TextBox 3">
            <a:extLst>
              <a:ext uri="{FF2B5EF4-FFF2-40B4-BE49-F238E27FC236}">
                <a16:creationId xmlns:a16="http://schemas.microsoft.com/office/drawing/2014/main" id="{C4F3D830-C64D-723C-81D4-21C6D87DF421}"/>
              </a:ext>
            </a:extLst>
          </p:cNvPr>
          <p:cNvSpPr txBox="1"/>
          <p:nvPr/>
        </p:nvSpPr>
        <p:spPr>
          <a:xfrm>
            <a:off x="4191001" y="589353"/>
            <a:ext cx="4234543" cy="584775"/>
          </a:xfrm>
          <a:prstGeom prst="rect">
            <a:avLst/>
          </a:prstGeom>
          <a:noFill/>
        </p:spPr>
        <p:txBody>
          <a:bodyPr wrap="square">
            <a:sp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THEMES Continue</a:t>
            </a:r>
          </a:p>
        </p:txBody>
      </p:sp>
    </p:spTree>
    <p:extLst>
      <p:ext uri="{BB962C8B-B14F-4D97-AF65-F5344CB8AC3E}">
        <p14:creationId xmlns:p14="http://schemas.microsoft.com/office/powerpoint/2010/main" val="1999656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7C72FE-4B71-D009-04F0-D28206885537}"/>
              </a:ext>
            </a:extLst>
          </p:cNvPr>
          <p:cNvSpPr>
            <a:spLocks noGrp="1" noRot="1" noMove="1" noResize="1" noEditPoints="1" noAdjustHandles="1" noChangeArrowheads="1" noChangeShapeType="1"/>
          </p:cNvSpPr>
          <p:nvPr>
            <p:ph idx="1"/>
          </p:nvPr>
        </p:nvSpPr>
        <p:spPr>
          <a:xfrm>
            <a:off x="293914" y="1364230"/>
            <a:ext cx="11593286" cy="2717913"/>
          </a:xfrm>
        </p:spPr>
        <p:txBody>
          <a:bodyPr>
            <a:noAutofit/>
          </a:bodyPr>
          <a:lstStyle/>
          <a:p>
            <a:pPr marL="0" indent="0" algn="just">
              <a:buNone/>
            </a:pPr>
            <a:r>
              <a:rPr lang="en-GB" b="1" dirty="0">
                <a:effectLst/>
                <a:latin typeface="Calibri" panose="020F0502020204030204" pitchFamily="34" charset="0"/>
                <a:ea typeface="Calibri" panose="020F0502020204030204" pitchFamily="34" charset="0"/>
                <a:cs typeface="Calibri" panose="020F0502020204030204" pitchFamily="34" charset="0"/>
              </a:rPr>
              <a:t>Thee 3: Healthcare Sector Practice Improvement and Social Media Safety</a:t>
            </a:r>
          </a:p>
          <a:p>
            <a:pPr marL="0" indent="0" algn="just">
              <a:buNone/>
            </a:pPr>
            <a:r>
              <a:rPr lang="en-GB" dirty="0">
                <a:effectLst/>
                <a:latin typeface="Calibri" panose="020F0502020204030204" pitchFamily="34" charset="0"/>
                <a:ea typeface="Calibri" panose="020F0502020204030204" pitchFamily="34" charset="0"/>
                <a:cs typeface="Calibri" panose="020F0502020204030204" pitchFamily="34" charset="0"/>
              </a:rPr>
              <a:t>The study by </a:t>
            </a:r>
            <a:r>
              <a:rPr lang="en-GB" sz="2000" dirty="0">
                <a:effectLst/>
                <a:latin typeface="Calibri" panose="020F0502020204030204" pitchFamily="34" charset="0"/>
                <a:ea typeface="Calibri" panose="020F0502020204030204" pitchFamily="34" charset="0"/>
                <a:cs typeface="Calibri" panose="020F0502020204030204" pitchFamily="34" charset="0"/>
              </a:rPr>
              <a:t>O’Reilly (2020) </a:t>
            </a:r>
            <a:r>
              <a:rPr lang="en-GB" dirty="0">
                <a:effectLst/>
                <a:latin typeface="Calibri" panose="020F0502020204030204" pitchFamily="34" charset="0"/>
                <a:ea typeface="Calibri" panose="020F0502020204030204" pitchFamily="34" charset="0"/>
                <a:cs typeface="Calibri" panose="020F0502020204030204" pitchFamily="34" charset="0"/>
              </a:rPr>
              <a:t>revealed that using social media may be bad for the mental health of young people. Some of these bad effects are harassment, being exposed to dangerous information, and comparing yourself to others. To improve mental health care practice, it can be helpful to talk to young people, listen to what they have to say, and think about their points of view. </a:t>
            </a:r>
          </a:p>
          <a:p>
            <a:pPr marL="0" indent="0" algn="just">
              <a:buNone/>
            </a:pPr>
            <a:endParaRPr lang="en-GB" b="1" dirty="0">
              <a:effectLst/>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GB" b="1" dirty="0">
                <a:effectLst/>
                <a:latin typeface="Calibri" panose="020F0502020204030204" pitchFamily="34" charset="0"/>
                <a:ea typeface="Calibri" panose="020F0502020204030204" pitchFamily="34" charset="0"/>
                <a:cs typeface="Calibri" panose="020F0502020204030204" pitchFamily="34" charset="0"/>
              </a:rPr>
              <a:t>Theme 4: Factors Contributing to Increased Social Media Usage</a:t>
            </a:r>
          </a:p>
          <a:p>
            <a:pPr marL="0" indent="0" algn="just">
              <a:buNone/>
            </a:pPr>
            <a:r>
              <a:rPr lang="en-GB" sz="2000" dirty="0">
                <a:latin typeface="Calibri" panose="020F0502020204030204" pitchFamily="34" charset="0"/>
                <a:ea typeface="Calibri" panose="020F0502020204030204" pitchFamily="34" charset="0"/>
                <a:cs typeface="Calibri" panose="020F0502020204030204" pitchFamily="34" charset="0"/>
              </a:rPr>
              <a:t>McCrory </a:t>
            </a:r>
            <a:r>
              <a:rPr lang="en-GB" sz="2000" i="1" dirty="0">
                <a:latin typeface="Calibri" panose="020F0502020204030204" pitchFamily="34" charset="0"/>
                <a:ea typeface="Calibri" panose="020F0502020204030204" pitchFamily="34" charset="0"/>
                <a:cs typeface="Calibri" panose="020F0502020204030204" pitchFamily="34" charset="0"/>
              </a:rPr>
              <a:t>et al</a:t>
            </a:r>
            <a:r>
              <a:rPr lang="en-GB" sz="2000" dirty="0">
                <a:latin typeface="Calibri" panose="020F0502020204030204" pitchFamily="34" charset="0"/>
                <a:ea typeface="Calibri" panose="020F0502020204030204" pitchFamily="34" charset="0"/>
                <a:cs typeface="Calibri" panose="020F0502020204030204" pitchFamily="34" charset="0"/>
              </a:rPr>
              <a:t>. (2022) </a:t>
            </a:r>
            <a:r>
              <a:rPr lang="en-GB" dirty="0">
                <a:latin typeface="Calibri" panose="020F0502020204030204" pitchFamily="34" charset="0"/>
                <a:ea typeface="Calibri" panose="020F0502020204030204" pitchFamily="34" charset="0"/>
                <a:cs typeface="Calibri" panose="020F0502020204030204" pitchFamily="34" charset="0"/>
              </a:rPr>
              <a:t>stated that y</a:t>
            </a:r>
            <a:r>
              <a:rPr lang="en-GB" dirty="0">
                <a:effectLst/>
                <a:latin typeface="Calibri" panose="020F0502020204030204" pitchFamily="34" charset="0"/>
                <a:ea typeface="Calibri" panose="020F0502020204030204" pitchFamily="34" charset="0"/>
                <a:cs typeface="Calibri" panose="020F0502020204030204" pitchFamily="34" charset="0"/>
              </a:rPr>
              <a:t>ounger generation is more likely to seek acceptance and attention and that is why </a:t>
            </a:r>
            <a:r>
              <a:rPr lang="en-GB" dirty="0">
                <a:latin typeface="Calibri" panose="020F0502020204030204" pitchFamily="34" charset="0"/>
                <a:ea typeface="Calibri" panose="020F0502020204030204" pitchFamily="34" charset="0"/>
                <a:cs typeface="Calibri" panose="020F0502020204030204" pitchFamily="34" charset="0"/>
              </a:rPr>
              <a:t>t</a:t>
            </a:r>
            <a:r>
              <a:rPr lang="en-GB" dirty="0">
                <a:effectLst/>
                <a:latin typeface="Calibri" panose="020F0502020204030204" pitchFamily="34" charset="0"/>
                <a:ea typeface="Calibri" panose="020F0502020204030204" pitchFamily="34" charset="0"/>
                <a:cs typeface="Calibri" panose="020F0502020204030204" pitchFamily="34" charset="0"/>
              </a:rPr>
              <a:t>hey will engage in complex behavioural methods to achieved this. Approvals (likes, dislikes, reactions) and content from influencers might intensify this tendency and contribute to bad mental health results in the long run. Many people's lives nowadays would be impossible to survive without some form of social networking. </a:t>
            </a:r>
          </a:p>
        </p:txBody>
      </p:sp>
      <p:sp>
        <p:nvSpPr>
          <p:cNvPr id="4" name="TextBox 3">
            <a:extLst>
              <a:ext uri="{FF2B5EF4-FFF2-40B4-BE49-F238E27FC236}">
                <a16:creationId xmlns:a16="http://schemas.microsoft.com/office/drawing/2014/main" id="{65B81504-FA2A-2039-790F-7D1FBDA87E62}"/>
              </a:ext>
            </a:extLst>
          </p:cNvPr>
          <p:cNvSpPr txBox="1"/>
          <p:nvPr/>
        </p:nvSpPr>
        <p:spPr>
          <a:xfrm>
            <a:off x="4767943" y="587270"/>
            <a:ext cx="3777343" cy="584775"/>
          </a:xfrm>
          <a:prstGeom prst="rect">
            <a:avLst/>
          </a:prstGeom>
          <a:noFill/>
        </p:spPr>
        <p:txBody>
          <a:bodyPr wrap="square">
            <a:sp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THEMES Continue</a:t>
            </a:r>
          </a:p>
        </p:txBody>
      </p:sp>
    </p:spTree>
    <p:extLst>
      <p:ext uri="{BB962C8B-B14F-4D97-AF65-F5344CB8AC3E}">
        <p14:creationId xmlns:p14="http://schemas.microsoft.com/office/powerpoint/2010/main" val="1513506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4650F4-617A-C5D2-A1AF-3802B7EC933E}"/>
              </a:ext>
            </a:extLst>
          </p:cNvPr>
          <p:cNvSpPr>
            <a:spLocks noGrp="1"/>
          </p:cNvSpPr>
          <p:nvPr>
            <p:ph idx="1"/>
          </p:nvPr>
        </p:nvSpPr>
        <p:spPr>
          <a:xfrm>
            <a:off x="838200" y="477998"/>
            <a:ext cx="10515600" cy="1089545"/>
          </a:xfrm>
        </p:spPr>
        <p:txBody>
          <a:bodyPr>
            <a:normAutofit/>
          </a:bodyPr>
          <a:lstStyle/>
          <a:p>
            <a:pPr marL="342900" lvl="0" indent="-342900" algn="just">
              <a:lnSpc>
                <a:spcPct val="150000"/>
              </a:lnSpc>
              <a:buFont typeface="Arial" panose="020B0604020202020204" pitchFamily="34" charset="0"/>
              <a:buChar char="•"/>
            </a:pPr>
            <a:endParaRPr lang="en-GB" sz="2200" dirty="0">
              <a:effectLst/>
              <a:ea typeface="Calibri Light" panose="020F0302020204030204" pitchFamily="34" charset="0"/>
            </a:endParaRPr>
          </a:p>
          <a:p>
            <a:endParaRPr lang="en-GB" sz="1800" b="1" dirty="0"/>
          </a:p>
        </p:txBody>
      </p:sp>
      <p:sp>
        <p:nvSpPr>
          <p:cNvPr id="4" name="TextBox 3">
            <a:extLst>
              <a:ext uri="{FF2B5EF4-FFF2-40B4-BE49-F238E27FC236}">
                <a16:creationId xmlns:a16="http://schemas.microsoft.com/office/drawing/2014/main" id="{8F94A409-8FE0-CFA6-2734-489164F4DFB5}"/>
              </a:ext>
            </a:extLst>
          </p:cNvPr>
          <p:cNvSpPr txBox="1"/>
          <p:nvPr/>
        </p:nvSpPr>
        <p:spPr>
          <a:xfrm>
            <a:off x="179614" y="2112315"/>
            <a:ext cx="11832771" cy="4093428"/>
          </a:xfrm>
          <a:prstGeom prst="rect">
            <a:avLst/>
          </a:prstGeom>
          <a:noFill/>
        </p:spPr>
        <p:txBody>
          <a:bodyPr wrap="square">
            <a:spAutoFit/>
          </a:bodyPr>
          <a:lstStyle/>
          <a:p>
            <a:pPr marL="342900" indent="-34290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Future research should be centred on primary sources.</a:t>
            </a:r>
          </a:p>
          <a:p>
            <a:pPr marL="342900" indent="-34290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Future research to investigate alternative approaches and policy recommendations. </a:t>
            </a:r>
          </a:p>
          <a:p>
            <a:pPr marL="342900" indent="-34290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Implement a smartphone ban for younger pupils in schools like France. French schools prohibited smartphones for under-15s in 2018 </a:t>
            </a:r>
            <a:r>
              <a:rPr lang="en-GB" sz="1600" dirty="0">
                <a:latin typeface="Calibri" panose="020F0502020204030204" pitchFamily="34" charset="0"/>
                <a:ea typeface="Calibri" panose="020F0502020204030204" pitchFamily="34" charset="0"/>
                <a:cs typeface="Calibri" panose="020F0502020204030204" pitchFamily="34" charset="0"/>
              </a:rPr>
              <a:t>(BBC, 2018). </a:t>
            </a:r>
          </a:p>
          <a:p>
            <a:pPr marL="342900" indent="-34290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To raise awareness of the consequences of excessive social media use, schools must adopt more internet safety education programmes </a:t>
            </a:r>
            <a:r>
              <a:rPr lang="en-GB" dirty="0">
                <a:latin typeface="Calibri" panose="020F0502020204030204" pitchFamily="34" charset="0"/>
                <a:ea typeface="Calibri" panose="020F0502020204030204" pitchFamily="34" charset="0"/>
                <a:cs typeface="Calibri" panose="020F0502020204030204" pitchFamily="34" charset="0"/>
              </a:rPr>
              <a:t>(Goodyear </a:t>
            </a:r>
            <a:r>
              <a:rPr lang="en-GB" i="1" dirty="0">
                <a:latin typeface="Calibri" panose="020F0502020204030204" pitchFamily="34" charset="0"/>
                <a:ea typeface="Calibri" panose="020F0502020204030204" pitchFamily="34" charset="0"/>
                <a:cs typeface="Calibri" panose="020F0502020204030204" pitchFamily="34" charset="0"/>
              </a:rPr>
              <a:t>et al., </a:t>
            </a:r>
            <a:r>
              <a:rPr lang="en-GB" dirty="0">
                <a:latin typeface="Calibri" panose="020F0502020204030204" pitchFamily="34" charset="0"/>
                <a:ea typeface="Calibri" panose="020F0502020204030204" pitchFamily="34" charset="0"/>
                <a:cs typeface="Calibri" panose="020F0502020204030204" pitchFamily="34" charset="0"/>
              </a:rPr>
              <a:t>2019). </a:t>
            </a:r>
          </a:p>
          <a:p>
            <a:pPr marL="342900" indent="-342900">
              <a:buFont typeface="Arial" panose="020B0604020202020204" pitchFamily="34" charset="0"/>
              <a:buChar char="•"/>
            </a:pPr>
            <a:r>
              <a:rPr lang="en-GB" sz="2200" dirty="0">
                <a:latin typeface="Calibri" panose="020F0502020204030204" pitchFamily="34" charset="0"/>
                <a:ea typeface="Calibri" panose="020F0502020204030204" pitchFamily="34" charset="0"/>
                <a:cs typeface="Calibri" panose="020F0502020204030204" pitchFamily="34" charset="0"/>
              </a:rPr>
              <a:t>The effects of social media on mental health should also be brought to the attention of parents, who should then take preventative measures to monitor their children's use of these platforms. According to </a:t>
            </a:r>
            <a:r>
              <a:rPr lang="en-GB" dirty="0">
                <a:latin typeface="Calibri" panose="020F0502020204030204" pitchFamily="34" charset="0"/>
                <a:ea typeface="Calibri" panose="020F0502020204030204" pitchFamily="34" charset="0"/>
                <a:cs typeface="Calibri" panose="020F0502020204030204" pitchFamily="34" charset="0"/>
              </a:rPr>
              <a:t>Goodyear </a:t>
            </a:r>
            <a:r>
              <a:rPr lang="en-GB" i="1" dirty="0">
                <a:latin typeface="Calibri" panose="020F0502020204030204" pitchFamily="34" charset="0"/>
                <a:ea typeface="Calibri" panose="020F0502020204030204" pitchFamily="34" charset="0"/>
                <a:cs typeface="Calibri" panose="020F0502020204030204" pitchFamily="34" charset="0"/>
              </a:rPr>
              <a:t>et al. </a:t>
            </a:r>
            <a:r>
              <a:rPr lang="en-GB" dirty="0">
                <a:latin typeface="Calibri" panose="020F0502020204030204" pitchFamily="34" charset="0"/>
                <a:ea typeface="Calibri" panose="020F0502020204030204" pitchFamily="34" charset="0"/>
                <a:cs typeface="Calibri" panose="020F0502020204030204" pitchFamily="34" charset="0"/>
              </a:rPr>
              <a:t>(2019), </a:t>
            </a:r>
            <a:r>
              <a:rPr lang="en-GB" sz="2200" dirty="0">
                <a:latin typeface="Calibri" panose="020F0502020204030204" pitchFamily="34" charset="0"/>
                <a:ea typeface="Calibri" panose="020F0502020204030204" pitchFamily="34" charset="0"/>
                <a:cs typeface="Calibri" panose="020F0502020204030204" pitchFamily="34" charset="0"/>
              </a:rPr>
              <a:t>parents and teachers can benefit from participating in trainings and workshops that equip them with the knowledge and skills necessary to provide support and direction to youths who are battling the adverse impacts of social media.</a:t>
            </a:r>
          </a:p>
          <a:p>
            <a:endParaRPr lang="en-GB" dirty="0"/>
          </a:p>
        </p:txBody>
      </p:sp>
      <p:sp>
        <p:nvSpPr>
          <p:cNvPr id="5" name="TextBox 4">
            <a:extLst>
              <a:ext uri="{FF2B5EF4-FFF2-40B4-BE49-F238E27FC236}">
                <a16:creationId xmlns:a16="http://schemas.microsoft.com/office/drawing/2014/main" id="{64C8E0BB-E310-6F58-638B-EA638B1C87B8}"/>
              </a:ext>
            </a:extLst>
          </p:cNvPr>
          <p:cNvSpPr txBox="1"/>
          <p:nvPr/>
        </p:nvSpPr>
        <p:spPr>
          <a:xfrm>
            <a:off x="517067" y="1414656"/>
            <a:ext cx="4441371" cy="584775"/>
          </a:xfrm>
          <a:prstGeom prst="rect">
            <a:avLst/>
          </a:prstGeom>
          <a:noFill/>
        </p:spPr>
        <p:txBody>
          <a:bodyPr wrap="square" rtlCol="0">
            <a:sp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Recommendations</a:t>
            </a:r>
          </a:p>
        </p:txBody>
      </p:sp>
      <p:sp>
        <p:nvSpPr>
          <p:cNvPr id="6" name="TextBox 5">
            <a:extLst>
              <a:ext uri="{FF2B5EF4-FFF2-40B4-BE49-F238E27FC236}">
                <a16:creationId xmlns:a16="http://schemas.microsoft.com/office/drawing/2014/main" id="{1D8BF6CB-683D-4A80-224D-24A9281F0A73}"/>
              </a:ext>
            </a:extLst>
          </p:cNvPr>
          <p:cNvSpPr txBox="1"/>
          <p:nvPr/>
        </p:nvSpPr>
        <p:spPr>
          <a:xfrm>
            <a:off x="2525485" y="773439"/>
            <a:ext cx="8719457" cy="584775"/>
          </a:xfrm>
          <a:prstGeom prst="rect">
            <a:avLst/>
          </a:prstGeom>
          <a:noFill/>
        </p:spPr>
        <p:txBody>
          <a:bodyPr wrap="square">
            <a:sp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Chapter 5: Conclusion and Recommendations</a:t>
            </a:r>
          </a:p>
        </p:txBody>
      </p:sp>
    </p:spTree>
    <p:extLst>
      <p:ext uri="{BB962C8B-B14F-4D97-AF65-F5344CB8AC3E}">
        <p14:creationId xmlns:p14="http://schemas.microsoft.com/office/powerpoint/2010/main" val="2010411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1B92FC-CBED-98F1-4DEE-AEB83321A75A}"/>
              </a:ext>
            </a:extLst>
          </p:cNvPr>
          <p:cNvSpPr>
            <a:spLocks noGrp="1"/>
          </p:cNvSpPr>
          <p:nvPr>
            <p:ph idx="1"/>
          </p:nvPr>
        </p:nvSpPr>
        <p:spPr>
          <a:xfrm>
            <a:off x="250371" y="1785258"/>
            <a:ext cx="11403221" cy="4384330"/>
          </a:xfrm>
        </p:spPr>
        <p:txBody>
          <a:bodyPr>
            <a:normAutofit fontScale="85000" lnSpcReduction="10000"/>
          </a:bodyPr>
          <a:lstStyle/>
          <a:p>
            <a:pPr marL="0" indent="0">
              <a:buNone/>
            </a:pPr>
            <a:r>
              <a:rPr lang="en-GB" sz="2200" b="1" dirty="0"/>
              <a:t>Conclusion</a:t>
            </a:r>
          </a:p>
          <a:p>
            <a:pPr marL="0" indent="0" algn="just">
              <a:lnSpc>
                <a:spcPct val="150000"/>
              </a:lnSpc>
              <a:buNone/>
            </a:pPr>
            <a:r>
              <a:rPr lang="en-GB" dirty="0">
                <a:latin typeface="Calibri" panose="020F0502020204030204" pitchFamily="34" charset="0"/>
                <a:ea typeface="Calibri" panose="020F0502020204030204" pitchFamily="34" charset="0"/>
                <a:cs typeface="Calibri" panose="020F0502020204030204" pitchFamily="34" charset="0"/>
              </a:rPr>
              <a:t>The original idea behind social media sites was to provide more options for interacting with one another, share thoughts, build and maintain meaningful relationships and bring wider audience in the business sector. </a:t>
            </a:r>
          </a:p>
          <a:p>
            <a:pPr marL="0" indent="0" algn="just">
              <a:lnSpc>
                <a:spcPct val="150000"/>
              </a:lnSpc>
              <a:buNone/>
            </a:pPr>
            <a:r>
              <a:rPr lang="en-GB" dirty="0">
                <a:latin typeface="Calibri" panose="020F0502020204030204" pitchFamily="34" charset="0"/>
                <a:ea typeface="Calibri" panose="020F0502020204030204" pitchFamily="34" charset="0"/>
                <a:cs typeface="Calibri" panose="020F0502020204030204" pitchFamily="34" charset="0"/>
              </a:rPr>
              <a:t>Multiple theoretical concepts can be applied to the study of young people's engagement with social media. Extensive usage of social media has serious consequences for individuals. People should utilise social media with care and consideration, keeping in mind these implications. Each country's vulnerable user protection techniques and policies vary, making it hard to choose the best country with strategies. Youth online safety is gaining attention. To solve this issue, governments, schools, parents, and social media firms collaborate. However, there is still insufficient research on the subject, and little is done in terms of promoting mental health and the detection, prevention, treatment, and rehabilitation of emotional disorders.</a:t>
            </a:r>
          </a:p>
        </p:txBody>
      </p:sp>
    </p:spTree>
    <p:extLst>
      <p:ext uri="{BB962C8B-B14F-4D97-AF65-F5344CB8AC3E}">
        <p14:creationId xmlns:p14="http://schemas.microsoft.com/office/powerpoint/2010/main" val="3662190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00DD8-3DD7-EAFF-2701-87CE747B4C60}"/>
              </a:ext>
            </a:extLst>
          </p:cNvPr>
          <p:cNvSpPr>
            <a:spLocks noGrp="1"/>
          </p:cNvSpPr>
          <p:nvPr>
            <p:ph type="title"/>
          </p:nvPr>
        </p:nvSpPr>
        <p:spPr>
          <a:xfrm>
            <a:off x="4408716" y="87499"/>
            <a:ext cx="2786742" cy="448041"/>
          </a:xfrm>
        </p:spPr>
        <p:txBody>
          <a:bodyPr>
            <a:normAutofit fontScale="90000"/>
          </a:bodyPr>
          <a:lstStyle/>
          <a:p>
            <a:r>
              <a:rPr lang="en-GB" sz="3600" b="1" dirty="0">
                <a:latin typeface="Calibri" panose="020F0502020204030204" pitchFamily="34" charset="0"/>
                <a:ea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C5B39CBA-6234-E966-C4EC-CEDC96E9B053}"/>
              </a:ext>
            </a:extLst>
          </p:cNvPr>
          <p:cNvSpPr>
            <a:spLocks noGrp="1"/>
          </p:cNvSpPr>
          <p:nvPr>
            <p:ph idx="1"/>
          </p:nvPr>
        </p:nvSpPr>
        <p:spPr>
          <a:xfrm>
            <a:off x="115186" y="467833"/>
            <a:ext cx="11961628" cy="5854627"/>
          </a:xfrm>
        </p:spPr>
        <p:txBody>
          <a:bodyPr>
            <a:noAutofit/>
          </a:bodyPr>
          <a:lstStyle/>
          <a:p>
            <a:pPr marL="0" indent="0">
              <a:buNone/>
            </a:pPr>
            <a:r>
              <a:rPr lang="en-GB" sz="1400" dirty="0" err="1">
                <a:latin typeface="Calibri" panose="020F0502020204030204" pitchFamily="34" charset="0"/>
                <a:ea typeface="Calibri" panose="020F0502020204030204" pitchFamily="34" charset="0"/>
                <a:cs typeface="Calibri" panose="020F0502020204030204" pitchFamily="34" charset="0"/>
              </a:rPr>
              <a:t>Abaido</a:t>
            </a:r>
            <a:r>
              <a:rPr lang="en-GB" sz="1400" dirty="0">
                <a:latin typeface="Calibri" panose="020F0502020204030204" pitchFamily="34" charset="0"/>
                <a:ea typeface="Calibri" panose="020F0502020204030204" pitchFamily="34" charset="0"/>
                <a:cs typeface="Calibri" panose="020F0502020204030204" pitchFamily="34" charset="0"/>
              </a:rPr>
              <a:t>, G.M. (2020) ‘Cyberbullying on social media platforms among university students in the United Arab Emirates’, </a:t>
            </a:r>
            <a:r>
              <a:rPr lang="en-GB" sz="1400" i="1" dirty="0">
                <a:latin typeface="Calibri" panose="020F0502020204030204" pitchFamily="34" charset="0"/>
                <a:ea typeface="Calibri" panose="020F0502020204030204" pitchFamily="34" charset="0"/>
                <a:cs typeface="Calibri" panose="020F0502020204030204" pitchFamily="34" charset="0"/>
              </a:rPr>
              <a:t>International journal of adolescence and youth, </a:t>
            </a:r>
            <a:r>
              <a:rPr lang="en-GB" sz="1400" dirty="0">
                <a:latin typeface="Calibri" panose="020F0502020204030204" pitchFamily="34" charset="0"/>
                <a:ea typeface="Calibri" panose="020F0502020204030204" pitchFamily="34" charset="0"/>
                <a:cs typeface="Calibri" panose="020F0502020204030204" pitchFamily="34" charset="0"/>
              </a:rPr>
              <a:t>25(1), pp. 407–420.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3"/>
              </a:rPr>
              <a:t>https://doi.org/10.1080/02673843.2019.1669059</a:t>
            </a:r>
            <a:r>
              <a:rPr lang="en-GB" sz="1400" dirty="0">
                <a:latin typeface="Calibri" panose="020F0502020204030204" pitchFamily="34" charset="0"/>
                <a:ea typeface="Calibri" panose="020F0502020204030204" pitchFamily="34" charset="0"/>
                <a:cs typeface="Calibri" panose="020F0502020204030204" pitchFamily="34" charset="0"/>
              </a:rPr>
              <a:t>.</a:t>
            </a:r>
          </a:p>
          <a:p>
            <a:pPr marL="0" indent="0">
              <a:buNone/>
            </a:pPr>
            <a:r>
              <a:rPr lang="en-GB" sz="1400" dirty="0" err="1">
                <a:latin typeface="Calibri" panose="020F0502020204030204" pitchFamily="34" charset="0"/>
                <a:ea typeface="Calibri" panose="020F0502020204030204" pitchFamily="34" charset="0"/>
                <a:cs typeface="Calibri" panose="020F0502020204030204" pitchFamily="34" charset="0"/>
              </a:rPr>
              <a:t>Barthorpe</a:t>
            </a:r>
            <a:r>
              <a:rPr lang="en-GB" sz="1400" dirty="0">
                <a:latin typeface="Calibri" panose="020F0502020204030204" pitchFamily="34" charset="0"/>
                <a:ea typeface="Calibri" panose="020F0502020204030204" pitchFamily="34" charset="0"/>
                <a:cs typeface="Calibri" panose="020F0502020204030204" pitchFamily="34" charset="0"/>
              </a:rPr>
              <a:t>, A., </a:t>
            </a:r>
            <a:r>
              <a:rPr lang="en-GB" sz="1400" dirty="0" err="1">
                <a:latin typeface="Calibri" panose="020F0502020204030204" pitchFamily="34" charset="0"/>
                <a:ea typeface="Calibri" panose="020F0502020204030204" pitchFamily="34" charset="0"/>
                <a:cs typeface="Calibri" panose="020F0502020204030204" pitchFamily="34" charset="0"/>
              </a:rPr>
              <a:t>Winstone</a:t>
            </a:r>
            <a:r>
              <a:rPr lang="en-GB" sz="1400" dirty="0">
                <a:latin typeface="Calibri" panose="020F0502020204030204" pitchFamily="34" charset="0"/>
                <a:ea typeface="Calibri" panose="020F0502020204030204" pitchFamily="34" charset="0"/>
                <a:cs typeface="Calibri" panose="020F0502020204030204" pitchFamily="34" charset="0"/>
              </a:rPr>
              <a:t>, L., Mars, B. and Moran, P., (2020) ‘Is social media screen time really associated with poor adolescent mental health? A time use diary study’, </a:t>
            </a:r>
            <a:r>
              <a:rPr lang="en-GB" sz="1400" i="1" dirty="0">
                <a:latin typeface="Calibri" panose="020F0502020204030204" pitchFamily="34" charset="0"/>
                <a:ea typeface="Calibri" panose="020F0502020204030204" pitchFamily="34" charset="0"/>
                <a:cs typeface="Calibri" panose="020F0502020204030204" pitchFamily="34" charset="0"/>
              </a:rPr>
              <a:t>Journal of affective disorders, </a:t>
            </a:r>
            <a:r>
              <a:rPr lang="en-GB" sz="1400" dirty="0">
                <a:latin typeface="Calibri" panose="020F0502020204030204" pitchFamily="34" charset="0"/>
                <a:ea typeface="Calibri" panose="020F0502020204030204" pitchFamily="34" charset="0"/>
                <a:cs typeface="Calibri" panose="020F0502020204030204" pitchFamily="34" charset="0"/>
              </a:rPr>
              <a:t>274, pp. 864-870.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4"/>
              </a:rPr>
              <a:t>https://doi.org/10.1016/j.jad.2020.05.106</a:t>
            </a:r>
            <a:r>
              <a:rPr lang="en-GB" sz="14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BBC (2018) </a:t>
            </a:r>
            <a:r>
              <a:rPr lang="en-GB" sz="1400" i="1" dirty="0">
                <a:latin typeface="Calibri" panose="020F0502020204030204" pitchFamily="34" charset="0"/>
                <a:ea typeface="Calibri" panose="020F0502020204030204" pitchFamily="34" charset="0"/>
                <a:cs typeface="Calibri" panose="020F0502020204030204" pitchFamily="34" charset="0"/>
              </a:rPr>
              <a:t>French MPs back ban on mobile phone use in schools. </a:t>
            </a:r>
            <a:r>
              <a:rPr lang="en-GB" sz="1400" dirty="0">
                <a:latin typeface="Calibri" panose="020F0502020204030204" pitchFamily="34" charset="0"/>
                <a:ea typeface="Calibri" panose="020F0502020204030204" pitchFamily="34" charset="0"/>
                <a:cs typeface="Calibri" panose="020F0502020204030204" pitchFamily="34" charset="0"/>
              </a:rPr>
              <a:t>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5"/>
              </a:rPr>
              <a:t>https://www.bbc.com/news/world-europe-44401660</a:t>
            </a:r>
            <a:r>
              <a:rPr lang="en-GB" sz="1400" dirty="0">
                <a:latin typeface="Calibri" panose="020F0502020204030204" pitchFamily="34" charset="0"/>
                <a:ea typeface="Calibri" panose="020F0502020204030204" pitchFamily="34" charset="0"/>
                <a:cs typeface="Calibri" panose="020F0502020204030204" pitchFamily="34" charset="0"/>
              </a:rPr>
              <a:t> (Accessed: 05 May 2023).</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Boyd, D. M., and Ellison, N. B. (2007) ‘Social network sites: Definition, history, and scholarship’, </a:t>
            </a:r>
            <a:r>
              <a:rPr lang="en-GB" sz="1400" i="1" dirty="0">
                <a:latin typeface="Calibri" panose="020F0502020204030204" pitchFamily="34" charset="0"/>
                <a:ea typeface="Calibri" panose="020F0502020204030204" pitchFamily="34" charset="0"/>
                <a:cs typeface="Calibri" panose="020F0502020204030204" pitchFamily="34" charset="0"/>
              </a:rPr>
              <a:t>Journal of Computer-Mediated Communication,</a:t>
            </a:r>
            <a:r>
              <a:rPr lang="en-GB" sz="1400" dirty="0">
                <a:latin typeface="Calibri" panose="020F0502020204030204" pitchFamily="34" charset="0"/>
                <a:ea typeface="Calibri" panose="020F0502020204030204" pitchFamily="34" charset="0"/>
                <a:cs typeface="Calibri" panose="020F0502020204030204" pitchFamily="34" charset="0"/>
              </a:rPr>
              <a:t> 13(1), 210-230.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6"/>
              </a:rPr>
              <a:t>https://doi.org/10.1111/j.1083-6101.2007.00393</a:t>
            </a:r>
            <a:r>
              <a:rPr lang="en-GB" sz="14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Dixon, S. (2022c) </a:t>
            </a:r>
            <a:r>
              <a:rPr lang="en-GB" sz="1400" i="1" dirty="0">
                <a:latin typeface="Calibri" panose="020F0502020204030204" pitchFamily="34" charset="0"/>
                <a:ea typeface="Calibri" panose="020F0502020204030204" pitchFamily="34" charset="0"/>
                <a:cs typeface="Calibri" panose="020F0502020204030204" pitchFamily="34" charset="0"/>
              </a:rPr>
              <a:t>Social media usage in the United Kingdom (UK) - Statistics &amp; Facts. </a:t>
            </a:r>
            <a:r>
              <a:rPr lang="en-GB" sz="1400" dirty="0">
                <a:latin typeface="Calibri" panose="020F0502020204030204" pitchFamily="34" charset="0"/>
                <a:ea typeface="Calibri" panose="020F0502020204030204" pitchFamily="34" charset="0"/>
                <a:cs typeface="Calibri" panose="020F0502020204030204" pitchFamily="34" charset="0"/>
              </a:rPr>
              <a:t>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7"/>
              </a:rPr>
              <a:t>https://www.statista.com/topics/3236/social-media-usage-in-the-uk/#topicOverview</a:t>
            </a:r>
            <a:r>
              <a:rPr lang="en-GB" sz="1400" dirty="0">
                <a:latin typeface="Calibri" panose="020F0502020204030204" pitchFamily="34" charset="0"/>
                <a:ea typeface="Calibri" panose="020F0502020204030204" pitchFamily="34" charset="0"/>
                <a:cs typeface="Calibri" panose="020F0502020204030204" pitchFamily="34" charset="0"/>
              </a:rPr>
              <a:t> (Accessed: 11 April 2023).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El </a:t>
            </a:r>
            <a:r>
              <a:rPr lang="en-GB" sz="1400" dirty="0" err="1">
                <a:latin typeface="Calibri" panose="020F0502020204030204" pitchFamily="34" charset="0"/>
                <a:ea typeface="Calibri" panose="020F0502020204030204" pitchFamily="34" charset="0"/>
                <a:cs typeface="Calibri" panose="020F0502020204030204" pitchFamily="34" charset="0"/>
              </a:rPr>
              <a:t>Asam</a:t>
            </a:r>
            <a:r>
              <a:rPr lang="en-GB" sz="1400" dirty="0">
                <a:latin typeface="Calibri" panose="020F0502020204030204" pitchFamily="34" charset="0"/>
                <a:ea typeface="Calibri" panose="020F0502020204030204" pitchFamily="34" charset="0"/>
                <a:cs typeface="Calibri" panose="020F0502020204030204" pitchFamily="34" charset="0"/>
              </a:rPr>
              <a:t>, A., Samara, M. and Terry, P., (2019) ‘Problematic internet use and mental health among British children and adolescents’, </a:t>
            </a:r>
            <a:r>
              <a:rPr lang="en-GB" sz="1400" i="1" dirty="0">
                <a:latin typeface="Calibri" panose="020F0502020204030204" pitchFamily="34" charset="0"/>
                <a:ea typeface="Calibri" panose="020F0502020204030204" pitchFamily="34" charset="0"/>
                <a:cs typeface="Calibri" panose="020F0502020204030204" pitchFamily="34" charset="0"/>
              </a:rPr>
              <a:t>Addictive </a:t>
            </a:r>
            <a:r>
              <a:rPr lang="en-GB" sz="1400" i="1" dirty="0" err="1">
                <a:latin typeface="Calibri" panose="020F0502020204030204" pitchFamily="34" charset="0"/>
                <a:ea typeface="Calibri" panose="020F0502020204030204" pitchFamily="34" charset="0"/>
                <a:cs typeface="Calibri" panose="020F0502020204030204" pitchFamily="34" charset="0"/>
              </a:rPr>
              <a:t>behaviors</a:t>
            </a:r>
            <a:r>
              <a:rPr lang="en-GB" sz="1400" i="1" dirty="0">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90, pp. 428-436.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8"/>
              </a:rPr>
              <a:t>https://doi.org/10.1016/j.addbeh.2018.09.007</a:t>
            </a:r>
            <a:r>
              <a:rPr lang="en-GB" sz="14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400" dirty="0" err="1">
                <a:latin typeface="Calibri" panose="020F0502020204030204" pitchFamily="34" charset="0"/>
                <a:ea typeface="Calibri" panose="020F0502020204030204" pitchFamily="34" charset="0"/>
                <a:cs typeface="Calibri" panose="020F0502020204030204" pitchFamily="34" charset="0"/>
              </a:rPr>
              <a:t>Gesley</a:t>
            </a:r>
            <a:r>
              <a:rPr lang="en-GB" sz="1400" dirty="0">
                <a:latin typeface="Calibri" panose="020F0502020204030204" pitchFamily="34" charset="0"/>
                <a:ea typeface="Calibri" panose="020F0502020204030204" pitchFamily="34" charset="0"/>
                <a:cs typeface="Calibri" panose="020F0502020204030204" pitchFamily="34" charset="0"/>
              </a:rPr>
              <a:t>, J. (2021) </a:t>
            </a:r>
            <a:r>
              <a:rPr lang="en-GB" sz="1400" i="1" dirty="0">
                <a:latin typeface="Calibri" panose="020F0502020204030204" pitchFamily="34" charset="0"/>
                <a:ea typeface="Calibri" panose="020F0502020204030204" pitchFamily="34" charset="0"/>
                <a:cs typeface="Calibri" panose="020F0502020204030204" pitchFamily="34" charset="0"/>
              </a:rPr>
              <a:t>Germany: Network Enforcement Act Amended to Better Fight Online Hate Speech. </a:t>
            </a:r>
            <a:r>
              <a:rPr lang="en-GB" sz="1400" dirty="0">
                <a:latin typeface="Calibri" panose="020F0502020204030204" pitchFamily="34" charset="0"/>
                <a:ea typeface="Calibri" panose="020F0502020204030204" pitchFamily="34" charset="0"/>
                <a:cs typeface="Calibri" panose="020F0502020204030204" pitchFamily="34" charset="0"/>
              </a:rPr>
              <a:t>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9"/>
              </a:rPr>
              <a:t>https://www.loc.gov/item/global-legal-monitor/2021-07-06/germany-network-enforcement-act-amended-to-better-fight-online-hate-speech/</a:t>
            </a:r>
            <a:r>
              <a:rPr lang="en-GB" sz="1400" dirty="0">
                <a:latin typeface="Calibri" panose="020F0502020204030204" pitchFamily="34" charset="0"/>
                <a:ea typeface="Calibri" panose="020F0502020204030204" pitchFamily="34" charset="0"/>
                <a:cs typeface="Calibri" panose="020F0502020204030204" pitchFamily="34" charset="0"/>
              </a:rPr>
              <a:t> (Accessed: 30 April 2023).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Glenna, L., Hesse, A., Hinrichs, C., Chiles, R. and Sachs, C., (2019) ‘Qualitative research ethics in the big-data era’, </a:t>
            </a:r>
            <a:r>
              <a:rPr lang="en-GB" sz="1400" i="1" dirty="0">
                <a:latin typeface="Calibri" panose="020F0502020204030204" pitchFamily="34" charset="0"/>
                <a:ea typeface="Calibri" panose="020F0502020204030204" pitchFamily="34" charset="0"/>
                <a:cs typeface="Calibri" panose="020F0502020204030204" pitchFamily="34" charset="0"/>
              </a:rPr>
              <a:t>American </a:t>
            </a:r>
            <a:r>
              <a:rPr lang="en-GB" sz="1400" i="1" dirty="0" err="1">
                <a:latin typeface="Calibri" panose="020F0502020204030204" pitchFamily="34" charset="0"/>
                <a:ea typeface="Calibri" panose="020F0502020204030204" pitchFamily="34" charset="0"/>
                <a:cs typeface="Calibri" panose="020F0502020204030204" pitchFamily="34" charset="0"/>
              </a:rPr>
              <a:t>Behavioral</a:t>
            </a:r>
            <a:r>
              <a:rPr lang="en-GB" sz="1400" i="1" dirty="0">
                <a:latin typeface="Calibri" panose="020F0502020204030204" pitchFamily="34" charset="0"/>
                <a:ea typeface="Calibri" panose="020F0502020204030204" pitchFamily="34" charset="0"/>
                <a:cs typeface="Calibri" panose="020F0502020204030204" pitchFamily="34" charset="0"/>
              </a:rPr>
              <a:t> Scientist, </a:t>
            </a:r>
            <a:r>
              <a:rPr lang="en-GB" sz="1400" dirty="0">
                <a:latin typeface="Calibri" panose="020F0502020204030204" pitchFamily="34" charset="0"/>
                <a:ea typeface="Calibri" panose="020F0502020204030204" pitchFamily="34" charset="0"/>
                <a:cs typeface="Calibri" panose="020F0502020204030204" pitchFamily="34" charset="0"/>
              </a:rPr>
              <a:t>63(5), pp. 555-559.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10"/>
              </a:rPr>
              <a:t>https://doi.org/10.1177/0002764219826282</a:t>
            </a:r>
            <a:r>
              <a:rPr lang="en-GB" sz="14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Goodyear, V.A., Armour, K.M. and Wood, H. (2019) ‘Young people and their engagement with health-related social media: new perspectives’, </a:t>
            </a:r>
            <a:r>
              <a:rPr lang="en-GB" sz="1400" i="1" dirty="0">
                <a:latin typeface="Calibri" panose="020F0502020204030204" pitchFamily="34" charset="0"/>
                <a:ea typeface="Calibri" panose="020F0502020204030204" pitchFamily="34" charset="0"/>
                <a:cs typeface="Calibri" panose="020F0502020204030204" pitchFamily="34" charset="0"/>
              </a:rPr>
              <a:t>Sport, education and society, </a:t>
            </a:r>
            <a:r>
              <a:rPr lang="en-GB" sz="1400" dirty="0">
                <a:latin typeface="Calibri" panose="020F0502020204030204" pitchFamily="34" charset="0"/>
                <a:ea typeface="Calibri" panose="020F0502020204030204" pitchFamily="34" charset="0"/>
                <a:cs typeface="Calibri" panose="020F0502020204030204" pitchFamily="34" charset="0"/>
              </a:rPr>
              <a:t>24(7), pp. 673–688.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11"/>
              </a:rPr>
              <a:t>https://doi.org/10.1080/13573322.2017.1423464</a:t>
            </a:r>
            <a:r>
              <a:rPr lang="en-GB" sz="14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Grant, J. I. (2023) </a:t>
            </a:r>
            <a:r>
              <a:rPr lang="en-GB" sz="1400" i="1" dirty="0" err="1">
                <a:latin typeface="Calibri" panose="020F0502020204030204" pitchFamily="34" charset="0"/>
                <a:ea typeface="Calibri" panose="020F0502020204030204" pitchFamily="34" charset="0"/>
                <a:cs typeface="Calibri" panose="020F0502020204030204" pitchFamily="34" charset="0"/>
              </a:rPr>
              <a:t>eSafety</a:t>
            </a:r>
            <a:r>
              <a:rPr lang="en-GB" sz="1400" i="1" dirty="0">
                <a:latin typeface="Calibri" panose="020F0502020204030204" pitchFamily="34" charset="0"/>
                <a:ea typeface="Calibri" panose="020F0502020204030204" pitchFamily="34" charset="0"/>
                <a:cs typeface="Calibri" panose="020F0502020204030204" pitchFamily="34" charset="0"/>
              </a:rPr>
              <a:t> Commissioner Statement of Intent. Australian Government. </a:t>
            </a:r>
            <a:r>
              <a:rPr lang="en-GB" sz="1400" dirty="0">
                <a:latin typeface="Calibri" panose="020F0502020204030204" pitchFamily="34" charset="0"/>
                <a:ea typeface="Calibri" panose="020F0502020204030204" pitchFamily="34" charset="0"/>
                <a:cs typeface="Calibri" panose="020F0502020204030204" pitchFamily="34" charset="0"/>
              </a:rPr>
              <a:t>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12"/>
              </a:rPr>
              <a:t>https://www.esafety.gov.au/sites/default/files/2023- 03/eSafety_Commissioner_Statement_of_Intent_2023.pdf</a:t>
            </a:r>
            <a:r>
              <a:rPr lang="en-GB" sz="1400" dirty="0">
                <a:latin typeface="Calibri" panose="020F0502020204030204" pitchFamily="34" charset="0"/>
                <a:ea typeface="Calibri" panose="020F0502020204030204" pitchFamily="34" charset="0"/>
                <a:cs typeface="Calibri" panose="020F0502020204030204" pitchFamily="34" charset="0"/>
              </a:rPr>
              <a:t> (Accessed: 27 April 2023).</a:t>
            </a:r>
          </a:p>
          <a:p>
            <a:pPr marL="0" indent="0">
              <a:buNone/>
            </a:pPr>
            <a:r>
              <a:rPr lang="en-GB" sz="1400" dirty="0" err="1">
                <a:latin typeface="Calibri" panose="020F0502020204030204" pitchFamily="34" charset="0"/>
                <a:ea typeface="Calibri" panose="020F0502020204030204" pitchFamily="34" charset="0"/>
                <a:cs typeface="Calibri" panose="020F0502020204030204" pitchFamily="34" charset="0"/>
              </a:rPr>
              <a:t>Jiayin</a:t>
            </a:r>
            <a:r>
              <a:rPr lang="en-GB" sz="1400" dirty="0">
                <a:latin typeface="Calibri" panose="020F0502020204030204" pitchFamily="34" charset="0"/>
                <a:ea typeface="Calibri" panose="020F0502020204030204" pitchFamily="34" charset="0"/>
                <a:cs typeface="Calibri" panose="020F0502020204030204" pitchFamily="34" charset="0"/>
              </a:rPr>
              <a:t> Qi, Emmanuel Monod, </a:t>
            </a:r>
            <a:r>
              <a:rPr lang="en-GB" sz="1400" dirty="0" err="1">
                <a:latin typeface="Calibri" panose="020F0502020204030204" pitchFamily="34" charset="0"/>
                <a:ea typeface="Calibri" panose="020F0502020204030204" pitchFamily="34" charset="0"/>
                <a:cs typeface="Calibri" panose="020F0502020204030204" pitchFamily="34" charset="0"/>
              </a:rPr>
              <a:t>Binxing</a:t>
            </a:r>
            <a:r>
              <a:rPr lang="en-GB" sz="1400" dirty="0">
                <a:latin typeface="Calibri" panose="020F0502020204030204" pitchFamily="34" charset="0"/>
                <a:ea typeface="Calibri" panose="020F0502020204030204" pitchFamily="34" charset="0"/>
                <a:cs typeface="Calibri" panose="020F0502020204030204" pitchFamily="34" charset="0"/>
              </a:rPr>
              <a:t> Fang, &amp; </a:t>
            </a:r>
            <a:r>
              <a:rPr lang="en-GB" sz="1400" dirty="0" err="1">
                <a:latin typeface="Calibri" panose="020F0502020204030204" pitchFamily="34" charset="0"/>
                <a:ea typeface="Calibri" panose="020F0502020204030204" pitchFamily="34" charset="0"/>
                <a:cs typeface="Calibri" panose="020F0502020204030204" pitchFamily="34" charset="0"/>
              </a:rPr>
              <a:t>Shichang</a:t>
            </a:r>
            <a:r>
              <a:rPr lang="en-GB" sz="1400" dirty="0">
                <a:latin typeface="Calibri" panose="020F0502020204030204" pitchFamily="34" charset="0"/>
                <a:ea typeface="Calibri" panose="020F0502020204030204" pitchFamily="34" charset="0"/>
                <a:cs typeface="Calibri" panose="020F0502020204030204" pitchFamily="34" charset="0"/>
              </a:rPr>
              <a:t> Deng. (2018) ‘Theories of Social Media: Philosophical Foundations’, </a:t>
            </a:r>
            <a:r>
              <a:rPr lang="en-GB" sz="1400" i="1" dirty="0">
                <a:latin typeface="Calibri" panose="020F0502020204030204" pitchFamily="34" charset="0"/>
                <a:ea typeface="Calibri" panose="020F0502020204030204" pitchFamily="34" charset="0"/>
                <a:cs typeface="Calibri" panose="020F0502020204030204" pitchFamily="34" charset="0"/>
              </a:rPr>
              <a:t>Engineering (Beijing, China), </a:t>
            </a:r>
            <a:r>
              <a:rPr lang="en-GB" sz="1400" dirty="0">
                <a:latin typeface="Calibri" panose="020F0502020204030204" pitchFamily="34" charset="0"/>
                <a:ea typeface="Calibri" panose="020F0502020204030204" pitchFamily="34" charset="0"/>
                <a:cs typeface="Calibri" panose="020F0502020204030204" pitchFamily="34" charset="0"/>
              </a:rPr>
              <a:t>4(1), 94–102.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13"/>
              </a:rPr>
              <a:t>https://doi.org/10.1016/j.eng.2018.02.009</a:t>
            </a:r>
            <a:r>
              <a:rPr lang="en-GB" sz="1400" dirty="0">
                <a:latin typeface="Calibri" panose="020F0502020204030204" pitchFamily="34" charset="0"/>
                <a:ea typeface="Calibri" panose="020F0502020204030204" pitchFamily="34" charset="0"/>
                <a:cs typeface="Calibri" panose="020F0502020204030204" pitchFamily="34" charset="0"/>
              </a:rPr>
              <a:t>.</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Kelly, Y., </a:t>
            </a:r>
            <a:r>
              <a:rPr lang="en-GB" sz="1400" dirty="0" err="1">
                <a:latin typeface="Calibri" panose="020F0502020204030204" pitchFamily="34" charset="0"/>
                <a:ea typeface="Calibri" panose="020F0502020204030204" pitchFamily="34" charset="0"/>
                <a:cs typeface="Calibri" panose="020F0502020204030204" pitchFamily="34" charset="0"/>
              </a:rPr>
              <a:t>Zilanawala</a:t>
            </a:r>
            <a:r>
              <a:rPr lang="en-GB" sz="1400" dirty="0">
                <a:latin typeface="Calibri" panose="020F0502020204030204" pitchFamily="34" charset="0"/>
                <a:ea typeface="Calibri" panose="020F0502020204030204" pitchFamily="34" charset="0"/>
                <a:cs typeface="Calibri" panose="020F0502020204030204" pitchFamily="34" charset="0"/>
              </a:rPr>
              <a:t>, A., Booker, C. and Sacker, A., (2018) ‘Social media use and adolescent mental health: Findings from the UK Millennium Cohort Study’, </a:t>
            </a:r>
            <a:r>
              <a:rPr lang="en-GB" sz="1400" i="1" dirty="0">
                <a:latin typeface="Calibri" panose="020F0502020204030204" pitchFamily="34" charset="0"/>
                <a:ea typeface="Calibri" panose="020F0502020204030204" pitchFamily="34" charset="0"/>
                <a:cs typeface="Calibri" panose="020F0502020204030204" pitchFamily="34" charset="0"/>
              </a:rPr>
              <a:t>E Clinical Medicine, </a:t>
            </a:r>
            <a:r>
              <a:rPr lang="en-GB" sz="1400" dirty="0">
                <a:latin typeface="Calibri" panose="020F0502020204030204" pitchFamily="34" charset="0"/>
                <a:ea typeface="Calibri" panose="020F0502020204030204" pitchFamily="34" charset="0"/>
                <a:cs typeface="Calibri" panose="020F0502020204030204" pitchFamily="34" charset="0"/>
              </a:rPr>
              <a:t>6, pp. 59-68.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14"/>
              </a:rPr>
              <a:t>https://doi.org/10.1016/j.eclinm.2018.12.005</a:t>
            </a:r>
            <a:r>
              <a:rPr lang="en-GB" sz="14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1400" dirty="0" err="1">
                <a:latin typeface="Calibri" panose="020F0502020204030204" pitchFamily="34" charset="0"/>
                <a:ea typeface="Calibri" panose="020F0502020204030204" pitchFamily="34" charset="0"/>
                <a:cs typeface="Calibri" panose="020F0502020204030204" pitchFamily="34" charset="0"/>
              </a:rPr>
              <a:t>Konaszewski</a:t>
            </a:r>
            <a:r>
              <a:rPr lang="en-GB" sz="1400" dirty="0">
                <a:latin typeface="Calibri" panose="020F0502020204030204" pitchFamily="34" charset="0"/>
                <a:ea typeface="Calibri" panose="020F0502020204030204" pitchFamily="34" charset="0"/>
                <a:cs typeface="Calibri" panose="020F0502020204030204" pitchFamily="34" charset="0"/>
              </a:rPr>
              <a:t>, K., </a:t>
            </a:r>
            <a:r>
              <a:rPr lang="en-GB" sz="1400" dirty="0" err="1">
                <a:latin typeface="Calibri" panose="020F0502020204030204" pitchFamily="34" charset="0"/>
                <a:ea typeface="Calibri" panose="020F0502020204030204" pitchFamily="34" charset="0"/>
                <a:cs typeface="Calibri" panose="020F0502020204030204" pitchFamily="34" charset="0"/>
              </a:rPr>
              <a:t>Niesiobędzka</a:t>
            </a:r>
            <a:r>
              <a:rPr lang="en-GB" sz="1400" dirty="0">
                <a:latin typeface="Calibri" panose="020F0502020204030204" pitchFamily="34" charset="0"/>
                <a:ea typeface="Calibri" panose="020F0502020204030204" pitchFamily="34" charset="0"/>
                <a:cs typeface="Calibri" panose="020F0502020204030204" pitchFamily="34" charset="0"/>
              </a:rPr>
              <a:t>, M. and </a:t>
            </a:r>
            <a:r>
              <a:rPr lang="en-GB" sz="1400" dirty="0" err="1">
                <a:latin typeface="Calibri" panose="020F0502020204030204" pitchFamily="34" charset="0"/>
                <a:ea typeface="Calibri" panose="020F0502020204030204" pitchFamily="34" charset="0"/>
                <a:cs typeface="Calibri" panose="020F0502020204030204" pitchFamily="34" charset="0"/>
              </a:rPr>
              <a:t>Surzykiewicz</a:t>
            </a:r>
            <a:r>
              <a:rPr lang="en-GB" sz="1400" dirty="0">
                <a:latin typeface="Calibri" panose="020F0502020204030204" pitchFamily="34" charset="0"/>
                <a:ea typeface="Calibri" panose="020F0502020204030204" pitchFamily="34" charset="0"/>
                <a:cs typeface="Calibri" panose="020F0502020204030204" pitchFamily="34" charset="0"/>
              </a:rPr>
              <a:t>, J. (2021) ‘Resilience and mental health among juveniles: role of strategies for coping with stress’, </a:t>
            </a:r>
            <a:r>
              <a:rPr lang="en-GB" sz="1400" i="1" dirty="0">
                <a:latin typeface="Calibri" panose="020F0502020204030204" pitchFamily="34" charset="0"/>
                <a:ea typeface="Calibri" panose="020F0502020204030204" pitchFamily="34" charset="0"/>
                <a:cs typeface="Calibri" panose="020F0502020204030204" pitchFamily="34" charset="0"/>
              </a:rPr>
              <a:t>Health and quality of life outcomes, </a:t>
            </a:r>
            <a:r>
              <a:rPr lang="en-GB" sz="1400" dirty="0">
                <a:latin typeface="Calibri" panose="020F0502020204030204" pitchFamily="34" charset="0"/>
                <a:ea typeface="Calibri" panose="020F0502020204030204" pitchFamily="34" charset="0"/>
                <a:cs typeface="Calibri" panose="020F0502020204030204" pitchFamily="34" charset="0"/>
              </a:rPr>
              <a:t>19(1), pp. 58–58. 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15"/>
              </a:rPr>
              <a:t>https://doi.org/10.1186/s12955-021-01701-3</a:t>
            </a:r>
            <a:r>
              <a:rPr lang="en-GB" sz="1400" dirty="0">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198913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20FF1-E163-4AE0-ED08-0E47F7B52C0B}"/>
              </a:ext>
            </a:extLst>
          </p:cNvPr>
          <p:cNvSpPr>
            <a:spLocks noGrp="1"/>
          </p:cNvSpPr>
          <p:nvPr>
            <p:ph type="title"/>
          </p:nvPr>
        </p:nvSpPr>
        <p:spPr>
          <a:xfrm>
            <a:off x="5050971" y="402684"/>
            <a:ext cx="2391591" cy="689523"/>
          </a:xfrm>
        </p:spPr>
        <p:txBody>
          <a:bodyPr>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338F418A-F784-4045-1E7A-326F8F08E114}"/>
              </a:ext>
            </a:extLst>
          </p:cNvPr>
          <p:cNvSpPr>
            <a:spLocks noGrp="1"/>
          </p:cNvSpPr>
          <p:nvPr>
            <p:ph idx="1"/>
          </p:nvPr>
        </p:nvSpPr>
        <p:spPr>
          <a:xfrm>
            <a:off x="70104" y="1248156"/>
            <a:ext cx="12051792" cy="4361688"/>
          </a:xfrm>
        </p:spPr>
        <p:txBody>
          <a:bodyPr>
            <a:normAutofit fontScale="25000" lnSpcReduction="20000"/>
          </a:bodyPr>
          <a:lstStyle/>
          <a:p>
            <a:pPr marL="0" indent="0">
              <a:buNone/>
            </a:pPr>
            <a:r>
              <a:rPr lang="en-GB" sz="6000" dirty="0" err="1">
                <a:latin typeface="Calibri" panose="020F0502020204030204" pitchFamily="34" charset="0"/>
                <a:ea typeface="Calibri" panose="020F0502020204030204" pitchFamily="34" charset="0"/>
                <a:cs typeface="Calibri" panose="020F0502020204030204" pitchFamily="34" charset="0"/>
              </a:rPr>
              <a:t>Mateu</a:t>
            </a:r>
            <a:r>
              <a:rPr lang="en-GB" sz="6000" dirty="0">
                <a:latin typeface="Calibri" panose="020F0502020204030204" pitchFamily="34" charset="0"/>
                <a:ea typeface="Calibri" panose="020F0502020204030204" pitchFamily="34" charset="0"/>
                <a:cs typeface="Calibri" panose="020F0502020204030204" pitchFamily="34" charset="0"/>
              </a:rPr>
              <a:t>, A., Pascual-Sánchez, A., Martinez-</a:t>
            </a:r>
            <a:r>
              <a:rPr lang="en-GB" sz="6000" dirty="0" err="1">
                <a:latin typeface="Calibri" panose="020F0502020204030204" pitchFamily="34" charset="0"/>
                <a:ea typeface="Calibri" panose="020F0502020204030204" pitchFamily="34" charset="0"/>
                <a:cs typeface="Calibri" panose="020F0502020204030204" pitchFamily="34" charset="0"/>
              </a:rPr>
              <a:t>Herves</a:t>
            </a:r>
            <a:r>
              <a:rPr lang="en-GB" sz="6000" dirty="0">
                <a:latin typeface="Calibri" panose="020F0502020204030204" pitchFamily="34" charset="0"/>
                <a:ea typeface="Calibri" panose="020F0502020204030204" pitchFamily="34" charset="0"/>
                <a:cs typeface="Calibri" panose="020F0502020204030204" pitchFamily="34" charset="0"/>
              </a:rPr>
              <a:t>, M., Hickey, N., Nicholls, D. and Kramer, T., (2020) ‘Cyberbullying and post-traumatic stress symptoms in UK adolescents’, </a:t>
            </a:r>
            <a:r>
              <a:rPr lang="en-GB" sz="6000" i="1" dirty="0">
                <a:latin typeface="Calibri" panose="020F0502020204030204" pitchFamily="34" charset="0"/>
                <a:ea typeface="Calibri" panose="020F0502020204030204" pitchFamily="34" charset="0"/>
                <a:cs typeface="Calibri" panose="020F0502020204030204" pitchFamily="34" charset="0"/>
              </a:rPr>
              <a:t>Archives of disease in childhood, </a:t>
            </a:r>
            <a:r>
              <a:rPr lang="en-GB" sz="6000" dirty="0">
                <a:latin typeface="Calibri" panose="020F0502020204030204" pitchFamily="34" charset="0"/>
                <a:ea typeface="Calibri" panose="020F0502020204030204" pitchFamily="34" charset="0"/>
                <a:cs typeface="Calibri" panose="020F0502020204030204" pitchFamily="34" charset="0"/>
              </a:rPr>
              <a:t>105(10), pp. 951-956.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2"/>
              </a:rPr>
              <a:t>https://doi.org/10.1136/archdischild-2019-318716</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McCrory, A., Best, P. and Maddock, A., (2022) ‘It’s just one big vicious circle’: young people’s experiences of highly visual social media and their mental health’, </a:t>
            </a:r>
            <a:r>
              <a:rPr lang="en-GB" sz="6000" i="1" dirty="0">
                <a:latin typeface="Calibri" panose="020F0502020204030204" pitchFamily="34" charset="0"/>
                <a:ea typeface="Calibri" panose="020F0502020204030204" pitchFamily="34" charset="0"/>
                <a:cs typeface="Calibri" panose="020F0502020204030204" pitchFamily="34" charset="0"/>
              </a:rPr>
              <a:t>Health Education Research, </a:t>
            </a:r>
            <a:r>
              <a:rPr lang="en-GB" sz="6000" dirty="0">
                <a:latin typeface="Calibri" panose="020F0502020204030204" pitchFamily="34" charset="0"/>
                <a:ea typeface="Calibri" panose="020F0502020204030204" pitchFamily="34" charset="0"/>
                <a:cs typeface="Calibri" panose="020F0502020204030204" pitchFamily="34" charset="0"/>
              </a:rPr>
              <a:t>37(3), pp. 167-184.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3"/>
              </a:rPr>
              <a:t>https://doi.org/10.1093/her/cyac010</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err="1">
                <a:latin typeface="Calibri" panose="020F0502020204030204" pitchFamily="34" charset="0"/>
                <a:ea typeface="Calibri" panose="020F0502020204030204" pitchFamily="34" charset="0"/>
                <a:cs typeface="Calibri" panose="020F0502020204030204" pitchFamily="34" charset="0"/>
              </a:rPr>
              <a:t>Mgekn</a:t>
            </a:r>
            <a:r>
              <a:rPr lang="en-GB" sz="6000" dirty="0">
                <a:latin typeface="Calibri" panose="020F0502020204030204" pitchFamily="34" charset="0"/>
                <a:ea typeface="Calibri" panose="020F0502020204030204" pitchFamily="34" charset="0"/>
                <a:cs typeface="Calibri" panose="020F0502020204030204" pitchFamily="34" charset="0"/>
              </a:rPr>
              <a:t>, I., </a:t>
            </a:r>
            <a:r>
              <a:rPr lang="en-GB" sz="6000" dirty="0" err="1">
                <a:latin typeface="Calibri" panose="020F0502020204030204" pitchFamily="34" charset="0"/>
                <a:ea typeface="Calibri" panose="020F0502020204030204" pitchFamily="34" charset="0"/>
                <a:cs typeface="Calibri" panose="020F0502020204030204" pitchFamily="34" charset="0"/>
              </a:rPr>
              <a:t>Issac</a:t>
            </a:r>
            <a:r>
              <a:rPr lang="en-GB" sz="6000" dirty="0">
                <a:latin typeface="Calibri" panose="020F0502020204030204" pitchFamily="34" charset="0"/>
                <a:ea typeface="Calibri" panose="020F0502020204030204" pitchFamily="34" charset="0"/>
                <a:cs typeface="Calibri" panose="020F0502020204030204" pitchFamily="34" charset="0"/>
              </a:rPr>
              <a:t>, M., and Pete, B, (2021) ‘Social Media Use in UK Teens and their Perceived Effects: A Survey of UK Teenagers' Use of and Views on Social Media’, </a:t>
            </a:r>
            <a:r>
              <a:rPr lang="en-GB" sz="6000" i="1" dirty="0">
                <a:latin typeface="Calibri" panose="020F0502020204030204" pitchFamily="34" charset="0"/>
                <a:ea typeface="Calibri" panose="020F0502020204030204" pitchFamily="34" charset="0"/>
                <a:cs typeface="Calibri" panose="020F0502020204030204" pitchFamily="34" charset="0"/>
              </a:rPr>
              <a:t>Annals of </a:t>
            </a:r>
            <a:r>
              <a:rPr lang="en-GB" sz="6000" i="1" dirty="0" err="1">
                <a:latin typeface="Calibri" panose="020F0502020204030204" pitchFamily="34" charset="0"/>
                <a:ea typeface="Calibri" panose="020F0502020204030204" pitchFamily="34" charset="0"/>
                <a:cs typeface="Calibri" panose="020F0502020204030204" pitchFamily="34" charset="0"/>
              </a:rPr>
              <a:t>Behavioral</a:t>
            </a:r>
            <a:r>
              <a:rPr lang="en-GB" sz="6000" i="1" dirty="0">
                <a:latin typeface="Calibri" panose="020F0502020204030204" pitchFamily="34" charset="0"/>
                <a:ea typeface="Calibri" panose="020F0502020204030204" pitchFamily="34" charset="0"/>
                <a:cs typeface="Calibri" panose="020F0502020204030204" pitchFamily="34" charset="0"/>
              </a:rPr>
              <a:t> Neuroscience, </a:t>
            </a:r>
            <a:r>
              <a:rPr lang="en-GB" sz="6000" dirty="0">
                <a:latin typeface="Calibri" panose="020F0502020204030204" pitchFamily="34" charset="0"/>
                <a:ea typeface="Calibri" panose="020F0502020204030204" pitchFamily="34" charset="0"/>
                <a:cs typeface="Calibri" panose="020F0502020204030204" pitchFamily="34" charset="0"/>
              </a:rPr>
              <a:t>4(1), pp. 314-320.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NHS – National Health Services (2023) </a:t>
            </a:r>
            <a:r>
              <a:rPr lang="en-GB" sz="6000" i="1" dirty="0">
                <a:latin typeface="Calibri" panose="020F0502020204030204" pitchFamily="34" charset="0"/>
                <a:ea typeface="Calibri" panose="020F0502020204030204" pitchFamily="34" charset="0"/>
                <a:cs typeface="Calibri" panose="020F0502020204030204" pitchFamily="34" charset="0"/>
              </a:rPr>
              <a:t>Mental health services. </a:t>
            </a:r>
            <a:r>
              <a:rPr lang="en-GB" sz="6000" dirty="0">
                <a:latin typeface="Calibri" panose="020F0502020204030204" pitchFamily="34" charset="0"/>
                <a:ea typeface="Calibri" panose="020F0502020204030204" pitchFamily="34" charset="0"/>
                <a:cs typeface="Calibri" panose="020F0502020204030204" pitchFamily="34" charset="0"/>
              </a:rPr>
              <a:t>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4"/>
              </a:rPr>
              <a:t>https://www.nhs.uk/nhs-services/mental-health-services/</a:t>
            </a:r>
            <a:r>
              <a:rPr lang="en-GB" sz="6000" dirty="0">
                <a:latin typeface="Calibri" panose="020F0502020204030204" pitchFamily="34" charset="0"/>
                <a:ea typeface="Calibri" panose="020F0502020204030204" pitchFamily="34" charset="0"/>
                <a:cs typeface="Calibri" panose="020F0502020204030204" pitchFamily="34" charset="0"/>
              </a:rPr>
              <a:t> (Accessed: 05 May 2023).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O'Reilly, M., Dogra, N., Whiteman, N., Hughes, J., </a:t>
            </a:r>
            <a:r>
              <a:rPr lang="en-GB" sz="6000" dirty="0" err="1">
                <a:latin typeface="Calibri" panose="020F0502020204030204" pitchFamily="34" charset="0"/>
                <a:ea typeface="Calibri" panose="020F0502020204030204" pitchFamily="34" charset="0"/>
                <a:cs typeface="Calibri" panose="020F0502020204030204" pitchFamily="34" charset="0"/>
              </a:rPr>
              <a:t>Eruyar</a:t>
            </a:r>
            <a:r>
              <a:rPr lang="en-GB" sz="6000" dirty="0">
                <a:latin typeface="Calibri" panose="020F0502020204030204" pitchFamily="34" charset="0"/>
                <a:ea typeface="Calibri" panose="020F0502020204030204" pitchFamily="34" charset="0"/>
                <a:cs typeface="Calibri" panose="020F0502020204030204" pitchFamily="34" charset="0"/>
              </a:rPr>
              <a:t>, S., and Reilly, P. (2018) ‘Is social media bad for mental health and wellbeing? Exploring the perspectives of adolescents’, </a:t>
            </a:r>
            <a:r>
              <a:rPr lang="en-GB" sz="6000" i="1" dirty="0">
                <a:latin typeface="Calibri" panose="020F0502020204030204" pitchFamily="34" charset="0"/>
                <a:ea typeface="Calibri" panose="020F0502020204030204" pitchFamily="34" charset="0"/>
                <a:cs typeface="Calibri" panose="020F0502020204030204" pitchFamily="34" charset="0"/>
              </a:rPr>
              <a:t>Clinical child psychology and psychiatry, </a:t>
            </a:r>
            <a:r>
              <a:rPr lang="en-GB" sz="6000" dirty="0">
                <a:latin typeface="Calibri" panose="020F0502020204030204" pitchFamily="34" charset="0"/>
                <a:ea typeface="Calibri" panose="020F0502020204030204" pitchFamily="34" charset="0"/>
                <a:cs typeface="Calibri" panose="020F0502020204030204" pitchFamily="34" charset="0"/>
              </a:rPr>
              <a:t>23(4), 601–613.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5"/>
              </a:rPr>
              <a:t>https://doi.org/10.1177/1359104518775154</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O’Sullivan, K., Clark, S., McGrane, A., Rock, N., Burke, L., Boyle, N., </a:t>
            </a:r>
            <a:r>
              <a:rPr lang="en-GB" sz="6000" dirty="0" err="1">
                <a:latin typeface="Calibri" panose="020F0502020204030204" pitchFamily="34" charset="0"/>
                <a:ea typeface="Calibri" panose="020F0502020204030204" pitchFamily="34" charset="0"/>
                <a:cs typeface="Calibri" panose="020F0502020204030204" pitchFamily="34" charset="0"/>
              </a:rPr>
              <a:t>Joksimovic</a:t>
            </a:r>
            <a:r>
              <a:rPr lang="en-GB" sz="6000" dirty="0">
                <a:latin typeface="Calibri" panose="020F0502020204030204" pitchFamily="34" charset="0"/>
                <a:ea typeface="Calibri" panose="020F0502020204030204" pitchFamily="34" charset="0"/>
                <a:cs typeface="Calibri" panose="020F0502020204030204" pitchFamily="34" charset="0"/>
              </a:rPr>
              <a:t>, N. and Marshall, K., (2021) ‘A qualitative study of child and adolescent mental health during the COVID-19 pandemic in Ireland’, </a:t>
            </a:r>
            <a:r>
              <a:rPr lang="en-GB" sz="6000" i="1" dirty="0">
                <a:latin typeface="Calibri" panose="020F0502020204030204" pitchFamily="34" charset="0"/>
                <a:ea typeface="Calibri" panose="020F0502020204030204" pitchFamily="34" charset="0"/>
                <a:cs typeface="Calibri" panose="020F0502020204030204" pitchFamily="34" charset="0"/>
              </a:rPr>
              <a:t>International journal of environmental research and public health, </a:t>
            </a:r>
            <a:r>
              <a:rPr lang="en-GB" sz="6000" dirty="0">
                <a:latin typeface="Calibri" panose="020F0502020204030204" pitchFamily="34" charset="0"/>
                <a:ea typeface="Calibri" panose="020F0502020204030204" pitchFamily="34" charset="0"/>
                <a:cs typeface="Calibri" panose="020F0502020204030204" pitchFamily="34" charset="0"/>
              </a:rPr>
              <a:t>18(3), pp. 1062-.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6"/>
              </a:rPr>
              <a:t>https://doi.org/10.3390/ijerph18031062</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Page, M.J., McKenzie, J.E., </a:t>
            </a:r>
            <a:r>
              <a:rPr lang="en-GB" sz="6000" dirty="0" err="1">
                <a:latin typeface="Calibri" panose="020F0502020204030204" pitchFamily="34" charset="0"/>
                <a:ea typeface="Calibri" panose="020F0502020204030204" pitchFamily="34" charset="0"/>
                <a:cs typeface="Calibri" panose="020F0502020204030204" pitchFamily="34" charset="0"/>
              </a:rPr>
              <a:t>Bossuyt</a:t>
            </a:r>
            <a:r>
              <a:rPr lang="en-GB" sz="6000" dirty="0">
                <a:latin typeface="Calibri" panose="020F0502020204030204" pitchFamily="34" charset="0"/>
                <a:ea typeface="Calibri" panose="020F0502020204030204" pitchFamily="34" charset="0"/>
                <a:cs typeface="Calibri" panose="020F0502020204030204" pitchFamily="34" charset="0"/>
              </a:rPr>
              <a:t>, P.M., </a:t>
            </a:r>
            <a:r>
              <a:rPr lang="en-GB" sz="6000" dirty="0" err="1">
                <a:latin typeface="Calibri" panose="020F0502020204030204" pitchFamily="34" charset="0"/>
                <a:ea typeface="Calibri" panose="020F0502020204030204" pitchFamily="34" charset="0"/>
                <a:cs typeface="Calibri" panose="020F0502020204030204" pitchFamily="34" charset="0"/>
              </a:rPr>
              <a:t>Boutron</a:t>
            </a:r>
            <a:r>
              <a:rPr lang="en-GB" sz="6000" dirty="0">
                <a:latin typeface="Calibri" panose="020F0502020204030204" pitchFamily="34" charset="0"/>
                <a:ea typeface="Calibri" panose="020F0502020204030204" pitchFamily="34" charset="0"/>
                <a:cs typeface="Calibri" panose="020F0502020204030204" pitchFamily="34" charset="0"/>
              </a:rPr>
              <a:t>, I., Hoffmann, T.C., Mulrow, C.D., </a:t>
            </a:r>
            <a:r>
              <a:rPr lang="en-GB" sz="6000" dirty="0" err="1">
                <a:latin typeface="Calibri" panose="020F0502020204030204" pitchFamily="34" charset="0"/>
                <a:ea typeface="Calibri" panose="020F0502020204030204" pitchFamily="34" charset="0"/>
                <a:cs typeface="Calibri" panose="020F0502020204030204" pitchFamily="34" charset="0"/>
              </a:rPr>
              <a:t>Shamseer</a:t>
            </a:r>
            <a:r>
              <a:rPr lang="en-GB" sz="6000" dirty="0">
                <a:latin typeface="Calibri" panose="020F0502020204030204" pitchFamily="34" charset="0"/>
                <a:ea typeface="Calibri" panose="020F0502020204030204" pitchFamily="34" charset="0"/>
                <a:cs typeface="Calibri" panose="020F0502020204030204" pitchFamily="34" charset="0"/>
              </a:rPr>
              <a:t>, L., </a:t>
            </a:r>
            <a:r>
              <a:rPr lang="en-GB" sz="6000" dirty="0" err="1">
                <a:latin typeface="Calibri" panose="020F0502020204030204" pitchFamily="34" charset="0"/>
                <a:ea typeface="Calibri" panose="020F0502020204030204" pitchFamily="34" charset="0"/>
                <a:cs typeface="Calibri" panose="020F0502020204030204" pitchFamily="34" charset="0"/>
              </a:rPr>
              <a:t>Tetzlaff</a:t>
            </a:r>
            <a:r>
              <a:rPr lang="en-GB" sz="6000" dirty="0">
                <a:latin typeface="Calibri" panose="020F0502020204030204" pitchFamily="34" charset="0"/>
                <a:ea typeface="Calibri" panose="020F0502020204030204" pitchFamily="34" charset="0"/>
                <a:cs typeface="Calibri" panose="020F0502020204030204" pitchFamily="34" charset="0"/>
              </a:rPr>
              <a:t>, J.M., </a:t>
            </a:r>
            <a:r>
              <a:rPr lang="en-GB" sz="6000" dirty="0" err="1">
                <a:latin typeface="Calibri" panose="020F0502020204030204" pitchFamily="34" charset="0"/>
                <a:ea typeface="Calibri" panose="020F0502020204030204" pitchFamily="34" charset="0"/>
                <a:cs typeface="Calibri" panose="020F0502020204030204" pitchFamily="34" charset="0"/>
              </a:rPr>
              <a:t>Akl</a:t>
            </a:r>
            <a:r>
              <a:rPr lang="en-GB" sz="6000" dirty="0">
                <a:latin typeface="Calibri" panose="020F0502020204030204" pitchFamily="34" charset="0"/>
                <a:ea typeface="Calibri" panose="020F0502020204030204" pitchFamily="34" charset="0"/>
                <a:cs typeface="Calibri" panose="020F0502020204030204" pitchFamily="34" charset="0"/>
              </a:rPr>
              <a:t>, E.A., Brennan, S.E. and Chou, R., (2021) ‘The PRISMA 2020 statement: an updated guideline for reporting systematic reviews’, </a:t>
            </a:r>
            <a:r>
              <a:rPr lang="en-GB" sz="6000" i="1" dirty="0">
                <a:latin typeface="Calibri" panose="020F0502020204030204" pitchFamily="34" charset="0"/>
                <a:ea typeface="Calibri" panose="020F0502020204030204" pitchFamily="34" charset="0"/>
                <a:cs typeface="Calibri" panose="020F0502020204030204" pitchFamily="34" charset="0"/>
              </a:rPr>
              <a:t>Systematic reviews, </a:t>
            </a:r>
            <a:r>
              <a:rPr lang="en-GB" sz="6000" dirty="0">
                <a:latin typeface="Calibri" panose="020F0502020204030204" pitchFamily="34" charset="0"/>
                <a:ea typeface="Calibri" panose="020F0502020204030204" pitchFamily="34" charset="0"/>
                <a:cs typeface="Calibri" panose="020F0502020204030204" pitchFamily="34" charset="0"/>
              </a:rPr>
              <a:t>10(1), pp. 89–89.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7"/>
              </a:rPr>
              <a:t>https://doi.org/10.1186/s13643-021-01626-4</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Saunders, M., Thornhill, A. and Lewis, P., (2020) </a:t>
            </a:r>
            <a:r>
              <a:rPr lang="en-GB" sz="6000" i="1" dirty="0">
                <a:latin typeface="Calibri" panose="020F0502020204030204" pitchFamily="34" charset="0"/>
                <a:ea typeface="Calibri" panose="020F0502020204030204" pitchFamily="34" charset="0"/>
                <a:cs typeface="Calibri" panose="020F0502020204030204" pitchFamily="34" charset="0"/>
              </a:rPr>
              <a:t>Research Methods for Business Students (8th Edition). </a:t>
            </a:r>
            <a:r>
              <a:rPr lang="en-GB" sz="6000" dirty="0">
                <a:latin typeface="Calibri" panose="020F0502020204030204" pitchFamily="34" charset="0"/>
                <a:ea typeface="Calibri" panose="020F0502020204030204" pitchFamily="34" charset="0"/>
                <a:cs typeface="Calibri" panose="020F0502020204030204" pitchFamily="34" charset="0"/>
              </a:rPr>
              <a:t>London: Pearson.</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Scott, H., </a:t>
            </a:r>
            <a:r>
              <a:rPr lang="en-GB" sz="6000" dirty="0" err="1">
                <a:latin typeface="Calibri" panose="020F0502020204030204" pitchFamily="34" charset="0"/>
                <a:ea typeface="Calibri" panose="020F0502020204030204" pitchFamily="34" charset="0"/>
                <a:cs typeface="Calibri" panose="020F0502020204030204" pitchFamily="34" charset="0"/>
              </a:rPr>
              <a:t>Biello</a:t>
            </a:r>
            <a:r>
              <a:rPr lang="en-GB" sz="6000" dirty="0">
                <a:latin typeface="Calibri" panose="020F0502020204030204" pitchFamily="34" charset="0"/>
                <a:ea typeface="Calibri" panose="020F0502020204030204" pitchFamily="34" charset="0"/>
                <a:cs typeface="Calibri" panose="020F0502020204030204" pitchFamily="34" charset="0"/>
              </a:rPr>
              <a:t>, S.M. and Woods, H.C., (2019) ‘Social media use and adolescent sleep patterns: cross-sectional findings from the UK millennium cohort study’, </a:t>
            </a:r>
            <a:r>
              <a:rPr lang="en-GB" sz="6000" i="1" dirty="0">
                <a:latin typeface="Calibri" panose="020F0502020204030204" pitchFamily="34" charset="0"/>
                <a:ea typeface="Calibri" panose="020F0502020204030204" pitchFamily="34" charset="0"/>
                <a:cs typeface="Calibri" panose="020F0502020204030204" pitchFamily="34" charset="0"/>
              </a:rPr>
              <a:t>BMJ Open, </a:t>
            </a:r>
            <a:r>
              <a:rPr lang="en-GB" sz="6000" dirty="0">
                <a:latin typeface="Calibri" panose="020F0502020204030204" pitchFamily="34" charset="0"/>
                <a:ea typeface="Calibri" panose="020F0502020204030204" pitchFamily="34" charset="0"/>
                <a:cs typeface="Calibri" panose="020F0502020204030204" pitchFamily="34" charset="0"/>
              </a:rPr>
              <a:t>9 (9), pp.  e031161.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8"/>
              </a:rPr>
              <a:t>https://doi.org/10.1136/bmjopen-2019-031161</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Twenge, J.M., and Farley, E., (2021) ‘Not all screen time is created equal: associations with mental health vary by activity and gender’, </a:t>
            </a:r>
            <a:r>
              <a:rPr lang="en-GB" sz="6000" i="1" dirty="0">
                <a:latin typeface="Calibri" panose="020F0502020204030204" pitchFamily="34" charset="0"/>
                <a:ea typeface="Calibri" panose="020F0502020204030204" pitchFamily="34" charset="0"/>
                <a:cs typeface="Calibri" panose="020F0502020204030204" pitchFamily="34" charset="0"/>
              </a:rPr>
              <a:t>Social psychiatry and psychiatric epidemiology</a:t>
            </a:r>
            <a:r>
              <a:rPr lang="en-GB" sz="6000" dirty="0">
                <a:latin typeface="Calibri" panose="020F0502020204030204" pitchFamily="34" charset="0"/>
                <a:ea typeface="Calibri" panose="020F0502020204030204" pitchFamily="34" charset="0"/>
                <a:cs typeface="Calibri" panose="020F0502020204030204" pitchFamily="34" charset="0"/>
              </a:rPr>
              <a:t>, 56, pp. 207-217.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9"/>
              </a:rPr>
              <a:t>https://doi.org/10.1007/s00127-020-01906-9</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err="1">
                <a:latin typeface="Calibri" panose="020F0502020204030204" pitchFamily="34" charset="0"/>
                <a:ea typeface="Calibri" panose="020F0502020204030204" pitchFamily="34" charset="0"/>
                <a:cs typeface="Calibri" panose="020F0502020204030204" pitchFamily="34" charset="0"/>
              </a:rPr>
              <a:t>Vuorre</a:t>
            </a:r>
            <a:r>
              <a:rPr lang="en-GB" sz="6000" dirty="0">
                <a:latin typeface="Calibri" panose="020F0502020204030204" pitchFamily="34" charset="0"/>
                <a:ea typeface="Calibri" panose="020F0502020204030204" pitchFamily="34" charset="0"/>
                <a:cs typeface="Calibri" panose="020F0502020204030204" pitchFamily="34" charset="0"/>
              </a:rPr>
              <a:t>, M., </a:t>
            </a:r>
            <a:r>
              <a:rPr lang="en-GB" sz="6000" dirty="0" err="1">
                <a:latin typeface="Calibri" panose="020F0502020204030204" pitchFamily="34" charset="0"/>
                <a:ea typeface="Calibri" panose="020F0502020204030204" pitchFamily="34" charset="0"/>
                <a:cs typeface="Calibri" panose="020F0502020204030204" pitchFamily="34" charset="0"/>
              </a:rPr>
              <a:t>Orben</a:t>
            </a:r>
            <a:r>
              <a:rPr lang="en-GB" sz="6000" dirty="0">
                <a:latin typeface="Calibri" panose="020F0502020204030204" pitchFamily="34" charset="0"/>
                <a:ea typeface="Calibri" panose="020F0502020204030204" pitchFamily="34" charset="0"/>
                <a:cs typeface="Calibri" panose="020F0502020204030204" pitchFamily="34" charset="0"/>
              </a:rPr>
              <a:t>, A. and Przybylski, A.K. (2021) ‘There Is No Evidence That Associations Between Adolescents’ Digital Technology Engagement and Mental Health Problems Have Increased’, </a:t>
            </a:r>
            <a:r>
              <a:rPr lang="en-GB" sz="6000" i="1" dirty="0">
                <a:latin typeface="Calibri" panose="020F0502020204030204" pitchFamily="34" charset="0"/>
                <a:ea typeface="Calibri" panose="020F0502020204030204" pitchFamily="34" charset="0"/>
                <a:cs typeface="Calibri" panose="020F0502020204030204" pitchFamily="34" charset="0"/>
              </a:rPr>
              <a:t>Clinical psychological science, </a:t>
            </a:r>
            <a:r>
              <a:rPr lang="en-GB" sz="6000" dirty="0">
                <a:latin typeface="Calibri" panose="020F0502020204030204" pitchFamily="34" charset="0"/>
                <a:ea typeface="Calibri" panose="020F0502020204030204" pitchFamily="34" charset="0"/>
                <a:cs typeface="Calibri" panose="020F0502020204030204" pitchFamily="34" charset="0"/>
              </a:rPr>
              <a:t>9(5), pp. 823–835. 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10"/>
              </a:rPr>
              <a:t>https://doi.org/10.1177/2167702621994549</a:t>
            </a:r>
            <a:r>
              <a:rPr lang="en-GB" sz="6000" dirty="0">
                <a:latin typeface="Calibri" panose="020F0502020204030204" pitchFamily="34" charset="0"/>
                <a:ea typeface="Calibri" panose="020F0502020204030204" pitchFamily="34" charset="0"/>
                <a:cs typeface="Calibri" panose="020F0502020204030204" pitchFamily="34" charset="0"/>
              </a:rPr>
              <a:t>.  </a:t>
            </a:r>
          </a:p>
          <a:p>
            <a:pPr marL="0" indent="0">
              <a:buNone/>
            </a:pPr>
            <a:r>
              <a:rPr lang="en-GB" sz="6000" dirty="0">
                <a:latin typeface="Calibri" panose="020F0502020204030204" pitchFamily="34" charset="0"/>
                <a:ea typeface="Calibri" panose="020F0502020204030204" pitchFamily="34" charset="0"/>
                <a:cs typeface="Calibri" panose="020F0502020204030204" pitchFamily="34" charset="0"/>
              </a:rPr>
              <a:t>WHO – World Health Organisation (2010) </a:t>
            </a:r>
            <a:r>
              <a:rPr lang="en-GB" sz="6000" i="1" dirty="0">
                <a:latin typeface="Calibri" panose="020F0502020204030204" pitchFamily="34" charset="0"/>
                <a:ea typeface="Calibri" panose="020F0502020204030204" pitchFamily="34" charset="0"/>
                <a:cs typeface="Calibri" panose="020F0502020204030204" pitchFamily="34" charset="0"/>
              </a:rPr>
              <a:t>ICD-10 – International Statistical Classification of Diseases and Related Health Problems 10th Revision (online). </a:t>
            </a:r>
            <a:r>
              <a:rPr lang="en-GB" sz="6000" dirty="0">
                <a:latin typeface="Calibri" panose="020F0502020204030204" pitchFamily="34" charset="0"/>
                <a:ea typeface="Calibri" panose="020F0502020204030204" pitchFamily="34" charset="0"/>
                <a:cs typeface="Calibri" panose="020F0502020204030204" pitchFamily="34" charset="0"/>
              </a:rPr>
              <a:t>Available at: </a:t>
            </a:r>
            <a:r>
              <a:rPr lang="en-GB" sz="6000" dirty="0">
                <a:latin typeface="Calibri" panose="020F0502020204030204" pitchFamily="34" charset="0"/>
                <a:ea typeface="Calibri" panose="020F0502020204030204" pitchFamily="34" charset="0"/>
                <a:cs typeface="Calibri" panose="020F0502020204030204" pitchFamily="34" charset="0"/>
                <a:hlinkClick r:id="rId11"/>
              </a:rPr>
              <a:t>https://icd.who.int/browse10/2010/en</a:t>
            </a:r>
            <a:r>
              <a:rPr lang="en-GB" sz="6000" dirty="0">
                <a:latin typeface="Calibri" panose="020F0502020204030204" pitchFamily="34" charset="0"/>
                <a:ea typeface="Calibri" panose="020F0502020204030204" pitchFamily="34" charset="0"/>
                <a:cs typeface="Calibri" panose="020F0502020204030204" pitchFamily="34" charset="0"/>
              </a:rPr>
              <a:t> (Accessed: 11 April 2023 ).</a:t>
            </a:r>
          </a:p>
          <a:p>
            <a:endParaRPr lang="en-GB" dirty="0"/>
          </a:p>
        </p:txBody>
      </p:sp>
    </p:spTree>
    <p:extLst>
      <p:ext uri="{BB962C8B-B14F-4D97-AF65-F5344CB8AC3E}">
        <p14:creationId xmlns:p14="http://schemas.microsoft.com/office/powerpoint/2010/main" val="34196439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4038</TotalTime>
  <Words>3056</Words>
  <Application>Microsoft Office PowerPoint</Application>
  <PresentationFormat>Widescreen</PresentationFormat>
  <Paragraphs>105</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Courier New</vt:lpstr>
      <vt:lpstr>Vapor Trail</vt:lpstr>
      <vt:lpstr>PowerPoint Presentation</vt:lpstr>
      <vt:lpstr>Chapter 1:  Introduction</vt:lpstr>
      <vt:lpstr>PowerPoint Presentation</vt:lpstr>
      <vt:lpstr>Chapter 2: Background</vt:lpstr>
      <vt:lpstr>Chapter 3: Methods</vt:lpstr>
      <vt:lpstr>Chapter 4: Results and Discussion</vt:lpstr>
      <vt:lpstr>themes</vt:lpstr>
      <vt:lpstr>PowerPoint Presentation</vt:lpstr>
      <vt:lpstr>PowerPoint Presentation</vt:lpstr>
      <vt:lpstr>PowerPoint Presentation</vt:lpstr>
      <vt:lpstr>PowerPoint Presentation</vt:lpstr>
      <vt:lpstr>PowerPoint Presentation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Saray Crego Perez (1916155)</dc:creator>
  <cp:lastModifiedBy>Justyna Cichocka (1916227)</cp:lastModifiedBy>
  <cp:revision>49</cp:revision>
  <dcterms:created xsi:type="dcterms:W3CDTF">2023-01-11T17:36:51Z</dcterms:created>
  <dcterms:modified xsi:type="dcterms:W3CDTF">2023-05-14T13:36:15Z</dcterms:modified>
</cp:coreProperties>
</file>