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346893-8CA8-496C-8BBE-A45852AEDA5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0E4D38E6-FAD9-4F37-91FA-3872722D17DF}">
      <dgm:prSet/>
      <dgm:spPr/>
      <dgm:t>
        <a:bodyPr/>
        <a:lstStyle/>
        <a:p>
          <a:pPr algn="l"/>
          <a:r>
            <a:rPr lang="en-GB" baseline="0" dirty="0">
              <a:latin typeface="Arial" panose="020B0604020202020204" pitchFamily="34" charset="0"/>
              <a:cs typeface="Arial" panose="020B0604020202020204" pitchFamily="34" charset="0"/>
            </a:rPr>
            <a:t>Alexander Raby, a visionary entrepreneur and ironmaster, relocated to Llanelli around 1796, investing his fortune into the burgeoning coal and iron industries.</a:t>
          </a:r>
          <a:endParaRPr lang="en-US" dirty="0">
            <a:latin typeface="Arial" panose="020B0604020202020204" pitchFamily="34" charset="0"/>
            <a:cs typeface="Arial" panose="020B0604020202020204" pitchFamily="34" charset="0"/>
          </a:endParaRPr>
        </a:p>
      </dgm:t>
    </dgm:pt>
    <dgm:pt modelId="{9956591D-5CAA-477F-A091-B4251263147F}" type="parTrans" cxnId="{4BEAA0D8-5DAE-46F1-98AD-6159F24A21C6}">
      <dgm:prSet/>
      <dgm:spPr/>
      <dgm:t>
        <a:bodyPr/>
        <a:lstStyle/>
        <a:p>
          <a:endParaRPr lang="en-US"/>
        </a:p>
      </dgm:t>
    </dgm:pt>
    <dgm:pt modelId="{AADD4C49-3E09-4C82-840C-97D342D535AB}" type="sibTrans" cxnId="{4BEAA0D8-5DAE-46F1-98AD-6159F24A21C6}">
      <dgm:prSet/>
      <dgm:spPr/>
      <dgm:t>
        <a:bodyPr/>
        <a:lstStyle/>
        <a:p>
          <a:endParaRPr lang="en-US"/>
        </a:p>
      </dgm:t>
    </dgm:pt>
    <dgm:pt modelId="{6853FB58-6026-449A-82D0-5D4A440D8E25}">
      <dgm:prSet/>
      <dgm:spPr/>
      <dgm:t>
        <a:bodyPr/>
        <a:lstStyle/>
        <a:p>
          <a:pPr algn="l"/>
          <a:r>
            <a:rPr lang="en-GB" baseline="0" dirty="0">
              <a:latin typeface="Arial" panose="020B0604020202020204" pitchFamily="34" charset="0"/>
              <a:cs typeface="Arial" panose="020B0604020202020204" pitchFamily="34" charset="0"/>
            </a:rPr>
            <a:t>His gamble led to the establishment of the Stradey Furnace, marking the beginning of Llanelli's industrial transformation.</a:t>
          </a:r>
          <a:endParaRPr lang="en-US" dirty="0">
            <a:latin typeface="Arial" panose="020B0604020202020204" pitchFamily="34" charset="0"/>
            <a:cs typeface="Arial" panose="020B0604020202020204" pitchFamily="34" charset="0"/>
          </a:endParaRPr>
        </a:p>
      </dgm:t>
    </dgm:pt>
    <dgm:pt modelId="{8EF3FC8C-5BA7-4F4A-B8DC-E81F1316A74C}" type="parTrans" cxnId="{86603D4C-244F-4C74-8D7C-8F87CBEAD609}">
      <dgm:prSet/>
      <dgm:spPr/>
      <dgm:t>
        <a:bodyPr/>
        <a:lstStyle/>
        <a:p>
          <a:endParaRPr lang="en-US"/>
        </a:p>
      </dgm:t>
    </dgm:pt>
    <dgm:pt modelId="{5DF00406-FF1A-429F-9554-013456A23F8B}" type="sibTrans" cxnId="{86603D4C-244F-4C74-8D7C-8F87CBEAD609}">
      <dgm:prSet/>
      <dgm:spPr/>
      <dgm:t>
        <a:bodyPr/>
        <a:lstStyle/>
        <a:p>
          <a:endParaRPr lang="en-US"/>
        </a:p>
      </dgm:t>
    </dgm:pt>
    <dgm:pt modelId="{AAD024A2-A6A6-4290-A0BE-68DA36068BFE}">
      <dgm:prSet/>
      <dgm:spPr/>
      <dgm:t>
        <a:bodyPr/>
        <a:lstStyle/>
        <a:p>
          <a:pPr algn="l"/>
          <a:r>
            <a:rPr lang="en-GB" baseline="0" dirty="0">
              <a:latin typeface="Arial" panose="020B0604020202020204" pitchFamily="34" charset="0"/>
              <a:cs typeface="Arial" panose="020B0604020202020204" pitchFamily="34" charset="0"/>
            </a:rPr>
            <a:t>Raby was not just a businessman; he was a community builder, creating housing and infrastructure for his workers, which significantly contributed to Llanelli's population explosion</a:t>
          </a:r>
          <a:r>
            <a:rPr lang="en-GB" baseline="0" dirty="0"/>
            <a:t>.</a:t>
          </a:r>
          <a:endParaRPr lang="en-US" dirty="0"/>
        </a:p>
      </dgm:t>
    </dgm:pt>
    <dgm:pt modelId="{A7773812-F695-4175-82B6-C131ADB438FB}" type="parTrans" cxnId="{68230E6A-993E-408C-B64C-A4CD64D447E1}">
      <dgm:prSet/>
      <dgm:spPr/>
      <dgm:t>
        <a:bodyPr/>
        <a:lstStyle/>
        <a:p>
          <a:endParaRPr lang="en-US"/>
        </a:p>
      </dgm:t>
    </dgm:pt>
    <dgm:pt modelId="{A068CA1C-F1C1-4285-8DAE-CD0AD26DCCE5}" type="sibTrans" cxnId="{68230E6A-993E-408C-B64C-A4CD64D447E1}">
      <dgm:prSet/>
      <dgm:spPr/>
      <dgm:t>
        <a:bodyPr/>
        <a:lstStyle/>
        <a:p>
          <a:endParaRPr lang="en-US"/>
        </a:p>
      </dgm:t>
    </dgm:pt>
    <dgm:pt modelId="{A20F4455-EA11-40DF-95CE-94C02E43EFBD}">
      <dgm:prSet/>
      <dgm:spPr/>
      <dgm:t>
        <a:bodyPr/>
        <a:lstStyle/>
        <a:p>
          <a:pPr algn="l"/>
          <a:r>
            <a:rPr lang="en-GB" baseline="0" dirty="0">
              <a:latin typeface="Arial" panose="020B0604020202020204" pitchFamily="34" charset="0"/>
              <a:cs typeface="Arial" panose="020B0604020202020204" pitchFamily="34" charset="0"/>
            </a:rPr>
            <a:t>John Gevers and Thomas Ingman's Early Ironwork Contributions</a:t>
          </a:r>
          <a:endParaRPr lang="en-US" dirty="0">
            <a:latin typeface="Arial" panose="020B0604020202020204" pitchFamily="34" charset="0"/>
            <a:cs typeface="Arial" panose="020B0604020202020204" pitchFamily="34" charset="0"/>
          </a:endParaRPr>
        </a:p>
      </dgm:t>
    </dgm:pt>
    <dgm:pt modelId="{0BBFEAE1-1C52-478A-8A52-1848C4C5CAD5}" type="parTrans" cxnId="{9A74ED19-6A0E-4B89-9B9C-0FEFB63AAB84}">
      <dgm:prSet/>
      <dgm:spPr/>
      <dgm:t>
        <a:bodyPr/>
        <a:lstStyle/>
        <a:p>
          <a:endParaRPr lang="en-US"/>
        </a:p>
      </dgm:t>
    </dgm:pt>
    <dgm:pt modelId="{F83665AF-0966-4996-B938-743EC18EE5F2}" type="sibTrans" cxnId="{9A74ED19-6A0E-4B89-9B9C-0FEFB63AAB84}">
      <dgm:prSet/>
      <dgm:spPr/>
      <dgm:t>
        <a:bodyPr/>
        <a:lstStyle/>
        <a:p>
          <a:endParaRPr lang="en-US"/>
        </a:p>
      </dgm:t>
    </dgm:pt>
    <dgm:pt modelId="{104B76EA-E354-4257-89B8-F22F2057A3DD}">
      <dgm:prSet/>
      <dgm:spPr/>
      <dgm:t>
        <a:bodyPr/>
        <a:lstStyle/>
        <a:p>
          <a:pPr algn="l"/>
          <a:r>
            <a:rPr lang="en-GB" baseline="0" dirty="0">
              <a:latin typeface="Arial" panose="020B0604020202020204" pitchFamily="34" charset="0"/>
              <a:cs typeface="Arial" panose="020B0604020202020204" pitchFamily="34" charset="0"/>
            </a:rPr>
            <a:t>John Gevers and Thomas Ingman, pioneering iron founders, laid the initial groundwork for iron manufacturing in Llanelli by setting up an iron furnace on the Stradey Estate in 1791.</a:t>
          </a:r>
          <a:endParaRPr lang="en-US" dirty="0">
            <a:latin typeface="Arial" panose="020B0604020202020204" pitchFamily="34" charset="0"/>
            <a:cs typeface="Arial" panose="020B0604020202020204" pitchFamily="34" charset="0"/>
          </a:endParaRPr>
        </a:p>
      </dgm:t>
    </dgm:pt>
    <dgm:pt modelId="{74FE7910-02B9-4881-B490-661982DDF1EE}" type="parTrans" cxnId="{96AC1F24-020E-4B9F-A196-BB984644420B}">
      <dgm:prSet/>
      <dgm:spPr/>
      <dgm:t>
        <a:bodyPr/>
        <a:lstStyle/>
        <a:p>
          <a:endParaRPr lang="en-US"/>
        </a:p>
      </dgm:t>
    </dgm:pt>
    <dgm:pt modelId="{13A2650E-4A3F-443C-AFFC-319CBC65FE20}" type="sibTrans" cxnId="{96AC1F24-020E-4B9F-A196-BB984644420B}">
      <dgm:prSet/>
      <dgm:spPr/>
      <dgm:t>
        <a:bodyPr/>
        <a:lstStyle/>
        <a:p>
          <a:endParaRPr lang="en-US"/>
        </a:p>
      </dgm:t>
    </dgm:pt>
    <dgm:pt modelId="{93766421-A0CF-44B4-BDCC-364D12407D63}">
      <dgm:prSet/>
      <dgm:spPr/>
      <dgm:t>
        <a:bodyPr/>
        <a:lstStyle/>
        <a:p>
          <a:pPr algn="l"/>
          <a:r>
            <a:rPr lang="en-GB" baseline="0" dirty="0">
              <a:latin typeface="Arial" panose="020B0604020202020204" pitchFamily="34" charset="0"/>
              <a:cs typeface="Arial" panose="020B0604020202020204" pitchFamily="34" charset="0"/>
            </a:rPr>
            <a:t>Though their initial efforts faced financial difficulties, their partnership with Alexander Raby paved the way for significant advancements in iron production.</a:t>
          </a:r>
          <a:endParaRPr lang="en-US" dirty="0">
            <a:latin typeface="Arial" panose="020B0604020202020204" pitchFamily="34" charset="0"/>
            <a:cs typeface="Arial" panose="020B0604020202020204" pitchFamily="34" charset="0"/>
          </a:endParaRPr>
        </a:p>
      </dgm:t>
    </dgm:pt>
    <dgm:pt modelId="{740A8007-572C-4A7A-8D60-A3CEC204426D}" type="parTrans" cxnId="{3F4EE272-CC65-4635-B883-3301DF3897D7}">
      <dgm:prSet/>
      <dgm:spPr/>
      <dgm:t>
        <a:bodyPr/>
        <a:lstStyle/>
        <a:p>
          <a:endParaRPr lang="en-US"/>
        </a:p>
      </dgm:t>
    </dgm:pt>
    <dgm:pt modelId="{D318E530-B909-49A9-B9DC-3A7DD9B5280E}" type="sibTrans" cxnId="{3F4EE272-CC65-4635-B883-3301DF3897D7}">
      <dgm:prSet/>
      <dgm:spPr/>
      <dgm:t>
        <a:bodyPr/>
        <a:lstStyle/>
        <a:p>
          <a:endParaRPr lang="en-US"/>
        </a:p>
      </dgm:t>
    </dgm:pt>
    <dgm:pt modelId="{0033B42B-FBDE-4757-AE86-1061415EB908}">
      <dgm:prSet/>
      <dgm:spPr/>
      <dgm:t>
        <a:bodyPr/>
        <a:lstStyle/>
        <a:p>
          <a:pPr algn="l"/>
          <a:r>
            <a:rPr lang="en-GB" baseline="0" dirty="0">
              <a:latin typeface="Arial" panose="020B0604020202020204" pitchFamily="34" charset="0"/>
              <a:cs typeface="Arial" panose="020B0604020202020204" pitchFamily="34" charset="0"/>
            </a:rPr>
            <a:t>Their work underscored the importance of local innovation and the utilization of Wales's rich natural resources in laying the foundations for industrial growth.</a:t>
          </a:r>
          <a:endParaRPr lang="en-US" dirty="0">
            <a:latin typeface="Arial" panose="020B0604020202020204" pitchFamily="34" charset="0"/>
            <a:cs typeface="Arial" panose="020B0604020202020204" pitchFamily="34" charset="0"/>
          </a:endParaRPr>
        </a:p>
      </dgm:t>
    </dgm:pt>
    <dgm:pt modelId="{4EC6CC80-DCA5-4272-8F38-CC653508CB2A}" type="parTrans" cxnId="{27AB2426-FAB8-4E3C-85AA-B00E87F67900}">
      <dgm:prSet/>
      <dgm:spPr/>
      <dgm:t>
        <a:bodyPr/>
        <a:lstStyle/>
        <a:p>
          <a:endParaRPr lang="en-US"/>
        </a:p>
      </dgm:t>
    </dgm:pt>
    <dgm:pt modelId="{F8964EC0-570E-4169-8813-386416EFA04A}" type="sibTrans" cxnId="{27AB2426-FAB8-4E3C-85AA-B00E87F67900}">
      <dgm:prSet/>
      <dgm:spPr/>
      <dgm:t>
        <a:bodyPr/>
        <a:lstStyle/>
        <a:p>
          <a:endParaRPr lang="en-US"/>
        </a:p>
      </dgm:t>
    </dgm:pt>
    <dgm:pt modelId="{66DE43FA-370D-4934-BD7C-0B22837912DC}">
      <dgm:prSet/>
      <dgm:spPr/>
      <dgm:t>
        <a:bodyPr/>
        <a:lstStyle/>
        <a:p>
          <a:pPr algn="l"/>
          <a:r>
            <a:rPr lang="en-GB" baseline="0" dirty="0">
              <a:latin typeface="Arial" panose="020B0604020202020204" pitchFamily="34" charset="0"/>
              <a:cs typeface="Arial" panose="020B0604020202020204" pitchFamily="34" charset="0"/>
            </a:rPr>
            <a:t>The Role of the Carmarthenshire Railway in Facilitating Industrial Growth</a:t>
          </a:r>
          <a:endParaRPr lang="en-US" dirty="0">
            <a:latin typeface="Arial" panose="020B0604020202020204" pitchFamily="34" charset="0"/>
            <a:cs typeface="Arial" panose="020B0604020202020204" pitchFamily="34" charset="0"/>
          </a:endParaRPr>
        </a:p>
      </dgm:t>
    </dgm:pt>
    <dgm:pt modelId="{9D7AAFF4-6EBF-411C-B435-DF168541E8D5}" type="parTrans" cxnId="{29271726-8B78-4C35-8E89-8CFDD3B9B4D7}">
      <dgm:prSet/>
      <dgm:spPr/>
      <dgm:t>
        <a:bodyPr/>
        <a:lstStyle/>
        <a:p>
          <a:endParaRPr lang="en-US"/>
        </a:p>
      </dgm:t>
    </dgm:pt>
    <dgm:pt modelId="{20C23578-9B05-494B-9C8E-BB508C8162E2}" type="sibTrans" cxnId="{29271726-8B78-4C35-8E89-8CFDD3B9B4D7}">
      <dgm:prSet/>
      <dgm:spPr/>
      <dgm:t>
        <a:bodyPr/>
        <a:lstStyle/>
        <a:p>
          <a:endParaRPr lang="en-US"/>
        </a:p>
      </dgm:t>
    </dgm:pt>
    <dgm:pt modelId="{90F180D3-B36D-4D5C-8DD7-2376FDEC7445}">
      <dgm:prSet/>
      <dgm:spPr/>
      <dgm:t>
        <a:bodyPr/>
        <a:lstStyle/>
        <a:p>
          <a:pPr algn="l"/>
          <a:r>
            <a:rPr lang="en-GB" baseline="0" dirty="0">
              <a:latin typeface="Arial" panose="020B0604020202020204" pitchFamily="34" charset="0"/>
              <a:cs typeface="Arial" panose="020B0604020202020204" pitchFamily="34" charset="0"/>
            </a:rPr>
            <a:t>The Carmarthenshire Railway, inaugurated through an Act of Parliament in 1802, became a critical infrastructure project that revolutionized the transportation of raw materials and finished goods.</a:t>
          </a:r>
          <a:endParaRPr lang="en-US" dirty="0">
            <a:latin typeface="Arial" panose="020B0604020202020204" pitchFamily="34" charset="0"/>
            <a:cs typeface="Arial" panose="020B0604020202020204" pitchFamily="34" charset="0"/>
          </a:endParaRPr>
        </a:p>
      </dgm:t>
    </dgm:pt>
    <dgm:pt modelId="{675F0ABF-D07F-4614-89E7-8AA273F03DD6}" type="parTrans" cxnId="{9D1BA8F1-25FD-40DF-AD80-563EC3F5B02C}">
      <dgm:prSet/>
      <dgm:spPr/>
      <dgm:t>
        <a:bodyPr/>
        <a:lstStyle/>
        <a:p>
          <a:endParaRPr lang="en-US"/>
        </a:p>
      </dgm:t>
    </dgm:pt>
    <dgm:pt modelId="{A0832BE5-5336-4B6B-B6D7-6CBCAF38EDDD}" type="sibTrans" cxnId="{9D1BA8F1-25FD-40DF-AD80-563EC3F5B02C}">
      <dgm:prSet/>
      <dgm:spPr/>
      <dgm:t>
        <a:bodyPr/>
        <a:lstStyle/>
        <a:p>
          <a:endParaRPr lang="en-US"/>
        </a:p>
      </dgm:t>
    </dgm:pt>
    <dgm:pt modelId="{4ECB2BF8-C56A-4CC7-9D5D-355D4FB17713}">
      <dgm:prSet/>
      <dgm:spPr/>
      <dgm:t>
        <a:bodyPr/>
        <a:lstStyle/>
        <a:p>
          <a:pPr algn="l"/>
          <a:r>
            <a:rPr lang="en-GB" baseline="0" dirty="0">
              <a:latin typeface="Arial" panose="020B0604020202020204" pitchFamily="34" charset="0"/>
              <a:cs typeface="Arial" panose="020B0604020202020204" pitchFamily="34" charset="0"/>
            </a:rPr>
            <a:t>By connecting Llanelli's industrial heartland with broader markets, the railway enabled the efficient movement of coal, limestone, and iron ore, significantly reducing costs and boosting productivity</a:t>
          </a:r>
          <a:r>
            <a:rPr lang="en-GB" baseline="0" dirty="0"/>
            <a:t>.</a:t>
          </a:r>
          <a:endParaRPr lang="en-US" dirty="0"/>
        </a:p>
      </dgm:t>
    </dgm:pt>
    <dgm:pt modelId="{3D3C039E-E542-4A82-AA75-AB0897D2F640}" type="parTrans" cxnId="{087CD39A-3ECC-49BA-A421-15586C714A7F}">
      <dgm:prSet/>
      <dgm:spPr/>
      <dgm:t>
        <a:bodyPr/>
        <a:lstStyle/>
        <a:p>
          <a:endParaRPr lang="en-US"/>
        </a:p>
      </dgm:t>
    </dgm:pt>
    <dgm:pt modelId="{3CBAC015-759D-481C-86B3-6689C73EC006}" type="sibTrans" cxnId="{087CD39A-3ECC-49BA-A421-15586C714A7F}">
      <dgm:prSet/>
      <dgm:spPr/>
      <dgm:t>
        <a:bodyPr/>
        <a:lstStyle/>
        <a:p>
          <a:endParaRPr lang="en-US"/>
        </a:p>
      </dgm:t>
    </dgm:pt>
    <dgm:pt modelId="{32322E15-26DC-404E-9645-84347F03F178}">
      <dgm:prSet custT="1"/>
      <dgm:spPr/>
      <dgm:t>
        <a:bodyPr/>
        <a:lstStyle/>
        <a:p>
          <a:pPr algn="l"/>
          <a:r>
            <a:rPr lang="en-GB" sz="1200" baseline="0" dirty="0">
              <a:latin typeface="Arial" panose="020B0604020202020204" pitchFamily="34" charset="0"/>
              <a:cs typeface="Arial" panose="020B0604020202020204" pitchFamily="34" charset="0"/>
            </a:rPr>
            <a:t>This railway system not only supported Raby's industrial operations but also catalysed regional economic development, establishing Llanelli as a central hub in South Wales's industrial landscape.</a:t>
          </a:r>
          <a:endParaRPr lang="en-US" sz="1200" dirty="0">
            <a:latin typeface="Arial" panose="020B0604020202020204" pitchFamily="34" charset="0"/>
            <a:cs typeface="Arial" panose="020B0604020202020204" pitchFamily="34" charset="0"/>
          </a:endParaRPr>
        </a:p>
      </dgm:t>
    </dgm:pt>
    <dgm:pt modelId="{2D73DF38-9880-4377-9CF3-1F900A58CD89}" type="parTrans" cxnId="{98D1410B-C055-4CE3-9B88-0932C9A0F141}">
      <dgm:prSet/>
      <dgm:spPr/>
      <dgm:t>
        <a:bodyPr/>
        <a:lstStyle/>
        <a:p>
          <a:endParaRPr lang="en-US"/>
        </a:p>
      </dgm:t>
    </dgm:pt>
    <dgm:pt modelId="{C2137428-44B6-4E82-B39E-9754158A6FFE}" type="sibTrans" cxnId="{98D1410B-C055-4CE3-9B88-0932C9A0F141}">
      <dgm:prSet/>
      <dgm:spPr/>
      <dgm:t>
        <a:bodyPr/>
        <a:lstStyle/>
        <a:p>
          <a:endParaRPr lang="en-US"/>
        </a:p>
      </dgm:t>
    </dgm:pt>
    <dgm:pt modelId="{0FA52799-A566-4F83-9E14-35B0D0AD9F04}" type="pres">
      <dgm:prSet presAssocID="{A6346893-8CA8-496C-8BBE-A45852AEDA5B}" presName="diagram" presStyleCnt="0">
        <dgm:presLayoutVars>
          <dgm:dir/>
          <dgm:resizeHandles val="exact"/>
        </dgm:presLayoutVars>
      </dgm:prSet>
      <dgm:spPr/>
    </dgm:pt>
    <dgm:pt modelId="{6E50DC1E-C0E7-4737-AB5F-008CE0787EDB}" type="pres">
      <dgm:prSet presAssocID="{0E4D38E6-FAD9-4F37-91FA-3872722D17DF}" presName="node" presStyleLbl="node1" presStyleIdx="0" presStyleCnt="11">
        <dgm:presLayoutVars>
          <dgm:bulletEnabled val="1"/>
        </dgm:presLayoutVars>
      </dgm:prSet>
      <dgm:spPr/>
    </dgm:pt>
    <dgm:pt modelId="{B2D02E82-D30F-495E-90AA-FBF223D615CB}" type="pres">
      <dgm:prSet presAssocID="{AADD4C49-3E09-4C82-840C-97D342D535AB}" presName="sibTrans" presStyleCnt="0"/>
      <dgm:spPr/>
    </dgm:pt>
    <dgm:pt modelId="{0863430C-3138-496A-BAF1-B9D777FA2A18}" type="pres">
      <dgm:prSet presAssocID="{6853FB58-6026-449A-82D0-5D4A440D8E25}" presName="node" presStyleLbl="node1" presStyleIdx="1" presStyleCnt="11">
        <dgm:presLayoutVars>
          <dgm:bulletEnabled val="1"/>
        </dgm:presLayoutVars>
      </dgm:prSet>
      <dgm:spPr/>
    </dgm:pt>
    <dgm:pt modelId="{32A8C48F-F01C-4C23-B72F-C5BF0E9B2F06}" type="pres">
      <dgm:prSet presAssocID="{5DF00406-FF1A-429F-9554-013456A23F8B}" presName="sibTrans" presStyleCnt="0"/>
      <dgm:spPr/>
    </dgm:pt>
    <dgm:pt modelId="{BA403785-5F89-44D1-A2C8-6661623DD0CC}" type="pres">
      <dgm:prSet presAssocID="{AAD024A2-A6A6-4290-A0BE-68DA36068BFE}" presName="node" presStyleLbl="node1" presStyleIdx="2" presStyleCnt="11">
        <dgm:presLayoutVars>
          <dgm:bulletEnabled val="1"/>
        </dgm:presLayoutVars>
      </dgm:prSet>
      <dgm:spPr/>
    </dgm:pt>
    <dgm:pt modelId="{567EB684-59E4-4E03-9E30-98CB8847D988}" type="pres">
      <dgm:prSet presAssocID="{A068CA1C-F1C1-4285-8DAE-CD0AD26DCCE5}" presName="sibTrans" presStyleCnt="0"/>
      <dgm:spPr/>
    </dgm:pt>
    <dgm:pt modelId="{829086B8-1577-4B4D-A4DF-8835D42F375A}" type="pres">
      <dgm:prSet presAssocID="{A20F4455-EA11-40DF-95CE-94C02E43EFBD}" presName="node" presStyleLbl="node1" presStyleIdx="3" presStyleCnt="11">
        <dgm:presLayoutVars>
          <dgm:bulletEnabled val="1"/>
        </dgm:presLayoutVars>
      </dgm:prSet>
      <dgm:spPr/>
    </dgm:pt>
    <dgm:pt modelId="{C7DFC21B-490C-4461-A8B0-F60BCCFBC49E}" type="pres">
      <dgm:prSet presAssocID="{F83665AF-0966-4996-B938-743EC18EE5F2}" presName="sibTrans" presStyleCnt="0"/>
      <dgm:spPr/>
    </dgm:pt>
    <dgm:pt modelId="{C49FBD23-F5B8-4AB6-AA9B-BAABC553A157}" type="pres">
      <dgm:prSet presAssocID="{104B76EA-E354-4257-89B8-F22F2057A3DD}" presName="node" presStyleLbl="node1" presStyleIdx="4" presStyleCnt="11">
        <dgm:presLayoutVars>
          <dgm:bulletEnabled val="1"/>
        </dgm:presLayoutVars>
      </dgm:prSet>
      <dgm:spPr/>
    </dgm:pt>
    <dgm:pt modelId="{7F0BF877-A621-4952-95E3-C0E2C828854C}" type="pres">
      <dgm:prSet presAssocID="{13A2650E-4A3F-443C-AFFC-319CBC65FE20}" presName="sibTrans" presStyleCnt="0"/>
      <dgm:spPr/>
    </dgm:pt>
    <dgm:pt modelId="{61117BBB-A9A5-436F-A9EB-2D4F8103AACC}" type="pres">
      <dgm:prSet presAssocID="{93766421-A0CF-44B4-BDCC-364D12407D63}" presName="node" presStyleLbl="node1" presStyleIdx="5" presStyleCnt="11">
        <dgm:presLayoutVars>
          <dgm:bulletEnabled val="1"/>
        </dgm:presLayoutVars>
      </dgm:prSet>
      <dgm:spPr/>
    </dgm:pt>
    <dgm:pt modelId="{B5FE4C40-C8D3-40B7-88F0-76589C0CF9B5}" type="pres">
      <dgm:prSet presAssocID="{D318E530-B909-49A9-B9DC-3A7DD9B5280E}" presName="sibTrans" presStyleCnt="0"/>
      <dgm:spPr/>
    </dgm:pt>
    <dgm:pt modelId="{63990C05-3D74-4639-9EE7-27F1F5DD362C}" type="pres">
      <dgm:prSet presAssocID="{0033B42B-FBDE-4757-AE86-1061415EB908}" presName="node" presStyleLbl="node1" presStyleIdx="6" presStyleCnt="11">
        <dgm:presLayoutVars>
          <dgm:bulletEnabled val="1"/>
        </dgm:presLayoutVars>
      </dgm:prSet>
      <dgm:spPr/>
    </dgm:pt>
    <dgm:pt modelId="{8ED6B769-27BA-44F5-8DEE-73CD4AFD2EFC}" type="pres">
      <dgm:prSet presAssocID="{F8964EC0-570E-4169-8813-386416EFA04A}" presName="sibTrans" presStyleCnt="0"/>
      <dgm:spPr/>
    </dgm:pt>
    <dgm:pt modelId="{BB17B2D7-6D10-4B19-A668-C1AC63318A01}" type="pres">
      <dgm:prSet presAssocID="{66DE43FA-370D-4934-BD7C-0B22837912DC}" presName="node" presStyleLbl="node1" presStyleIdx="7" presStyleCnt="11">
        <dgm:presLayoutVars>
          <dgm:bulletEnabled val="1"/>
        </dgm:presLayoutVars>
      </dgm:prSet>
      <dgm:spPr/>
    </dgm:pt>
    <dgm:pt modelId="{826E4CBB-DD69-442E-9EBA-C327053E34C2}" type="pres">
      <dgm:prSet presAssocID="{20C23578-9B05-494B-9C8E-BB508C8162E2}" presName="sibTrans" presStyleCnt="0"/>
      <dgm:spPr/>
    </dgm:pt>
    <dgm:pt modelId="{F436AFB7-2869-4138-9B15-8D0C04452523}" type="pres">
      <dgm:prSet presAssocID="{90F180D3-B36D-4D5C-8DD7-2376FDEC7445}" presName="node" presStyleLbl="node1" presStyleIdx="8" presStyleCnt="11">
        <dgm:presLayoutVars>
          <dgm:bulletEnabled val="1"/>
        </dgm:presLayoutVars>
      </dgm:prSet>
      <dgm:spPr/>
    </dgm:pt>
    <dgm:pt modelId="{07ED42C6-F7EE-4731-BA3B-82418593747E}" type="pres">
      <dgm:prSet presAssocID="{A0832BE5-5336-4B6B-B6D7-6CBCAF38EDDD}" presName="sibTrans" presStyleCnt="0"/>
      <dgm:spPr/>
    </dgm:pt>
    <dgm:pt modelId="{D62D4DAF-E220-4A51-88F1-042044D62408}" type="pres">
      <dgm:prSet presAssocID="{4ECB2BF8-C56A-4CC7-9D5D-355D4FB17713}" presName="node" presStyleLbl="node1" presStyleIdx="9" presStyleCnt="11">
        <dgm:presLayoutVars>
          <dgm:bulletEnabled val="1"/>
        </dgm:presLayoutVars>
      </dgm:prSet>
      <dgm:spPr/>
    </dgm:pt>
    <dgm:pt modelId="{C73DCB4B-E501-45B7-AADF-3DED5A83B226}" type="pres">
      <dgm:prSet presAssocID="{3CBAC015-759D-481C-86B3-6689C73EC006}" presName="sibTrans" presStyleCnt="0"/>
      <dgm:spPr/>
    </dgm:pt>
    <dgm:pt modelId="{6B9BEAB2-B0A6-4DAD-A10A-946E40C2E06B}" type="pres">
      <dgm:prSet presAssocID="{32322E15-26DC-404E-9645-84347F03F178}" presName="node" presStyleLbl="node1" presStyleIdx="10" presStyleCnt="11">
        <dgm:presLayoutVars>
          <dgm:bulletEnabled val="1"/>
        </dgm:presLayoutVars>
      </dgm:prSet>
      <dgm:spPr/>
    </dgm:pt>
  </dgm:ptLst>
  <dgm:cxnLst>
    <dgm:cxn modelId="{98D1410B-C055-4CE3-9B88-0932C9A0F141}" srcId="{A6346893-8CA8-496C-8BBE-A45852AEDA5B}" destId="{32322E15-26DC-404E-9645-84347F03F178}" srcOrd="10" destOrd="0" parTransId="{2D73DF38-9880-4377-9CF3-1F900A58CD89}" sibTransId="{C2137428-44B6-4E82-B39E-9754158A6FFE}"/>
    <dgm:cxn modelId="{F940970B-E369-42AF-B850-8CD037ACCC08}" type="presOf" srcId="{AAD024A2-A6A6-4290-A0BE-68DA36068BFE}" destId="{BA403785-5F89-44D1-A2C8-6661623DD0CC}" srcOrd="0" destOrd="0" presId="urn:microsoft.com/office/officeart/2005/8/layout/default"/>
    <dgm:cxn modelId="{9A74ED19-6A0E-4B89-9B9C-0FEFB63AAB84}" srcId="{A6346893-8CA8-496C-8BBE-A45852AEDA5B}" destId="{A20F4455-EA11-40DF-95CE-94C02E43EFBD}" srcOrd="3" destOrd="0" parTransId="{0BBFEAE1-1C52-478A-8A52-1848C4C5CAD5}" sibTransId="{F83665AF-0966-4996-B938-743EC18EE5F2}"/>
    <dgm:cxn modelId="{96AC1F24-020E-4B9F-A196-BB984644420B}" srcId="{A6346893-8CA8-496C-8BBE-A45852AEDA5B}" destId="{104B76EA-E354-4257-89B8-F22F2057A3DD}" srcOrd="4" destOrd="0" parTransId="{74FE7910-02B9-4881-B490-661982DDF1EE}" sibTransId="{13A2650E-4A3F-443C-AFFC-319CBC65FE20}"/>
    <dgm:cxn modelId="{29271726-8B78-4C35-8E89-8CFDD3B9B4D7}" srcId="{A6346893-8CA8-496C-8BBE-A45852AEDA5B}" destId="{66DE43FA-370D-4934-BD7C-0B22837912DC}" srcOrd="7" destOrd="0" parTransId="{9D7AAFF4-6EBF-411C-B435-DF168541E8D5}" sibTransId="{20C23578-9B05-494B-9C8E-BB508C8162E2}"/>
    <dgm:cxn modelId="{27AB2426-FAB8-4E3C-85AA-B00E87F67900}" srcId="{A6346893-8CA8-496C-8BBE-A45852AEDA5B}" destId="{0033B42B-FBDE-4757-AE86-1061415EB908}" srcOrd="6" destOrd="0" parTransId="{4EC6CC80-DCA5-4272-8F38-CC653508CB2A}" sibTransId="{F8964EC0-570E-4169-8813-386416EFA04A}"/>
    <dgm:cxn modelId="{F2418C62-9A8A-4A96-B930-66D1BD5A9A58}" type="presOf" srcId="{66DE43FA-370D-4934-BD7C-0B22837912DC}" destId="{BB17B2D7-6D10-4B19-A668-C1AC63318A01}" srcOrd="0" destOrd="0" presId="urn:microsoft.com/office/officeart/2005/8/layout/default"/>
    <dgm:cxn modelId="{09069862-DC04-4C4D-A3EB-E05E7F3D45EA}" type="presOf" srcId="{4ECB2BF8-C56A-4CC7-9D5D-355D4FB17713}" destId="{D62D4DAF-E220-4A51-88F1-042044D62408}" srcOrd="0" destOrd="0" presId="urn:microsoft.com/office/officeart/2005/8/layout/default"/>
    <dgm:cxn modelId="{68230E6A-993E-408C-B64C-A4CD64D447E1}" srcId="{A6346893-8CA8-496C-8BBE-A45852AEDA5B}" destId="{AAD024A2-A6A6-4290-A0BE-68DA36068BFE}" srcOrd="2" destOrd="0" parTransId="{A7773812-F695-4175-82B6-C131ADB438FB}" sibTransId="{A068CA1C-F1C1-4285-8DAE-CD0AD26DCCE5}"/>
    <dgm:cxn modelId="{86603D4C-244F-4C74-8D7C-8F87CBEAD609}" srcId="{A6346893-8CA8-496C-8BBE-A45852AEDA5B}" destId="{6853FB58-6026-449A-82D0-5D4A440D8E25}" srcOrd="1" destOrd="0" parTransId="{8EF3FC8C-5BA7-4F4A-B8DC-E81F1316A74C}" sibTransId="{5DF00406-FF1A-429F-9554-013456A23F8B}"/>
    <dgm:cxn modelId="{3F4EE272-CC65-4635-B883-3301DF3897D7}" srcId="{A6346893-8CA8-496C-8BBE-A45852AEDA5B}" destId="{93766421-A0CF-44B4-BDCC-364D12407D63}" srcOrd="5" destOrd="0" parTransId="{740A8007-572C-4A7A-8D60-A3CEC204426D}" sibTransId="{D318E530-B909-49A9-B9DC-3A7DD9B5280E}"/>
    <dgm:cxn modelId="{FBEF3078-DF22-4B11-BC37-8A801CAB1A95}" type="presOf" srcId="{0033B42B-FBDE-4757-AE86-1061415EB908}" destId="{63990C05-3D74-4639-9EE7-27F1F5DD362C}" srcOrd="0" destOrd="0" presId="urn:microsoft.com/office/officeart/2005/8/layout/default"/>
    <dgm:cxn modelId="{B2424D5A-2E75-47F9-B890-62A93E48CFC6}" type="presOf" srcId="{93766421-A0CF-44B4-BDCC-364D12407D63}" destId="{61117BBB-A9A5-436F-A9EB-2D4F8103AACC}" srcOrd="0" destOrd="0" presId="urn:microsoft.com/office/officeart/2005/8/layout/default"/>
    <dgm:cxn modelId="{7F326595-B7B1-41D9-A074-958360B39CDF}" type="presOf" srcId="{0E4D38E6-FAD9-4F37-91FA-3872722D17DF}" destId="{6E50DC1E-C0E7-4737-AB5F-008CE0787EDB}" srcOrd="0" destOrd="0" presId="urn:microsoft.com/office/officeart/2005/8/layout/default"/>
    <dgm:cxn modelId="{087CD39A-3ECC-49BA-A421-15586C714A7F}" srcId="{A6346893-8CA8-496C-8BBE-A45852AEDA5B}" destId="{4ECB2BF8-C56A-4CC7-9D5D-355D4FB17713}" srcOrd="9" destOrd="0" parTransId="{3D3C039E-E542-4A82-AA75-AB0897D2F640}" sibTransId="{3CBAC015-759D-481C-86B3-6689C73EC006}"/>
    <dgm:cxn modelId="{45EBE2A5-EA02-435B-83FA-26DF59A4F1D0}" type="presOf" srcId="{32322E15-26DC-404E-9645-84347F03F178}" destId="{6B9BEAB2-B0A6-4DAD-A10A-946E40C2E06B}" srcOrd="0" destOrd="0" presId="urn:microsoft.com/office/officeart/2005/8/layout/default"/>
    <dgm:cxn modelId="{5B084ABB-F733-4230-81A8-1BE94BACFE28}" type="presOf" srcId="{90F180D3-B36D-4D5C-8DD7-2376FDEC7445}" destId="{F436AFB7-2869-4138-9B15-8D0C04452523}" srcOrd="0" destOrd="0" presId="urn:microsoft.com/office/officeart/2005/8/layout/default"/>
    <dgm:cxn modelId="{BDEBF5D2-3DD3-4DB6-A20A-9F20810A9564}" type="presOf" srcId="{A20F4455-EA11-40DF-95CE-94C02E43EFBD}" destId="{829086B8-1577-4B4D-A4DF-8835D42F375A}" srcOrd="0" destOrd="0" presId="urn:microsoft.com/office/officeart/2005/8/layout/default"/>
    <dgm:cxn modelId="{4BEAA0D8-5DAE-46F1-98AD-6159F24A21C6}" srcId="{A6346893-8CA8-496C-8BBE-A45852AEDA5B}" destId="{0E4D38E6-FAD9-4F37-91FA-3872722D17DF}" srcOrd="0" destOrd="0" parTransId="{9956591D-5CAA-477F-A091-B4251263147F}" sibTransId="{AADD4C49-3E09-4C82-840C-97D342D535AB}"/>
    <dgm:cxn modelId="{F24110E0-2FD8-4961-BA61-48307468B11B}" type="presOf" srcId="{A6346893-8CA8-496C-8BBE-A45852AEDA5B}" destId="{0FA52799-A566-4F83-9E14-35B0D0AD9F04}" srcOrd="0" destOrd="0" presId="urn:microsoft.com/office/officeart/2005/8/layout/default"/>
    <dgm:cxn modelId="{9D1BA8F1-25FD-40DF-AD80-563EC3F5B02C}" srcId="{A6346893-8CA8-496C-8BBE-A45852AEDA5B}" destId="{90F180D3-B36D-4D5C-8DD7-2376FDEC7445}" srcOrd="8" destOrd="0" parTransId="{675F0ABF-D07F-4614-89E7-8AA273F03DD6}" sibTransId="{A0832BE5-5336-4B6B-B6D7-6CBCAF38EDDD}"/>
    <dgm:cxn modelId="{675DD4F2-C738-40AE-B78A-E5D149FA3CD1}" type="presOf" srcId="{104B76EA-E354-4257-89B8-F22F2057A3DD}" destId="{C49FBD23-F5B8-4AB6-AA9B-BAABC553A157}" srcOrd="0" destOrd="0" presId="urn:microsoft.com/office/officeart/2005/8/layout/default"/>
    <dgm:cxn modelId="{B8100AF7-EE8D-443B-8259-307E403DEF9A}" type="presOf" srcId="{6853FB58-6026-449A-82D0-5D4A440D8E25}" destId="{0863430C-3138-496A-BAF1-B9D777FA2A18}" srcOrd="0" destOrd="0" presId="urn:microsoft.com/office/officeart/2005/8/layout/default"/>
    <dgm:cxn modelId="{ABAA6BDE-CDB3-411B-B30C-B7D82D72F762}" type="presParOf" srcId="{0FA52799-A566-4F83-9E14-35B0D0AD9F04}" destId="{6E50DC1E-C0E7-4737-AB5F-008CE0787EDB}" srcOrd="0" destOrd="0" presId="urn:microsoft.com/office/officeart/2005/8/layout/default"/>
    <dgm:cxn modelId="{A888FE0F-9117-417D-8967-CE6157DC5CDF}" type="presParOf" srcId="{0FA52799-A566-4F83-9E14-35B0D0AD9F04}" destId="{B2D02E82-D30F-495E-90AA-FBF223D615CB}" srcOrd="1" destOrd="0" presId="urn:microsoft.com/office/officeart/2005/8/layout/default"/>
    <dgm:cxn modelId="{E043F3B7-17FA-4E07-8199-2D058D3DBC64}" type="presParOf" srcId="{0FA52799-A566-4F83-9E14-35B0D0AD9F04}" destId="{0863430C-3138-496A-BAF1-B9D777FA2A18}" srcOrd="2" destOrd="0" presId="urn:microsoft.com/office/officeart/2005/8/layout/default"/>
    <dgm:cxn modelId="{8125F764-68E1-491A-8912-40F4FAD8FA78}" type="presParOf" srcId="{0FA52799-A566-4F83-9E14-35B0D0AD9F04}" destId="{32A8C48F-F01C-4C23-B72F-C5BF0E9B2F06}" srcOrd="3" destOrd="0" presId="urn:microsoft.com/office/officeart/2005/8/layout/default"/>
    <dgm:cxn modelId="{E2B9FEB5-C19C-4960-A3BB-0B3D79C7C182}" type="presParOf" srcId="{0FA52799-A566-4F83-9E14-35B0D0AD9F04}" destId="{BA403785-5F89-44D1-A2C8-6661623DD0CC}" srcOrd="4" destOrd="0" presId="urn:microsoft.com/office/officeart/2005/8/layout/default"/>
    <dgm:cxn modelId="{9A6054D6-AB00-4826-B4D7-3C6198F5F20D}" type="presParOf" srcId="{0FA52799-A566-4F83-9E14-35B0D0AD9F04}" destId="{567EB684-59E4-4E03-9E30-98CB8847D988}" srcOrd="5" destOrd="0" presId="urn:microsoft.com/office/officeart/2005/8/layout/default"/>
    <dgm:cxn modelId="{2F9C2380-29B9-4DCB-A46B-BBB93437B41F}" type="presParOf" srcId="{0FA52799-A566-4F83-9E14-35B0D0AD9F04}" destId="{829086B8-1577-4B4D-A4DF-8835D42F375A}" srcOrd="6" destOrd="0" presId="urn:microsoft.com/office/officeart/2005/8/layout/default"/>
    <dgm:cxn modelId="{1FA76FAF-656B-4050-A27D-4D16C8F279D3}" type="presParOf" srcId="{0FA52799-A566-4F83-9E14-35B0D0AD9F04}" destId="{C7DFC21B-490C-4461-A8B0-F60BCCFBC49E}" srcOrd="7" destOrd="0" presId="urn:microsoft.com/office/officeart/2005/8/layout/default"/>
    <dgm:cxn modelId="{54EE944D-58DA-4DE4-AE38-081DF2B34ADA}" type="presParOf" srcId="{0FA52799-A566-4F83-9E14-35B0D0AD9F04}" destId="{C49FBD23-F5B8-4AB6-AA9B-BAABC553A157}" srcOrd="8" destOrd="0" presId="urn:microsoft.com/office/officeart/2005/8/layout/default"/>
    <dgm:cxn modelId="{16830625-5D4A-4CF7-BA8D-D288DF43E469}" type="presParOf" srcId="{0FA52799-A566-4F83-9E14-35B0D0AD9F04}" destId="{7F0BF877-A621-4952-95E3-C0E2C828854C}" srcOrd="9" destOrd="0" presId="urn:microsoft.com/office/officeart/2005/8/layout/default"/>
    <dgm:cxn modelId="{2DACBB8D-2979-4D55-B23C-13113D3E0E75}" type="presParOf" srcId="{0FA52799-A566-4F83-9E14-35B0D0AD9F04}" destId="{61117BBB-A9A5-436F-A9EB-2D4F8103AACC}" srcOrd="10" destOrd="0" presId="urn:microsoft.com/office/officeart/2005/8/layout/default"/>
    <dgm:cxn modelId="{C8F165A4-24F7-4A26-8E08-A959E949F1F9}" type="presParOf" srcId="{0FA52799-A566-4F83-9E14-35B0D0AD9F04}" destId="{B5FE4C40-C8D3-40B7-88F0-76589C0CF9B5}" srcOrd="11" destOrd="0" presId="urn:microsoft.com/office/officeart/2005/8/layout/default"/>
    <dgm:cxn modelId="{8FA96372-9138-464D-A1B5-29FD7166FC0D}" type="presParOf" srcId="{0FA52799-A566-4F83-9E14-35B0D0AD9F04}" destId="{63990C05-3D74-4639-9EE7-27F1F5DD362C}" srcOrd="12" destOrd="0" presId="urn:microsoft.com/office/officeart/2005/8/layout/default"/>
    <dgm:cxn modelId="{8773DCCD-43D5-4063-8E28-0D1F0D85FB0C}" type="presParOf" srcId="{0FA52799-A566-4F83-9E14-35B0D0AD9F04}" destId="{8ED6B769-27BA-44F5-8DEE-73CD4AFD2EFC}" srcOrd="13" destOrd="0" presId="urn:microsoft.com/office/officeart/2005/8/layout/default"/>
    <dgm:cxn modelId="{C6CE3400-D17B-484F-82C9-6F4EF2086769}" type="presParOf" srcId="{0FA52799-A566-4F83-9E14-35B0D0AD9F04}" destId="{BB17B2D7-6D10-4B19-A668-C1AC63318A01}" srcOrd="14" destOrd="0" presId="urn:microsoft.com/office/officeart/2005/8/layout/default"/>
    <dgm:cxn modelId="{14C1D3B9-C2D7-4231-A272-3D59E862B01D}" type="presParOf" srcId="{0FA52799-A566-4F83-9E14-35B0D0AD9F04}" destId="{826E4CBB-DD69-442E-9EBA-C327053E34C2}" srcOrd="15" destOrd="0" presId="urn:microsoft.com/office/officeart/2005/8/layout/default"/>
    <dgm:cxn modelId="{FA5C0A2C-B73E-4517-BB3B-C87A0224C5A5}" type="presParOf" srcId="{0FA52799-A566-4F83-9E14-35B0D0AD9F04}" destId="{F436AFB7-2869-4138-9B15-8D0C04452523}" srcOrd="16" destOrd="0" presId="urn:microsoft.com/office/officeart/2005/8/layout/default"/>
    <dgm:cxn modelId="{98AAC05F-A85B-4521-9352-97BEDD2AA5E0}" type="presParOf" srcId="{0FA52799-A566-4F83-9E14-35B0D0AD9F04}" destId="{07ED42C6-F7EE-4731-BA3B-82418593747E}" srcOrd="17" destOrd="0" presId="urn:microsoft.com/office/officeart/2005/8/layout/default"/>
    <dgm:cxn modelId="{7ADE2BB1-B527-4EE3-94FB-130B41C2A594}" type="presParOf" srcId="{0FA52799-A566-4F83-9E14-35B0D0AD9F04}" destId="{D62D4DAF-E220-4A51-88F1-042044D62408}" srcOrd="18" destOrd="0" presId="urn:microsoft.com/office/officeart/2005/8/layout/default"/>
    <dgm:cxn modelId="{8FC6BF23-6C9B-4E06-A23E-0F853138AE75}" type="presParOf" srcId="{0FA52799-A566-4F83-9E14-35B0D0AD9F04}" destId="{C73DCB4B-E501-45B7-AADF-3DED5A83B226}" srcOrd="19" destOrd="0" presId="urn:microsoft.com/office/officeart/2005/8/layout/default"/>
    <dgm:cxn modelId="{4939C7CD-8D99-4C9F-9D34-484B1F6E54B1}" type="presParOf" srcId="{0FA52799-A566-4F83-9E14-35B0D0AD9F04}" destId="{6B9BEAB2-B0A6-4DAD-A10A-946E40C2E06B}"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8E345E-981F-42DC-A667-846D9D509551}"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DBC2C66-E645-4179-97B2-F1E8BE5C6AEB}">
      <dgm:prSet custT="1"/>
      <dgm:spPr/>
      <dgm:t>
        <a:bodyPr/>
        <a:lstStyle/>
        <a:p>
          <a:pPr algn="l"/>
          <a:r>
            <a:rPr lang="en-GB" sz="1200" baseline="0" dirty="0">
              <a:latin typeface="Arial" panose="020B0604020202020204" pitchFamily="34" charset="0"/>
              <a:cs typeface="Arial" panose="020B0604020202020204" pitchFamily="34" charset="0"/>
            </a:rPr>
            <a:t>Llanelli's landscape was rich with natural resources, a bounty that included extensive coal seams, high-quality limestone, and accessible iron ore—key ingredients for the burgeoning industrial era.</a:t>
          </a:r>
          <a:endParaRPr lang="en-US" sz="1200" dirty="0">
            <a:latin typeface="Arial" panose="020B0604020202020204" pitchFamily="34" charset="0"/>
            <a:cs typeface="Arial" panose="020B0604020202020204" pitchFamily="34" charset="0"/>
          </a:endParaRPr>
        </a:p>
      </dgm:t>
    </dgm:pt>
    <dgm:pt modelId="{3B706736-4B10-4801-9728-C7FFC346D8FD}" type="parTrans" cxnId="{BCA65248-4EB2-4E9F-8310-FF0F637F4A79}">
      <dgm:prSet/>
      <dgm:spPr/>
      <dgm:t>
        <a:bodyPr/>
        <a:lstStyle/>
        <a:p>
          <a:endParaRPr lang="en-US"/>
        </a:p>
      </dgm:t>
    </dgm:pt>
    <dgm:pt modelId="{F7E2A919-B0A5-464E-B26C-BD74B6B85A77}" type="sibTrans" cxnId="{BCA65248-4EB2-4E9F-8310-FF0F637F4A79}">
      <dgm:prSet/>
      <dgm:spPr/>
      <dgm:t>
        <a:bodyPr/>
        <a:lstStyle/>
        <a:p>
          <a:endParaRPr lang="en-US"/>
        </a:p>
      </dgm:t>
    </dgm:pt>
    <dgm:pt modelId="{AE6E14A5-D3D0-495F-8A88-EF39B3A2D934}">
      <dgm:prSet custT="1"/>
      <dgm:spPr/>
      <dgm:t>
        <a:bodyPr/>
        <a:lstStyle/>
        <a:p>
          <a:pPr algn="l"/>
          <a:r>
            <a:rPr lang="en-GB" sz="1200" baseline="0" dirty="0">
              <a:latin typeface="Arial" panose="020B0604020202020204" pitchFamily="34" charset="0"/>
              <a:cs typeface="Arial" panose="020B0604020202020204" pitchFamily="34" charset="0"/>
            </a:rPr>
            <a:t>This geological wealth not only provided the raw materials necessary for iron production and other industries but also attracted entrepreneurs and investors like Alexander Raby, setting the stage for Llanelli's industrial development.</a:t>
          </a:r>
          <a:endParaRPr lang="en-US" sz="1200" dirty="0">
            <a:latin typeface="Arial" panose="020B0604020202020204" pitchFamily="34" charset="0"/>
            <a:cs typeface="Arial" panose="020B0604020202020204" pitchFamily="34" charset="0"/>
          </a:endParaRPr>
        </a:p>
      </dgm:t>
    </dgm:pt>
    <dgm:pt modelId="{237DD7D0-C510-4B01-AEC9-1DF729CCA84A}" type="parTrans" cxnId="{8DFC9859-574D-4689-AF34-B2F07883703D}">
      <dgm:prSet/>
      <dgm:spPr/>
      <dgm:t>
        <a:bodyPr/>
        <a:lstStyle/>
        <a:p>
          <a:endParaRPr lang="en-US"/>
        </a:p>
      </dgm:t>
    </dgm:pt>
    <dgm:pt modelId="{57D6BCEB-2A6A-42F1-98E1-B9E76324B072}" type="sibTrans" cxnId="{8DFC9859-574D-4689-AF34-B2F07883703D}">
      <dgm:prSet/>
      <dgm:spPr/>
      <dgm:t>
        <a:bodyPr/>
        <a:lstStyle/>
        <a:p>
          <a:endParaRPr lang="en-US"/>
        </a:p>
      </dgm:t>
    </dgm:pt>
    <dgm:pt modelId="{8C3169FE-135D-48DD-A71B-34062BC300E2}">
      <dgm:prSet custT="1"/>
      <dgm:spPr/>
      <dgm:t>
        <a:bodyPr/>
        <a:lstStyle/>
        <a:p>
          <a:r>
            <a:rPr lang="en-GB" sz="1200" baseline="0" dirty="0">
              <a:latin typeface="Arial" panose="020B0604020202020204" pitchFamily="34" charset="0"/>
              <a:cs typeface="Arial" panose="020B0604020202020204" pitchFamily="34" charset="0"/>
            </a:rPr>
            <a:t>1. The Transformation of Llanelli from a Fishing Village to an Industrial Powerhouse</a:t>
          </a:r>
          <a:endParaRPr lang="en-US" sz="1200" dirty="0">
            <a:latin typeface="Arial" panose="020B0604020202020204" pitchFamily="34" charset="0"/>
            <a:cs typeface="Arial" panose="020B0604020202020204" pitchFamily="34" charset="0"/>
          </a:endParaRPr>
        </a:p>
      </dgm:t>
    </dgm:pt>
    <dgm:pt modelId="{621E55FE-FABC-4E54-81CA-CFB091F9462D}" type="parTrans" cxnId="{EA68C9CA-B1FC-46F1-AA39-8BD2F48413E2}">
      <dgm:prSet/>
      <dgm:spPr/>
      <dgm:t>
        <a:bodyPr/>
        <a:lstStyle/>
        <a:p>
          <a:endParaRPr lang="en-US"/>
        </a:p>
      </dgm:t>
    </dgm:pt>
    <dgm:pt modelId="{47235D98-2C56-4244-811D-84A8C1A11B5F}" type="sibTrans" cxnId="{EA68C9CA-B1FC-46F1-AA39-8BD2F48413E2}">
      <dgm:prSet/>
      <dgm:spPr/>
      <dgm:t>
        <a:bodyPr/>
        <a:lstStyle/>
        <a:p>
          <a:endParaRPr lang="en-US"/>
        </a:p>
      </dgm:t>
    </dgm:pt>
    <dgm:pt modelId="{730DE668-C56C-419B-A6F5-F628D45D8A68}">
      <dgm:prSet custT="1"/>
      <dgm:spPr/>
      <dgm:t>
        <a:bodyPr/>
        <a:lstStyle/>
        <a:p>
          <a:r>
            <a:rPr lang="en-GB" sz="1200" baseline="0" dirty="0">
              <a:latin typeface="Arial" panose="020B0604020202020204" pitchFamily="34" charset="0"/>
              <a:cs typeface="Arial" panose="020B0604020202020204" pitchFamily="34" charset="0"/>
            </a:rPr>
            <a:t>Before the Industrial Revolution, Llanelli was a modest fishing village, largely unnoticed in the broader economic landscape of Wales. The discovery and exploitation of local natural resources heralded a new era of prosperity and growth.</a:t>
          </a:r>
          <a:endParaRPr lang="en-US" sz="1200" dirty="0">
            <a:latin typeface="Arial" panose="020B0604020202020204" pitchFamily="34" charset="0"/>
            <a:cs typeface="Arial" panose="020B0604020202020204" pitchFamily="34" charset="0"/>
          </a:endParaRPr>
        </a:p>
      </dgm:t>
    </dgm:pt>
    <dgm:pt modelId="{9427D1F5-8A2C-44B9-B175-6A187C495E47}" type="parTrans" cxnId="{5B2629C8-B3D3-4359-8AC2-8E9EBEBDFCA5}">
      <dgm:prSet/>
      <dgm:spPr/>
      <dgm:t>
        <a:bodyPr/>
        <a:lstStyle/>
        <a:p>
          <a:endParaRPr lang="en-US"/>
        </a:p>
      </dgm:t>
    </dgm:pt>
    <dgm:pt modelId="{9E4E8F18-182D-4F47-A03E-BD94C93C7A95}" type="sibTrans" cxnId="{5B2629C8-B3D3-4359-8AC2-8E9EBEBDFCA5}">
      <dgm:prSet/>
      <dgm:spPr/>
      <dgm:t>
        <a:bodyPr/>
        <a:lstStyle/>
        <a:p>
          <a:endParaRPr lang="en-US"/>
        </a:p>
      </dgm:t>
    </dgm:pt>
    <dgm:pt modelId="{85E00D44-1A96-479D-80A0-33868CC2A697}">
      <dgm:prSet custT="1"/>
      <dgm:spPr/>
      <dgm:t>
        <a:bodyPr/>
        <a:lstStyle/>
        <a:p>
          <a:r>
            <a:rPr lang="en-GB" sz="1200" baseline="0" dirty="0">
              <a:latin typeface="Arial" panose="020B0604020202020204" pitchFamily="34" charset="0"/>
              <a:cs typeface="Arial" panose="020B0604020202020204" pitchFamily="34" charset="0"/>
            </a:rPr>
            <a:t>The establishment of furnaces, mines, and railways led to an influx of workers and their families, transforming the social and physical landscape of the area. By the early 19th century, Llanelli had evolved into a bustling industrial town, a testament to the transformative power of industry.</a:t>
          </a:r>
          <a:endParaRPr lang="en-US" sz="1200" dirty="0">
            <a:latin typeface="Arial" panose="020B0604020202020204" pitchFamily="34" charset="0"/>
            <a:cs typeface="Arial" panose="020B0604020202020204" pitchFamily="34" charset="0"/>
          </a:endParaRPr>
        </a:p>
      </dgm:t>
    </dgm:pt>
    <dgm:pt modelId="{485FAB8E-B475-4D94-9B03-D95FC35034C1}" type="parTrans" cxnId="{1E44074C-7734-4C5A-8F32-32F5DD57BCB0}">
      <dgm:prSet/>
      <dgm:spPr/>
      <dgm:t>
        <a:bodyPr/>
        <a:lstStyle/>
        <a:p>
          <a:endParaRPr lang="en-US"/>
        </a:p>
      </dgm:t>
    </dgm:pt>
    <dgm:pt modelId="{D20C45E4-A0ED-48D9-92E3-57FB2B6AB711}" type="sibTrans" cxnId="{1E44074C-7734-4C5A-8F32-32F5DD57BCB0}">
      <dgm:prSet/>
      <dgm:spPr/>
      <dgm:t>
        <a:bodyPr/>
        <a:lstStyle/>
        <a:p>
          <a:endParaRPr lang="en-US"/>
        </a:p>
      </dgm:t>
    </dgm:pt>
    <dgm:pt modelId="{9565E688-A903-45A0-812F-D884695C3026}">
      <dgm:prSet custT="1"/>
      <dgm:spPr/>
      <dgm:t>
        <a:bodyPr/>
        <a:lstStyle/>
        <a:p>
          <a:r>
            <a:rPr lang="en-GB" sz="1200" baseline="0" dirty="0">
              <a:latin typeface="Arial" panose="020B0604020202020204" pitchFamily="34" charset="0"/>
              <a:cs typeface="Arial" panose="020B0604020202020204" pitchFamily="34" charset="0"/>
            </a:rPr>
            <a:t>2. The Living and Working Conditions of the Workers</a:t>
          </a:r>
          <a:endParaRPr lang="en-US" sz="1200" dirty="0">
            <a:latin typeface="Arial" panose="020B0604020202020204" pitchFamily="34" charset="0"/>
            <a:cs typeface="Arial" panose="020B0604020202020204" pitchFamily="34" charset="0"/>
          </a:endParaRPr>
        </a:p>
      </dgm:t>
    </dgm:pt>
    <dgm:pt modelId="{DCFAF4D0-17EF-4918-8CD2-037101A4AB34}" type="parTrans" cxnId="{7EBC3BE7-CBF5-4F4C-B988-EA089ED55791}">
      <dgm:prSet/>
      <dgm:spPr/>
      <dgm:t>
        <a:bodyPr/>
        <a:lstStyle/>
        <a:p>
          <a:endParaRPr lang="en-US"/>
        </a:p>
      </dgm:t>
    </dgm:pt>
    <dgm:pt modelId="{03569105-B0C1-4903-AA0B-4F0F5DA32C5C}" type="sibTrans" cxnId="{7EBC3BE7-CBF5-4F4C-B988-EA089ED55791}">
      <dgm:prSet/>
      <dgm:spPr/>
      <dgm:t>
        <a:bodyPr/>
        <a:lstStyle/>
        <a:p>
          <a:endParaRPr lang="en-US"/>
        </a:p>
      </dgm:t>
    </dgm:pt>
    <dgm:pt modelId="{16BC77DD-63E7-47CE-86EA-B5DF0DAFC407}">
      <dgm:prSet custT="1"/>
      <dgm:spPr/>
      <dgm:t>
        <a:bodyPr/>
        <a:lstStyle/>
        <a:p>
          <a:r>
            <a:rPr lang="en-GB" sz="1200" baseline="0" dirty="0">
              <a:latin typeface="Arial" panose="020B0604020202020204" pitchFamily="34" charset="0"/>
              <a:cs typeface="Arial" panose="020B0604020202020204" pitchFamily="34" charset="0"/>
            </a:rPr>
            <a:t>The rapid industrialization brought about significant challenges for the workers, including long hours, hazardous working conditions, and the physical toll of labour-intensive jobs in mines and furnaces.</a:t>
          </a:r>
          <a:endParaRPr lang="en-US" sz="1200" dirty="0">
            <a:latin typeface="Arial" panose="020B0604020202020204" pitchFamily="34" charset="0"/>
            <a:cs typeface="Arial" panose="020B0604020202020204" pitchFamily="34" charset="0"/>
          </a:endParaRPr>
        </a:p>
      </dgm:t>
    </dgm:pt>
    <dgm:pt modelId="{3FBBE72E-4D4C-43E5-8A50-60B542078E6D}" type="parTrans" cxnId="{2002EAB9-3983-40DF-AEC3-8D7DFD1FBEB4}">
      <dgm:prSet/>
      <dgm:spPr/>
      <dgm:t>
        <a:bodyPr/>
        <a:lstStyle/>
        <a:p>
          <a:endParaRPr lang="en-US"/>
        </a:p>
      </dgm:t>
    </dgm:pt>
    <dgm:pt modelId="{AB53F30A-A8F1-47B4-AC90-B778A8FB030B}" type="sibTrans" cxnId="{2002EAB9-3983-40DF-AEC3-8D7DFD1FBEB4}">
      <dgm:prSet/>
      <dgm:spPr/>
      <dgm:t>
        <a:bodyPr/>
        <a:lstStyle/>
        <a:p>
          <a:endParaRPr lang="en-US"/>
        </a:p>
      </dgm:t>
    </dgm:pt>
    <dgm:pt modelId="{38F18629-15DE-4030-B424-3C2E50BF712D}">
      <dgm:prSet custT="1"/>
      <dgm:spPr/>
      <dgm:t>
        <a:bodyPr/>
        <a:lstStyle/>
        <a:p>
          <a:r>
            <a:rPr lang="en-GB" sz="1200" baseline="0" dirty="0">
              <a:latin typeface="Arial" panose="020B0604020202020204" pitchFamily="34" charset="0"/>
              <a:cs typeface="Arial" panose="020B0604020202020204" pitchFamily="34" charset="0"/>
            </a:rPr>
            <a:t>Housing developments, such as those initiated by Alexander Raby, aimed to accommodate the growing workforce, but often workers lived in cramped, basic conditions. Despite the hardships, a sense of community and solidarity grew among the working population, laying the groundwork for future social reforms and labour movements.</a:t>
          </a:r>
          <a:endParaRPr lang="en-US" sz="1200" dirty="0">
            <a:latin typeface="Arial" panose="020B0604020202020204" pitchFamily="34" charset="0"/>
            <a:cs typeface="Arial" panose="020B0604020202020204" pitchFamily="34" charset="0"/>
          </a:endParaRPr>
        </a:p>
      </dgm:t>
    </dgm:pt>
    <dgm:pt modelId="{04FFCC79-EFDA-481C-9B4D-024A0EDD638D}" type="parTrans" cxnId="{E6EC7C2A-051C-4905-8D8F-C2299B7B464B}">
      <dgm:prSet/>
      <dgm:spPr/>
      <dgm:t>
        <a:bodyPr/>
        <a:lstStyle/>
        <a:p>
          <a:endParaRPr lang="en-US"/>
        </a:p>
      </dgm:t>
    </dgm:pt>
    <dgm:pt modelId="{117E7BA3-6D74-4C56-8688-959AA2A0A420}" type="sibTrans" cxnId="{E6EC7C2A-051C-4905-8D8F-C2299B7B464B}">
      <dgm:prSet/>
      <dgm:spPr/>
      <dgm:t>
        <a:bodyPr/>
        <a:lstStyle/>
        <a:p>
          <a:endParaRPr lang="en-US"/>
        </a:p>
      </dgm:t>
    </dgm:pt>
    <dgm:pt modelId="{A5DD5D12-54E8-4058-AE6D-6348E9026E9C}">
      <dgm:prSet custT="1"/>
      <dgm:spPr/>
      <dgm:t>
        <a:bodyPr/>
        <a:lstStyle/>
        <a:p>
          <a:r>
            <a:rPr lang="en-GB" sz="1200" baseline="0" dirty="0">
              <a:latin typeface="Arial" panose="020B0604020202020204" pitchFamily="34" charset="0"/>
              <a:cs typeface="Arial" panose="020B0604020202020204" pitchFamily="34" charset="0"/>
            </a:rPr>
            <a:t>The contrast between the promise of economic opportunity and the reality of daily struggles defined the workers' experience during this period of dramatic change.</a:t>
          </a:r>
          <a:endParaRPr lang="en-US" sz="1200" dirty="0">
            <a:latin typeface="Arial" panose="020B0604020202020204" pitchFamily="34" charset="0"/>
            <a:cs typeface="Arial" panose="020B0604020202020204" pitchFamily="34" charset="0"/>
          </a:endParaRPr>
        </a:p>
      </dgm:t>
    </dgm:pt>
    <dgm:pt modelId="{33C58EEC-4858-41A2-A5C5-024FD0DBB786}" type="parTrans" cxnId="{73B01579-A5C2-4522-9F50-C00614A8AB4D}">
      <dgm:prSet/>
      <dgm:spPr/>
      <dgm:t>
        <a:bodyPr/>
        <a:lstStyle/>
        <a:p>
          <a:endParaRPr lang="en-US"/>
        </a:p>
      </dgm:t>
    </dgm:pt>
    <dgm:pt modelId="{4D5C2601-6696-4753-86E1-08FBD8E47A20}" type="sibTrans" cxnId="{73B01579-A5C2-4522-9F50-C00614A8AB4D}">
      <dgm:prSet/>
      <dgm:spPr/>
      <dgm:t>
        <a:bodyPr/>
        <a:lstStyle/>
        <a:p>
          <a:endParaRPr lang="en-US"/>
        </a:p>
      </dgm:t>
    </dgm:pt>
    <dgm:pt modelId="{7DFD1319-6A0B-4EA3-989A-8213C1A55B37}" type="pres">
      <dgm:prSet presAssocID="{538E345E-981F-42DC-A667-846D9D509551}" presName="diagram" presStyleCnt="0">
        <dgm:presLayoutVars>
          <dgm:dir/>
          <dgm:resizeHandles val="exact"/>
        </dgm:presLayoutVars>
      </dgm:prSet>
      <dgm:spPr/>
    </dgm:pt>
    <dgm:pt modelId="{E95CD652-4631-4EEA-A143-91CB8E07EC79}" type="pres">
      <dgm:prSet presAssocID="{BDBC2C66-E645-4179-97B2-F1E8BE5C6AEB}" presName="node" presStyleLbl="node1" presStyleIdx="0" presStyleCnt="4">
        <dgm:presLayoutVars>
          <dgm:bulletEnabled val="1"/>
        </dgm:presLayoutVars>
      </dgm:prSet>
      <dgm:spPr/>
    </dgm:pt>
    <dgm:pt modelId="{2F41CFA2-6023-4748-A3EA-BF9120559E56}" type="pres">
      <dgm:prSet presAssocID="{F7E2A919-B0A5-464E-B26C-BD74B6B85A77}" presName="sibTrans" presStyleCnt="0"/>
      <dgm:spPr/>
    </dgm:pt>
    <dgm:pt modelId="{71E581C9-93FB-4145-9D95-87306427776A}" type="pres">
      <dgm:prSet presAssocID="{AE6E14A5-D3D0-495F-8A88-EF39B3A2D934}" presName="node" presStyleLbl="node1" presStyleIdx="1" presStyleCnt="4">
        <dgm:presLayoutVars>
          <dgm:bulletEnabled val="1"/>
        </dgm:presLayoutVars>
      </dgm:prSet>
      <dgm:spPr/>
    </dgm:pt>
    <dgm:pt modelId="{19DE18F4-CD88-4DF6-A600-44618ABA95A5}" type="pres">
      <dgm:prSet presAssocID="{57D6BCEB-2A6A-42F1-98E1-B9E76324B072}" presName="sibTrans" presStyleCnt="0"/>
      <dgm:spPr/>
    </dgm:pt>
    <dgm:pt modelId="{DF610200-D579-41D8-B451-D150E767E524}" type="pres">
      <dgm:prSet presAssocID="{8C3169FE-135D-48DD-A71B-34062BC300E2}" presName="node" presStyleLbl="node1" presStyleIdx="2" presStyleCnt="4" custScaleX="138839" custScaleY="139291">
        <dgm:presLayoutVars>
          <dgm:bulletEnabled val="1"/>
        </dgm:presLayoutVars>
      </dgm:prSet>
      <dgm:spPr/>
    </dgm:pt>
    <dgm:pt modelId="{919706BC-99F2-42D8-A6DE-14D2B7AFAB76}" type="pres">
      <dgm:prSet presAssocID="{47235D98-2C56-4244-811D-84A8C1A11B5F}" presName="sibTrans" presStyleCnt="0"/>
      <dgm:spPr/>
    </dgm:pt>
    <dgm:pt modelId="{9A8618FD-3894-4A20-93BE-B343EB9C4910}" type="pres">
      <dgm:prSet presAssocID="{9565E688-A903-45A0-812F-D884695C3026}" presName="node" presStyleLbl="node1" presStyleIdx="3" presStyleCnt="4" custScaleX="118989" custScaleY="149482">
        <dgm:presLayoutVars>
          <dgm:bulletEnabled val="1"/>
        </dgm:presLayoutVars>
      </dgm:prSet>
      <dgm:spPr/>
    </dgm:pt>
  </dgm:ptLst>
  <dgm:cxnLst>
    <dgm:cxn modelId="{099E9D13-E299-4D4E-BA40-C95A8B8A1595}" type="presOf" srcId="{8C3169FE-135D-48DD-A71B-34062BC300E2}" destId="{DF610200-D579-41D8-B451-D150E767E524}" srcOrd="0" destOrd="0" presId="urn:microsoft.com/office/officeart/2005/8/layout/default"/>
    <dgm:cxn modelId="{FFCCAD27-9BF8-4630-A128-897213ED7688}" type="presOf" srcId="{730DE668-C56C-419B-A6F5-F628D45D8A68}" destId="{DF610200-D579-41D8-B451-D150E767E524}" srcOrd="0" destOrd="1" presId="urn:microsoft.com/office/officeart/2005/8/layout/default"/>
    <dgm:cxn modelId="{E6EC7C2A-051C-4905-8D8F-C2299B7B464B}" srcId="{9565E688-A903-45A0-812F-D884695C3026}" destId="{38F18629-15DE-4030-B424-3C2E50BF712D}" srcOrd="1" destOrd="0" parTransId="{04FFCC79-EFDA-481C-9B4D-024A0EDD638D}" sibTransId="{117E7BA3-6D74-4C56-8688-959AA2A0A420}"/>
    <dgm:cxn modelId="{F7E8D963-F209-4526-B506-FFEB93CA7639}" type="presOf" srcId="{BDBC2C66-E645-4179-97B2-F1E8BE5C6AEB}" destId="{E95CD652-4631-4EEA-A143-91CB8E07EC79}" srcOrd="0" destOrd="0" presId="urn:microsoft.com/office/officeart/2005/8/layout/default"/>
    <dgm:cxn modelId="{79847E44-DF37-4F79-839E-35DE8C7B7C3E}" type="presOf" srcId="{A5DD5D12-54E8-4058-AE6D-6348E9026E9C}" destId="{9A8618FD-3894-4A20-93BE-B343EB9C4910}" srcOrd="0" destOrd="3" presId="urn:microsoft.com/office/officeart/2005/8/layout/default"/>
    <dgm:cxn modelId="{BCA65248-4EB2-4E9F-8310-FF0F637F4A79}" srcId="{538E345E-981F-42DC-A667-846D9D509551}" destId="{BDBC2C66-E645-4179-97B2-F1E8BE5C6AEB}" srcOrd="0" destOrd="0" parTransId="{3B706736-4B10-4801-9728-C7FFC346D8FD}" sibTransId="{F7E2A919-B0A5-464E-B26C-BD74B6B85A77}"/>
    <dgm:cxn modelId="{1E44074C-7734-4C5A-8F32-32F5DD57BCB0}" srcId="{8C3169FE-135D-48DD-A71B-34062BC300E2}" destId="{85E00D44-1A96-479D-80A0-33868CC2A697}" srcOrd="1" destOrd="0" parTransId="{485FAB8E-B475-4D94-9B03-D95FC35034C1}" sibTransId="{D20C45E4-A0ED-48D9-92E3-57FB2B6AB711}"/>
    <dgm:cxn modelId="{73B01579-A5C2-4522-9F50-C00614A8AB4D}" srcId="{9565E688-A903-45A0-812F-D884695C3026}" destId="{A5DD5D12-54E8-4058-AE6D-6348E9026E9C}" srcOrd="2" destOrd="0" parTransId="{33C58EEC-4858-41A2-A5C5-024FD0DBB786}" sibTransId="{4D5C2601-6696-4753-86E1-08FBD8E47A20}"/>
    <dgm:cxn modelId="{8DFC9859-574D-4689-AF34-B2F07883703D}" srcId="{538E345E-981F-42DC-A667-846D9D509551}" destId="{AE6E14A5-D3D0-495F-8A88-EF39B3A2D934}" srcOrd="1" destOrd="0" parTransId="{237DD7D0-C510-4B01-AEC9-1DF729CCA84A}" sibTransId="{57D6BCEB-2A6A-42F1-98E1-B9E76324B072}"/>
    <dgm:cxn modelId="{2002EAB9-3983-40DF-AEC3-8D7DFD1FBEB4}" srcId="{9565E688-A903-45A0-812F-D884695C3026}" destId="{16BC77DD-63E7-47CE-86EA-B5DF0DAFC407}" srcOrd="0" destOrd="0" parTransId="{3FBBE72E-4D4C-43E5-8A50-60B542078E6D}" sibTransId="{AB53F30A-A8F1-47B4-AC90-B778A8FB030B}"/>
    <dgm:cxn modelId="{4409FFBB-F130-44C8-B816-BF4DF78E9D92}" type="presOf" srcId="{38F18629-15DE-4030-B424-3C2E50BF712D}" destId="{9A8618FD-3894-4A20-93BE-B343EB9C4910}" srcOrd="0" destOrd="2" presId="urn:microsoft.com/office/officeart/2005/8/layout/default"/>
    <dgm:cxn modelId="{1148EEBC-EAC9-4273-BA16-3D5ED8C09623}" type="presOf" srcId="{85E00D44-1A96-479D-80A0-33868CC2A697}" destId="{DF610200-D579-41D8-B451-D150E767E524}" srcOrd="0" destOrd="2" presId="urn:microsoft.com/office/officeart/2005/8/layout/default"/>
    <dgm:cxn modelId="{5B2629C8-B3D3-4359-8AC2-8E9EBEBDFCA5}" srcId="{8C3169FE-135D-48DD-A71B-34062BC300E2}" destId="{730DE668-C56C-419B-A6F5-F628D45D8A68}" srcOrd="0" destOrd="0" parTransId="{9427D1F5-8A2C-44B9-B175-6A187C495E47}" sibTransId="{9E4E8F18-182D-4F47-A03E-BD94C93C7A95}"/>
    <dgm:cxn modelId="{6C2155C8-FA98-4C92-B92C-8FD1596F3700}" type="presOf" srcId="{538E345E-981F-42DC-A667-846D9D509551}" destId="{7DFD1319-6A0B-4EA3-989A-8213C1A55B37}" srcOrd="0" destOrd="0" presId="urn:microsoft.com/office/officeart/2005/8/layout/default"/>
    <dgm:cxn modelId="{EA68C9CA-B1FC-46F1-AA39-8BD2F48413E2}" srcId="{538E345E-981F-42DC-A667-846D9D509551}" destId="{8C3169FE-135D-48DD-A71B-34062BC300E2}" srcOrd="2" destOrd="0" parTransId="{621E55FE-FABC-4E54-81CA-CFB091F9462D}" sibTransId="{47235D98-2C56-4244-811D-84A8C1A11B5F}"/>
    <dgm:cxn modelId="{6ED994D3-4306-42EC-9614-0336F26C730A}" type="presOf" srcId="{9565E688-A903-45A0-812F-D884695C3026}" destId="{9A8618FD-3894-4A20-93BE-B343EB9C4910}" srcOrd="0" destOrd="0" presId="urn:microsoft.com/office/officeart/2005/8/layout/default"/>
    <dgm:cxn modelId="{FE615CD5-A73B-4B16-8A16-A53CE792ECC3}" type="presOf" srcId="{16BC77DD-63E7-47CE-86EA-B5DF0DAFC407}" destId="{9A8618FD-3894-4A20-93BE-B343EB9C4910}" srcOrd="0" destOrd="1" presId="urn:microsoft.com/office/officeart/2005/8/layout/default"/>
    <dgm:cxn modelId="{7EBC3BE7-CBF5-4F4C-B988-EA089ED55791}" srcId="{538E345E-981F-42DC-A667-846D9D509551}" destId="{9565E688-A903-45A0-812F-D884695C3026}" srcOrd="3" destOrd="0" parTransId="{DCFAF4D0-17EF-4918-8CD2-037101A4AB34}" sibTransId="{03569105-B0C1-4903-AA0B-4F0F5DA32C5C}"/>
    <dgm:cxn modelId="{D0BC93F4-A3BA-4039-A95F-8D52C941AE59}" type="presOf" srcId="{AE6E14A5-D3D0-495F-8A88-EF39B3A2D934}" destId="{71E581C9-93FB-4145-9D95-87306427776A}" srcOrd="0" destOrd="0" presId="urn:microsoft.com/office/officeart/2005/8/layout/default"/>
    <dgm:cxn modelId="{FF4C0EB8-BA9A-4605-BEE5-E416CAEF8BDE}" type="presParOf" srcId="{7DFD1319-6A0B-4EA3-989A-8213C1A55B37}" destId="{E95CD652-4631-4EEA-A143-91CB8E07EC79}" srcOrd="0" destOrd="0" presId="urn:microsoft.com/office/officeart/2005/8/layout/default"/>
    <dgm:cxn modelId="{A4B49EBA-AB92-498B-BC25-6D5C3F1FA5FE}" type="presParOf" srcId="{7DFD1319-6A0B-4EA3-989A-8213C1A55B37}" destId="{2F41CFA2-6023-4748-A3EA-BF9120559E56}" srcOrd="1" destOrd="0" presId="urn:microsoft.com/office/officeart/2005/8/layout/default"/>
    <dgm:cxn modelId="{0B61334B-F0B0-4296-B376-D898497CE435}" type="presParOf" srcId="{7DFD1319-6A0B-4EA3-989A-8213C1A55B37}" destId="{71E581C9-93FB-4145-9D95-87306427776A}" srcOrd="2" destOrd="0" presId="urn:microsoft.com/office/officeart/2005/8/layout/default"/>
    <dgm:cxn modelId="{F4AADB60-89D9-4C8C-B66D-F6B36130B515}" type="presParOf" srcId="{7DFD1319-6A0B-4EA3-989A-8213C1A55B37}" destId="{19DE18F4-CD88-4DF6-A600-44618ABA95A5}" srcOrd="3" destOrd="0" presId="urn:microsoft.com/office/officeart/2005/8/layout/default"/>
    <dgm:cxn modelId="{29269E92-4D07-4B6A-86EE-2F2A44A10E7D}" type="presParOf" srcId="{7DFD1319-6A0B-4EA3-989A-8213C1A55B37}" destId="{DF610200-D579-41D8-B451-D150E767E524}" srcOrd="4" destOrd="0" presId="urn:microsoft.com/office/officeart/2005/8/layout/default"/>
    <dgm:cxn modelId="{E603FCF3-75DD-46DF-860E-579431A95FFF}" type="presParOf" srcId="{7DFD1319-6A0B-4EA3-989A-8213C1A55B37}" destId="{919706BC-99F2-42D8-A6DE-14D2B7AFAB76}" srcOrd="5" destOrd="0" presId="urn:microsoft.com/office/officeart/2005/8/layout/default"/>
    <dgm:cxn modelId="{DCFB2FBC-36F8-497B-8085-F7E42FFF44A7}" type="presParOf" srcId="{7DFD1319-6A0B-4EA3-989A-8213C1A55B37}" destId="{9A8618FD-3894-4A20-93BE-B343EB9C4910}"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50DC1E-C0E7-4737-AB5F-008CE0787EDB}">
      <dsp:nvSpPr>
        <dsp:cNvPr id="0" name=""/>
        <dsp:cNvSpPr/>
      </dsp:nvSpPr>
      <dsp:spPr>
        <a:xfrm>
          <a:off x="3109" y="266535"/>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Alexander Raby, a visionary entrepreneur and ironmaster, relocated to Llanelli around 1796, investing his fortune into the burgeoning coal and iron industries.</a:t>
          </a:r>
          <a:endParaRPr lang="en-US" sz="1300" kern="1200" dirty="0">
            <a:latin typeface="Arial" panose="020B0604020202020204" pitchFamily="34" charset="0"/>
            <a:cs typeface="Arial" panose="020B0604020202020204" pitchFamily="34" charset="0"/>
          </a:endParaRPr>
        </a:p>
      </dsp:txBody>
      <dsp:txXfrm>
        <a:off x="3109" y="266535"/>
        <a:ext cx="2466936" cy="1480161"/>
      </dsp:txXfrm>
    </dsp:sp>
    <dsp:sp modelId="{0863430C-3138-496A-BAF1-B9D777FA2A18}">
      <dsp:nvSpPr>
        <dsp:cNvPr id="0" name=""/>
        <dsp:cNvSpPr/>
      </dsp:nvSpPr>
      <dsp:spPr>
        <a:xfrm>
          <a:off x="2716739" y="266535"/>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His gamble led to the establishment of the Stradey Furnace, marking the beginning of Llanelli's industrial transformation.</a:t>
          </a:r>
          <a:endParaRPr lang="en-US" sz="1300" kern="1200" dirty="0">
            <a:latin typeface="Arial" panose="020B0604020202020204" pitchFamily="34" charset="0"/>
            <a:cs typeface="Arial" panose="020B0604020202020204" pitchFamily="34" charset="0"/>
          </a:endParaRPr>
        </a:p>
      </dsp:txBody>
      <dsp:txXfrm>
        <a:off x="2716739" y="266535"/>
        <a:ext cx="2466936" cy="1480161"/>
      </dsp:txXfrm>
    </dsp:sp>
    <dsp:sp modelId="{BA403785-5F89-44D1-A2C8-6661623DD0CC}">
      <dsp:nvSpPr>
        <dsp:cNvPr id="0" name=""/>
        <dsp:cNvSpPr/>
      </dsp:nvSpPr>
      <dsp:spPr>
        <a:xfrm>
          <a:off x="5430368" y="266535"/>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Raby was not just a businessman; he was a community builder, creating housing and infrastructure for his workers, which significantly contributed to Llanelli's population explosion</a:t>
          </a:r>
          <a:r>
            <a:rPr lang="en-GB" sz="1300" kern="1200" baseline="0" dirty="0"/>
            <a:t>.</a:t>
          </a:r>
          <a:endParaRPr lang="en-US" sz="1300" kern="1200" dirty="0"/>
        </a:p>
      </dsp:txBody>
      <dsp:txXfrm>
        <a:off x="5430368" y="266535"/>
        <a:ext cx="2466936" cy="1480161"/>
      </dsp:txXfrm>
    </dsp:sp>
    <dsp:sp modelId="{829086B8-1577-4B4D-A4DF-8835D42F375A}">
      <dsp:nvSpPr>
        <dsp:cNvPr id="0" name=""/>
        <dsp:cNvSpPr/>
      </dsp:nvSpPr>
      <dsp:spPr>
        <a:xfrm>
          <a:off x="8143998" y="266535"/>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John Gevers and Thomas Ingman's Early Ironwork Contributions</a:t>
          </a:r>
          <a:endParaRPr lang="en-US" sz="1300" kern="1200" dirty="0">
            <a:latin typeface="Arial" panose="020B0604020202020204" pitchFamily="34" charset="0"/>
            <a:cs typeface="Arial" panose="020B0604020202020204" pitchFamily="34" charset="0"/>
          </a:endParaRPr>
        </a:p>
      </dsp:txBody>
      <dsp:txXfrm>
        <a:off x="8143998" y="266535"/>
        <a:ext cx="2466936" cy="1480161"/>
      </dsp:txXfrm>
    </dsp:sp>
    <dsp:sp modelId="{C49FBD23-F5B8-4AB6-AA9B-BAABC553A157}">
      <dsp:nvSpPr>
        <dsp:cNvPr id="0" name=""/>
        <dsp:cNvSpPr/>
      </dsp:nvSpPr>
      <dsp:spPr>
        <a:xfrm>
          <a:off x="3109" y="1993391"/>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John Gevers and Thomas Ingman, pioneering iron founders, laid the initial groundwork for iron manufacturing in Llanelli by setting up an iron furnace on the Stradey Estate in 1791.</a:t>
          </a:r>
          <a:endParaRPr lang="en-US" sz="1300" kern="1200" dirty="0">
            <a:latin typeface="Arial" panose="020B0604020202020204" pitchFamily="34" charset="0"/>
            <a:cs typeface="Arial" panose="020B0604020202020204" pitchFamily="34" charset="0"/>
          </a:endParaRPr>
        </a:p>
      </dsp:txBody>
      <dsp:txXfrm>
        <a:off x="3109" y="1993391"/>
        <a:ext cx="2466936" cy="1480161"/>
      </dsp:txXfrm>
    </dsp:sp>
    <dsp:sp modelId="{61117BBB-A9A5-436F-A9EB-2D4F8103AACC}">
      <dsp:nvSpPr>
        <dsp:cNvPr id="0" name=""/>
        <dsp:cNvSpPr/>
      </dsp:nvSpPr>
      <dsp:spPr>
        <a:xfrm>
          <a:off x="2716739" y="1993391"/>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Though their initial efforts faced financial difficulties, their partnership with Alexander Raby paved the way for significant advancements in iron production.</a:t>
          </a:r>
          <a:endParaRPr lang="en-US" sz="1300" kern="1200" dirty="0">
            <a:latin typeface="Arial" panose="020B0604020202020204" pitchFamily="34" charset="0"/>
            <a:cs typeface="Arial" panose="020B0604020202020204" pitchFamily="34" charset="0"/>
          </a:endParaRPr>
        </a:p>
      </dsp:txBody>
      <dsp:txXfrm>
        <a:off x="2716739" y="1993391"/>
        <a:ext cx="2466936" cy="1480161"/>
      </dsp:txXfrm>
    </dsp:sp>
    <dsp:sp modelId="{63990C05-3D74-4639-9EE7-27F1F5DD362C}">
      <dsp:nvSpPr>
        <dsp:cNvPr id="0" name=""/>
        <dsp:cNvSpPr/>
      </dsp:nvSpPr>
      <dsp:spPr>
        <a:xfrm>
          <a:off x="5430368" y="1993391"/>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Their work underscored the importance of local innovation and the utilization of Wales's rich natural resources in laying the foundations for industrial growth.</a:t>
          </a:r>
          <a:endParaRPr lang="en-US" sz="1300" kern="1200" dirty="0">
            <a:latin typeface="Arial" panose="020B0604020202020204" pitchFamily="34" charset="0"/>
            <a:cs typeface="Arial" panose="020B0604020202020204" pitchFamily="34" charset="0"/>
          </a:endParaRPr>
        </a:p>
      </dsp:txBody>
      <dsp:txXfrm>
        <a:off x="5430368" y="1993391"/>
        <a:ext cx="2466936" cy="1480161"/>
      </dsp:txXfrm>
    </dsp:sp>
    <dsp:sp modelId="{BB17B2D7-6D10-4B19-A668-C1AC63318A01}">
      <dsp:nvSpPr>
        <dsp:cNvPr id="0" name=""/>
        <dsp:cNvSpPr/>
      </dsp:nvSpPr>
      <dsp:spPr>
        <a:xfrm>
          <a:off x="8143998" y="1993391"/>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The Role of the Carmarthenshire Railway in Facilitating Industrial Growth</a:t>
          </a:r>
          <a:endParaRPr lang="en-US" sz="1300" kern="1200" dirty="0">
            <a:latin typeface="Arial" panose="020B0604020202020204" pitchFamily="34" charset="0"/>
            <a:cs typeface="Arial" panose="020B0604020202020204" pitchFamily="34" charset="0"/>
          </a:endParaRPr>
        </a:p>
      </dsp:txBody>
      <dsp:txXfrm>
        <a:off x="8143998" y="1993391"/>
        <a:ext cx="2466936" cy="1480161"/>
      </dsp:txXfrm>
    </dsp:sp>
    <dsp:sp modelId="{F436AFB7-2869-4138-9B15-8D0C04452523}">
      <dsp:nvSpPr>
        <dsp:cNvPr id="0" name=""/>
        <dsp:cNvSpPr/>
      </dsp:nvSpPr>
      <dsp:spPr>
        <a:xfrm>
          <a:off x="1359924" y="3720246"/>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The Carmarthenshire Railway, inaugurated through an Act of Parliament in 1802, became a critical infrastructure project that revolutionized the transportation of raw materials and finished goods.</a:t>
          </a:r>
          <a:endParaRPr lang="en-US" sz="1300" kern="1200" dirty="0">
            <a:latin typeface="Arial" panose="020B0604020202020204" pitchFamily="34" charset="0"/>
            <a:cs typeface="Arial" panose="020B0604020202020204" pitchFamily="34" charset="0"/>
          </a:endParaRPr>
        </a:p>
      </dsp:txBody>
      <dsp:txXfrm>
        <a:off x="1359924" y="3720246"/>
        <a:ext cx="2466936" cy="1480161"/>
      </dsp:txXfrm>
    </dsp:sp>
    <dsp:sp modelId="{D62D4DAF-E220-4A51-88F1-042044D62408}">
      <dsp:nvSpPr>
        <dsp:cNvPr id="0" name=""/>
        <dsp:cNvSpPr/>
      </dsp:nvSpPr>
      <dsp:spPr>
        <a:xfrm>
          <a:off x="4073553" y="3720246"/>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baseline="0" dirty="0">
              <a:latin typeface="Arial" panose="020B0604020202020204" pitchFamily="34" charset="0"/>
              <a:cs typeface="Arial" panose="020B0604020202020204" pitchFamily="34" charset="0"/>
            </a:rPr>
            <a:t>By connecting Llanelli's industrial heartland with broader markets, the railway enabled the efficient movement of coal, limestone, and iron ore, significantly reducing costs and boosting productivity</a:t>
          </a:r>
          <a:r>
            <a:rPr lang="en-GB" sz="1300" kern="1200" baseline="0" dirty="0"/>
            <a:t>.</a:t>
          </a:r>
          <a:endParaRPr lang="en-US" sz="1300" kern="1200" dirty="0"/>
        </a:p>
      </dsp:txBody>
      <dsp:txXfrm>
        <a:off x="4073553" y="3720246"/>
        <a:ext cx="2466936" cy="1480161"/>
      </dsp:txXfrm>
    </dsp:sp>
    <dsp:sp modelId="{6B9BEAB2-B0A6-4DAD-A10A-946E40C2E06B}">
      <dsp:nvSpPr>
        <dsp:cNvPr id="0" name=""/>
        <dsp:cNvSpPr/>
      </dsp:nvSpPr>
      <dsp:spPr>
        <a:xfrm>
          <a:off x="6787183" y="3720246"/>
          <a:ext cx="2466936" cy="1480161"/>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baseline="0" dirty="0">
              <a:latin typeface="Arial" panose="020B0604020202020204" pitchFamily="34" charset="0"/>
              <a:cs typeface="Arial" panose="020B0604020202020204" pitchFamily="34" charset="0"/>
            </a:rPr>
            <a:t>This railway system not only supported Raby's industrial operations but also catalysed regional economic development, establishing Llanelli as a central hub in South Wales's industrial landscape.</a:t>
          </a:r>
          <a:endParaRPr lang="en-US" sz="1200" kern="1200" dirty="0">
            <a:latin typeface="Arial" panose="020B0604020202020204" pitchFamily="34" charset="0"/>
            <a:cs typeface="Arial" panose="020B0604020202020204" pitchFamily="34" charset="0"/>
          </a:endParaRPr>
        </a:p>
      </dsp:txBody>
      <dsp:txXfrm>
        <a:off x="6787183" y="3720246"/>
        <a:ext cx="2466936" cy="14801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5CD652-4631-4EEA-A143-91CB8E07EC79}">
      <dsp:nvSpPr>
        <dsp:cNvPr id="0" name=""/>
        <dsp:cNvSpPr/>
      </dsp:nvSpPr>
      <dsp:spPr>
        <a:xfrm>
          <a:off x="930884" y="119166"/>
          <a:ext cx="3206472" cy="1923883"/>
        </a:xfrm>
        <a:prstGeom prst="rect">
          <a:avLst/>
        </a:prstGeom>
        <a:solidFill>
          <a:schemeClr val="accent5">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baseline="0" dirty="0">
              <a:latin typeface="Arial" panose="020B0604020202020204" pitchFamily="34" charset="0"/>
              <a:cs typeface="Arial" panose="020B0604020202020204" pitchFamily="34" charset="0"/>
            </a:rPr>
            <a:t>Llanelli's landscape was rich with natural resources, a bounty that included extensive coal seams, high-quality limestone, and accessible iron ore—key ingredients for the burgeoning industrial era.</a:t>
          </a:r>
          <a:endParaRPr lang="en-US" sz="1200" kern="1200" dirty="0">
            <a:latin typeface="Arial" panose="020B0604020202020204" pitchFamily="34" charset="0"/>
            <a:cs typeface="Arial" panose="020B0604020202020204" pitchFamily="34" charset="0"/>
          </a:endParaRPr>
        </a:p>
      </dsp:txBody>
      <dsp:txXfrm>
        <a:off x="930884" y="119166"/>
        <a:ext cx="3206472" cy="1923883"/>
      </dsp:txXfrm>
    </dsp:sp>
    <dsp:sp modelId="{71E581C9-93FB-4145-9D95-87306427776A}">
      <dsp:nvSpPr>
        <dsp:cNvPr id="0" name=""/>
        <dsp:cNvSpPr/>
      </dsp:nvSpPr>
      <dsp:spPr>
        <a:xfrm>
          <a:off x="4458003" y="119166"/>
          <a:ext cx="3206472" cy="1923883"/>
        </a:xfrm>
        <a:prstGeom prst="rect">
          <a:avLst/>
        </a:prstGeom>
        <a:solidFill>
          <a:schemeClr val="accent5">
            <a:hueOff val="30528"/>
            <a:satOff val="-17220"/>
            <a:lumOff val="-5817"/>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baseline="0" dirty="0">
              <a:latin typeface="Arial" panose="020B0604020202020204" pitchFamily="34" charset="0"/>
              <a:cs typeface="Arial" panose="020B0604020202020204" pitchFamily="34" charset="0"/>
            </a:rPr>
            <a:t>This geological wealth not only provided the raw materials necessary for iron production and other industries but also attracted entrepreneurs and investors like Alexander Raby, setting the stage for Llanelli's industrial development.</a:t>
          </a:r>
          <a:endParaRPr lang="en-US" sz="1200" kern="1200" dirty="0">
            <a:latin typeface="Arial" panose="020B0604020202020204" pitchFamily="34" charset="0"/>
            <a:cs typeface="Arial" panose="020B0604020202020204" pitchFamily="34" charset="0"/>
          </a:endParaRPr>
        </a:p>
      </dsp:txBody>
      <dsp:txXfrm>
        <a:off x="4458003" y="119166"/>
        <a:ext cx="3206472" cy="1923883"/>
      </dsp:txXfrm>
    </dsp:sp>
    <dsp:sp modelId="{DF610200-D579-41D8-B451-D150E767E524}">
      <dsp:nvSpPr>
        <dsp:cNvPr id="0" name=""/>
        <dsp:cNvSpPr/>
      </dsp:nvSpPr>
      <dsp:spPr>
        <a:xfrm>
          <a:off x="3764" y="2461728"/>
          <a:ext cx="4451833" cy="2679796"/>
        </a:xfrm>
        <a:prstGeom prst="rect">
          <a:avLst/>
        </a:prstGeom>
        <a:solidFill>
          <a:schemeClr val="accent5">
            <a:hueOff val="61057"/>
            <a:satOff val="-34441"/>
            <a:lumOff val="-11633"/>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baseline="0" dirty="0">
              <a:latin typeface="Arial" panose="020B0604020202020204" pitchFamily="34" charset="0"/>
              <a:cs typeface="Arial" panose="020B0604020202020204" pitchFamily="34" charset="0"/>
            </a:rPr>
            <a:t>1. The Transformation of Llanelli from a Fishing Village to an Industrial Powerhouse</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kern="1200" baseline="0" dirty="0">
              <a:latin typeface="Arial" panose="020B0604020202020204" pitchFamily="34" charset="0"/>
              <a:cs typeface="Arial" panose="020B0604020202020204" pitchFamily="34" charset="0"/>
            </a:rPr>
            <a:t>Before the Industrial Revolution, Llanelli was a modest fishing village, largely unnoticed in the broader economic landscape of Wales. The discovery and exploitation of local natural resources heralded a new era of prosperity and growth.</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kern="1200" baseline="0" dirty="0">
              <a:latin typeface="Arial" panose="020B0604020202020204" pitchFamily="34" charset="0"/>
              <a:cs typeface="Arial" panose="020B0604020202020204" pitchFamily="34" charset="0"/>
            </a:rPr>
            <a:t>The establishment of furnaces, mines, and railways led to an influx of workers and their families, transforming the social and physical landscape of the area. By the early 19th century, Llanelli had evolved into a bustling industrial town, a testament to the transformative power of industry.</a:t>
          </a:r>
          <a:endParaRPr lang="en-US" sz="1200" kern="1200" dirty="0">
            <a:latin typeface="Arial" panose="020B0604020202020204" pitchFamily="34" charset="0"/>
            <a:cs typeface="Arial" panose="020B0604020202020204" pitchFamily="34" charset="0"/>
          </a:endParaRPr>
        </a:p>
      </dsp:txBody>
      <dsp:txXfrm>
        <a:off x="3764" y="2461728"/>
        <a:ext cx="4451833" cy="2679796"/>
      </dsp:txXfrm>
    </dsp:sp>
    <dsp:sp modelId="{9A8618FD-3894-4A20-93BE-B343EB9C4910}">
      <dsp:nvSpPr>
        <dsp:cNvPr id="0" name=""/>
        <dsp:cNvSpPr/>
      </dsp:nvSpPr>
      <dsp:spPr>
        <a:xfrm>
          <a:off x="4776245" y="2363697"/>
          <a:ext cx="3815349" cy="2875859"/>
        </a:xfrm>
        <a:prstGeom prst="rect">
          <a:avLst/>
        </a:prstGeom>
        <a:solidFill>
          <a:schemeClr val="accent5">
            <a:hueOff val="91585"/>
            <a:satOff val="-51661"/>
            <a:lumOff val="-1745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baseline="0" dirty="0">
              <a:latin typeface="Arial" panose="020B0604020202020204" pitchFamily="34" charset="0"/>
              <a:cs typeface="Arial" panose="020B0604020202020204" pitchFamily="34" charset="0"/>
            </a:rPr>
            <a:t>2. The Living and Working Conditions of the Workers</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kern="1200" baseline="0" dirty="0">
              <a:latin typeface="Arial" panose="020B0604020202020204" pitchFamily="34" charset="0"/>
              <a:cs typeface="Arial" panose="020B0604020202020204" pitchFamily="34" charset="0"/>
            </a:rPr>
            <a:t>The rapid industrialization brought about significant challenges for the workers, including long hours, hazardous working conditions, and the physical toll of labour-intensive jobs in mines and furnaces.</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kern="1200" baseline="0" dirty="0">
              <a:latin typeface="Arial" panose="020B0604020202020204" pitchFamily="34" charset="0"/>
              <a:cs typeface="Arial" panose="020B0604020202020204" pitchFamily="34" charset="0"/>
            </a:rPr>
            <a:t>Housing developments, such as those initiated by Alexander Raby, aimed to accommodate the growing workforce, but often workers lived in cramped, basic conditions. Despite the hardships, a sense of community and solidarity grew among the working population, laying the groundwork for future social reforms and labour movements.</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kern="1200" baseline="0" dirty="0">
              <a:latin typeface="Arial" panose="020B0604020202020204" pitchFamily="34" charset="0"/>
              <a:cs typeface="Arial" panose="020B0604020202020204" pitchFamily="34" charset="0"/>
            </a:rPr>
            <a:t>The contrast between the promise of economic opportunity and the reality of daily struggles defined the workers' experience during this period of dramatic change.</a:t>
          </a:r>
          <a:endParaRPr lang="en-US" sz="1200" kern="1200" dirty="0">
            <a:latin typeface="Arial" panose="020B0604020202020204" pitchFamily="34" charset="0"/>
            <a:cs typeface="Arial" panose="020B0604020202020204" pitchFamily="34" charset="0"/>
          </a:endParaRPr>
        </a:p>
      </dsp:txBody>
      <dsp:txXfrm>
        <a:off x="4776245" y="2363697"/>
        <a:ext cx="3815349" cy="287585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6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0F90A736-5C19-474D-96FB-92FC0942FA5C}" type="datetimeFigureOut">
              <a:rPr lang="en-GB" smtClean="0"/>
              <a:t>25/02/2024</a:t>
            </a:fld>
            <a:endParaRPr lang="en-GB"/>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GB"/>
          </a:p>
        </p:txBody>
      </p:sp>
      <p:sp>
        <p:nvSpPr>
          <p:cNvPr id="6" name="Slide Number Placeholder 5"/>
          <p:cNvSpPr>
            <a:spLocks noGrp="1"/>
          </p:cNvSpPr>
          <p:nvPr>
            <p:ph type="sldNum" sz="quarter" idx="12"/>
          </p:nvPr>
        </p:nvSpPr>
        <p:spPr/>
        <p:txBody>
          <a:bodyPr vert="horz" lIns="45720" tIns="45720" rIns="45720" bIns="45720" rtlCol="0" anchor="ctr">
            <a:normAutofit/>
          </a:bodyPr>
          <a:lstStyle>
            <a:lvl1pPr>
              <a:defRPr lang="en-US"/>
            </a:lvl1pPr>
          </a:lstStyle>
          <a:p>
            <a:fld id="{8ACED261-C8DC-4003-86C6-4291EB161ACE}" type="slidenum">
              <a:rPr lang="en-GB" smtClean="0"/>
              <a:t>‹#›</a:t>
            </a:fld>
            <a:endParaRPr lang="en-GB"/>
          </a:p>
        </p:txBody>
      </p:sp>
      <p:sp>
        <p:nvSpPr>
          <p:cNvPr id="7" name="Rectangle 6"/>
          <p:cNvSpPr/>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82190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90A736-5C19-474D-96FB-92FC0942FA5C}" type="datetimeFigureOut">
              <a:rPr lang="en-GB" smtClean="0"/>
              <a:t>25/02/2024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568128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90A736-5C19-474D-96FB-92FC0942FA5C}" type="datetimeFigureOut">
              <a:rPr lang="en-GB" smtClean="0"/>
              <a:t>25/02/2024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CED261-C8DC-4003-86C6-4291EB161ACE}" type="slidenum">
              <a:rPr lang="en-GB" smtClean="0"/>
              <a:t>‹#›</a:t>
            </a:fld>
            <a:endParaRPr lang="en-GB"/>
          </a:p>
        </p:txBody>
      </p:sp>
      <p:sp>
        <p:nvSpPr>
          <p:cNvPr id="7" name="Rectangle 6"/>
          <p:cNvSpPr/>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58650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90A736-5C19-474D-96FB-92FC0942FA5C}" type="datetimeFigureOut">
              <a:rPr lang="en-GB" smtClean="0"/>
              <a:t>25/02/2024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298783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7879"/>
            <a:ext cx="4480560" cy="731520"/>
          </a:xfrm>
        </p:spPr>
        <p:txBody>
          <a:bodyPr anchor="b">
            <a:normAutofit/>
          </a:bodyPr>
          <a:lstStyle>
            <a:lvl1pPr marL="0" indent="0">
              <a:spcBef>
                <a:spcPts val="0"/>
              </a:spcBef>
              <a:buNone/>
              <a:defRPr sz="2000" b="0">
                <a:solidFill>
                  <a:schemeClr val="tx1">
                    <a:lumMod val="6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13"/>
          </p:nvPr>
        </p:nvSpPr>
        <p:spPr>
          <a:xfrm>
            <a:off x="6126480" y="1717879"/>
            <a:ext cx="4480560" cy="731520"/>
          </a:xfrm>
        </p:spPr>
        <p:txBody>
          <a:bodyPr anchor="b">
            <a:normAutofit/>
          </a:bodyPr>
          <a:lstStyle>
            <a:lvl1pPr marL="0" indent="0">
              <a:spcBef>
                <a:spcPts val="0"/>
              </a:spcBef>
              <a:buFontTx/>
              <a:buNone/>
              <a:defRPr lang="en-US" sz="2000" b="0" kern="1200" spc="10" baseline="0" dirty="0">
                <a:solidFill>
                  <a:schemeClr val="tx1">
                    <a:lumMod val="65000"/>
                  </a:schemeClr>
                </a:solidFill>
                <a:latin typeface="+mn-lt"/>
                <a:ea typeface="+mn-ea"/>
                <a:cs typeface="+mn-cs"/>
              </a:defRPr>
            </a:lvl1pPr>
          </a:lstStyle>
          <a:p>
            <a:pPr lvl="0"/>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90A736-5C19-474D-96FB-92FC0942FA5C}" type="datetimeFigureOut">
              <a:rPr lang="en-GB" smtClean="0"/>
              <a:t>25/02/2024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2734784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90A736-5C19-474D-96FB-92FC0942FA5C}" type="datetimeFigureOut">
              <a:rPr lang="en-GB" smtClean="0"/>
              <a:t>25/02/2024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2158929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90A736-5C19-474D-96FB-92FC0942FA5C}" type="datetimeFigureOut">
              <a:rPr lang="en-GB" smtClean="0"/>
              <a:t>25/02/2024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2565885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90A736-5C19-474D-96FB-92FC0942FA5C}" type="datetimeFigureOut">
              <a:rPr lang="en-GB" smtClean="0"/>
              <a:t>25/02/2024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2695549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tx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90A736-5C19-474D-96FB-92FC0942FA5C}" type="datetimeFigureOut">
              <a:rPr lang="en-GB" smtClean="0"/>
              <a:t>25/02/2024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182088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90A736-5C19-474D-96FB-92FC0942FA5C}" type="datetimeFigureOut">
              <a:rPr lang="en-GB" smtClean="0"/>
              <a:t>25/02/2024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963156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90A736-5C19-474D-96FB-92FC0942FA5C}" type="datetimeFigureOut">
              <a:rPr lang="en-GB" smtClean="0"/>
              <a:t>25/02/2024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CED261-C8DC-4003-86C6-4291EB161ACE}" type="slidenum">
              <a:rPr lang="en-GB" smtClean="0"/>
              <a:t>‹#›</a:t>
            </a:fld>
            <a:endParaRPr lang="en-GB"/>
          </a:p>
        </p:txBody>
      </p:sp>
    </p:spTree>
    <p:extLst>
      <p:ext uri="{BB962C8B-B14F-4D97-AF65-F5344CB8AC3E}">
        <p14:creationId xmlns:p14="http://schemas.microsoft.com/office/powerpoint/2010/main" val="3512449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1">
                    <a:lumMod val="50000"/>
                  </a:schemeClr>
                </a:solidFill>
              </a:defRPr>
            </a:lvl1pPr>
          </a:lstStyle>
          <a:p>
            <a:fld id="{0F90A736-5C19-474D-96FB-92FC0942FA5C}" type="datetimeFigureOut">
              <a:rPr lang="en-GB" smtClean="0"/>
              <a:t>25/02/2024</a:t>
            </a:fld>
            <a:endParaRPr lang="en-GB"/>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rgbClr val="969696"/>
                </a:solidFill>
              </a:defRPr>
            </a:lvl1pPr>
          </a:lstStyle>
          <a:p>
            <a:endParaRPr lang="en-GB"/>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rgbClr val="777777"/>
                </a:solidFill>
              </a:defRPr>
            </a:lvl1pPr>
          </a:lstStyle>
          <a:p>
            <a:fld id="{8ACED261-C8DC-4003-86C6-4291EB161ACE}" type="slidenum">
              <a:rPr lang="en-GB" smtClean="0"/>
              <a:t>‹#›</a:t>
            </a:fld>
            <a:endParaRPr lang="en-GB"/>
          </a:p>
        </p:txBody>
      </p:sp>
    </p:spTree>
    <p:extLst>
      <p:ext uri="{BB962C8B-B14F-4D97-AF65-F5344CB8AC3E}">
        <p14:creationId xmlns:p14="http://schemas.microsoft.com/office/powerpoint/2010/main" val="1141877377"/>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coflein.gov.uk/en/site/92882/" TargetMode="External"/><Relationship Id="rId3" Type="http://schemas.openxmlformats.org/officeDocument/2006/relationships/hyperlink" Target="https://doi.org/10.2478/mgrsd-1986-020126" TargetMode="External"/><Relationship Id="rId7" Type="http://schemas.openxmlformats.org/officeDocument/2006/relationships/hyperlink" Target="https://llanellistandard.com/the-rise-of-llanelli-through-the-industrial-period/" TargetMode="External"/><Relationship Id="rId2" Type="http://schemas.openxmlformats.org/officeDocument/2006/relationships/hyperlink" Target="https://doi.org/10.2307/2222134" TargetMode="External"/><Relationship Id="rId1" Type="http://schemas.openxmlformats.org/officeDocument/2006/relationships/slideLayout" Target="../slideLayouts/slideLayout2.xml"/><Relationship Id="rId6" Type="http://schemas.openxmlformats.org/officeDocument/2006/relationships/hyperlink" Target="https://doi.org/10.2307/2593488" TargetMode="External"/><Relationship Id="rId5" Type="http://schemas.openxmlformats.org/officeDocument/2006/relationships/hyperlink" Target="https://doi.org/10.1179/0309072813z.00000000021" TargetMode="External"/><Relationship Id="rId4" Type="http://schemas.openxmlformats.org/officeDocument/2006/relationships/hyperlink" Target="https://doi.org/10.1177/09562478030150011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2632E-3EF1-16C9-AED7-B1D17DC52D89}"/>
              </a:ext>
            </a:extLst>
          </p:cNvPr>
          <p:cNvSpPr>
            <a:spLocks noGrp="1"/>
          </p:cNvSpPr>
          <p:nvPr>
            <p:ph type="ctrTitle"/>
          </p:nvPr>
        </p:nvSpPr>
        <p:spPr>
          <a:xfrm>
            <a:off x="874263" y="155642"/>
            <a:ext cx="4534047" cy="855561"/>
          </a:xfrm>
        </p:spPr>
        <p:txBody>
          <a:bodyPr vert="horz" lIns="91440" tIns="45720" rIns="91440" bIns="45720" rtlCol="0" anchor="b">
            <a:normAutofit/>
          </a:bodyPr>
          <a:lstStyle/>
          <a:p>
            <a:pPr>
              <a:lnSpc>
                <a:spcPct val="90000"/>
              </a:lnSpc>
            </a:pPr>
            <a:r>
              <a:rPr lang="en-US" sz="2000" dirty="0">
                <a:solidFill>
                  <a:srgbClr val="FF0000"/>
                </a:solidFill>
                <a:latin typeface="Arial Black" panose="020B0A04020102020204" pitchFamily="34" charset="0"/>
              </a:rPr>
              <a:t>The Dawn of Industrial Prosperity in Llanelli</a:t>
            </a:r>
          </a:p>
        </p:txBody>
      </p:sp>
      <p:sp>
        <p:nvSpPr>
          <p:cNvPr id="3" name="Subtitle 2">
            <a:extLst>
              <a:ext uri="{FF2B5EF4-FFF2-40B4-BE49-F238E27FC236}">
                <a16:creationId xmlns:a16="http://schemas.microsoft.com/office/drawing/2014/main" id="{62687911-91AA-E37E-8EF9-B0D4BE82C6F8}"/>
              </a:ext>
            </a:extLst>
          </p:cNvPr>
          <p:cNvSpPr>
            <a:spLocks noGrp="1"/>
          </p:cNvSpPr>
          <p:nvPr>
            <p:ph type="subTitle" idx="1"/>
          </p:nvPr>
        </p:nvSpPr>
        <p:spPr>
          <a:xfrm>
            <a:off x="631324" y="1284051"/>
            <a:ext cx="6275313" cy="5301575"/>
          </a:xfrm>
        </p:spPr>
        <p:txBody>
          <a:bodyPr vert="horz" lIns="91440" tIns="45720" rIns="91440" bIns="45720" rtlCol="0">
            <a:noAutofit/>
          </a:bodyPr>
          <a:lstStyle/>
          <a:p>
            <a:pPr indent="-182880"/>
            <a:r>
              <a:rPr lang="en-US" sz="1200" dirty="0">
                <a:solidFill>
                  <a:srgbClr val="FF0000"/>
                </a:solidFill>
                <a:latin typeface="Arial Black" panose="020B0A04020102020204" pitchFamily="34" charset="0"/>
              </a:rPr>
              <a:t>1</a:t>
            </a:r>
            <a:r>
              <a:rPr lang="en-US" sz="1200" dirty="0">
                <a:solidFill>
                  <a:srgbClr val="FF0000"/>
                </a:solidFill>
                <a:latin typeface="Arial Black" panose="020B0A04020102020204" pitchFamily="34" charset="0"/>
                <a:cs typeface="Arial" panose="020B0604020202020204" pitchFamily="34" charset="0"/>
              </a:rPr>
              <a:t>. Brief Overview of the Industrial Revolution in Llanelli</a:t>
            </a:r>
            <a:r>
              <a:rPr lang="en-US" sz="1200" dirty="0">
                <a:latin typeface="Arial" panose="020B0604020202020204" pitchFamily="34" charset="0"/>
                <a:cs typeface="Arial" panose="020B0604020202020204" pitchFamily="34" charset="0"/>
              </a:rPr>
              <a:t>:</a:t>
            </a:r>
          </a:p>
          <a:p>
            <a:pPr marL="342900" indent="-182880">
              <a:buFont typeface="Arial" panose="020B0604020202020204" pitchFamily="34" charset="0"/>
              <a:buChar char="•"/>
            </a:pPr>
            <a:r>
              <a:rPr lang="en-US" sz="1200" dirty="0">
                <a:latin typeface="Arial" panose="020B0604020202020204" pitchFamily="34" charset="0"/>
                <a:cs typeface="Arial" panose="020B0604020202020204" pitchFamily="34" charset="0"/>
              </a:rPr>
              <a:t>Llanelli transformed from a small fishing village into a leading industrial town during the 18th and 19th centuries.</a:t>
            </a:r>
          </a:p>
          <a:p>
            <a:pPr marL="342900" indent="-182880">
              <a:buFont typeface="Arial" panose="020B0604020202020204" pitchFamily="34" charset="0"/>
              <a:buChar char="•"/>
            </a:pPr>
            <a:r>
              <a:rPr lang="en-US" sz="1200" dirty="0">
                <a:latin typeface="Arial" panose="020B0604020202020204" pitchFamily="34" charset="0"/>
                <a:cs typeface="Arial" panose="020B0604020202020204" pitchFamily="34" charset="0"/>
              </a:rPr>
              <a:t>Key industries included ironworks, coal mining, and tinplate production.</a:t>
            </a:r>
          </a:p>
          <a:p>
            <a:pPr marL="342900" indent="-182880">
              <a:buFont typeface="Arial" panose="020B0604020202020204" pitchFamily="34" charset="0"/>
              <a:buChar char="•"/>
            </a:pPr>
            <a:r>
              <a:rPr lang="en-US" sz="1200" dirty="0">
                <a:latin typeface="Arial" panose="020B0604020202020204" pitchFamily="34" charset="0"/>
                <a:cs typeface="Arial" panose="020B0604020202020204" pitchFamily="34" charset="0"/>
              </a:rPr>
              <a:t>The area's natural resources, such as coal and iron ore, positioned it as a central hub in the industrial landscape of Wales.</a:t>
            </a:r>
          </a:p>
          <a:p>
            <a:pPr indent="-182880"/>
            <a:r>
              <a:rPr lang="en-US" sz="1200" dirty="0">
                <a:solidFill>
                  <a:srgbClr val="FF0000"/>
                </a:solidFill>
                <a:latin typeface="Arial" panose="020B0604020202020204" pitchFamily="34" charset="0"/>
                <a:cs typeface="Arial" panose="020B0604020202020204" pitchFamily="34" charset="0"/>
              </a:rPr>
              <a:t>2</a:t>
            </a:r>
            <a:r>
              <a:rPr lang="en-US" sz="1200" dirty="0">
                <a:solidFill>
                  <a:srgbClr val="FF0000"/>
                </a:solidFill>
                <a:latin typeface="Arial Black" panose="020B0A04020102020204" pitchFamily="34" charset="0"/>
                <a:cs typeface="Arial" panose="020B0604020202020204" pitchFamily="34" charset="0"/>
              </a:rPr>
              <a:t>.</a:t>
            </a:r>
            <a:r>
              <a:rPr lang="en-US" sz="1200" dirty="0">
                <a:latin typeface="Arial Black" panose="020B0A04020102020204" pitchFamily="34" charset="0"/>
                <a:cs typeface="Arial" panose="020B0604020202020204" pitchFamily="34" charset="0"/>
              </a:rPr>
              <a:t> </a:t>
            </a:r>
            <a:r>
              <a:rPr lang="en-US" sz="1200" dirty="0">
                <a:solidFill>
                  <a:srgbClr val="FF0000"/>
                </a:solidFill>
                <a:latin typeface="Arial Black" panose="020B0A04020102020204" pitchFamily="34" charset="0"/>
                <a:cs typeface="Arial" panose="020B0604020202020204" pitchFamily="34" charset="0"/>
              </a:rPr>
              <a:t>The Significance of Alexander Raby's Contributions:</a:t>
            </a:r>
          </a:p>
          <a:p>
            <a:pPr marL="342900" indent="-182880">
              <a:buFont typeface="Arial" panose="020B0604020202020204" pitchFamily="34" charset="0"/>
              <a:buChar char="•"/>
            </a:pPr>
            <a:r>
              <a:rPr lang="en-US" sz="1200" dirty="0">
                <a:latin typeface="Arial" panose="020B0604020202020204" pitchFamily="34" charset="0"/>
                <a:cs typeface="Arial" panose="020B0604020202020204" pitchFamily="34" charset="0"/>
              </a:rPr>
              <a:t>Alexander Raby, an entrepreneur and ironmaster, played a pivotal role in Llanelli's industrial development.</a:t>
            </a:r>
          </a:p>
          <a:p>
            <a:pPr marL="342900" indent="-182880">
              <a:buFont typeface="Arial" panose="020B0604020202020204" pitchFamily="34" charset="0"/>
              <a:buChar char="•"/>
            </a:pPr>
            <a:r>
              <a:rPr lang="en-US" sz="1200" dirty="0">
                <a:latin typeface="Arial" panose="020B0604020202020204" pitchFamily="34" charset="0"/>
                <a:cs typeface="Arial" panose="020B0604020202020204" pitchFamily="34" charset="0"/>
              </a:rPr>
              <a:t>In 1796, Raby took over and expanded the Stradey iron furnace, laying the groundwork for future industrialization.</a:t>
            </a:r>
          </a:p>
          <a:p>
            <a:pPr marL="342900" indent="-182880">
              <a:buFont typeface="Arial" panose="020B0604020202020204" pitchFamily="34" charset="0"/>
              <a:buChar char="•"/>
            </a:pPr>
            <a:r>
              <a:rPr lang="en-US" sz="1200" dirty="0">
                <a:latin typeface="Arial" panose="020B0604020202020204" pitchFamily="34" charset="0"/>
                <a:cs typeface="Arial" panose="020B0604020202020204" pitchFamily="34" charset="0"/>
              </a:rPr>
              <a:t>His investments in coal mining and iron production catalyzed economic growth, creating jobs and attracting skilled workers.</a:t>
            </a:r>
          </a:p>
          <a:p>
            <a:pPr marL="342900" indent="-182880">
              <a:buFont typeface="Arial" panose="020B0604020202020204" pitchFamily="34" charset="0"/>
              <a:buChar char="•"/>
            </a:pPr>
            <a:r>
              <a:rPr lang="en-US" sz="1200" dirty="0">
                <a:latin typeface="Arial" panose="020B0604020202020204" pitchFamily="34" charset="0"/>
                <a:cs typeface="Arial" panose="020B0604020202020204" pitchFamily="34" charset="0"/>
              </a:rPr>
              <a:t>Raby's vision extended beyond ironworks; he was instrumental in improving transport links, including the development of the Carmarthenshire Railway, facilitating easier movement of raw materials and finished goods.</a:t>
            </a:r>
          </a:p>
          <a:p>
            <a:pPr marL="342900" indent="-182880">
              <a:buFont typeface="Arial" panose="020B0604020202020204" pitchFamily="34" charset="0"/>
              <a:buChar char="•"/>
            </a:pPr>
            <a:r>
              <a:rPr lang="en-US" sz="1200" dirty="0">
                <a:latin typeface="Arial" panose="020B0604020202020204" pitchFamily="34" charset="0"/>
                <a:cs typeface="Arial" panose="020B0604020202020204" pitchFamily="34" charset="0"/>
              </a:rPr>
              <a:t>Despite financial setbacks, Raby's legacy is seen in the industrial growth of Llanelli and the establishment of infrastructure that supported continued economic development.</a:t>
            </a:r>
          </a:p>
        </p:txBody>
      </p:sp>
      <p:pic>
        <p:nvPicPr>
          <p:cNvPr id="5" name="Picture 4" descr="A map of a city&#10;&#10;Description automatically generated">
            <a:extLst>
              <a:ext uri="{FF2B5EF4-FFF2-40B4-BE49-F238E27FC236}">
                <a16:creationId xmlns:a16="http://schemas.microsoft.com/office/drawing/2014/main" id="{3C80C2AB-C92B-2663-6553-F6DD12341088}"/>
              </a:ext>
            </a:extLst>
          </p:cNvPr>
          <p:cNvPicPr>
            <a:picLocks noChangeAspect="1"/>
          </p:cNvPicPr>
          <p:nvPr/>
        </p:nvPicPr>
        <p:blipFill>
          <a:blip r:embed="rId2"/>
          <a:stretch>
            <a:fillRect/>
          </a:stretch>
        </p:blipFill>
        <p:spPr>
          <a:xfrm>
            <a:off x="7033098" y="1770434"/>
            <a:ext cx="3810048" cy="4263560"/>
          </a:xfrm>
          <a:prstGeom prst="rect">
            <a:avLst/>
          </a:prstGeom>
        </p:spPr>
      </p:pic>
    </p:spTree>
    <p:extLst>
      <p:ext uri="{BB962C8B-B14F-4D97-AF65-F5344CB8AC3E}">
        <p14:creationId xmlns:p14="http://schemas.microsoft.com/office/powerpoint/2010/main" val="28050693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ABFC0-9AB7-CB7D-490E-D45CE713FE54}"/>
              </a:ext>
            </a:extLst>
          </p:cNvPr>
          <p:cNvSpPr>
            <a:spLocks noGrp="1"/>
          </p:cNvSpPr>
          <p:nvPr>
            <p:ph type="title"/>
          </p:nvPr>
        </p:nvSpPr>
        <p:spPr>
          <a:xfrm>
            <a:off x="863038" y="77821"/>
            <a:ext cx="9692640" cy="553186"/>
          </a:xfrm>
        </p:spPr>
        <p:txBody>
          <a:bodyPr>
            <a:normAutofit/>
          </a:bodyPr>
          <a:lstStyle/>
          <a:p>
            <a:r>
              <a:rPr lang="en-GB" sz="2000" dirty="0">
                <a:solidFill>
                  <a:srgbClr val="FF0000"/>
                </a:solidFill>
                <a:latin typeface="Arial Black" panose="020B0A04020102020204" pitchFamily="34" charset="0"/>
              </a:rPr>
              <a:t>Alexander Raby: The Ironmaster and His Ventures</a:t>
            </a:r>
          </a:p>
        </p:txBody>
      </p:sp>
      <p:graphicFrame>
        <p:nvGraphicFramePr>
          <p:cNvPr id="5" name="Content Placeholder 2">
            <a:extLst>
              <a:ext uri="{FF2B5EF4-FFF2-40B4-BE49-F238E27FC236}">
                <a16:creationId xmlns:a16="http://schemas.microsoft.com/office/drawing/2014/main" id="{CE1992D2-7369-9AB0-FD77-75096145D323}"/>
              </a:ext>
            </a:extLst>
          </p:cNvPr>
          <p:cNvGraphicFramePr>
            <a:graphicFrameLocks noGrp="1"/>
          </p:cNvGraphicFramePr>
          <p:nvPr>
            <p:ph idx="1"/>
            <p:extLst>
              <p:ext uri="{D42A27DB-BD31-4B8C-83A1-F6EECF244321}">
                <p14:modId xmlns:p14="http://schemas.microsoft.com/office/powerpoint/2010/main" val="3324758100"/>
              </p:ext>
            </p:extLst>
          </p:nvPr>
        </p:nvGraphicFramePr>
        <p:xfrm>
          <a:off x="282102" y="953311"/>
          <a:ext cx="10614044" cy="54669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880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4BCF5-D01A-3653-146B-77D510FDFFFA}"/>
              </a:ext>
            </a:extLst>
          </p:cNvPr>
          <p:cNvSpPr>
            <a:spLocks noGrp="1"/>
          </p:cNvSpPr>
          <p:nvPr>
            <p:ph type="title"/>
          </p:nvPr>
        </p:nvSpPr>
        <p:spPr>
          <a:xfrm>
            <a:off x="1699617" y="469363"/>
            <a:ext cx="9692640" cy="416999"/>
          </a:xfrm>
        </p:spPr>
        <p:txBody>
          <a:bodyPr>
            <a:normAutofit/>
          </a:bodyPr>
          <a:lstStyle/>
          <a:p>
            <a:r>
              <a:rPr lang="en-GB" sz="2000" dirty="0">
                <a:solidFill>
                  <a:srgbClr val="FF0000"/>
                </a:solidFill>
                <a:latin typeface="Arial Black" panose="020B0A04020102020204" pitchFamily="34" charset="0"/>
              </a:rPr>
              <a:t>The Abundance of Coal, Limestone, and Iron Ore in Llanelli</a:t>
            </a:r>
          </a:p>
        </p:txBody>
      </p:sp>
      <p:graphicFrame>
        <p:nvGraphicFramePr>
          <p:cNvPr id="5" name="Content Placeholder 2">
            <a:extLst>
              <a:ext uri="{FF2B5EF4-FFF2-40B4-BE49-F238E27FC236}">
                <a16:creationId xmlns:a16="http://schemas.microsoft.com/office/drawing/2014/main" id="{74FDDE4B-54C8-315C-E79F-A240F692A03D}"/>
              </a:ext>
            </a:extLst>
          </p:cNvPr>
          <p:cNvGraphicFramePr>
            <a:graphicFrameLocks noGrp="1"/>
          </p:cNvGraphicFramePr>
          <p:nvPr>
            <p:ph idx="1"/>
            <p:extLst>
              <p:ext uri="{D42A27DB-BD31-4B8C-83A1-F6EECF244321}">
                <p14:modId xmlns:p14="http://schemas.microsoft.com/office/powerpoint/2010/main" val="2267447933"/>
              </p:ext>
            </p:extLst>
          </p:nvPr>
        </p:nvGraphicFramePr>
        <p:xfrm>
          <a:off x="1388332" y="1149081"/>
          <a:ext cx="8595360" cy="5358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2874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F2E1F87-6071-C198-D697-92E964A4DCB1}"/>
              </a:ext>
            </a:extLst>
          </p:cNvPr>
          <p:cNvPicPr>
            <a:picLocks noChangeAspect="1"/>
          </p:cNvPicPr>
          <p:nvPr/>
        </p:nvPicPr>
        <p:blipFill rotWithShape="1">
          <a:blip r:embed="rId2">
            <a:alphaModFix amt="35000"/>
          </a:blip>
          <a:srcRect t="37161" r="1" b="7728"/>
          <a:stretch/>
        </p:blipFill>
        <p:spPr>
          <a:xfrm>
            <a:off x="20" y="10"/>
            <a:ext cx="11292820" cy="6857990"/>
          </a:xfrm>
          <a:prstGeom prst="rect">
            <a:avLst/>
          </a:prstGeom>
        </p:spPr>
      </p:pic>
      <p:sp>
        <p:nvSpPr>
          <p:cNvPr id="2" name="Title 1">
            <a:extLst>
              <a:ext uri="{FF2B5EF4-FFF2-40B4-BE49-F238E27FC236}">
                <a16:creationId xmlns:a16="http://schemas.microsoft.com/office/drawing/2014/main" id="{7041FDD7-D9EB-EC3B-89C0-2FE67C3A625B}"/>
              </a:ext>
            </a:extLst>
          </p:cNvPr>
          <p:cNvSpPr>
            <a:spLocks noGrp="1"/>
          </p:cNvSpPr>
          <p:nvPr>
            <p:ph type="title"/>
          </p:nvPr>
        </p:nvSpPr>
        <p:spPr>
          <a:xfrm>
            <a:off x="899160" y="126460"/>
            <a:ext cx="9692640" cy="776922"/>
          </a:xfrm>
        </p:spPr>
        <p:txBody>
          <a:bodyPr>
            <a:normAutofit/>
          </a:bodyPr>
          <a:lstStyle/>
          <a:p>
            <a:r>
              <a:rPr lang="en-GB" sz="2000" dirty="0">
                <a:solidFill>
                  <a:srgbClr val="FF0000"/>
                </a:solidFill>
                <a:latin typeface="Arial Black" panose="020B0A04020102020204" pitchFamily="34" charset="0"/>
              </a:rPr>
              <a:t>Technological Advances and Economic Surge</a:t>
            </a:r>
            <a:br>
              <a:rPr lang="en-GB" sz="2000" dirty="0">
                <a:solidFill>
                  <a:srgbClr val="FF0000"/>
                </a:solidFill>
                <a:latin typeface="Arial Black" panose="020B0A04020102020204" pitchFamily="34" charset="0"/>
              </a:rPr>
            </a:br>
            <a:r>
              <a:rPr lang="en-GB" sz="2000" dirty="0">
                <a:solidFill>
                  <a:srgbClr val="FF0000"/>
                </a:solidFill>
                <a:latin typeface="Arial Black" panose="020B0A04020102020204" pitchFamily="34" charset="0"/>
              </a:rPr>
              <a:t>Introduction of High-Pressure Steam Engines by Trevithick</a:t>
            </a:r>
          </a:p>
        </p:txBody>
      </p:sp>
      <p:sp>
        <p:nvSpPr>
          <p:cNvPr id="3" name="Content Placeholder 2">
            <a:extLst>
              <a:ext uri="{FF2B5EF4-FFF2-40B4-BE49-F238E27FC236}">
                <a16:creationId xmlns:a16="http://schemas.microsoft.com/office/drawing/2014/main" id="{CBFE9A24-BA40-B783-00F5-31992592BB2A}"/>
              </a:ext>
            </a:extLst>
          </p:cNvPr>
          <p:cNvSpPr>
            <a:spLocks noGrp="1"/>
          </p:cNvSpPr>
          <p:nvPr>
            <p:ph idx="1"/>
          </p:nvPr>
        </p:nvSpPr>
        <p:spPr>
          <a:xfrm>
            <a:off x="145915" y="1029832"/>
            <a:ext cx="11146925" cy="5150305"/>
          </a:xfrm>
        </p:spPr>
        <p:txBody>
          <a:bodyPr>
            <a:noAutofit/>
          </a:bodyPr>
          <a:lstStyle/>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Richard Trevithick's revolutionary high-pressure steam engines marked a significant technological leap, enabling more efficient mining and manufacturing processes.</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In 1804, Raby introduced one of Trevithick's engines at Caebad Colliery, significantly boosting productivity by allowing deeper mining operations and faster removal of water from mine shafts.</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This innovation not only advanced Llanelli's industrial capabilities but also demonstrated the critical role of technology in accelerating industrial growth.</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The Establishment of a Network of Tramways for Efficient Transportation</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To facilitate the movement of raw materials and finished products, Raby and other industrialists developed an extensive network of tramways linking mines, furnaces, and docks.</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This infrastructure investment reduced transportation costs and time, significantly enhancing the efficiency of the local industry and connecting Llanelli to wider markets.</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The tramway network exemplifies the ingenuity of Llanelli's industrialists in overcoming logistical challenges and is a testament to the town's early adoption of integrated industrial transportation solutions.</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Impact on Local and National Economy: Housing Boom, Population Growth, and Llanelli's Role in the National Industrial Output</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The technological and infrastructural developments in Llanelli had profound economic impacts, evidenced by a housing boom and rapid population growth as workers flocked to the area for employment opportunities.</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Llanelli's industries, particularly iron and coal, became vital components of the national economy, contributing significantly to Britain's industrial output and international trade.</a:t>
            </a:r>
          </a:p>
          <a:p>
            <a:pPr>
              <a:buFont typeface="Courier New" panose="02070309020205020404" pitchFamily="49" charset="0"/>
              <a:buChar char="o"/>
            </a:pPr>
            <a:r>
              <a:rPr lang="en-GB" sz="1200" dirty="0">
                <a:solidFill>
                  <a:schemeClr val="bg1"/>
                </a:solidFill>
                <a:latin typeface="Arial" panose="020B0604020202020204" pitchFamily="34" charset="0"/>
                <a:cs typeface="Arial" panose="020B0604020202020204" pitchFamily="34" charset="0"/>
              </a:rPr>
              <a:t>The economic surge transformed Llanelli into a prosperous industrial town, showcasing the direct link between technological innovation and economic prosperity. This transformation also set a precedent for industrial development in other parts of Wales and the UK.</a:t>
            </a:r>
          </a:p>
        </p:txBody>
      </p:sp>
    </p:spTree>
    <p:extLst>
      <p:ext uri="{BB962C8B-B14F-4D97-AF65-F5344CB8AC3E}">
        <p14:creationId xmlns:p14="http://schemas.microsoft.com/office/powerpoint/2010/main" val="755613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3D09D-BD17-E890-3D96-99DDF21A0ED4}"/>
              </a:ext>
            </a:extLst>
          </p:cNvPr>
          <p:cNvSpPr>
            <a:spLocks noGrp="1"/>
          </p:cNvSpPr>
          <p:nvPr>
            <p:ph type="title"/>
          </p:nvPr>
        </p:nvSpPr>
        <p:spPr>
          <a:xfrm>
            <a:off x="278276" y="-172025"/>
            <a:ext cx="10721048" cy="928019"/>
          </a:xfrm>
        </p:spPr>
        <p:txBody>
          <a:bodyPr>
            <a:normAutofit/>
          </a:bodyPr>
          <a:lstStyle/>
          <a:p>
            <a:r>
              <a:rPr lang="en-GB" sz="2000" dirty="0">
                <a:solidFill>
                  <a:srgbClr val="FF0000"/>
                </a:solidFill>
                <a:latin typeface="Arial Black" panose="020B0A04020102020204" pitchFamily="34" charset="0"/>
              </a:rPr>
              <a:t>Challenges and Legacy</a:t>
            </a:r>
            <a:br>
              <a:rPr lang="en-GB" sz="2000" dirty="0">
                <a:solidFill>
                  <a:srgbClr val="FF0000"/>
                </a:solidFill>
                <a:latin typeface="Arial Black" panose="020B0A04020102020204" pitchFamily="34" charset="0"/>
              </a:rPr>
            </a:br>
            <a:r>
              <a:rPr lang="en-GB" sz="2000" dirty="0">
                <a:solidFill>
                  <a:srgbClr val="FF0000"/>
                </a:solidFill>
                <a:latin typeface="Arial Black" panose="020B0A04020102020204" pitchFamily="34" charset="0"/>
              </a:rPr>
              <a:t>The Financial Crises Faced by Alexander Raby and the Eventual Downfall</a:t>
            </a:r>
          </a:p>
        </p:txBody>
      </p:sp>
      <p:sp>
        <p:nvSpPr>
          <p:cNvPr id="3" name="Content Placeholder 2">
            <a:extLst>
              <a:ext uri="{FF2B5EF4-FFF2-40B4-BE49-F238E27FC236}">
                <a16:creationId xmlns:a16="http://schemas.microsoft.com/office/drawing/2014/main" id="{81D9AB88-A98F-6AAA-124A-FAB9E120F155}"/>
              </a:ext>
            </a:extLst>
          </p:cNvPr>
          <p:cNvSpPr>
            <a:spLocks noGrp="1"/>
          </p:cNvSpPr>
          <p:nvPr>
            <p:ph idx="1"/>
          </p:nvPr>
        </p:nvSpPr>
        <p:spPr>
          <a:xfrm>
            <a:off x="118353" y="1167319"/>
            <a:ext cx="11040894" cy="4351337"/>
          </a:xfrm>
        </p:spPr>
        <p:txBody>
          <a:bodyPr>
            <a:noAutofit/>
          </a:bodyPr>
          <a:lstStyle/>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Despite his early successes, Alexander Raby faced significant financial challenges, culminating in a crisis by 1806 due to mismanagement and the misuse of assets from the Carmarthenshire Railway.</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Raby's ambitious expansions and investments, while initially driving Llanelli's industrial growth, eventually led to financial overextension. His enterprises faced auctions, and Raby himself became insolvent, marking a stark turn in fortunes.</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This story serves as a reminder of the volatile nature of early industrial ventures and the thin line between success and failure in the rapidly evolving economic landscape of the time.</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Social Issues: Worker's Rights, Housing Conditions, and Community Development</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The rapid industrialization of Llanelli brought to the fore significant social issues, including poor working conditions in mines and furnaces, inadequate housing, and the need for better worker protections.</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These challenges sparked early movements towards labour rights and reforms, laying the groundwork for future advancements in worker welfare and community development.</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The struggle and resilience of Llanelli's workers highlight the human cost of industrial progress and the community's role in advocating for change.</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Llanelli's Lasting Industrial Legacy and Its Transformation into a Modern Town</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Despite the challenges, Llanelli's industrial era left a legacy, transforming it from a small fishing village into a key player in the global industrial landscape.</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The town's adaptation to changing economic conditions over the centuries showcases its resilience and capacity for reinvention, embodying the enduring spirit of industrial and post-industrial transformation.</a:t>
            </a:r>
          </a:p>
          <a:p>
            <a:pPr>
              <a:buFont typeface="Courier New" panose="02070309020205020404" pitchFamily="49" charset="0"/>
              <a:buChar char="o"/>
            </a:pPr>
            <a:r>
              <a:rPr lang="en-GB" sz="1200" dirty="0">
                <a:latin typeface="Arial" panose="020B0604020202020204" pitchFamily="34" charset="0"/>
                <a:cs typeface="Arial" panose="020B0604020202020204" pitchFamily="34" charset="0"/>
              </a:rPr>
              <a:t>Today, Llanelli honours its industrial past while embracing modernity, evidenced by the preservation of historical sites and integration with contemporary urban development.</a:t>
            </a:r>
          </a:p>
        </p:txBody>
      </p:sp>
    </p:spTree>
    <p:extLst>
      <p:ext uri="{BB962C8B-B14F-4D97-AF65-F5344CB8AC3E}">
        <p14:creationId xmlns:p14="http://schemas.microsoft.com/office/powerpoint/2010/main" val="198695279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05EFC-0E1F-A4EE-3664-6428659EF93C}"/>
              </a:ext>
            </a:extLst>
          </p:cNvPr>
          <p:cNvSpPr>
            <a:spLocks noGrp="1"/>
          </p:cNvSpPr>
          <p:nvPr>
            <p:ph type="title"/>
          </p:nvPr>
        </p:nvSpPr>
        <p:spPr/>
        <p:txBody>
          <a:bodyPr/>
          <a:lstStyle/>
          <a:p>
            <a:r>
              <a:rPr lang="en-GB" dirty="0">
                <a:highlight>
                  <a:srgbClr val="FFFF00"/>
                </a:highlight>
                <a:latin typeface="Arial Black" panose="020B0A04020102020204" pitchFamily="34" charset="0"/>
              </a:rPr>
              <a:t>References </a:t>
            </a:r>
          </a:p>
        </p:txBody>
      </p:sp>
      <p:sp>
        <p:nvSpPr>
          <p:cNvPr id="3" name="Content Placeholder 2">
            <a:extLst>
              <a:ext uri="{FF2B5EF4-FFF2-40B4-BE49-F238E27FC236}">
                <a16:creationId xmlns:a16="http://schemas.microsoft.com/office/drawing/2014/main" id="{32E3B8DD-5F2E-1E26-0EDA-C80DCFE9B96F}"/>
              </a:ext>
            </a:extLst>
          </p:cNvPr>
          <p:cNvSpPr>
            <a:spLocks noGrp="1"/>
          </p:cNvSpPr>
          <p:nvPr>
            <p:ph idx="1"/>
          </p:nvPr>
        </p:nvSpPr>
        <p:spPr/>
        <p:txBody>
          <a:bodyPr>
            <a:normAutofit/>
          </a:bodyPr>
          <a:lstStyle/>
          <a:p>
            <a:r>
              <a:rPr lang="en-GB" sz="1400" dirty="0">
                <a:latin typeface="Arial" panose="020B0604020202020204" pitchFamily="34" charset="0"/>
                <a:cs typeface="Arial" panose="020B0604020202020204" pitchFamily="34" charset="0"/>
              </a:rPr>
              <a:t>Jones, J.H., 1913. Dumping and the Tinplate Industry. The Economic Journal, 23(90), pp.182. Available at: </a:t>
            </a:r>
            <a:r>
              <a:rPr lang="en-GB" sz="1400" dirty="0">
                <a:latin typeface="Arial" panose="020B0604020202020204" pitchFamily="34" charset="0"/>
                <a:cs typeface="Arial" panose="020B0604020202020204" pitchFamily="34" charset="0"/>
                <a:hlinkClick r:id="rId2"/>
              </a:rPr>
              <a:t>https://doi.org/10.2307/2222134</a:t>
            </a:r>
            <a:r>
              <a:rPr lang="en-GB" sz="1400" dirty="0">
                <a:latin typeface="Arial" panose="020B0604020202020204" pitchFamily="34" charset="0"/>
                <a:cs typeface="Arial" panose="020B0604020202020204" pitchFamily="34" charset="0"/>
              </a:rPr>
              <a:t>.</a:t>
            </a:r>
          </a:p>
          <a:p>
            <a:r>
              <a:rPr lang="en-GB" sz="1400" dirty="0" err="1">
                <a:latin typeface="Arial" panose="020B0604020202020204" pitchFamily="34" charset="0"/>
                <a:cs typeface="Arial" panose="020B0604020202020204" pitchFamily="34" charset="0"/>
              </a:rPr>
              <a:t>Komorowski</a:t>
            </a:r>
            <a:r>
              <a:rPr lang="en-GB" sz="1400" dirty="0">
                <a:latin typeface="Arial" panose="020B0604020202020204" pitchFamily="34" charset="0"/>
                <a:cs typeface="Arial" panose="020B0604020202020204" pitchFamily="34" charset="0"/>
              </a:rPr>
              <a:t>, S.M., 1986. Industrialization and Urbanization. Miscellanea </a:t>
            </a:r>
            <a:r>
              <a:rPr lang="en-GB" sz="1400" dirty="0" err="1">
                <a:latin typeface="Arial" panose="020B0604020202020204" pitchFamily="34" charset="0"/>
                <a:cs typeface="Arial" panose="020B0604020202020204" pitchFamily="34" charset="0"/>
              </a:rPr>
              <a:t>Geographica</a:t>
            </a:r>
            <a:r>
              <a:rPr lang="en-GB" sz="1400" dirty="0">
                <a:latin typeface="Arial" panose="020B0604020202020204" pitchFamily="34" charset="0"/>
                <a:cs typeface="Arial" panose="020B0604020202020204" pitchFamily="34" charset="0"/>
              </a:rPr>
              <a:t>, 2(1), pp.179–184. Available at: </a:t>
            </a:r>
            <a:r>
              <a:rPr lang="en-GB" sz="1400" dirty="0">
                <a:latin typeface="Arial" panose="020B0604020202020204" pitchFamily="34" charset="0"/>
                <a:cs typeface="Arial" panose="020B0604020202020204" pitchFamily="34" charset="0"/>
                <a:hlinkClick r:id="rId3"/>
              </a:rPr>
              <a:t>https://doi.org/10.2478/mgrsd-1986-020126</a:t>
            </a:r>
            <a:r>
              <a:rPr lang="en-GB" sz="1400" dirty="0">
                <a:latin typeface="Arial" panose="020B0604020202020204" pitchFamily="34" charset="0"/>
                <a:cs typeface="Arial" panose="020B0604020202020204" pitchFamily="34" charset="0"/>
              </a:rPr>
              <a:t>.</a:t>
            </a:r>
          </a:p>
          <a:p>
            <a:r>
              <a:rPr lang="en-GB" sz="1400" dirty="0" err="1">
                <a:latin typeface="Arial" panose="020B0604020202020204" pitchFamily="34" charset="0"/>
                <a:cs typeface="Arial" panose="020B0604020202020204" pitchFamily="34" charset="0"/>
              </a:rPr>
              <a:t>Tacoli</a:t>
            </a:r>
            <a:r>
              <a:rPr lang="en-GB" sz="1400" dirty="0">
                <a:latin typeface="Arial" panose="020B0604020202020204" pitchFamily="34" charset="0"/>
                <a:cs typeface="Arial" panose="020B0604020202020204" pitchFamily="34" charset="0"/>
              </a:rPr>
              <a:t>, C., 2003. The links between urban and rural development. Environment and Urbanization, 15(1), pp.3–12. Available at: </a:t>
            </a:r>
            <a:r>
              <a:rPr lang="en-GB" sz="1400" dirty="0">
                <a:latin typeface="Arial" panose="020B0604020202020204" pitchFamily="34" charset="0"/>
                <a:cs typeface="Arial" panose="020B0604020202020204" pitchFamily="34" charset="0"/>
                <a:hlinkClick r:id="rId4"/>
              </a:rPr>
              <a:t>https://doi.org/10.1177/095624780301500111</a:t>
            </a:r>
            <a:r>
              <a:rPr lang="en-GB" sz="1400" dirty="0">
                <a:latin typeface="Arial" panose="020B0604020202020204" pitchFamily="34" charset="0"/>
                <a:cs typeface="Arial" panose="020B0604020202020204" pitchFamily="34" charset="0"/>
              </a:rPr>
              <a:t>.</a:t>
            </a:r>
          </a:p>
          <a:p>
            <a:r>
              <a:rPr lang="en-GB" sz="1400" dirty="0">
                <a:latin typeface="Arial" panose="020B0604020202020204" pitchFamily="34" charset="0"/>
                <a:cs typeface="Arial" panose="020B0604020202020204" pitchFamily="34" charset="0"/>
              </a:rPr>
              <a:t>Timmins, G., 2013. Housing industrial workers during the 19th century: Back-to-back housing in textile Lancashire. Industrial Archaeology Review, 35(2), pp.111–127. Available at: </a:t>
            </a:r>
            <a:r>
              <a:rPr lang="en-GB" sz="1400" dirty="0">
                <a:latin typeface="Arial" panose="020B0604020202020204" pitchFamily="34" charset="0"/>
                <a:cs typeface="Arial" panose="020B0604020202020204" pitchFamily="34" charset="0"/>
                <a:hlinkClick r:id="rId5"/>
              </a:rPr>
              <a:t>https://doi.org/10.1179/0309072813z.00000000021</a:t>
            </a:r>
            <a:r>
              <a:rPr lang="en-GB" sz="1400" dirty="0">
                <a:latin typeface="Arial" panose="020B0604020202020204" pitchFamily="34" charset="0"/>
                <a:cs typeface="Arial" panose="020B0604020202020204" pitchFamily="34" charset="0"/>
              </a:rPr>
              <a:t>.</a:t>
            </a:r>
          </a:p>
          <a:p>
            <a:r>
              <a:rPr lang="en-GB" sz="1400" dirty="0">
                <a:latin typeface="Arial" panose="020B0604020202020204" pitchFamily="34" charset="0"/>
                <a:cs typeface="Arial" panose="020B0604020202020204" pitchFamily="34" charset="0"/>
              </a:rPr>
              <a:t>Walters, R., 1975. Labour Productivity in the South Wales Steam-Coal Industry, 1870-1914. The Economic History Review, 28(2), p.280. Available at: </a:t>
            </a:r>
            <a:r>
              <a:rPr lang="en-GB" sz="1400" dirty="0">
                <a:latin typeface="Arial" panose="020B0604020202020204" pitchFamily="34" charset="0"/>
                <a:cs typeface="Arial" panose="020B0604020202020204" pitchFamily="34" charset="0"/>
                <a:hlinkClick r:id="rId6"/>
              </a:rPr>
              <a:t>https://doi.org/10.2307/2593488</a:t>
            </a:r>
            <a:r>
              <a:rPr lang="en-GB" sz="1400" dirty="0">
                <a:latin typeface="Arial" panose="020B0604020202020204" pitchFamily="34" charset="0"/>
                <a:cs typeface="Arial" panose="020B0604020202020204" pitchFamily="34" charset="0"/>
              </a:rPr>
              <a:t>.</a:t>
            </a:r>
          </a:p>
          <a:p>
            <a:r>
              <a:rPr lang="en-GB" sz="1400" dirty="0">
                <a:latin typeface="Arial" panose="020B0604020202020204" pitchFamily="34" charset="0"/>
                <a:cs typeface="Arial" panose="020B0604020202020204" pitchFamily="34" charset="0"/>
                <a:hlinkClick r:id="rId7"/>
              </a:rPr>
              <a:t>https://llanellistandard.com/the-rise-of-llanelli-through-the-industrial-period/</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hlinkClick r:id="rId8"/>
              </a:rPr>
              <a:t>https://coflein.gov.uk/en/site/92882/</a:t>
            </a:r>
            <a:endParaRPr lang="en-GB" sz="1400" dirty="0">
              <a:latin typeface="Arial" panose="020B0604020202020204" pitchFamily="34" charset="0"/>
              <a:cs typeface="Arial" panose="020B0604020202020204" pitchFamily="34" charset="0"/>
            </a:endParaRPr>
          </a:p>
          <a:p>
            <a:pPr marL="0" indent="0">
              <a:buNone/>
            </a:pPr>
            <a:endParaRPr lang="en-GB" dirty="0"/>
          </a:p>
          <a:p>
            <a:endParaRPr lang="en-GB" dirty="0"/>
          </a:p>
        </p:txBody>
      </p:sp>
    </p:spTree>
    <p:extLst>
      <p:ext uri="{BB962C8B-B14F-4D97-AF65-F5344CB8AC3E}">
        <p14:creationId xmlns:p14="http://schemas.microsoft.com/office/powerpoint/2010/main" val="3576126164"/>
      </p:ext>
    </p:extLst>
  </p:cSld>
  <p:clrMapOvr>
    <a:masterClrMapping/>
  </p:clrMapOvr>
</p:sld>
</file>

<file path=ppt/theme/theme1.xml><?xml version="1.0" encoding="utf-8"?>
<a:theme xmlns:a="http://schemas.openxmlformats.org/drawingml/2006/main" name="View">
  <a:themeElements>
    <a:clrScheme name="View">
      <a:dk1>
        <a:sysClr val="windowText" lastClr="000000"/>
      </a:dk1>
      <a:lt1>
        <a:sysClr val="window" lastClr="FFFFFF"/>
      </a:lt1>
      <a:dk2>
        <a:srgbClr val="564B3C"/>
      </a:dk2>
      <a:lt2>
        <a:srgbClr val="ECEDD1"/>
      </a:lt2>
      <a:accent1>
        <a:srgbClr val="93A299"/>
      </a:accent1>
      <a:accent2>
        <a:srgbClr val="CB4B30"/>
      </a:accent2>
      <a:accent3>
        <a:srgbClr val="B5AE53"/>
      </a:accent3>
      <a:accent4>
        <a:srgbClr val="6F6A7A"/>
      </a:accent4>
      <a:accent5>
        <a:srgbClr val="E8B54D"/>
      </a:accent5>
      <a:accent6>
        <a:srgbClr val="8A7952"/>
      </a:accent6>
      <a:hlink>
        <a:srgbClr val="9F9F0B"/>
      </a:hlink>
      <a:folHlink>
        <a:srgbClr val="B2B2B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3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866257B-E5CE-4C43-9210-F2DE76BE10B5}"/>
    </a:ext>
  </a:extLst>
</a:theme>
</file>

<file path=docProps/app.xml><?xml version="1.0" encoding="utf-8"?>
<Properties xmlns="http://schemas.openxmlformats.org/officeDocument/2006/extended-properties" xmlns:vt="http://schemas.openxmlformats.org/officeDocument/2006/docPropsVTypes">
  <Template>View</Template>
  <TotalTime>0</TotalTime>
  <Words>1570</Words>
  <Application>Microsoft Office PowerPoint</Application>
  <PresentationFormat>Widescreen</PresentationFormat>
  <Paragraphs>65</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Arial Black</vt:lpstr>
      <vt:lpstr>Century Schoolbook</vt:lpstr>
      <vt:lpstr>Courier New</vt:lpstr>
      <vt:lpstr>Wingdings 2</vt:lpstr>
      <vt:lpstr>View</vt:lpstr>
      <vt:lpstr>The Dawn of Industrial Prosperity in Llanelli</vt:lpstr>
      <vt:lpstr>Alexander Raby: The Ironmaster and His Ventures</vt:lpstr>
      <vt:lpstr>The Abundance of Coal, Limestone, and Iron Ore in Llanelli</vt:lpstr>
      <vt:lpstr>Technological Advances and Economic Surge Introduction of High-Pressure Steam Engines by Trevithick</vt:lpstr>
      <vt:lpstr>Challenges and Legacy The Financial Crises Faced by Alexander Raby and the Eventual Downfall</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Dawn of Industrial Prosperity in Llanelli</dc:title>
  <dc:creator>Mirabela Voican (1907947)</dc:creator>
  <cp:lastModifiedBy>Mirabela Voican (1907947)</cp:lastModifiedBy>
  <cp:revision>3</cp:revision>
  <dcterms:created xsi:type="dcterms:W3CDTF">2024-02-24T02:20:06Z</dcterms:created>
  <dcterms:modified xsi:type="dcterms:W3CDTF">2024-02-25T19:01:41Z</dcterms:modified>
</cp:coreProperties>
</file>