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6" r:id="rId3"/>
  </p:sldMasterIdLst>
  <p:notesMasterIdLst>
    <p:notesMasterId r:id="rId19"/>
  </p:notesMasterIdLst>
  <p:sldIdLst>
    <p:sldId id="404" r:id="rId4"/>
    <p:sldId id="289" r:id="rId5"/>
    <p:sldId id="347" r:id="rId6"/>
    <p:sldId id="263" r:id="rId7"/>
    <p:sldId id="406" r:id="rId8"/>
    <p:sldId id="407" r:id="rId9"/>
    <p:sldId id="409" r:id="rId10"/>
    <p:sldId id="410" r:id="rId11"/>
    <p:sldId id="411" r:id="rId12"/>
    <p:sldId id="412" r:id="rId13"/>
    <p:sldId id="413" r:id="rId14"/>
    <p:sldId id="408" r:id="rId15"/>
    <p:sldId id="414" r:id="rId16"/>
    <p:sldId id="415" r:id="rId17"/>
    <p:sldId id="40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A0DBDC-AB48-4204-AA35-E43DA5933C18}" v="3" dt="2024-10-25T09:14:21.6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64" autoAdjust="0"/>
    <p:restoredTop sz="94660"/>
  </p:normalViewPr>
  <p:slideViewPr>
    <p:cSldViewPr snapToGrid="0">
      <p:cViewPr varScale="1">
        <p:scale>
          <a:sx n="86" d="100"/>
          <a:sy n="86" d="100"/>
        </p:scale>
        <p:origin x="312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Darby" userId="fd2af9c3-6058-4581-aace-bd624dafbe87" providerId="ADAL" clId="{B4A0DBDC-AB48-4204-AA35-E43DA5933C18}"/>
    <pc:docChg chg="custSel modSld">
      <pc:chgData name="Paul Darby" userId="fd2af9c3-6058-4581-aace-bd624dafbe87" providerId="ADAL" clId="{B4A0DBDC-AB48-4204-AA35-E43DA5933C18}" dt="2024-10-25T09:14:48.740" v="204" actId="114"/>
      <pc:docMkLst>
        <pc:docMk/>
      </pc:docMkLst>
      <pc:sldChg chg="modSp mod">
        <pc:chgData name="Paul Darby" userId="fd2af9c3-6058-4581-aace-bd624dafbe87" providerId="ADAL" clId="{B4A0DBDC-AB48-4204-AA35-E43DA5933C18}" dt="2024-10-25T09:14:48.740" v="204" actId="114"/>
        <pc:sldMkLst>
          <pc:docMk/>
          <pc:sldMk cId="2211228531" sldId="405"/>
        </pc:sldMkLst>
        <pc:spChg chg="mod">
          <ac:chgData name="Paul Darby" userId="fd2af9c3-6058-4581-aace-bd624dafbe87" providerId="ADAL" clId="{B4A0DBDC-AB48-4204-AA35-E43DA5933C18}" dt="2024-10-25T09:14:48.740" v="204" actId="114"/>
          <ac:spMkLst>
            <pc:docMk/>
            <pc:sldMk cId="2211228531" sldId="405"/>
            <ac:spMk id="6" creationId="{ADD12288-B7E4-1952-53C4-65BA1BC0C4BE}"/>
          </ac:spMkLst>
        </pc:spChg>
      </pc:sldChg>
      <pc:sldChg chg="addSp modSp mod modNotesTx">
        <pc:chgData name="Paul Darby" userId="fd2af9c3-6058-4581-aace-bd624dafbe87" providerId="ADAL" clId="{B4A0DBDC-AB48-4204-AA35-E43DA5933C18}" dt="2024-10-25T09:11:15.308" v="148" actId="20577"/>
        <pc:sldMkLst>
          <pc:docMk/>
          <pc:sldMk cId="3529172798" sldId="409"/>
        </pc:sldMkLst>
        <pc:spChg chg="add mod">
          <ac:chgData name="Paul Darby" userId="fd2af9c3-6058-4581-aace-bd624dafbe87" providerId="ADAL" clId="{B4A0DBDC-AB48-4204-AA35-E43DA5933C18}" dt="2024-10-25T09:10:27.663" v="59" actId="20577"/>
          <ac:spMkLst>
            <pc:docMk/>
            <pc:sldMk cId="3529172798" sldId="409"/>
            <ac:spMk id="2" creationId="{6FC8822F-31D6-8CD4-295A-8B54D3D344D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C46429-AB07-4EA5-8032-9A4A4C823D00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D7EEF-7C2E-42BE-8461-D698686716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468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3C4E4EAB-F837-4816-BDF5-2F53061D8C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66B52CC4-2C64-410A-847E-DC20FDD4DB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DD4CDC07-C1A4-42D0-B460-62425EF877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96DB4F9-ABE2-40C1-B9DA-A0249494421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418806D-8B2E-C545-E1A7-49C985CB468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6363" y="750888"/>
            <a:ext cx="6677025" cy="3756025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07606756-FCEA-AE9B-A8B9-34C7CB6A0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b="1" dirty="0">
                <a:latin typeface="Arial"/>
                <a:cs typeface="Arial"/>
              </a:rPr>
              <a:t>Here to begin thinking about the meaning of terms, use AI to define the term, concept and feed back.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21CE690-3CFA-1D6F-C288-720D5BFF77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9300" indent="-2873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52525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1448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7803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327606F-3629-40D5-BABA-8DC0F4743031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 in groups to define concepts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8D7EEF-7C2E-42BE-8461-D698686716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8154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Break this down to emphasis the significance of experiencing the world in the early years.   This is an interesting model of cognition.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8D7EEF-7C2E-42BE-8461-D698686716B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77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Willison, J. (2020) Available on Moodle in the </a:t>
            </a:r>
            <a:r>
              <a:rPr lang="en-GB" dirty="0" err="1"/>
              <a:t>ebooks</a:t>
            </a:r>
            <a:r>
              <a:rPr lang="en-GB" dirty="0"/>
              <a:t> and journal articles section.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8D7EEF-7C2E-42BE-8461-D698686716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445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students to consider where this idea fits with Maslow.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8D7EEF-7C2E-42BE-8461-D698686716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65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132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807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028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975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3000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19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376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709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700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856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705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198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269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443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4057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7647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45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3752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33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46815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09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31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8459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6530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2774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90799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61286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1735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0447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00991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1077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37521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38539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141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4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9173-99AA-4F96-BB28-5EF913F6795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232A4-2DF8-409D-A257-7CC0A8A57AD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83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6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508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307777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65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253847244_Notes_for_a_Modeling_Theory_of_Science_Cognition_and_Instruction" TargetMode="External"/><Relationship Id="rId2" Type="http://schemas.openxmlformats.org/officeDocument/2006/relationships/hyperlink" Target="https://timothydavidson.com/Library/Books/Bowlby-Attachment/ATTACHMENT_AND_LOSS_VOLUME_I_ATTACHMENT.pdf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librarysearch.uwtsd.ac.uk/permalink/44WHELF_UWTSD/upgrip/alma99100316816402421" TargetMode="External"/><Relationship Id="rId4" Type="http://schemas.openxmlformats.org/officeDocument/2006/relationships/hyperlink" Target="https://www.youtube.com/watch?v=USsMZrXpli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C90A0F-589A-42FA-A31B-8CAC5595C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Cynnwys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>
                <a:solidFill>
                  <a:srgbClr val="0070C0"/>
                </a:solidFill>
              </a:rPr>
              <a:t>/ </a:t>
            </a:r>
            <a:r>
              <a:rPr lang="en-GB" i="1" dirty="0">
                <a:solidFill>
                  <a:srgbClr val="0070C0"/>
                </a:solidFill>
              </a:rPr>
              <a:t>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07843C-DAB4-4FFD-AF6B-20E854EC94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7200" y="1742090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i="1" dirty="0">
                <a:solidFill>
                  <a:srgbClr val="0070C0"/>
                </a:solidFill>
                <a:cs typeface="Arial"/>
              </a:rPr>
              <a:t>Understanding concepts</a:t>
            </a:r>
          </a:p>
          <a:p>
            <a:r>
              <a:rPr lang="en-GB" i="1" dirty="0">
                <a:solidFill>
                  <a:srgbClr val="0070C0"/>
                </a:solidFill>
              </a:rPr>
              <a:t>Theory and Philosophy</a:t>
            </a:r>
          </a:p>
          <a:p>
            <a:r>
              <a:rPr lang="en-GB" i="1" dirty="0">
                <a:solidFill>
                  <a:srgbClr val="0070C0"/>
                </a:solidFill>
                <a:cs typeface="Arial"/>
              </a:rPr>
              <a:t>Exploring theoretical models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6A4D68-4DDA-4B06-B192-C0812798B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40069" y="1742091"/>
            <a:ext cx="4755931" cy="3847150"/>
          </a:xfrm>
        </p:spPr>
        <p:txBody>
          <a:bodyPr>
            <a:normAutofit/>
          </a:bodyPr>
          <a:lstStyle/>
          <a:p>
            <a:r>
              <a:rPr lang="en-GB" dirty="0" err="1"/>
              <a:t>Gwerthoedd</a:t>
            </a:r>
            <a:endParaRPr lang="en-GB" dirty="0"/>
          </a:p>
          <a:p>
            <a:r>
              <a:rPr lang="en-GB" dirty="0" err="1"/>
              <a:t>Addysggeg</a:t>
            </a:r>
            <a:r>
              <a:rPr lang="en-GB" dirty="0"/>
              <a:t>, </a:t>
            </a:r>
            <a:r>
              <a:rPr lang="en-GB" dirty="0" err="1"/>
              <a:t>Damcaniaeth</a:t>
            </a:r>
            <a:r>
              <a:rPr lang="en-GB" dirty="0"/>
              <a:t> ac </a:t>
            </a:r>
            <a:r>
              <a:rPr lang="en-GB" dirty="0" err="1"/>
              <a:t>Athroniaeth</a:t>
            </a:r>
            <a:endParaRPr lang="en-GB" dirty="0"/>
          </a:p>
          <a:p>
            <a:r>
              <a:rPr lang="en-GB" dirty="0" err="1"/>
              <a:t>Cwricwlwm</a:t>
            </a:r>
            <a:r>
              <a:rPr lang="en-GB" dirty="0"/>
              <a:t> a </a:t>
            </a:r>
            <a:r>
              <a:rPr lang="en-GB" dirty="0" err="1"/>
              <a:t>Deddfwriaeth</a:t>
            </a:r>
            <a:endParaRPr lang="en-GB" dirty="0"/>
          </a:p>
          <a:p>
            <a:r>
              <a:rPr lang="en-GB" dirty="0" err="1"/>
              <a:t>Engheifftiau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900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EEC95A-37B4-4BB8-B0DC-C9DD9DC0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350" y="585788"/>
            <a:ext cx="7289800" cy="1014412"/>
          </a:xfrm>
        </p:spPr>
        <p:txBody>
          <a:bodyPr/>
          <a:lstStyle/>
          <a:p>
            <a:pPr>
              <a:defRPr/>
            </a:pPr>
            <a:r>
              <a:rPr lang="en-GB" sz="3200" dirty="0" err="1">
                <a:latin typeface="Arial" panose="020B0604020202020204" pitchFamily="34" charset="0"/>
              </a:rPr>
              <a:t>Adnoddau</a:t>
            </a:r>
            <a:r>
              <a:rPr lang="en-GB" sz="3200" dirty="0">
                <a:latin typeface="Arial" panose="020B0604020202020204" pitchFamily="34" charset="0"/>
              </a:rPr>
              <a:t> / </a:t>
            </a:r>
            <a:r>
              <a:rPr lang="en-GB" sz="3200" i="1" dirty="0">
                <a:solidFill>
                  <a:srgbClr val="0070C0"/>
                </a:solidFill>
                <a:latin typeface="Arial" panose="020B0604020202020204" pitchFamily="34" charset="0"/>
              </a:rPr>
              <a:t>Resources</a:t>
            </a:r>
            <a:endParaRPr lang="en-GB" sz="3200" i="1" dirty="0">
              <a:solidFill>
                <a:srgbClr val="0070C0"/>
              </a:solidFill>
            </a:endParaRPr>
          </a:p>
        </p:txBody>
      </p:sp>
      <p:sp>
        <p:nvSpPr>
          <p:cNvPr id="13315" name="Content Placeholder 4">
            <a:extLst>
              <a:ext uri="{FF2B5EF4-FFF2-40B4-BE49-F238E27FC236}">
                <a16:creationId xmlns:a16="http://schemas.microsoft.com/office/drawing/2014/main" id="{427C0C11-002D-48A3-8329-AE2CB2F20C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3600" y="1445457"/>
            <a:ext cx="3886200" cy="4576763"/>
          </a:xfrm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PP </a:t>
            </a:r>
            <a:r>
              <a:rPr lang="en-GB" altLang="en-US" dirty="0" err="1">
                <a:latin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gyfer</a:t>
            </a:r>
            <a:r>
              <a:rPr lang="en-GB" altLang="en-US" dirty="0">
                <a:latin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</a:rPr>
              <a:t>ddarlith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</a:rPr>
              <a:t>Ymchwil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Leganto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Moodle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Llyfrgell</a:t>
            </a:r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Google Scholar</a:t>
            </a:r>
          </a:p>
        </p:txBody>
      </p:sp>
      <p:sp>
        <p:nvSpPr>
          <p:cNvPr id="13316" name="Content Placeholder 5">
            <a:extLst>
              <a:ext uri="{FF2B5EF4-FFF2-40B4-BE49-F238E27FC236}">
                <a16:creationId xmlns:a16="http://schemas.microsoft.com/office/drawing/2014/main" id="{406283B0-5D95-42AE-8B59-242EE9C88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600200"/>
            <a:ext cx="4316413" cy="3989388"/>
          </a:xfrm>
        </p:spPr>
        <p:txBody>
          <a:bodyPr/>
          <a:lstStyle/>
          <a:p>
            <a:endParaRPr lang="en-GB" altLang="en-US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PP for the lecture</a:t>
            </a: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Research</a:t>
            </a: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Leganto</a:t>
            </a: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Moodle</a:t>
            </a: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Library</a:t>
            </a:r>
          </a:p>
          <a:p>
            <a:r>
              <a:rPr lang="en-GB" altLang="en-US" i="1" dirty="0">
                <a:solidFill>
                  <a:srgbClr val="0070C0"/>
                </a:solidFill>
                <a:latin typeface="Arial" panose="020B0604020202020204" pitchFamily="34" charset="0"/>
              </a:rPr>
              <a:t>Google Scholar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E0046C1-3E29-54C0-8B33-80DA279A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GB" altLang="en-US" sz="48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Diffinio</a:t>
            </a:r>
            <a:r>
              <a:rPr lang="en-GB" altLang="en-US" sz="3600" dirty="0">
                <a:solidFill>
                  <a:srgbClr val="0070C0"/>
                </a:solidFill>
              </a:rPr>
              <a:t> </a:t>
            </a:r>
            <a:r>
              <a:rPr lang="en-GB" altLang="en-US" sz="3600" dirty="0" err="1">
                <a:solidFill>
                  <a:srgbClr val="0070C0"/>
                </a:solidFill>
              </a:rPr>
              <a:t>cysyniadau</a:t>
            </a:r>
            <a:r>
              <a:rPr lang="en-GB" altLang="en-US" sz="3600" dirty="0">
                <a:solidFill>
                  <a:srgbClr val="0070C0"/>
                </a:solidFill>
              </a:rPr>
              <a:t>/Defining Concepts.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5B012-09BC-59F6-0206-55679341A1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4318"/>
            <a:ext cx="5080747" cy="3989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'</a:t>
            </a:r>
            <a:r>
              <a:rPr lang="en-GB" dirty="0" err="1">
                <a:solidFill>
                  <a:srgbClr val="0070C0"/>
                </a:solidFill>
              </a:rPr>
              <a:t>Dechrau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dechrau</a:t>
            </a:r>
            <a:r>
              <a:rPr lang="en-GB" dirty="0">
                <a:solidFill>
                  <a:srgbClr val="0070C0"/>
                </a:solidFill>
              </a:rPr>
              <a:t>' (Thomas 1954)</a:t>
            </a:r>
          </a:p>
          <a:p>
            <a:pPr>
              <a:defRPr/>
            </a:pPr>
            <a:endParaRPr lang="en-GB" dirty="0">
              <a:solidFill>
                <a:srgbClr val="0070C0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ydyn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ni'n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olygu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wrth</a:t>
            </a:r>
            <a:r>
              <a:rPr lang="en-GB" dirty="0">
                <a:solidFill>
                  <a:srgbClr val="0070C0"/>
                </a:solidFill>
              </a:rPr>
              <a:t> '</a:t>
            </a:r>
            <a:r>
              <a:rPr lang="en-GB" dirty="0" err="1">
                <a:solidFill>
                  <a:srgbClr val="0070C0"/>
                </a:solidFill>
              </a:rPr>
              <a:t>cysyniad</a:t>
            </a:r>
            <a:r>
              <a:rPr lang="en-GB" dirty="0">
                <a:solidFill>
                  <a:srgbClr val="0070C0"/>
                </a:solidFill>
              </a:rPr>
              <a:t>'?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2F217-52C1-9C50-8221-C35C203E5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3406" y="1824318"/>
            <a:ext cx="5394511" cy="39893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</a:rPr>
              <a:t>“To Begin at the beginning” (Thomas, 1954)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</a:rPr>
              <a:t>What do we mean by a ‘concept’? </a:t>
            </a:r>
          </a:p>
        </p:txBody>
      </p:sp>
    </p:spTree>
    <p:extLst>
      <p:ext uri="{BB962C8B-B14F-4D97-AF65-F5344CB8AC3E}">
        <p14:creationId xmlns:p14="http://schemas.microsoft.com/office/powerpoint/2010/main" val="2930651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63335-4A73-2E67-B8CF-94A907CA0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Concept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F4DA-4204-0C1D-0639-742B2DA872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Cysyniadau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blociau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adeiladu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meddyliau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 err="1">
                <a:solidFill>
                  <a:srgbClr val="0070C0"/>
                </a:solidFill>
              </a:rPr>
              <a:t>Rhowch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gynnig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rai </a:t>
            </a:r>
            <a:r>
              <a:rPr lang="en-GB" dirty="0" err="1">
                <a:solidFill>
                  <a:srgbClr val="0070C0"/>
                </a:solidFill>
              </a:rPr>
              <a:t>enghreifftiau</a:t>
            </a:r>
            <a:r>
              <a:rPr lang="en-GB" dirty="0">
                <a:solidFill>
                  <a:srgbClr val="0070C0"/>
                </a:solidFill>
              </a:rPr>
              <a:t>:</a:t>
            </a:r>
          </a:p>
          <a:p>
            <a:r>
              <a:rPr lang="en-GB" dirty="0" err="1">
                <a:solidFill>
                  <a:srgbClr val="0070C0"/>
                </a:solidFill>
              </a:rPr>
              <a:t>Gwirionedd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Dynol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Caru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D7C063-B1BC-C295-FDD1-F0ADF87059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Concepts are the building blocks of thoughts.</a:t>
            </a:r>
          </a:p>
          <a:p>
            <a:r>
              <a:rPr lang="en-GB" dirty="0">
                <a:solidFill>
                  <a:srgbClr val="0070C0"/>
                </a:solidFill>
              </a:rPr>
              <a:t>Try Some examples: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Truth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Human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Love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092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3" name="Freeform: Shape 103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Freeform: Shape 103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1" name="Isosceles Triangle 104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oncept Map - Digital Promise">
            <a:extLst>
              <a:ext uri="{FF2B5EF4-FFF2-40B4-BE49-F238E27FC236}">
                <a16:creationId xmlns:a16="http://schemas.microsoft.com/office/drawing/2014/main" id="{D8FA9E48-3AD5-332B-34A2-AF43FB4098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9350" y="643467"/>
            <a:ext cx="9723985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771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uy XYXZ Anatomy Models Human Anatomy Science Models - Human Sperm ...">
            <a:extLst>
              <a:ext uri="{FF2B5EF4-FFF2-40B4-BE49-F238E27FC236}">
                <a16:creationId xmlns:a16="http://schemas.microsoft.com/office/drawing/2014/main" id="{CDA43D36-86D3-768E-2441-AEFF67BD33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292100"/>
            <a:ext cx="11557000" cy="518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C8822F-31D6-8CD4-295A-8B54D3D344D9}"/>
              </a:ext>
            </a:extLst>
          </p:cNvPr>
          <p:cNvSpPr txBox="1"/>
          <p:nvPr/>
        </p:nvSpPr>
        <p:spPr>
          <a:xfrm>
            <a:off x="947651" y="3779520"/>
            <a:ext cx="2116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Hestenes</a:t>
            </a:r>
            <a:r>
              <a:rPr lang="en-GB" dirty="0"/>
              <a:t> (2006)</a:t>
            </a:r>
          </a:p>
        </p:txBody>
      </p:sp>
    </p:spTree>
    <p:extLst>
      <p:ext uri="{BB962C8B-B14F-4D97-AF65-F5344CB8AC3E}">
        <p14:creationId xmlns:p14="http://schemas.microsoft.com/office/powerpoint/2010/main" val="3529172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hexagon with white text">
            <a:extLst>
              <a:ext uri="{FF2B5EF4-FFF2-40B4-BE49-F238E27FC236}">
                <a16:creationId xmlns:a16="http://schemas.microsoft.com/office/drawing/2014/main" id="{3B883015-49EA-B9B5-1BF8-BE38539891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757" y="0"/>
            <a:ext cx="11144249" cy="561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004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63380-6CD0-25CC-F415-4C5562BAD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Beth </a:t>
            </a:r>
            <a:r>
              <a:rPr lang="en-GB" dirty="0" err="1">
                <a:solidFill>
                  <a:srgbClr val="0070C0"/>
                </a:solidFill>
              </a:rPr>
              <a:t>sydd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angen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blant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ffynnu</a:t>
            </a:r>
            <a:r>
              <a:rPr lang="en-GB" dirty="0">
                <a:solidFill>
                  <a:srgbClr val="0070C0"/>
                </a:solidFill>
              </a:rPr>
              <a:t>?</a:t>
            </a: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What do children need to thrive?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6141E-15FE-7011-5280-AE4CC589D6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Ystyriwch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fabi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newydd-anedig</a:t>
            </a:r>
            <a:r>
              <a:rPr lang="en-GB" dirty="0">
                <a:solidFill>
                  <a:srgbClr val="0070C0"/>
                </a:solidFill>
              </a:rPr>
              <a:t>...</a:t>
            </a:r>
          </a:p>
          <a:p>
            <a:r>
              <a:rPr lang="en-GB" dirty="0" err="1">
                <a:solidFill>
                  <a:srgbClr val="0070C0"/>
                </a:solidFill>
              </a:rPr>
              <a:t>Mewn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grwpiau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archwilio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anghenion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plentyn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56E12-14DF-7157-A6B1-F74CFF9EBA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Consider a newborn infant…</a:t>
            </a:r>
          </a:p>
          <a:p>
            <a:r>
              <a:rPr lang="en-GB" dirty="0">
                <a:solidFill>
                  <a:srgbClr val="0070C0"/>
                </a:solidFill>
              </a:rPr>
              <a:t>In groups explore the needs of the child.</a:t>
            </a:r>
          </a:p>
        </p:txBody>
      </p:sp>
    </p:spTree>
    <p:extLst>
      <p:ext uri="{BB962C8B-B14F-4D97-AF65-F5344CB8AC3E}">
        <p14:creationId xmlns:p14="http://schemas.microsoft.com/office/powerpoint/2010/main" val="21126968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at is Maslow's Hierarchy of Needs: Know What You Really Want">
            <a:extLst>
              <a:ext uri="{FF2B5EF4-FFF2-40B4-BE49-F238E27FC236}">
                <a16:creationId xmlns:a16="http://schemas.microsoft.com/office/drawing/2014/main" id="{2BA6402A-42B2-74A6-91A6-A6DBFAAA92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51" y="63260"/>
            <a:ext cx="11992897" cy="581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9800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FBF7F-7C12-9A7E-9E40-2ADD1196B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Rhyng-gysylltiadau</a:t>
            </a:r>
            <a:r>
              <a:rPr lang="en-GB" dirty="0">
                <a:solidFill>
                  <a:srgbClr val="0070C0"/>
                </a:solidFill>
              </a:rPr>
              <a:t>/Interconnections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3E8B8-7B19-02B2-5B8C-7A43237342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Wrth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symud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ymlaen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trwy'r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modiwl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hwn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byddwn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canfod</a:t>
            </a:r>
            <a:r>
              <a:rPr lang="en-GB" dirty="0">
                <a:solidFill>
                  <a:srgbClr val="0070C0"/>
                </a:solidFill>
              </a:rPr>
              <a:t> bod </a:t>
            </a:r>
            <a:r>
              <a:rPr lang="en-GB" dirty="0" err="1">
                <a:solidFill>
                  <a:srgbClr val="0070C0"/>
                </a:solidFill>
              </a:rPr>
              <a:t>damcaniaethau'n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gysylltiedig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â'i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gilydd</a:t>
            </a:r>
            <a:r>
              <a:rPr lang="en-GB" dirty="0">
                <a:solidFill>
                  <a:srgbClr val="0070C0"/>
                </a:solidFill>
              </a:rPr>
              <a:t> ac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atgyfnerthu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gilydd</a:t>
            </a:r>
            <a:r>
              <a:rPr lang="en-GB" dirty="0">
                <a:solidFill>
                  <a:srgbClr val="0070C0"/>
                </a:solidFill>
              </a:rPr>
              <a:t>.  Mae </a:t>
            </a:r>
            <a:r>
              <a:rPr lang="en-GB" dirty="0" err="1">
                <a:solidFill>
                  <a:srgbClr val="0070C0"/>
                </a:solidFill>
              </a:rPr>
              <a:t>hyn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creu'r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fframwaith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damcaniaethol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cefnogi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gwybodaeth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dealltwriaeth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broffesiynol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A73F68-EE71-4A2B-CB24-D92B1C00D78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As we progress through this module, we will find that theories are linked together and reinforce one another.  This creates the theoretical framework that supports our professional knowledge and understanding.</a:t>
            </a:r>
          </a:p>
        </p:txBody>
      </p:sp>
    </p:spTree>
    <p:extLst>
      <p:ext uri="{BB962C8B-B14F-4D97-AF65-F5344CB8AC3E}">
        <p14:creationId xmlns:p14="http://schemas.microsoft.com/office/powerpoint/2010/main" val="19455481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5D56762-DE86-9494-F29B-A3106E95F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Bowlby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564026-0453-914B-2BC8-5EE61FA3D5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"</a:t>
            </a:r>
            <a:r>
              <a:rPr lang="en-GB" dirty="0" err="1">
                <a:solidFill>
                  <a:srgbClr val="0070C0"/>
                </a:solidFill>
              </a:rPr>
              <a:t>Yr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hyn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credir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fod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hanfodol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gyfer</a:t>
            </a:r>
            <a:r>
              <a:rPr lang="en-GB" dirty="0">
                <a:solidFill>
                  <a:srgbClr val="0070C0"/>
                </a:solidFill>
              </a:rPr>
              <a:t> iechyd </a:t>
            </a:r>
            <a:r>
              <a:rPr lang="en-GB" dirty="0" err="1">
                <a:solidFill>
                  <a:srgbClr val="0070C0"/>
                </a:solidFill>
              </a:rPr>
              <a:t>meddwl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dylai'r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baban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plentyn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ifanc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brofi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perthynas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gynnes</a:t>
            </a:r>
            <a:r>
              <a:rPr lang="en-GB" dirty="0">
                <a:solidFill>
                  <a:srgbClr val="0070C0"/>
                </a:solidFill>
              </a:rPr>
              <a:t>, </a:t>
            </a:r>
            <a:r>
              <a:rPr lang="en-GB" dirty="0" err="1">
                <a:solidFill>
                  <a:srgbClr val="0070C0"/>
                </a:solidFill>
              </a:rPr>
              <a:t>agos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pharhaus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gyda'i</a:t>
            </a:r>
            <a:r>
              <a:rPr lang="en-GB" dirty="0">
                <a:solidFill>
                  <a:srgbClr val="0070C0"/>
                </a:solidFill>
              </a:rPr>
              <a:t> fam (neu fam </a:t>
            </a:r>
            <a:r>
              <a:rPr lang="en-GB" dirty="0" err="1">
                <a:solidFill>
                  <a:srgbClr val="0070C0"/>
                </a:solidFill>
              </a:rPr>
              <a:t>barhaol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lle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hynny</a:t>
            </a:r>
            <a:r>
              <a:rPr lang="en-GB" dirty="0">
                <a:solidFill>
                  <a:srgbClr val="0070C0"/>
                </a:solidFill>
              </a:rPr>
              <a:t>) </a:t>
            </a:r>
            <a:r>
              <a:rPr lang="en-GB" dirty="0" err="1">
                <a:solidFill>
                  <a:srgbClr val="0070C0"/>
                </a:solidFill>
              </a:rPr>
              <a:t>lle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mae'r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dod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hyd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foddhad</a:t>
            </a:r>
            <a:r>
              <a:rPr lang="en-GB" dirty="0">
                <a:solidFill>
                  <a:srgbClr val="0070C0"/>
                </a:solidFill>
              </a:rPr>
              <a:t> a </a:t>
            </a:r>
            <a:r>
              <a:rPr lang="en-GB" dirty="0" err="1">
                <a:solidFill>
                  <a:srgbClr val="0070C0"/>
                </a:solidFill>
              </a:rPr>
              <a:t>mwynhad</a:t>
            </a:r>
            <a:r>
              <a:rPr lang="en-GB" dirty="0">
                <a:solidFill>
                  <a:srgbClr val="0070C0"/>
                </a:solidFill>
              </a:rPr>
              <a:t>."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E881F86-9CBA-4042-C59A-BA868A77F3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'What is believed to be essential for mental health is that the infant and young child should experience a warm, intimate and continuous relationship with his mother (or permanent mother-substitute) in which both find satisfaction and enjoyment.’ </a:t>
            </a:r>
          </a:p>
          <a:p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93344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6400A-A7F7-7901-158C-46A914576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Crynodeb</a:t>
            </a:r>
            <a:r>
              <a:rPr lang="en-GB" dirty="0">
                <a:solidFill>
                  <a:srgbClr val="0070C0"/>
                </a:solidFill>
              </a:rPr>
              <a:t>/Summary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3A6D-510A-B01D-A638-22D97D77976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Y </a:t>
            </a:r>
            <a:r>
              <a:rPr lang="en-GB" dirty="0" err="1">
                <a:solidFill>
                  <a:srgbClr val="0070C0"/>
                </a:solidFill>
              </a:rPr>
              <a:t>ddealltwriaeth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gysyniadau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yw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dechrau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datblygiad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feddwl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feirniadol</a:t>
            </a:r>
            <a:r>
              <a:rPr lang="en-GB" dirty="0">
                <a:solidFill>
                  <a:srgbClr val="0070C0"/>
                </a:solidFill>
              </a:rPr>
              <a:t>. </a:t>
            </a:r>
          </a:p>
          <a:p>
            <a:r>
              <a:rPr lang="en-GB" dirty="0">
                <a:solidFill>
                  <a:srgbClr val="0070C0"/>
                </a:solidFill>
              </a:rPr>
              <a:t>Mae </a:t>
            </a:r>
            <a:r>
              <a:rPr lang="en-GB" dirty="0" err="1">
                <a:solidFill>
                  <a:srgbClr val="0070C0"/>
                </a:solidFill>
              </a:rPr>
              <a:t>fframweithiau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damcaniaethol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Blynyddoedd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Cynnar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datblygu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ein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gwybodaeth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a'n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dealltwriaeth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o'r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plentyn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y </a:t>
            </a:r>
            <a:r>
              <a:rPr lang="en-GB" dirty="0" err="1">
                <a:solidFill>
                  <a:srgbClr val="0070C0"/>
                </a:solidFill>
              </a:rPr>
              <a:t>blynyddoedd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cynnar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8D648B-8326-8F4F-7A22-E7BAEBC9B8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 understanding of concepts is the beginning of our development of critical thinking. </a:t>
            </a:r>
          </a:p>
          <a:p>
            <a:r>
              <a:rPr lang="en-GB" dirty="0">
                <a:solidFill>
                  <a:srgbClr val="0070C0"/>
                </a:solidFill>
              </a:rPr>
              <a:t>Early Years theoretical frameworks develop our knowledge and understanding of the child in the early years.</a:t>
            </a:r>
          </a:p>
        </p:txBody>
      </p:sp>
    </p:spTree>
    <p:extLst>
      <p:ext uri="{BB962C8B-B14F-4D97-AF65-F5344CB8AC3E}">
        <p14:creationId xmlns:p14="http://schemas.microsoft.com/office/powerpoint/2010/main" val="15412612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7276F-E39B-3BD7-317E-AE161DC3D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Rhestr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termau</a:t>
            </a:r>
            <a:r>
              <a:rPr lang="en-GB" dirty="0">
                <a:solidFill>
                  <a:srgbClr val="0070C0"/>
                </a:solidFill>
              </a:rPr>
              <a:t>/Glossary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A5235-BF5C-ADA4-BA88-D8E06771825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Theori</a:t>
            </a:r>
            <a:r>
              <a:rPr lang="en-GB" dirty="0">
                <a:solidFill>
                  <a:srgbClr val="0070C0"/>
                </a:solidFill>
              </a:rPr>
              <a:t>: set </a:t>
            </a:r>
            <a:r>
              <a:rPr lang="en-GB" dirty="0" err="1">
                <a:solidFill>
                  <a:srgbClr val="0070C0"/>
                </a:solidFill>
              </a:rPr>
              <a:t>ffurfiol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syniadau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â'r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bwriad</a:t>
            </a:r>
            <a:r>
              <a:rPr lang="en-GB" dirty="0">
                <a:solidFill>
                  <a:srgbClr val="0070C0"/>
                </a:solidFill>
              </a:rPr>
              <a:t> o </a:t>
            </a:r>
            <a:r>
              <a:rPr lang="en-GB" dirty="0" err="1">
                <a:solidFill>
                  <a:srgbClr val="0070C0"/>
                </a:solidFill>
              </a:rPr>
              <a:t>esbonio</a:t>
            </a:r>
            <a:r>
              <a:rPr lang="en-GB" dirty="0">
                <a:solidFill>
                  <a:srgbClr val="0070C0"/>
                </a:solidFill>
              </a:rPr>
              <a:t> pam </a:t>
            </a:r>
            <a:r>
              <a:rPr lang="en-GB" dirty="0" err="1">
                <a:solidFill>
                  <a:srgbClr val="0070C0"/>
                </a:solidFill>
              </a:rPr>
              <a:t>mae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rhywbeth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yn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digwydd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neu'n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bodoli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>
                <a:solidFill>
                  <a:srgbClr val="0070C0"/>
                </a:solidFill>
              </a:rPr>
              <a:t>Fframwaith</a:t>
            </a:r>
            <a:r>
              <a:rPr lang="en-GB" dirty="0">
                <a:solidFill>
                  <a:srgbClr val="0070C0"/>
                </a:solidFill>
              </a:rPr>
              <a:t>: Y </a:t>
            </a:r>
            <a:r>
              <a:rPr lang="en-GB" dirty="0" err="1">
                <a:solidFill>
                  <a:srgbClr val="0070C0"/>
                </a:solidFill>
              </a:rPr>
              <a:t>syniadau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cefnogi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theori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r>
              <a:rPr lang="en-GB" dirty="0" err="1">
                <a:solidFill>
                  <a:srgbClr val="0070C0"/>
                </a:solidFill>
              </a:rPr>
              <a:t>Cysyniad</a:t>
            </a:r>
            <a:r>
              <a:rPr lang="en-GB" dirty="0">
                <a:solidFill>
                  <a:srgbClr val="0070C0"/>
                </a:solidFill>
              </a:rPr>
              <a:t>: </a:t>
            </a:r>
            <a:r>
              <a:rPr lang="en-GB" dirty="0" err="1">
                <a:solidFill>
                  <a:srgbClr val="0070C0"/>
                </a:solidFill>
              </a:rPr>
              <a:t>syniad</a:t>
            </a:r>
            <a:r>
              <a:rPr lang="en-GB" dirty="0">
                <a:solidFill>
                  <a:srgbClr val="0070C0"/>
                </a:solidFill>
              </a:rPr>
              <a:t> neu </a:t>
            </a:r>
            <a:r>
              <a:rPr lang="en-GB" dirty="0" err="1">
                <a:solidFill>
                  <a:srgbClr val="0070C0"/>
                </a:solidFill>
              </a:rPr>
              <a:t>egwyddor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sy'n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gysylltiedig</a:t>
            </a:r>
            <a:r>
              <a:rPr lang="en-GB" dirty="0">
                <a:solidFill>
                  <a:srgbClr val="0070C0"/>
                </a:solidFill>
              </a:rPr>
              <a:t> â </a:t>
            </a:r>
            <a:r>
              <a:rPr lang="en-GB" dirty="0" err="1">
                <a:solidFill>
                  <a:srgbClr val="0070C0"/>
                </a:solidFill>
              </a:rPr>
              <a:t>rhywbeth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haniaethol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5A0BD-E529-5D09-CCAF-AA639A098F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Theory:  a formal set of ideas that is intended to explain why something happens or exists</a:t>
            </a:r>
          </a:p>
          <a:p>
            <a:r>
              <a:rPr lang="en-GB" dirty="0">
                <a:solidFill>
                  <a:srgbClr val="0070C0"/>
                </a:solidFill>
              </a:rPr>
              <a:t>Framework: The ideas that support a theory.</a:t>
            </a:r>
          </a:p>
          <a:p>
            <a:r>
              <a:rPr lang="en-GB" dirty="0">
                <a:solidFill>
                  <a:srgbClr val="0070C0"/>
                </a:solidFill>
              </a:rPr>
              <a:t>Concept: an idea or a principle that is connected with something abstract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830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F4595FF-CCFD-9F0D-B4CD-2A330DBC4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D12288-B7E4-1952-53C4-65BA1BC0C4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Bowlby, J. (1969) </a:t>
            </a:r>
            <a:r>
              <a:rPr lang="en-GB" i="1" dirty="0">
                <a:solidFill>
                  <a:srgbClr val="0070C0"/>
                </a:solidFill>
              </a:rPr>
              <a:t>Attachment and Loss</a:t>
            </a:r>
            <a:r>
              <a:rPr lang="en-GB" dirty="0">
                <a:solidFill>
                  <a:srgbClr val="0070C0"/>
                </a:solidFill>
              </a:rPr>
              <a:t>. 2</a:t>
            </a:r>
            <a:r>
              <a:rPr lang="en-GB" baseline="30000" dirty="0">
                <a:solidFill>
                  <a:srgbClr val="0070C0"/>
                </a:solidFill>
              </a:rPr>
              <a:t>nd</a:t>
            </a:r>
            <a:r>
              <a:rPr lang="en-GB" dirty="0">
                <a:solidFill>
                  <a:srgbClr val="0070C0"/>
                </a:solidFill>
              </a:rPr>
              <a:t> ed. Tavistock Institute of Human Relations: Basic Books. Available at: </a:t>
            </a:r>
            <a:r>
              <a:rPr lang="en-GB" dirty="0">
                <a:solidFill>
                  <a:srgbClr val="0070C0"/>
                </a:solidFill>
                <a:hlinkClick r:id="rId2"/>
              </a:rPr>
              <a:t>https://timothydavidson.com/Library/Books/Bowlby-Attachment/ATTACHMENT_AND_LOSS_VOLUME_I_ATTACHMENT.pdf</a:t>
            </a: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err="1">
                <a:solidFill>
                  <a:srgbClr val="0070C0"/>
                </a:solidFill>
              </a:rPr>
              <a:t>Hestenes</a:t>
            </a:r>
            <a:r>
              <a:rPr lang="en-GB" dirty="0">
                <a:solidFill>
                  <a:srgbClr val="0070C0"/>
                </a:solidFill>
              </a:rPr>
              <a:t>, D. (2006) Notes for a Modelling Theory of Science, Cognition and Instruction. </a:t>
            </a:r>
            <a:r>
              <a:rPr lang="en-GB" i="1" dirty="0">
                <a:solidFill>
                  <a:srgbClr val="0070C0"/>
                </a:solidFill>
              </a:rPr>
              <a:t>Proceedings of the 2006 GIREP conference: Modelling in Physics and Physics Education</a:t>
            </a:r>
            <a:r>
              <a:rPr lang="en-GB" dirty="0">
                <a:solidFill>
                  <a:srgbClr val="0070C0"/>
                </a:solidFill>
              </a:rPr>
              <a:t>. Available at: </a:t>
            </a:r>
            <a:r>
              <a:rPr lang="en-GB" dirty="0">
                <a:solidFill>
                  <a:srgbClr val="0070C0"/>
                </a:solidFill>
                <a:hlinkClick r:id="rId3"/>
              </a:rPr>
              <a:t>https://www.researchgate.net/publication/253847244_Notes_for_a_Modeling_Theory_of_Science_Cognition_and_Instruction</a:t>
            </a: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Thomas, D. (1954) Under Milk Wood Available at: </a:t>
            </a:r>
            <a:r>
              <a:rPr lang="en-GB" dirty="0">
                <a:solidFill>
                  <a:srgbClr val="7030A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Under Milk Wood: A BBC Radio Full-Cast Production - Dylan Thomas (youtube.com)</a:t>
            </a:r>
            <a:r>
              <a:rPr lang="en-GB" dirty="0">
                <a:solidFill>
                  <a:srgbClr val="0070C0"/>
                </a:solidFill>
              </a:rPr>
              <a:t> (Accessed: 31/07/24)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Willison, J. (2020) </a:t>
            </a:r>
            <a:r>
              <a:rPr lang="en-GB" i="1" dirty="0">
                <a:solidFill>
                  <a:srgbClr val="0070C0"/>
                </a:solidFill>
              </a:rPr>
              <a:t>The Models of Engaged Learning and Teaching : Connecting Sophisticated Thinking from Early Childhood to PhD. </a:t>
            </a:r>
            <a:r>
              <a:rPr lang="en-GB" dirty="0">
                <a:solidFill>
                  <a:srgbClr val="0070C0"/>
                </a:solidFill>
              </a:rPr>
              <a:t>1st ed. Singapore: Springer Nature Singapore. Available at: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hlinkClick r:id="rId5"/>
              </a:rPr>
              <a:t>https://librarysearch.uwtsd.ac.uk/permalink/44WHELF_UWTSD/upgrip/alma99100316816402421</a:t>
            </a:r>
            <a:r>
              <a:rPr lang="en-GB" dirty="0">
                <a:solidFill>
                  <a:srgbClr val="0070C0"/>
                </a:solidFill>
              </a:rPr>
              <a:t> (Accessed: 31/07/24)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228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1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4431</TotalTime>
  <Words>780</Words>
  <Application>Microsoft Office PowerPoint</Application>
  <PresentationFormat>Widescreen</PresentationFormat>
  <Paragraphs>82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Calibri</vt:lpstr>
      <vt:lpstr>UWTSD PP Template (Cream background)</vt:lpstr>
      <vt:lpstr>1_Office Theme</vt:lpstr>
      <vt:lpstr>2_Office Theme</vt:lpstr>
      <vt:lpstr>PowerPoint Presentation</vt:lpstr>
      <vt:lpstr>Cynnwys / Content</vt:lpstr>
      <vt:lpstr>Adnoddau / Resources</vt:lpstr>
      <vt:lpstr> Diffinio cysyniadau/Defining Concepts.</vt:lpstr>
      <vt:lpstr>Concept Development</vt:lpstr>
      <vt:lpstr>PowerPoint Presentation</vt:lpstr>
      <vt:lpstr>PowerPoint Presentation</vt:lpstr>
      <vt:lpstr>PowerPoint Presentation</vt:lpstr>
      <vt:lpstr>Beth sydd ei angen ar blant i ffynnu? What do children need to thrive?</vt:lpstr>
      <vt:lpstr>PowerPoint Presentation</vt:lpstr>
      <vt:lpstr>Rhyng-gysylltiadau/Interconnections.</vt:lpstr>
      <vt:lpstr>Bowlby</vt:lpstr>
      <vt:lpstr>Crynodeb/Summary</vt:lpstr>
      <vt:lpstr>Rhestr termau/Glossary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 Darby</dc:creator>
  <cp:lastModifiedBy>Paul Darby</cp:lastModifiedBy>
  <cp:revision>2</cp:revision>
  <dcterms:created xsi:type="dcterms:W3CDTF">2024-07-31T08:58:09Z</dcterms:created>
  <dcterms:modified xsi:type="dcterms:W3CDTF">2024-10-25T09:14:57Z</dcterms:modified>
</cp:coreProperties>
</file>