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Calibri (MS)" panose="020B0604020202020204" charset="0"/>
      <p:regular r:id="rId13"/>
    </p:embeddedFont>
    <p:embeddedFont>
      <p:font typeface="Calibri (MS) Bold" panose="020B0604020202020204" charset="0"/>
      <p:regular r:id="rId14"/>
    </p:embeddedFont>
    <p:embeddedFont>
      <p:font typeface="Calibri (MS) Light" panose="020B0604020202020204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2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5304804" y="6091970"/>
            <a:ext cx="7678392" cy="1201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99"/>
              </a:lnSpc>
            </a:pPr>
            <a:r>
              <a:rPr lang="en-US" sz="2299" b="1" dirty="0">
                <a:solidFill>
                  <a:srgbClr val="494646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Student Name: Emil-</a:t>
            </a:r>
            <a:r>
              <a:rPr lang="en-US" sz="2299" b="1" dirty="0" err="1">
                <a:solidFill>
                  <a:srgbClr val="494646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ionut</a:t>
            </a:r>
            <a:r>
              <a:rPr lang="en-US" sz="2299" b="1" dirty="0">
                <a:solidFill>
                  <a:srgbClr val="494646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 </a:t>
            </a:r>
            <a:r>
              <a:rPr lang="en-US" sz="2299" b="1" dirty="0" err="1">
                <a:solidFill>
                  <a:srgbClr val="494646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Cacicovschi</a:t>
            </a:r>
            <a:endParaRPr lang="en-US" sz="2299" b="1" dirty="0">
              <a:solidFill>
                <a:srgbClr val="494646"/>
              </a:solidFill>
              <a:latin typeface="Calibri (MS) Light"/>
              <a:ea typeface="Calibri (MS) Light"/>
              <a:cs typeface="Calibri (MS) Light"/>
              <a:sym typeface="Calibri (MS) Light"/>
            </a:endParaRPr>
          </a:p>
          <a:p>
            <a:pPr algn="ctr">
              <a:lnSpc>
                <a:spcPts val="2299"/>
              </a:lnSpc>
            </a:pPr>
            <a:r>
              <a:rPr lang="en-US" sz="2299" b="1" dirty="0">
                <a:solidFill>
                  <a:srgbClr val="494646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Student ID: 2229348</a:t>
            </a:r>
          </a:p>
          <a:p>
            <a:pPr algn="ctr">
              <a:lnSpc>
                <a:spcPts val="2299"/>
              </a:lnSpc>
            </a:pPr>
            <a:r>
              <a:rPr lang="en-US" sz="2299" b="1" dirty="0">
                <a:solidFill>
                  <a:srgbClr val="494646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Module Code: LCLM4004</a:t>
            </a:r>
          </a:p>
          <a:p>
            <a:pPr algn="ctr">
              <a:lnSpc>
                <a:spcPts val="2299"/>
              </a:lnSpc>
            </a:pPr>
            <a:r>
              <a:rPr lang="en-US" sz="2299" b="1" dirty="0">
                <a:solidFill>
                  <a:srgbClr val="494646"/>
                </a:solidFill>
                <a:latin typeface="Calibri (MS) Light"/>
                <a:ea typeface="Calibri (MS) Light"/>
                <a:cs typeface="Calibri (MS) Light"/>
                <a:sym typeface="Calibri (MS) Light"/>
              </a:rPr>
              <a:t>Module Name: Problem Solving and Decision Making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353239" y="2397882"/>
            <a:ext cx="13581522" cy="3221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680"/>
              </a:lnSpc>
            </a:pPr>
            <a:r>
              <a:rPr lang="en-US" sz="96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Green Haven Florists: Identifying and Solving Business Challenges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649944" y="3027790"/>
            <a:ext cx="14988111" cy="45104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Green Haven Florists, founded in 2016 in Norwich by Liam and Priya Patel, is a small independent flower shop known for its eco-friendly floral arrangements and community focus. Over time, it gained a loyal customer base, supported by sustainable practices such as biodegradable wrapping and locally sourced flowers. However, in the past year, the business has experienced a 30% drop in in-store sales, largely due to declining foot traffic and changing consumer behaviour (Rahman, 2020).</a:t>
            </a:r>
          </a:p>
          <a:p>
            <a:pPr algn="l">
              <a:lnSpc>
                <a:spcPts val="3919"/>
              </a:lnSpc>
            </a:pPr>
            <a:endParaRPr lang="en-US" sz="2799">
              <a:solidFill>
                <a:srgbClr val="494646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The florist now faces increased competition from online retailers offering lower prices, flexible delivery, and subscription options (Choudhury &amp; Harrigan, 2022). Rising operational costs, supply chain disruptions, and a lack of digital innovation have further weakened its market position.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61345" y="1751769"/>
            <a:ext cx="6165309" cy="1073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80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Introduction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649944" y="3105907"/>
            <a:ext cx="14988111" cy="5005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Who: </a:t>
            </a: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Green Haven Florists’ owners, Liam and Priya Patel, and their local customer base.</a:t>
            </a:r>
          </a:p>
          <a:p>
            <a:pPr algn="l">
              <a:lnSpc>
                <a:spcPts val="3919"/>
              </a:lnSpc>
            </a:pPr>
            <a:r>
              <a:rPr lang="en-US" sz="2799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What: </a:t>
            </a: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A 30% reduction in in-store sales alongside rising supply and operating costs.</a:t>
            </a:r>
          </a:p>
          <a:p>
            <a:pPr algn="l">
              <a:lnSpc>
                <a:spcPts val="3919"/>
              </a:lnSpc>
            </a:pPr>
            <a:r>
              <a:rPr lang="en-US" sz="2799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When: </a:t>
            </a: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The issue has intensified within the last 12 months.</a:t>
            </a:r>
          </a:p>
          <a:p>
            <a:pPr algn="l">
              <a:lnSpc>
                <a:spcPts val="3919"/>
              </a:lnSpc>
            </a:pPr>
            <a:r>
              <a:rPr lang="en-US" sz="2799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Where: </a:t>
            </a: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Norwich High Street – a location affected by business closures and low foot traffic.</a:t>
            </a:r>
          </a:p>
          <a:p>
            <a:pPr algn="l">
              <a:lnSpc>
                <a:spcPts val="3919"/>
              </a:lnSpc>
            </a:pPr>
            <a:r>
              <a:rPr lang="en-US" sz="2799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Why: </a:t>
            </a: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A combination of factors: digital lag, poor online visibility, strong competition, and inflation (Choudhury &amp; Harrigan, 2022).</a:t>
            </a:r>
          </a:p>
          <a:p>
            <a:pPr algn="l">
              <a:lnSpc>
                <a:spcPts val="3919"/>
              </a:lnSpc>
            </a:pPr>
            <a:r>
              <a:rPr lang="en-US" sz="2799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How: </a:t>
            </a: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Reliance on traditional word-of-mouth marketing and outdated online presence hindered adaptation to digital trends (Kumar &amp; Anjaly, 2017).</a:t>
            </a:r>
          </a:p>
          <a:p>
            <a:pPr algn="l">
              <a:lnSpc>
                <a:spcPts val="3919"/>
              </a:lnSpc>
            </a:pPr>
            <a:r>
              <a:rPr lang="en-US" sz="2799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How Much: </a:t>
            </a: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Sales decline by 30%, operational costs up 15–20%, and online engagement remains below industry standards (Su &amp; Chen, 2020).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49944" y="1346956"/>
            <a:ext cx="14988111" cy="1882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80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Nature and Scope of the Problem (5W2H Model)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649944" y="1171575"/>
            <a:ext cx="14988111" cy="1073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8000" b="1" dirty="0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PESTEL Analysis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F579106-B271-93E5-ED80-C4AEB787C9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2751"/>
              </p:ext>
            </p:extLst>
          </p:nvPr>
        </p:nvGraphicFramePr>
        <p:xfrm>
          <a:off x="1828799" y="1998863"/>
          <a:ext cx="14809256" cy="5999952"/>
        </p:xfrm>
        <a:graphic>
          <a:graphicData uri="http://schemas.openxmlformats.org/drawingml/2006/table">
            <a:tbl>
              <a:tblPr/>
              <a:tblGrid>
                <a:gridCol w="2438401">
                  <a:extLst>
                    <a:ext uri="{9D8B030D-6E8A-4147-A177-3AD203B41FA5}">
                      <a16:colId xmlns:a16="http://schemas.microsoft.com/office/drawing/2014/main" val="216706484"/>
                    </a:ext>
                  </a:extLst>
                </a:gridCol>
                <a:gridCol w="12370855">
                  <a:extLst>
                    <a:ext uri="{9D8B030D-6E8A-4147-A177-3AD203B41FA5}">
                      <a16:colId xmlns:a16="http://schemas.microsoft.com/office/drawing/2014/main" val="2481755422"/>
                    </a:ext>
                  </a:extLst>
                </a:gridCol>
              </a:tblGrid>
              <a:tr h="2586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Factor</a:t>
                      </a:r>
                      <a:endParaRPr lang="en-US" sz="28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Impact on Green Haven Florists</a:t>
                      </a:r>
                      <a:endParaRPr lang="en-US" sz="28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0106512"/>
                  </a:ext>
                </a:extLst>
              </a:tr>
              <a:tr h="6465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Political</a:t>
                      </a:r>
                      <a:endParaRPr lang="en-US" sz="2800" dirty="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Post-Brexit import regulations affect the cost and availability of imported flowers (Brown, 2021).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6288039"/>
                  </a:ext>
                </a:extLst>
              </a:tr>
              <a:tr h="6465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Economic</a:t>
                      </a:r>
                      <a:endParaRPr lang="en-US" sz="280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Inflation and higher transport costs increase expenses for sustainable materials (Su &amp; Chen, 2020).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0407632"/>
                  </a:ext>
                </a:extLst>
              </a:tr>
              <a:tr h="6465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Social</a:t>
                      </a:r>
                      <a:endParaRPr lang="en-US" sz="280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Growing demand for online convenience and eco-conscious products reshapes consumer expectations (Rahman, 2020).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8374251"/>
                  </a:ext>
                </a:extLst>
              </a:tr>
              <a:tr h="8405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Technological</a:t>
                      </a:r>
                      <a:endParaRPr lang="en-US" sz="280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Lack of digital marketing, outdated website, and minimal e-commerce integration limit competitiveness (Choudhury &amp; Harrigan, 2022).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5872246"/>
                  </a:ext>
                </a:extLst>
              </a:tr>
              <a:tr h="6465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Environmental</a:t>
                      </a:r>
                      <a:endParaRPr lang="en-US" sz="280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Sustainability is both a selling point and a financial burden due to the higher cost of eco-friendly packaging (Tariq et al., 2021).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36374792"/>
                  </a:ext>
                </a:extLst>
              </a:tr>
              <a:tr h="84053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Legal</a:t>
                      </a:r>
                      <a:endParaRPr lang="en-US" sz="2800"/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Compliance with UK consumer data protection (GDPR) laws impacts digital transformation planning (Smith &amp; Taylor, 2019).</a:t>
                      </a:r>
                    </a:p>
                  </a:txBody>
                  <a:tcPr marL="64657" marR="64657" marT="32328" marB="3232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557863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649944" y="2363885"/>
            <a:ext cx="14988111" cy="5501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Recent studies reveal that small retailers must adopt digital transformation to remain competitive in hybrid retail environments (Choudhury &amp; Harrigan, 2022). Customers now prioritise online accessibility, affordability, and sustainability, which affects physical store performance (Rahman, 2020). Market data indicates that UK independent florists face similar trends: online flower sales have grown by over 45% since 2020, while high-street sales declined by nearly 25% (Statista, 2023). Additionally, rising inflation and supply shortages have increased flower prices by 18% over two years (Brown, 2021). Sustainability remains a key consumer priority—eco-friendly branding can increase customer loyalty (Tariq et al., 2021).</a:t>
            </a:r>
          </a:p>
          <a:p>
            <a:pPr algn="l">
              <a:lnSpc>
                <a:spcPts val="3919"/>
              </a:lnSpc>
            </a:pPr>
            <a:endParaRPr lang="en-US" sz="2799">
              <a:solidFill>
                <a:srgbClr val="494646"/>
              </a:solidFill>
              <a:latin typeface="Calibri (MS)"/>
              <a:ea typeface="Calibri (MS)"/>
              <a:cs typeface="Calibri (MS)"/>
              <a:sym typeface="Calibri (MS)"/>
            </a:endParaRPr>
          </a:p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Overall, findings suggest that to recover, Green Haven must invest in e-commerce, improve online visibility, and adopt cost-effective sustainability strategies.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49944" y="1346956"/>
            <a:ext cx="14988111" cy="1073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80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Key Findings from Research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4745304" y="2420107"/>
            <a:ext cx="8797393" cy="4701973"/>
          </a:xfrm>
          <a:custGeom>
            <a:avLst/>
            <a:gdLst/>
            <a:ahLst/>
            <a:cxnLst/>
            <a:rect l="l" t="t" r="r" b="b"/>
            <a:pathLst>
              <a:path w="8797393" h="4701973">
                <a:moveTo>
                  <a:pt x="0" y="0"/>
                </a:moveTo>
                <a:lnTo>
                  <a:pt x="8797392" y="0"/>
                </a:lnTo>
                <a:lnTo>
                  <a:pt x="8797392" y="4701973"/>
                </a:lnTo>
                <a:lnTo>
                  <a:pt x="0" y="47019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30788" b="-8367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649944" y="6998255"/>
            <a:ext cx="14988111" cy="1043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This Fishbone diagram identifies interconnected internal and external issues—chiefly, digital underperformance and rising operational costs—that have collectively caused business decline.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9944" y="1346956"/>
            <a:ext cx="14988111" cy="1073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80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Cause-and-Effect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831855" y="2093082"/>
            <a:ext cx="14624290" cy="6532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Main Issues Identified: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Declining in-store sales (30%) and insufficient online growth.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High costs of sustainable operations reducing profit margins.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Limited digital marketing and weak e-commerce integration.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Intensified competition from online and boutique florists.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External pressures: inflation, Brexit supply disruptions, and changing consumer expectations.</a:t>
            </a:r>
          </a:p>
          <a:p>
            <a:pPr algn="l">
              <a:lnSpc>
                <a:spcPts val="3919"/>
              </a:lnSpc>
            </a:pPr>
            <a:r>
              <a:rPr lang="en-US" sz="2799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Decision-Making Insights: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Use a data-driven decision-making framework to align product pricing with costs and demand (Choudhury &amp; Harrigan, 2022).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Adopt SWOT-based evaluation for strategy prioritisation.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Enhance online presence and customer engagement via SEO and social media marketing (Rahman, 2020).</a:t>
            </a:r>
          </a:p>
          <a:p>
            <a:pPr marL="561336" lvl="1" indent="-280668" algn="l">
              <a:lnSpc>
                <a:spcPts val="3639"/>
              </a:lnSpc>
              <a:buFont typeface="Arial"/>
              <a:buChar char="•"/>
            </a:pPr>
            <a:r>
              <a:rPr lang="en-US" sz="2599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Implement lean operations to reduce waste and maintain sustainability cost-effectively (Su &amp; Chen, 2020).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49944" y="1485386"/>
            <a:ext cx="14988111" cy="731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20"/>
              </a:lnSpc>
            </a:pPr>
            <a:r>
              <a:rPr lang="en-US" sz="54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Summary of Main Issues &amp; Decision-Making Insights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649944" y="1144985"/>
            <a:ext cx="14988111" cy="1073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8000" b="1" dirty="0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Recommendations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03616A03-F432-55C6-AF99-6375D71172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3658557"/>
              </p:ext>
            </p:extLst>
          </p:nvPr>
        </p:nvGraphicFramePr>
        <p:xfrm>
          <a:off x="1940982" y="1852961"/>
          <a:ext cx="14697072" cy="6291756"/>
        </p:xfrm>
        <a:graphic>
          <a:graphicData uri="http://schemas.openxmlformats.org/drawingml/2006/table">
            <a:tbl>
              <a:tblPr/>
              <a:tblGrid>
                <a:gridCol w="3774018">
                  <a:extLst>
                    <a:ext uri="{9D8B030D-6E8A-4147-A177-3AD203B41FA5}">
                      <a16:colId xmlns:a16="http://schemas.microsoft.com/office/drawing/2014/main" val="1578765386"/>
                    </a:ext>
                  </a:extLst>
                </a:gridCol>
                <a:gridCol w="6781800">
                  <a:extLst>
                    <a:ext uri="{9D8B030D-6E8A-4147-A177-3AD203B41FA5}">
                      <a16:colId xmlns:a16="http://schemas.microsoft.com/office/drawing/2014/main" val="2414307886"/>
                    </a:ext>
                  </a:extLst>
                </a:gridCol>
                <a:gridCol w="4141254">
                  <a:extLst>
                    <a:ext uri="{9D8B030D-6E8A-4147-A177-3AD203B41FA5}">
                      <a16:colId xmlns:a16="http://schemas.microsoft.com/office/drawing/2014/main" val="4227872851"/>
                    </a:ext>
                  </a:extLst>
                </a:gridCol>
              </a:tblGrid>
              <a:tr h="2321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Strategic Area</a:t>
                      </a:r>
                      <a:endParaRPr lang="en-US" sz="2600"/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Recommended Actions</a:t>
                      </a:r>
                      <a:endParaRPr lang="en-US" sz="2600"/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Expected Outcomes</a:t>
                      </a:r>
                      <a:endParaRPr lang="en-US" sz="2600"/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32863811"/>
                  </a:ext>
                </a:extLst>
              </a:tr>
              <a:tr h="9284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Digital Transformation</a:t>
                      </a:r>
                      <a:endParaRPr lang="en-US" sz="2600"/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Redesign website with e-commerce and SEO; enable online ordering and delivery tracking (Rahman, 2020).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Increased online visibility and sales.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676640"/>
                  </a:ext>
                </a:extLst>
              </a:tr>
              <a:tr h="11024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Marketing Strategy</a:t>
                      </a:r>
                      <a:endParaRPr lang="en-US" sz="2600"/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Launch targeted Instagram and Google campaigns; use seasonal promotions; introduce loyalty programmes (Choudhury &amp; Harrigan, 2022).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Enhanced customer engagement and retention.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0481691"/>
                  </a:ext>
                </a:extLst>
              </a:tr>
              <a:tr h="7543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Operational Efficiency</a:t>
                      </a:r>
                      <a:endParaRPr lang="en-US" sz="2600"/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Partner with local flower growers to reduce import dependency (Brown, 2021).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Lower costs and improved supply stability.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37488001"/>
                  </a:ext>
                </a:extLst>
              </a:tr>
              <a:tr h="7543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Sustainability &amp; Branding</a:t>
                      </a:r>
                      <a:endParaRPr lang="en-US" sz="2600"/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Continue using eco-friendly materials but optimise sourcing to reduce costs (Su &amp; Chen, 2020).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Balanced sustainability with profitability.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8135482"/>
                  </a:ext>
                </a:extLst>
              </a:tr>
              <a:tr h="75432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b="1"/>
                        <a:t>Training &amp; Development</a:t>
                      </a:r>
                      <a:endParaRPr lang="en-US" sz="2600"/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/>
                        <a:t>Provide staff with digital and business management workshops (Tariq et al., 2021).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600" dirty="0"/>
                        <a:t>Improved decision-making and innovation capacity.</a:t>
                      </a:r>
                    </a:p>
                  </a:txBody>
                  <a:tcPr marL="58025" marR="58025" marT="29013" marB="2901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7380251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649944" y="2339755"/>
            <a:ext cx="14988111" cy="55251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Market Evolution:</a:t>
            </a:r>
            <a:r>
              <a:rPr lang="en-US" sz="26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 The UK floral retail sector is shifting rapidly toward online purchasing and sustainability awareness (Choudhury &amp; Harrigan, 2022).</a:t>
            </a:r>
          </a:p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Core Weaknesses: </a:t>
            </a:r>
            <a:r>
              <a:rPr lang="en-US" sz="26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Green Haven lacks digital capacity, competitive pricing, and modern marketing strategy.</a:t>
            </a:r>
          </a:p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Customer Expectations: </a:t>
            </a:r>
            <a:r>
              <a:rPr lang="en-US" sz="26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Modern consumers prefer convenience, affordability, and eco-conscious brands (Tariq et al., 2021).</a:t>
            </a:r>
          </a:p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External Pressures:</a:t>
            </a:r>
            <a:r>
              <a:rPr lang="en-US" sz="26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 Inflation, import dependency, and competition threaten profitability (Brown, 2021).</a:t>
            </a:r>
          </a:p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Strategic Needs:</a:t>
            </a:r>
            <a:r>
              <a:rPr lang="en-US" sz="26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 Implementing digital upgrades, staff training, and operational reforms are critical for survival (Rahman, 2020).</a:t>
            </a:r>
          </a:p>
          <a:p>
            <a:pPr marL="561341" lvl="1" indent="-280670" algn="l">
              <a:lnSpc>
                <a:spcPts val="3640"/>
              </a:lnSpc>
              <a:buFont typeface="Arial"/>
              <a:buChar char="•"/>
            </a:pPr>
            <a:r>
              <a:rPr lang="en-US" sz="26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Long-Term Goal:</a:t>
            </a:r>
            <a:r>
              <a:rPr lang="en-US" sz="26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 Achieve sustainable profitability through balanced innovation and green branding (Su &amp; Chen, 2020).</a:t>
            </a:r>
          </a:p>
          <a:p>
            <a:pPr algn="l">
              <a:lnSpc>
                <a:spcPts val="3640"/>
              </a:lnSpc>
            </a:pPr>
            <a:r>
              <a:rPr lang="en-US" sz="26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Overall, the findings confirm that adaptability, technology adoption, and cost optimisation are central to ensuring long-term success.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49944" y="1346956"/>
            <a:ext cx="14988111" cy="1073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80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Key Findings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60267" r="-20701" b="-2319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-506165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0" y="0"/>
                </a:moveTo>
                <a:lnTo>
                  <a:pt x="8774043" y="0"/>
                </a:lnTo>
                <a:lnTo>
                  <a:pt x="8774043" y="9227740"/>
                </a:lnTo>
                <a:lnTo>
                  <a:pt x="0" y="92277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10020122" y="2216907"/>
            <a:ext cx="8774043" cy="9227740"/>
          </a:xfrm>
          <a:custGeom>
            <a:avLst/>
            <a:gdLst/>
            <a:ahLst/>
            <a:cxnLst/>
            <a:rect l="l" t="t" r="r" b="b"/>
            <a:pathLst>
              <a:path w="8774043" h="9227740">
                <a:moveTo>
                  <a:pt x="8774043" y="0"/>
                </a:moveTo>
                <a:lnTo>
                  <a:pt x="0" y="0"/>
                </a:lnTo>
                <a:lnTo>
                  <a:pt x="0" y="9227740"/>
                </a:lnTo>
                <a:lnTo>
                  <a:pt x="8774043" y="9227740"/>
                </a:lnTo>
                <a:lnTo>
                  <a:pt x="877404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grpSp>
        <p:nvGrpSpPr>
          <p:cNvPr id="5" name="Group 5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649944" y="2032756"/>
            <a:ext cx="14988111" cy="58921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Brown, L. (2021) ‘Brexit and supply chain disruption in UK retail SMEs’, International Journal of Retail &amp; Distribution Management, 49(8), pp. 1102–1120.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Choudhury, M. &amp; Harrigan, P. (2022) ‘Digital transformation and SME retail resilience in post-pandemic markets’, Journal of Retailing and Consumer Services, 68, 103039.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Kumar, A. &amp; Anjaly, B. (2017) ‘How do consumers choose online retailers? An empirical study of purchase decisions in the digital era’, Journal of Retailing and Consumer Services, 39, pp. 81–89.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Rahman, M. (2020) ‘Changing consumer behaviour in online retail markets’, International Journal of Business and Management, 15(6), pp. 45–58.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Smith, J. &amp; Taylor, D. (2019) ‘Data protection and small business compliance: a GDPR perspective’, Journal of Business Law and Ethics, 26(2), pp. 43–58.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Su, C. &amp; Chen, J. (2020) ‘Sustainability costs and pricing strategies for small eco-friendly firms’, Journal of Cleaner Production, 258, 120716.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Tariq, M., Nawaz, M. &amp; Rahim, A. (2021) ‘Green branding and sustainable consumer loyalty’, Sustainability, 13(9), 4982.</a:t>
            </a:r>
          </a:p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494646"/>
                </a:solidFill>
                <a:latin typeface="Calibri (MS)"/>
                <a:ea typeface="Calibri (MS)"/>
                <a:cs typeface="Calibri (MS)"/>
                <a:sym typeface="Calibri (MS)"/>
              </a:rPr>
              <a:t>Statista (2023) UK Online Flower Retail Market Overview 2023, Statista Research Department.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49944" y="1045330"/>
            <a:ext cx="14988111" cy="1073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80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References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998" r="-20701" b="-78467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028700" y="1028700"/>
            <a:ext cx="16230600" cy="8229600"/>
            <a:chOff x="0" y="0"/>
            <a:chExt cx="4274726" cy="21674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274726" cy="2167467"/>
            </a:xfrm>
            <a:custGeom>
              <a:avLst/>
              <a:gdLst/>
              <a:ahLst/>
              <a:cxnLst/>
              <a:rect l="l" t="t" r="r" b="b"/>
              <a:pathLst>
                <a:path w="4274726" h="2167467">
                  <a:moveTo>
                    <a:pt x="24327" y="0"/>
                  </a:moveTo>
                  <a:lnTo>
                    <a:pt x="4250399" y="0"/>
                  </a:lnTo>
                  <a:cubicBezTo>
                    <a:pt x="4263834" y="0"/>
                    <a:pt x="4274726" y="10891"/>
                    <a:pt x="4274726" y="24327"/>
                  </a:cubicBezTo>
                  <a:lnTo>
                    <a:pt x="4274726" y="2143140"/>
                  </a:lnTo>
                  <a:cubicBezTo>
                    <a:pt x="4274726" y="2156575"/>
                    <a:pt x="4263834" y="2167467"/>
                    <a:pt x="4250399" y="2167467"/>
                  </a:cubicBezTo>
                  <a:lnTo>
                    <a:pt x="24327" y="2167467"/>
                  </a:lnTo>
                  <a:cubicBezTo>
                    <a:pt x="10891" y="2167467"/>
                    <a:pt x="0" y="2156575"/>
                    <a:pt x="0" y="2143140"/>
                  </a:cubicBezTo>
                  <a:lnTo>
                    <a:pt x="0" y="24327"/>
                  </a:lnTo>
                  <a:cubicBezTo>
                    <a:pt x="0" y="10891"/>
                    <a:pt x="10891" y="0"/>
                    <a:pt x="24327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76200"/>
              <a:ext cx="4274726" cy="22436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4407143" y="-1944867"/>
            <a:ext cx="5041372" cy="5283534"/>
          </a:xfrm>
          <a:custGeom>
            <a:avLst/>
            <a:gdLst/>
            <a:ahLst/>
            <a:cxnLst/>
            <a:rect l="l" t="t" r="r" b="b"/>
            <a:pathLst>
              <a:path w="5041372" h="5283534">
                <a:moveTo>
                  <a:pt x="0" y="0"/>
                </a:moveTo>
                <a:lnTo>
                  <a:pt x="5041372" y="0"/>
                </a:lnTo>
                <a:lnTo>
                  <a:pt x="5041372" y="5283534"/>
                </a:lnTo>
                <a:lnTo>
                  <a:pt x="0" y="528353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-1491986" y="-1944867"/>
            <a:ext cx="5041372" cy="5283534"/>
          </a:xfrm>
          <a:custGeom>
            <a:avLst/>
            <a:gdLst/>
            <a:ahLst/>
            <a:cxnLst/>
            <a:rect l="l" t="t" r="r" b="b"/>
            <a:pathLst>
              <a:path w="5041372" h="5283534">
                <a:moveTo>
                  <a:pt x="5041372" y="0"/>
                </a:moveTo>
                <a:lnTo>
                  <a:pt x="0" y="0"/>
                </a:lnTo>
                <a:lnTo>
                  <a:pt x="0" y="5283534"/>
                </a:lnTo>
                <a:lnTo>
                  <a:pt x="5041372" y="5283534"/>
                </a:lnTo>
                <a:lnTo>
                  <a:pt x="5041372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1940982" y="7864890"/>
            <a:ext cx="12653793" cy="3405979"/>
          </a:xfrm>
          <a:custGeom>
            <a:avLst/>
            <a:gdLst/>
            <a:ahLst/>
            <a:cxnLst/>
            <a:rect l="l" t="t" r="r" b="b"/>
            <a:pathLst>
              <a:path w="12653793" h="3405979">
                <a:moveTo>
                  <a:pt x="0" y="0"/>
                </a:moveTo>
                <a:lnTo>
                  <a:pt x="12653793" y="0"/>
                </a:lnTo>
                <a:lnTo>
                  <a:pt x="12653793" y="3405979"/>
                </a:lnTo>
                <a:lnTo>
                  <a:pt x="0" y="340597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9" name="TextBox 9"/>
          <p:cNvSpPr txBox="1"/>
          <p:nvPr/>
        </p:nvSpPr>
        <p:spPr>
          <a:xfrm>
            <a:off x="4181589" y="4273549"/>
            <a:ext cx="9924821" cy="1882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00"/>
              </a:lnSpc>
            </a:pPr>
            <a:r>
              <a:rPr lang="en-US" sz="80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Thank You</a:t>
            </a:r>
          </a:p>
          <a:p>
            <a:pPr algn="ctr">
              <a:lnSpc>
                <a:spcPts val="6400"/>
              </a:lnSpc>
            </a:pPr>
            <a:r>
              <a:rPr lang="en-US" sz="8000" b="1">
                <a:solidFill>
                  <a:srgbClr val="494646"/>
                </a:solidFill>
                <a:latin typeface="Calibri (MS) Bold"/>
                <a:ea typeface="Calibri (MS) Bold"/>
                <a:cs typeface="Calibri (MS) Bold"/>
                <a:sym typeface="Calibri (MS) Bold"/>
              </a:rPr>
              <a:t>Any Question?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1286</Words>
  <PresentationFormat>Custom</PresentationFormat>
  <Paragraphs>88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Calibri (MS) Bold</vt:lpstr>
      <vt:lpstr>Calibri (MS) Light</vt:lpstr>
      <vt:lpstr>Calibri (MS)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  <dcterms:modified xsi:type="dcterms:W3CDTF">2025-11-07T14:43:17Z</dcterms:modified>
  <dc:identifier>DAG4AwJnPTE</dc:identifier>
</cp:coreProperties>
</file>