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321" r:id="rId3"/>
    <p:sldId id="285" r:id="rId4"/>
    <p:sldId id="287" r:id="rId5"/>
    <p:sldId id="288" r:id="rId6"/>
    <p:sldId id="306" r:id="rId7"/>
    <p:sldId id="307" r:id="rId8"/>
    <p:sldId id="308" r:id="rId9"/>
    <p:sldId id="309" r:id="rId10"/>
    <p:sldId id="301" r:id="rId11"/>
    <p:sldId id="264" r:id="rId12"/>
    <p:sldId id="284" r:id="rId13"/>
    <p:sldId id="275" r:id="rId14"/>
    <p:sldId id="310" r:id="rId15"/>
    <p:sldId id="311" r:id="rId16"/>
    <p:sldId id="312" r:id="rId17"/>
    <p:sldId id="289" r:id="rId18"/>
    <p:sldId id="291" r:id="rId19"/>
    <p:sldId id="290" r:id="rId20"/>
    <p:sldId id="299" r:id="rId21"/>
    <p:sldId id="295" r:id="rId22"/>
    <p:sldId id="296" r:id="rId23"/>
    <p:sldId id="297" r:id="rId24"/>
    <p:sldId id="298" r:id="rId25"/>
    <p:sldId id="300" r:id="rId26"/>
    <p:sldId id="267" r:id="rId27"/>
    <p:sldId id="269" r:id="rId28"/>
    <p:sldId id="277" r:id="rId29"/>
    <p:sldId id="257" r:id="rId30"/>
    <p:sldId id="304" r:id="rId31"/>
    <p:sldId id="316" r:id="rId32"/>
    <p:sldId id="259" r:id="rId33"/>
    <p:sldId id="281" r:id="rId34"/>
    <p:sldId id="279" r:id="rId35"/>
    <p:sldId id="315" r:id="rId36"/>
    <p:sldId id="317" r:id="rId37"/>
    <p:sldId id="318" r:id="rId38"/>
    <p:sldId id="293" r:id="rId39"/>
    <p:sldId id="262" r:id="rId40"/>
    <p:sldId id="270" r:id="rId41"/>
    <p:sldId id="273" r:id="rId42"/>
    <p:sldId id="272" r:id="rId43"/>
    <p:sldId id="313" r:id="rId44"/>
    <p:sldId id="319" r:id="rId45"/>
    <p:sldId id="268" r:id="rId46"/>
    <p:sldId id="266" r:id="rId47"/>
    <p:sldId id="320" r:id="rId4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94577"/>
  </p:normalViewPr>
  <p:slideViewPr>
    <p:cSldViewPr snapToGrid="0" snapToObjects="1">
      <p:cViewPr varScale="1">
        <p:scale>
          <a:sx n="116" d="100"/>
          <a:sy n="116" d="100"/>
        </p:scale>
        <p:origin x="416"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ouise Ridley (1908502)" userId="ee6d1eca-d369-455c-8842-40e05be4a29c" providerId="ADAL" clId="{112C490B-FBBD-524E-B8AA-EB05573150B5}"/>
    <pc:docChg chg="custSel addSld modSld">
      <pc:chgData name="Louise Ridley (1908502)" userId="ee6d1eca-d369-455c-8842-40e05be4a29c" providerId="ADAL" clId="{112C490B-FBBD-524E-B8AA-EB05573150B5}" dt="2025-04-03T08:30:19.012" v="333" actId="1076"/>
      <pc:docMkLst>
        <pc:docMk/>
      </pc:docMkLst>
      <pc:sldChg chg="addSp modSp">
        <pc:chgData name="Louise Ridley (1908502)" userId="ee6d1eca-d369-455c-8842-40e05be4a29c" providerId="ADAL" clId="{112C490B-FBBD-524E-B8AA-EB05573150B5}" dt="2025-04-03T06:26:27.264" v="118" actId="1076"/>
        <pc:sldMkLst>
          <pc:docMk/>
          <pc:sldMk cId="1409610444" sldId="262"/>
        </pc:sldMkLst>
        <pc:picChg chg="add mod">
          <ac:chgData name="Louise Ridley (1908502)" userId="ee6d1eca-d369-455c-8842-40e05be4a29c" providerId="ADAL" clId="{112C490B-FBBD-524E-B8AA-EB05573150B5}" dt="2025-04-03T06:26:27.264" v="118" actId="1076"/>
          <ac:picMkLst>
            <pc:docMk/>
            <pc:sldMk cId="1409610444" sldId="262"/>
            <ac:picMk id="4" creationId="{927DF5BC-ED63-7520-026C-F8A35FDF78EB}"/>
          </ac:picMkLst>
        </pc:picChg>
        <pc:picChg chg="add mod">
          <ac:chgData name="Louise Ridley (1908502)" userId="ee6d1eca-d369-455c-8842-40e05be4a29c" providerId="ADAL" clId="{112C490B-FBBD-524E-B8AA-EB05573150B5}" dt="2025-04-03T06:26:24.851" v="117" actId="1076"/>
          <ac:picMkLst>
            <pc:docMk/>
            <pc:sldMk cId="1409610444" sldId="262"/>
            <ac:picMk id="5" creationId="{1A1A5D66-B5BB-F5B3-8612-F7F59148C35F}"/>
          </ac:picMkLst>
        </pc:picChg>
        <pc:picChg chg="mod">
          <ac:chgData name="Louise Ridley (1908502)" userId="ee6d1eca-d369-455c-8842-40e05be4a29c" providerId="ADAL" clId="{112C490B-FBBD-524E-B8AA-EB05573150B5}" dt="2025-04-03T06:25:58.034" v="108" actId="1076"/>
          <ac:picMkLst>
            <pc:docMk/>
            <pc:sldMk cId="1409610444" sldId="262"/>
            <ac:picMk id="6146" creationId="{A2B2AFEF-8CF9-E140-AF4A-6C6F3BB398F6}"/>
          </ac:picMkLst>
        </pc:picChg>
      </pc:sldChg>
      <pc:sldChg chg="addSp modSp">
        <pc:chgData name="Louise Ridley (1908502)" userId="ee6d1eca-d369-455c-8842-40e05be4a29c" providerId="ADAL" clId="{112C490B-FBBD-524E-B8AA-EB05573150B5}" dt="2025-04-03T06:15:33.653" v="100" actId="20577"/>
        <pc:sldMkLst>
          <pc:docMk/>
          <pc:sldMk cId="3317422109" sldId="268"/>
        </pc:sldMkLst>
        <pc:spChg chg="mod">
          <ac:chgData name="Louise Ridley (1908502)" userId="ee6d1eca-d369-455c-8842-40e05be4a29c" providerId="ADAL" clId="{112C490B-FBBD-524E-B8AA-EB05573150B5}" dt="2025-04-03T06:15:33.653" v="100" actId="20577"/>
          <ac:spMkLst>
            <pc:docMk/>
            <pc:sldMk cId="3317422109" sldId="268"/>
            <ac:spMk id="3" creationId="{7154BEED-3712-964A-8240-97B1B3586564}"/>
          </ac:spMkLst>
        </pc:spChg>
        <pc:spChg chg="add mod">
          <ac:chgData name="Louise Ridley (1908502)" userId="ee6d1eca-d369-455c-8842-40e05be4a29c" providerId="ADAL" clId="{112C490B-FBBD-524E-B8AA-EB05573150B5}" dt="2025-04-03T06:15:21.597" v="91" actId="1076"/>
          <ac:spMkLst>
            <pc:docMk/>
            <pc:sldMk cId="3317422109" sldId="268"/>
            <ac:spMk id="5" creationId="{880409A5-4B5D-5D8D-BC56-D0CE711710F2}"/>
          </ac:spMkLst>
        </pc:spChg>
      </pc:sldChg>
      <pc:sldChg chg="modSp">
        <pc:chgData name="Louise Ridley (1908502)" userId="ee6d1eca-d369-455c-8842-40e05be4a29c" providerId="ADAL" clId="{112C490B-FBBD-524E-B8AA-EB05573150B5}" dt="2025-04-03T06:14:12.112" v="27" actId="1076"/>
        <pc:sldMkLst>
          <pc:docMk/>
          <pc:sldMk cId="582266803" sldId="320"/>
        </pc:sldMkLst>
        <pc:spChg chg="mod">
          <ac:chgData name="Louise Ridley (1908502)" userId="ee6d1eca-d369-455c-8842-40e05be4a29c" providerId="ADAL" clId="{112C490B-FBBD-524E-B8AA-EB05573150B5}" dt="2025-04-03T06:14:12.112" v="27" actId="1076"/>
          <ac:spMkLst>
            <pc:docMk/>
            <pc:sldMk cId="582266803" sldId="320"/>
            <ac:spMk id="3" creationId="{059CCAFA-7D4C-17B3-0383-2BDD5402091E}"/>
          </ac:spMkLst>
        </pc:spChg>
      </pc:sldChg>
      <pc:sldChg chg="modSp new">
        <pc:chgData name="Louise Ridley (1908502)" userId="ee6d1eca-d369-455c-8842-40e05be4a29c" providerId="ADAL" clId="{112C490B-FBBD-524E-B8AA-EB05573150B5}" dt="2025-04-03T08:30:19.012" v="333" actId="1076"/>
        <pc:sldMkLst>
          <pc:docMk/>
          <pc:sldMk cId="2833031277" sldId="321"/>
        </pc:sldMkLst>
        <pc:spChg chg="mod">
          <ac:chgData name="Louise Ridley (1908502)" userId="ee6d1eca-d369-455c-8842-40e05be4a29c" providerId="ADAL" clId="{112C490B-FBBD-524E-B8AA-EB05573150B5}" dt="2025-04-03T08:30:01.443" v="328" actId="14100"/>
          <ac:spMkLst>
            <pc:docMk/>
            <pc:sldMk cId="2833031277" sldId="321"/>
            <ac:spMk id="2" creationId="{842B7126-E4FA-CCA3-8573-FDC925968E16}"/>
          </ac:spMkLst>
        </pc:spChg>
        <pc:spChg chg="mod">
          <ac:chgData name="Louise Ridley (1908502)" userId="ee6d1eca-d369-455c-8842-40e05be4a29c" providerId="ADAL" clId="{112C490B-FBBD-524E-B8AA-EB05573150B5}" dt="2025-04-03T08:30:19.012" v="333" actId="1076"/>
          <ac:spMkLst>
            <pc:docMk/>
            <pc:sldMk cId="2833031277" sldId="321"/>
            <ac:spMk id="3" creationId="{5BB9BB9A-C3BF-2AA1-233F-CE9B333039F9}"/>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AEF8B-BB94-3442-9913-75994684584B}"/>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3BD16063-C5A4-C444-8447-92B2B922A4B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C343D84-7B10-1041-90FC-B3FE6054B516}"/>
              </a:ext>
            </a:extLst>
          </p:cNvPr>
          <p:cNvSpPr>
            <a:spLocks noGrp="1"/>
          </p:cNvSpPr>
          <p:nvPr>
            <p:ph type="dt" sz="half" idx="10"/>
          </p:nvPr>
        </p:nvSpPr>
        <p:spPr/>
        <p:txBody>
          <a:bodyPr/>
          <a:lstStyle/>
          <a:p>
            <a:fld id="{B031327A-1D0F-564D-A796-C6A94F8FCC76}" type="datetimeFigureOut">
              <a:rPr lang="en-US" smtClean="0"/>
              <a:t>4/1/25</a:t>
            </a:fld>
            <a:endParaRPr lang="en-US"/>
          </a:p>
        </p:txBody>
      </p:sp>
      <p:sp>
        <p:nvSpPr>
          <p:cNvPr id="5" name="Footer Placeholder 4">
            <a:extLst>
              <a:ext uri="{FF2B5EF4-FFF2-40B4-BE49-F238E27FC236}">
                <a16:creationId xmlns:a16="http://schemas.microsoft.com/office/drawing/2014/main" id="{A866EE8D-C3D3-974F-8FDF-C8C9EED823B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796F37B-A0CC-F440-85E3-3FCAC065D8A9}"/>
              </a:ext>
            </a:extLst>
          </p:cNvPr>
          <p:cNvSpPr>
            <a:spLocks noGrp="1"/>
          </p:cNvSpPr>
          <p:nvPr>
            <p:ph type="sldNum" sz="quarter" idx="12"/>
          </p:nvPr>
        </p:nvSpPr>
        <p:spPr/>
        <p:txBody>
          <a:bodyPr/>
          <a:lstStyle/>
          <a:p>
            <a:fld id="{CBB859F5-409E-4142-887A-5D1EAD50C45F}" type="slidenum">
              <a:rPr lang="en-US" smtClean="0"/>
              <a:t>‹#›</a:t>
            </a:fld>
            <a:endParaRPr lang="en-US"/>
          </a:p>
        </p:txBody>
      </p:sp>
    </p:spTree>
    <p:extLst>
      <p:ext uri="{BB962C8B-B14F-4D97-AF65-F5344CB8AC3E}">
        <p14:creationId xmlns:p14="http://schemas.microsoft.com/office/powerpoint/2010/main" val="19283766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493259-E9A4-1244-A83E-41D5EB605C18}"/>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1CB5B344-AEDE-5047-84FD-5A832209D8B5}"/>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CC76246-2268-3343-8D4E-C057018D427C}"/>
              </a:ext>
            </a:extLst>
          </p:cNvPr>
          <p:cNvSpPr>
            <a:spLocks noGrp="1"/>
          </p:cNvSpPr>
          <p:nvPr>
            <p:ph type="dt" sz="half" idx="10"/>
          </p:nvPr>
        </p:nvSpPr>
        <p:spPr/>
        <p:txBody>
          <a:bodyPr/>
          <a:lstStyle/>
          <a:p>
            <a:fld id="{B031327A-1D0F-564D-A796-C6A94F8FCC76}" type="datetimeFigureOut">
              <a:rPr lang="en-US" smtClean="0"/>
              <a:t>4/1/25</a:t>
            </a:fld>
            <a:endParaRPr lang="en-US"/>
          </a:p>
        </p:txBody>
      </p:sp>
      <p:sp>
        <p:nvSpPr>
          <p:cNvPr id="5" name="Footer Placeholder 4">
            <a:extLst>
              <a:ext uri="{FF2B5EF4-FFF2-40B4-BE49-F238E27FC236}">
                <a16:creationId xmlns:a16="http://schemas.microsoft.com/office/drawing/2014/main" id="{7AB588F3-4D74-1243-A041-64ADC9A0D99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961ABC6-2A34-A047-AEA1-1E4DD4A20A5B}"/>
              </a:ext>
            </a:extLst>
          </p:cNvPr>
          <p:cNvSpPr>
            <a:spLocks noGrp="1"/>
          </p:cNvSpPr>
          <p:nvPr>
            <p:ph type="sldNum" sz="quarter" idx="12"/>
          </p:nvPr>
        </p:nvSpPr>
        <p:spPr/>
        <p:txBody>
          <a:bodyPr/>
          <a:lstStyle/>
          <a:p>
            <a:fld id="{CBB859F5-409E-4142-887A-5D1EAD50C45F}" type="slidenum">
              <a:rPr lang="en-US" smtClean="0"/>
              <a:t>‹#›</a:t>
            </a:fld>
            <a:endParaRPr lang="en-US"/>
          </a:p>
        </p:txBody>
      </p:sp>
    </p:spTree>
    <p:extLst>
      <p:ext uri="{BB962C8B-B14F-4D97-AF65-F5344CB8AC3E}">
        <p14:creationId xmlns:p14="http://schemas.microsoft.com/office/powerpoint/2010/main" val="42277096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B8E3E3-655F-1647-85E4-675507BD7B2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F091A296-A191-5841-A285-F22E62B81D6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07EF42CF-3BA1-AA47-BD7F-69FD07E16B67}"/>
              </a:ext>
            </a:extLst>
          </p:cNvPr>
          <p:cNvSpPr>
            <a:spLocks noGrp="1"/>
          </p:cNvSpPr>
          <p:nvPr>
            <p:ph type="dt" sz="half" idx="10"/>
          </p:nvPr>
        </p:nvSpPr>
        <p:spPr/>
        <p:txBody>
          <a:bodyPr/>
          <a:lstStyle/>
          <a:p>
            <a:fld id="{B031327A-1D0F-564D-A796-C6A94F8FCC76}" type="datetimeFigureOut">
              <a:rPr lang="en-US" smtClean="0"/>
              <a:t>4/1/25</a:t>
            </a:fld>
            <a:endParaRPr lang="en-US"/>
          </a:p>
        </p:txBody>
      </p:sp>
      <p:sp>
        <p:nvSpPr>
          <p:cNvPr id="5" name="Footer Placeholder 4">
            <a:extLst>
              <a:ext uri="{FF2B5EF4-FFF2-40B4-BE49-F238E27FC236}">
                <a16:creationId xmlns:a16="http://schemas.microsoft.com/office/drawing/2014/main" id="{8A2B293E-6046-454E-9E91-C085AE0A722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F5C932E-4D5C-1C46-9091-B4AC941749F3}"/>
              </a:ext>
            </a:extLst>
          </p:cNvPr>
          <p:cNvSpPr>
            <a:spLocks noGrp="1"/>
          </p:cNvSpPr>
          <p:nvPr>
            <p:ph type="sldNum" sz="quarter" idx="12"/>
          </p:nvPr>
        </p:nvSpPr>
        <p:spPr/>
        <p:txBody>
          <a:bodyPr/>
          <a:lstStyle/>
          <a:p>
            <a:fld id="{CBB859F5-409E-4142-887A-5D1EAD50C45F}" type="slidenum">
              <a:rPr lang="en-US" smtClean="0"/>
              <a:t>‹#›</a:t>
            </a:fld>
            <a:endParaRPr lang="en-US"/>
          </a:p>
        </p:txBody>
      </p:sp>
    </p:spTree>
    <p:extLst>
      <p:ext uri="{BB962C8B-B14F-4D97-AF65-F5344CB8AC3E}">
        <p14:creationId xmlns:p14="http://schemas.microsoft.com/office/powerpoint/2010/main" val="27594954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86FBC1-DF82-E741-89E1-48322E341CC7}"/>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8DCD058-5F4E-ED49-BBEC-BF88B3FB3871}"/>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11154BCA-AF68-1D49-86E2-611BF7EFEFA9}"/>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7C462E0D-7ED9-0342-A86C-46CB673E09E8}"/>
              </a:ext>
            </a:extLst>
          </p:cNvPr>
          <p:cNvSpPr>
            <a:spLocks noGrp="1"/>
          </p:cNvSpPr>
          <p:nvPr>
            <p:ph type="dt" sz="half" idx="10"/>
          </p:nvPr>
        </p:nvSpPr>
        <p:spPr/>
        <p:txBody>
          <a:bodyPr/>
          <a:lstStyle/>
          <a:p>
            <a:fld id="{B031327A-1D0F-564D-A796-C6A94F8FCC76}" type="datetimeFigureOut">
              <a:rPr lang="en-US" smtClean="0"/>
              <a:t>4/1/25</a:t>
            </a:fld>
            <a:endParaRPr lang="en-US"/>
          </a:p>
        </p:txBody>
      </p:sp>
      <p:sp>
        <p:nvSpPr>
          <p:cNvPr id="6" name="Footer Placeholder 5">
            <a:extLst>
              <a:ext uri="{FF2B5EF4-FFF2-40B4-BE49-F238E27FC236}">
                <a16:creationId xmlns:a16="http://schemas.microsoft.com/office/drawing/2014/main" id="{06EF2BBE-E2B8-DD4F-AC1F-884429FE911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CAAF460-4A3B-3C46-B6E0-09B55A1F5D7C}"/>
              </a:ext>
            </a:extLst>
          </p:cNvPr>
          <p:cNvSpPr>
            <a:spLocks noGrp="1"/>
          </p:cNvSpPr>
          <p:nvPr>
            <p:ph type="sldNum" sz="quarter" idx="12"/>
          </p:nvPr>
        </p:nvSpPr>
        <p:spPr/>
        <p:txBody>
          <a:bodyPr/>
          <a:lstStyle/>
          <a:p>
            <a:fld id="{CBB859F5-409E-4142-887A-5D1EAD50C45F}" type="slidenum">
              <a:rPr lang="en-US" smtClean="0"/>
              <a:t>‹#›</a:t>
            </a:fld>
            <a:endParaRPr lang="en-US"/>
          </a:p>
        </p:txBody>
      </p:sp>
    </p:spTree>
    <p:extLst>
      <p:ext uri="{BB962C8B-B14F-4D97-AF65-F5344CB8AC3E}">
        <p14:creationId xmlns:p14="http://schemas.microsoft.com/office/powerpoint/2010/main" val="11428833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5779A3-A5A9-2A4C-AA49-C1E78A1F61C4}"/>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5A540697-11BF-C043-A8E3-B30FE8AFF62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115C1D21-E5EE-2246-84AF-6307E7D3243A}"/>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C232B603-76DE-5046-BA31-0E04ECC9761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84BAE903-AB71-F243-8483-20294F8F6B8F}"/>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5AF42C8-DB99-2D4A-9594-E4ABEF3B4D1D}"/>
              </a:ext>
            </a:extLst>
          </p:cNvPr>
          <p:cNvSpPr>
            <a:spLocks noGrp="1"/>
          </p:cNvSpPr>
          <p:nvPr>
            <p:ph type="dt" sz="half" idx="10"/>
          </p:nvPr>
        </p:nvSpPr>
        <p:spPr/>
        <p:txBody>
          <a:bodyPr/>
          <a:lstStyle/>
          <a:p>
            <a:fld id="{B031327A-1D0F-564D-A796-C6A94F8FCC76}" type="datetimeFigureOut">
              <a:rPr lang="en-US" smtClean="0"/>
              <a:t>4/1/25</a:t>
            </a:fld>
            <a:endParaRPr lang="en-US"/>
          </a:p>
        </p:txBody>
      </p:sp>
      <p:sp>
        <p:nvSpPr>
          <p:cNvPr id="8" name="Footer Placeholder 7">
            <a:extLst>
              <a:ext uri="{FF2B5EF4-FFF2-40B4-BE49-F238E27FC236}">
                <a16:creationId xmlns:a16="http://schemas.microsoft.com/office/drawing/2014/main" id="{B518ADFE-83C7-3D4D-B19F-FB35646D184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949FE77-7D42-A143-AB74-98F1B219BA4B}"/>
              </a:ext>
            </a:extLst>
          </p:cNvPr>
          <p:cNvSpPr>
            <a:spLocks noGrp="1"/>
          </p:cNvSpPr>
          <p:nvPr>
            <p:ph type="sldNum" sz="quarter" idx="12"/>
          </p:nvPr>
        </p:nvSpPr>
        <p:spPr/>
        <p:txBody>
          <a:bodyPr/>
          <a:lstStyle/>
          <a:p>
            <a:fld id="{CBB859F5-409E-4142-887A-5D1EAD50C45F}" type="slidenum">
              <a:rPr lang="en-US" smtClean="0"/>
              <a:t>‹#›</a:t>
            </a:fld>
            <a:endParaRPr lang="en-US"/>
          </a:p>
        </p:txBody>
      </p:sp>
    </p:spTree>
    <p:extLst>
      <p:ext uri="{BB962C8B-B14F-4D97-AF65-F5344CB8AC3E}">
        <p14:creationId xmlns:p14="http://schemas.microsoft.com/office/powerpoint/2010/main" val="10680249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FA9E53-75E2-AD44-9927-C05AB20E53FE}"/>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C6322FC4-0583-4B49-A65A-C8592D504EBD}"/>
              </a:ext>
            </a:extLst>
          </p:cNvPr>
          <p:cNvSpPr>
            <a:spLocks noGrp="1"/>
          </p:cNvSpPr>
          <p:nvPr>
            <p:ph type="dt" sz="half" idx="10"/>
          </p:nvPr>
        </p:nvSpPr>
        <p:spPr/>
        <p:txBody>
          <a:bodyPr/>
          <a:lstStyle/>
          <a:p>
            <a:fld id="{B031327A-1D0F-564D-A796-C6A94F8FCC76}" type="datetimeFigureOut">
              <a:rPr lang="en-US" smtClean="0"/>
              <a:t>4/1/25</a:t>
            </a:fld>
            <a:endParaRPr lang="en-US"/>
          </a:p>
        </p:txBody>
      </p:sp>
      <p:sp>
        <p:nvSpPr>
          <p:cNvPr id="4" name="Footer Placeholder 3">
            <a:extLst>
              <a:ext uri="{FF2B5EF4-FFF2-40B4-BE49-F238E27FC236}">
                <a16:creationId xmlns:a16="http://schemas.microsoft.com/office/drawing/2014/main" id="{4D44E887-29E4-F049-999B-4F2E00B74E1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24A6312-8635-DB41-AA1E-2753DF20C275}"/>
              </a:ext>
            </a:extLst>
          </p:cNvPr>
          <p:cNvSpPr>
            <a:spLocks noGrp="1"/>
          </p:cNvSpPr>
          <p:nvPr>
            <p:ph type="sldNum" sz="quarter" idx="12"/>
          </p:nvPr>
        </p:nvSpPr>
        <p:spPr/>
        <p:txBody>
          <a:bodyPr/>
          <a:lstStyle/>
          <a:p>
            <a:fld id="{CBB859F5-409E-4142-887A-5D1EAD50C45F}" type="slidenum">
              <a:rPr lang="en-US" smtClean="0"/>
              <a:t>‹#›</a:t>
            </a:fld>
            <a:endParaRPr lang="en-US"/>
          </a:p>
        </p:txBody>
      </p:sp>
    </p:spTree>
    <p:extLst>
      <p:ext uri="{BB962C8B-B14F-4D97-AF65-F5344CB8AC3E}">
        <p14:creationId xmlns:p14="http://schemas.microsoft.com/office/powerpoint/2010/main" val="8612454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D0F5A-74A2-B942-AE4A-1D3F780DEA72}"/>
              </a:ext>
            </a:extLst>
          </p:cNvPr>
          <p:cNvSpPr>
            <a:spLocks noGrp="1"/>
          </p:cNvSpPr>
          <p:nvPr>
            <p:ph type="dt" sz="half" idx="10"/>
          </p:nvPr>
        </p:nvSpPr>
        <p:spPr/>
        <p:txBody>
          <a:bodyPr/>
          <a:lstStyle/>
          <a:p>
            <a:fld id="{B031327A-1D0F-564D-A796-C6A94F8FCC76}" type="datetimeFigureOut">
              <a:rPr lang="en-US" smtClean="0"/>
              <a:t>4/1/25</a:t>
            </a:fld>
            <a:endParaRPr lang="en-US"/>
          </a:p>
        </p:txBody>
      </p:sp>
      <p:sp>
        <p:nvSpPr>
          <p:cNvPr id="3" name="Footer Placeholder 2">
            <a:extLst>
              <a:ext uri="{FF2B5EF4-FFF2-40B4-BE49-F238E27FC236}">
                <a16:creationId xmlns:a16="http://schemas.microsoft.com/office/drawing/2014/main" id="{166A2DE8-B411-234D-86EA-AB52B7A16F4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53DA06E-802B-C24B-8753-3A56571A426A}"/>
              </a:ext>
            </a:extLst>
          </p:cNvPr>
          <p:cNvSpPr>
            <a:spLocks noGrp="1"/>
          </p:cNvSpPr>
          <p:nvPr>
            <p:ph type="sldNum" sz="quarter" idx="12"/>
          </p:nvPr>
        </p:nvSpPr>
        <p:spPr/>
        <p:txBody>
          <a:bodyPr/>
          <a:lstStyle/>
          <a:p>
            <a:fld id="{CBB859F5-409E-4142-887A-5D1EAD50C45F}" type="slidenum">
              <a:rPr lang="en-US" smtClean="0"/>
              <a:t>‹#›</a:t>
            </a:fld>
            <a:endParaRPr lang="en-US"/>
          </a:p>
        </p:txBody>
      </p:sp>
    </p:spTree>
    <p:extLst>
      <p:ext uri="{BB962C8B-B14F-4D97-AF65-F5344CB8AC3E}">
        <p14:creationId xmlns:p14="http://schemas.microsoft.com/office/powerpoint/2010/main" val="6690101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CBE8EC-3906-3C44-94C8-FB28730DC5E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9BC423FF-6F1D-FB42-955D-D6E626E3376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17AB4CE7-03B3-4445-BC2C-489F61401D4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D2FA549-9BE5-2842-A808-AADBE92EAB83}"/>
              </a:ext>
            </a:extLst>
          </p:cNvPr>
          <p:cNvSpPr>
            <a:spLocks noGrp="1"/>
          </p:cNvSpPr>
          <p:nvPr>
            <p:ph type="dt" sz="half" idx="10"/>
          </p:nvPr>
        </p:nvSpPr>
        <p:spPr/>
        <p:txBody>
          <a:bodyPr/>
          <a:lstStyle/>
          <a:p>
            <a:fld id="{B031327A-1D0F-564D-A796-C6A94F8FCC76}" type="datetimeFigureOut">
              <a:rPr lang="en-US" smtClean="0"/>
              <a:t>4/1/25</a:t>
            </a:fld>
            <a:endParaRPr lang="en-US"/>
          </a:p>
        </p:txBody>
      </p:sp>
      <p:sp>
        <p:nvSpPr>
          <p:cNvPr id="6" name="Footer Placeholder 5">
            <a:extLst>
              <a:ext uri="{FF2B5EF4-FFF2-40B4-BE49-F238E27FC236}">
                <a16:creationId xmlns:a16="http://schemas.microsoft.com/office/drawing/2014/main" id="{68A29C8E-CD2F-7F48-8D1F-0DCA11B8E60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90219E7-8BA6-9647-8F35-A8E8E281DDC8}"/>
              </a:ext>
            </a:extLst>
          </p:cNvPr>
          <p:cNvSpPr>
            <a:spLocks noGrp="1"/>
          </p:cNvSpPr>
          <p:nvPr>
            <p:ph type="sldNum" sz="quarter" idx="12"/>
          </p:nvPr>
        </p:nvSpPr>
        <p:spPr/>
        <p:txBody>
          <a:bodyPr/>
          <a:lstStyle/>
          <a:p>
            <a:fld id="{CBB859F5-409E-4142-887A-5D1EAD50C45F}" type="slidenum">
              <a:rPr lang="en-US" smtClean="0"/>
              <a:t>‹#›</a:t>
            </a:fld>
            <a:endParaRPr lang="en-US"/>
          </a:p>
        </p:txBody>
      </p:sp>
    </p:spTree>
    <p:extLst>
      <p:ext uri="{BB962C8B-B14F-4D97-AF65-F5344CB8AC3E}">
        <p14:creationId xmlns:p14="http://schemas.microsoft.com/office/powerpoint/2010/main" val="42935014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BDCBE5-A122-4D4C-97B7-143862161E5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0A36C810-6E02-5145-B4DF-6D0A194715B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B74358B4-3810-5B45-A128-41EE4DE183D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0EDF245-11CD-654E-AE2F-5132FF1E50E2}"/>
              </a:ext>
            </a:extLst>
          </p:cNvPr>
          <p:cNvSpPr>
            <a:spLocks noGrp="1"/>
          </p:cNvSpPr>
          <p:nvPr>
            <p:ph type="dt" sz="half" idx="10"/>
          </p:nvPr>
        </p:nvSpPr>
        <p:spPr/>
        <p:txBody>
          <a:bodyPr/>
          <a:lstStyle/>
          <a:p>
            <a:fld id="{B031327A-1D0F-564D-A796-C6A94F8FCC76}" type="datetimeFigureOut">
              <a:rPr lang="en-US" smtClean="0"/>
              <a:t>4/1/25</a:t>
            </a:fld>
            <a:endParaRPr lang="en-US"/>
          </a:p>
        </p:txBody>
      </p:sp>
      <p:sp>
        <p:nvSpPr>
          <p:cNvPr id="6" name="Footer Placeholder 5">
            <a:extLst>
              <a:ext uri="{FF2B5EF4-FFF2-40B4-BE49-F238E27FC236}">
                <a16:creationId xmlns:a16="http://schemas.microsoft.com/office/drawing/2014/main" id="{EE4F31CF-5CE6-B241-BF58-8A2DEF08CD0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6121F6F-039B-AE40-A1FF-31C8FF0B7528}"/>
              </a:ext>
            </a:extLst>
          </p:cNvPr>
          <p:cNvSpPr>
            <a:spLocks noGrp="1"/>
          </p:cNvSpPr>
          <p:nvPr>
            <p:ph type="sldNum" sz="quarter" idx="12"/>
          </p:nvPr>
        </p:nvSpPr>
        <p:spPr/>
        <p:txBody>
          <a:bodyPr/>
          <a:lstStyle/>
          <a:p>
            <a:fld id="{CBB859F5-409E-4142-887A-5D1EAD50C45F}" type="slidenum">
              <a:rPr lang="en-US" smtClean="0"/>
              <a:t>‹#›</a:t>
            </a:fld>
            <a:endParaRPr lang="en-US"/>
          </a:p>
        </p:txBody>
      </p:sp>
    </p:spTree>
    <p:extLst>
      <p:ext uri="{BB962C8B-B14F-4D97-AF65-F5344CB8AC3E}">
        <p14:creationId xmlns:p14="http://schemas.microsoft.com/office/powerpoint/2010/main" val="15940374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FE2897-E9F4-D643-AFF1-E6CF886B63F0}"/>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A9BD0F55-DBF9-0D4D-BFCB-CAF698C596C4}"/>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446C208-B62B-CB4C-8C88-37C0FEC32C23}"/>
              </a:ext>
            </a:extLst>
          </p:cNvPr>
          <p:cNvSpPr>
            <a:spLocks noGrp="1"/>
          </p:cNvSpPr>
          <p:nvPr>
            <p:ph type="dt" sz="half" idx="10"/>
          </p:nvPr>
        </p:nvSpPr>
        <p:spPr/>
        <p:txBody>
          <a:bodyPr/>
          <a:lstStyle/>
          <a:p>
            <a:fld id="{B031327A-1D0F-564D-A796-C6A94F8FCC76}" type="datetimeFigureOut">
              <a:rPr lang="en-US" smtClean="0"/>
              <a:t>4/1/25</a:t>
            </a:fld>
            <a:endParaRPr lang="en-US"/>
          </a:p>
        </p:txBody>
      </p:sp>
      <p:sp>
        <p:nvSpPr>
          <p:cNvPr id="5" name="Footer Placeholder 4">
            <a:extLst>
              <a:ext uri="{FF2B5EF4-FFF2-40B4-BE49-F238E27FC236}">
                <a16:creationId xmlns:a16="http://schemas.microsoft.com/office/drawing/2014/main" id="{6CAF7A8A-E543-274C-8FE0-7936A3AE487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C0CC60-357A-ED43-BCDF-C87D84352469}"/>
              </a:ext>
            </a:extLst>
          </p:cNvPr>
          <p:cNvSpPr>
            <a:spLocks noGrp="1"/>
          </p:cNvSpPr>
          <p:nvPr>
            <p:ph type="sldNum" sz="quarter" idx="12"/>
          </p:nvPr>
        </p:nvSpPr>
        <p:spPr/>
        <p:txBody>
          <a:bodyPr/>
          <a:lstStyle/>
          <a:p>
            <a:fld id="{CBB859F5-409E-4142-887A-5D1EAD50C45F}" type="slidenum">
              <a:rPr lang="en-US" smtClean="0"/>
              <a:t>‹#›</a:t>
            </a:fld>
            <a:endParaRPr lang="en-US"/>
          </a:p>
        </p:txBody>
      </p:sp>
    </p:spTree>
    <p:extLst>
      <p:ext uri="{BB962C8B-B14F-4D97-AF65-F5344CB8AC3E}">
        <p14:creationId xmlns:p14="http://schemas.microsoft.com/office/powerpoint/2010/main" val="40612780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9E6B5A5-0C67-F046-9456-EA35EB491DE4}"/>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80F6DE9A-E801-5643-AE5F-1AAD5B20F068}"/>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9ED34C0-893C-3E4C-BFCC-FA4F098E157F}"/>
              </a:ext>
            </a:extLst>
          </p:cNvPr>
          <p:cNvSpPr>
            <a:spLocks noGrp="1"/>
          </p:cNvSpPr>
          <p:nvPr>
            <p:ph type="dt" sz="half" idx="10"/>
          </p:nvPr>
        </p:nvSpPr>
        <p:spPr/>
        <p:txBody>
          <a:bodyPr/>
          <a:lstStyle/>
          <a:p>
            <a:fld id="{B031327A-1D0F-564D-A796-C6A94F8FCC76}" type="datetimeFigureOut">
              <a:rPr lang="en-US" smtClean="0"/>
              <a:t>4/1/25</a:t>
            </a:fld>
            <a:endParaRPr lang="en-US"/>
          </a:p>
        </p:txBody>
      </p:sp>
      <p:sp>
        <p:nvSpPr>
          <p:cNvPr id="5" name="Footer Placeholder 4">
            <a:extLst>
              <a:ext uri="{FF2B5EF4-FFF2-40B4-BE49-F238E27FC236}">
                <a16:creationId xmlns:a16="http://schemas.microsoft.com/office/drawing/2014/main" id="{48704CA8-757C-094C-8162-0D8CD8F5149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E3E4FDF-28C4-7A4D-B983-75EF272870D8}"/>
              </a:ext>
            </a:extLst>
          </p:cNvPr>
          <p:cNvSpPr>
            <a:spLocks noGrp="1"/>
          </p:cNvSpPr>
          <p:nvPr>
            <p:ph type="sldNum" sz="quarter" idx="12"/>
          </p:nvPr>
        </p:nvSpPr>
        <p:spPr/>
        <p:txBody>
          <a:bodyPr/>
          <a:lstStyle/>
          <a:p>
            <a:fld id="{CBB859F5-409E-4142-887A-5D1EAD50C45F}" type="slidenum">
              <a:rPr lang="en-US" smtClean="0"/>
              <a:t>‹#›</a:t>
            </a:fld>
            <a:endParaRPr lang="en-US"/>
          </a:p>
        </p:txBody>
      </p:sp>
    </p:spTree>
    <p:extLst>
      <p:ext uri="{BB962C8B-B14F-4D97-AF65-F5344CB8AC3E}">
        <p14:creationId xmlns:p14="http://schemas.microsoft.com/office/powerpoint/2010/main" val="20571375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5D2F46E-B7A8-BD46-95A6-352069AC96D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B9A7DC4-0520-8C4D-86D2-0D7F9DBA354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32BD853-6DAC-C54E-8422-F3F7522D618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031327A-1D0F-564D-A796-C6A94F8FCC76}" type="datetimeFigureOut">
              <a:rPr lang="en-US" smtClean="0"/>
              <a:t>4/1/25</a:t>
            </a:fld>
            <a:endParaRPr lang="en-US"/>
          </a:p>
        </p:txBody>
      </p:sp>
      <p:sp>
        <p:nvSpPr>
          <p:cNvPr id="5" name="Footer Placeholder 4">
            <a:extLst>
              <a:ext uri="{FF2B5EF4-FFF2-40B4-BE49-F238E27FC236}">
                <a16:creationId xmlns:a16="http://schemas.microsoft.com/office/drawing/2014/main" id="{3B630A07-348D-A448-AFBC-2F3B4347E67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9CEA9687-4FD0-9E4E-AC28-A91B576CC83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BB859F5-409E-4142-887A-5D1EAD50C45F}" type="slidenum">
              <a:rPr lang="en-US" smtClean="0"/>
              <a:t>‹#›</a:t>
            </a:fld>
            <a:endParaRPr lang="en-US"/>
          </a:p>
        </p:txBody>
      </p:sp>
    </p:spTree>
    <p:extLst>
      <p:ext uri="{BB962C8B-B14F-4D97-AF65-F5344CB8AC3E}">
        <p14:creationId xmlns:p14="http://schemas.microsoft.com/office/powerpoint/2010/main" val="410287055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13.png"/><Relationship Id="rId4" Type="http://schemas.openxmlformats.org/officeDocument/2006/relationships/image" Target="../media/image12.png"/></Relationships>
</file>

<file path=ppt/slides/_rels/slide1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jpeg"/><Relationship Id="rId1" Type="http://schemas.openxmlformats.org/officeDocument/2006/relationships/slideLayout" Target="../slideLayouts/slideLayout7.xml"/><Relationship Id="rId4" Type="http://schemas.openxmlformats.org/officeDocument/2006/relationships/image" Target="../media/image18.jpeg"/></Relationships>
</file>

<file path=ppt/slides/_rels/slide13.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6.xml"/><Relationship Id="rId4" Type="http://schemas.openxmlformats.org/officeDocument/2006/relationships/image" Target="../media/image23.png"/></Relationships>
</file>

<file path=ppt/slides/_rels/slide16.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image" Target="../media/image34.jpe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image" Target="../media/image36.jpeg"/><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image" Target="../media/image38.jpe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png"/><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png"/><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5.png"/><Relationship Id="rId1" Type="http://schemas.openxmlformats.org/officeDocument/2006/relationships/slideLayout" Target="../slideLayouts/slideLayout6.xml"/><Relationship Id="rId4" Type="http://schemas.openxmlformats.org/officeDocument/2006/relationships/image" Target="../media/image47.png"/></Relationships>
</file>

<file path=ppt/slides/_rels/slide38.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48.pn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image" Target="../media/image50.jpeg"/><Relationship Id="rId1" Type="http://schemas.openxmlformats.org/officeDocument/2006/relationships/slideLayout" Target="../slideLayouts/slideLayout7.xml"/><Relationship Id="rId4" Type="http://schemas.openxmlformats.org/officeDocument/2006/relationships/image" Target="../media/image52.png"/></Relationships>
</file>

<file path=ppt/slides/_rels/slide40.xml.rels><?xml version="1.0" encoding="UTF-8" standalone="yes"?>
<Relationships xmlns="http://schemas.openxmlformats.org/package/2006/relationships"><Relationship Id="rId2" Type="http://schemas.openxmlformats.org/officeDocument/2006/relationships/image" Target="../media/image53.tiff"/><Relationship Id="rId1" Type="http://schemas.openxmlformats.org/officeDocument/2006/relationships/slideLayout" Target="../slideLayouts/slideLayout6.xml"/></Relationships>
</file>

<file path=ppt/slides/_rels/slide41.xml.rels><?xml version="1.0" encoding="UTF-8" standalone="yes"?>
<Relationships xmlns="http://schemas.openxmlformats.org/package/2006/relationships"><Relationship Id="rId2" Type="http://schemas.openxmlformats.org/officeDocument/2006/relationships/image" Target="../media/image54.tiff"/><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image" Target="../media/image55.tiff"/><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hyperlink" Target="https://www.bbc.co.uk/news/av/uk-68878013" TargetMode="External"/><Relationship Id="rId2" Type="http://schemas.openxmlformats.org/officeDocument/2006/relationships/hyperlink" Target="https://www.bbc.co.uk/news/newsbeat-68855426" TargetMode="External"/><Relationship Id="rId1" Type="http://schemas.openxmlformats.org/officeDocument/2006/relationships/slideLayout" Target="../slideLayouts/slideLayout2.xml"/><Relationship Id="rId6" Type="http://schemas.openxmlformats.org/officeDocument/2006/relationships/hyperlink" Target="https://www.bbc.co.uk/news/uk-68831018" TargetMode="External"/><Relationship Id="rId5" Type="http://schemas.openxmlformats.org/officeDocument/2006/relationships/hyperlink" Target="https://www.bbc.co.uk/news/science-environment-68830452" TargetMode="External"/><Relationship Id="rId4" Type="http://schemas.openxmlformats.org/officeDocument/2006/relationships/hyperlink" Target="https://www.bbc.co.uk/news/technology-68838029" TargetMode="External"/></Relationships>
</file>

<file path=ppt/slides/_rels/slide4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10.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20EC91-C146-B543-A17A-A8D2DCE9619E}"/>
              </a:ext>
            </a:extLst>
          </p:cNvPr>
          <p:cNvSpPr>
            <a:spLocks noGrp="1"/>
          </p:cNvSpPr>
          <p:nvPr>
            <p:ph type="ctrTitle"/>
          </p:nvPr>
        </p:nvSpPr>
        <p:spPr>
          <a:xfrm>
            <a:off x="1206500" y="-1098130"/>
            <a:ext cx="9144000" cy="2989102"/>
          </a:xfrm>
        </p:spPr>
        <p:txBody>
          <a:bodyPr/>
          <a:lstStyle/>
          <a:p>
            <a:r>
              <a:rPr lang="en-US" dirty="0">
                <a:latin typeface="Gill Sans MT Condensed" panose="020B0506020104020203" pitchFamily="34" charset="77"/>
              </a:rPr>
              <a:t>Typography</a:t>
            </a:r>
            <a:r>
              <a:rPr lang="en-US" dirty="0"/>
              <a:t> </a:t>
            </a:r>
            <a:r>
              <a:rPr lang="en-US" sz="3600" dirty="0"/>
              <a:t>&amp;</a:t>
            </a:r>
            <a:br>
              <a:rPr lang="en-US" sz="3600" dirty="0"/>
            </a:br>
            <a:r>
              <a:rPr lang="en-US" sz="3600" dirty="0"/>
              <a:t> </a:t>
            </a:r>
            <a:r>
              <a:rPr lang="en-US" sz="5400" dirty="0" err="1">
                <a:latin typeface="Bradley Hand" pitchFamily="2" charset="77"/>
              </a:rPr>
              <a:t>Illustrat</a:t>
            </a:r>
            <a:r>
              <a:rPr lang="en-GB" sz="5400" dirty="0">
                <a:latin typeface="Bradley Hand" pitchFamily="2" charset="77"/>
              </a:rPr>
              <a:t>ion </a:t>
            </a:r>
            <a:endParaRPr lang="en-US" sz="5400" dirty="0">
              <a:latin typeface="Bradley Hand" pitchFamily="2" charset="77"/>
            </a:endParaRPr>
          </a:p>
        </p:txBody>
      </p:sp>
      <p:pic>
        <p:nvPicPr>
          <p:cNvPr id="4" name="Picture 3" descr="Text&#10;&#10;Description automatically generated">
            <a:extLst>
              <a:ext uri="{FF2B5EF4-FFF2-40B4-BE49-F238E27FC236}">
                <a16:creationId xmlns:a16="http://schemas.microsoft.com/office/drawing/2014/main" id="{C733D6CD-6D71-F044-95E2-94DCE67D0850}"/>
              </a:ext>
            </a:extLst>
          </p:cNvPr>
          <p:cNvPicPr>
            <a:picLocks noChangeAspect="1"/>
          </p:cNvPicPr>
          <p:nvPr/>
        </p:nvPicPr>
        <p:blipFill>
          <a:blip r:embed="rId2"/>
          <a:stretch>
            <a:fillRect/>
          </a:stretch>
        </p:blipFill>
        <p:spPr>
          <a:xfrm>
            <a:off x="3710793" y="1668722"/>
            <a:ext cx="4770413" cy="5189278"/>
          </a:xfrm>
          <a:prstGeom prst="rect">
            <a:avLst/>
          </a:prstGeom>
        </p:spPr>
      </p:pic>
    </p:spTree>
    <p:extLst>
      <p:ext uri="{BB962C8B-B14F-4D97-AF65-F5344CB8AC3E}">
        <p14:creationId xmlns:p14="http://schemas.microsoft.com/office/powerpoint/2010/main" val="27092942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2B7126-E4FA-CCA3-8573-FDC925968E16}"/>
              </a:ext>
            </a:extLst>
          </p:cNvPr>
          <p:cNvSpPr>
            <a:spLocks noGrp="1"/>
          </p:cNvSpPr>
          <p:nvPr>
            <p:ph type="title"/>
          </p:nvPr>
        </p:nvSpPr>
        <p:spPr>
          <a:xfrm>
            <a:off x="4243916" y="333375"/>
            <a:ext cx="10083799" cy="1325563"/>
          </a:xfrm>
        </p:spPr>
        <p:txBody>
          <a:bodyPr/>
          <a:lstStyle/>
          <a:p>
            <a:r>
              <a:rPr lang="en-GB" dirty="0"/>
              <a:t>Outcomes</a:t>
            </a:r>
            <a:endParaRPr lang="en-US" dirty="0"/>
          </a:p>
        </p:txBody>
      </p:sp>
      <p:sp>
        <p:nvSpPr>
          <p:cNvPr id="3" name="Content Placeholder 2">
            <a:extLst>
              <a:ext uri="{FF2B5EF4-FFF2-40B4-BE49-F238E27FC236}">
                <a16:creationId xmlns:a16="http://schemas.microsoft.com/office/drawing/2014/main" id="{5BB9BB9A-C3BF-2AA1-233F-CE9B333039F9}"/>
              </a:ext>
            </a:extLst>
          </p:cNvPr>
          <p:cNvSpPr>
            <a:spLocks noGrp="1"/>
          </p:cNvSpPr>
          <p:nvPr>
            <p:ph idx="1"/>
          </p:nvPr>
        </p:nvSpPr>
        <p:spPr>
          <a:xfrm>
            <a:off x="371964" y="2410588"/>
            <a:ext cx="12232217" cy="5061671"/>
          </a:xfrm>
        </p:spPr>
        <p:txBody>
          <a:bodyPr/>
          <a:lstStyle/>
          <a:p>
            <a:r>
              <a:rPr lang="en-GB" dirty="0"/>
              <a:t>Understand the principals of illustrative typography.</a:t>
            </a:r>
          </a:p>
          <a:p>
            <a:endParaRPr lang="en-GB" dirty="0"/>
          </a:p>
          <a:p>
            <a:r>
              <a:rPr lang="en-GB" dirty="0"/>
              <a:t>Identify different styles and uses of illustrative typography in design.</a:t>
            </a:r>
          </a:p>
          <a:p>
            <a:endParaRPr lang="en-GB" dirty="0"/>
          </a:p>
          <a:p>
            <a:r>
              <a:rPr lang="en-GB" dirty="0"/>
              <a:t>Apply creative techniques to create your own illustrative typography designs.</a:t>
            </a:r>
            <a:endParaRPr lang="en-US" dirty="0"/>
          </a:p>
        </p:txBody>
      </p:sp>
    </p:spTree>
    <p:extLst>
      <p:ext uri="{BB962C8B-B14F-4D97-AF65-F5344CB8AC3E}">
        <p14:creationId xmlns:p14="http://schemas.microsoft.com/office/powerpoint/2010/main" val="28330312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792053-18BC-E13B-B40B-2F68BC60252B}"/>
              </a:ext>
            </a:extLst>
          </p:cNvPr>
          <p:cNvSpPr>
            <a:spLocks noGrp="1"/>
          </p:cNvSpPr>
          <p:nvPr>
            <p:ph type="title"/>
          </p:nvPr>
        </p:nvSpPr>
        <p:spPr>
          <a:xfrm>
            <a:off x="2284227" y="2649585"/>
            <a:ext cx="10515600" cy="1325563"/>
          </a:xfrm>
        </p:spPr>
        <p:txBody>
          <a:bodyPr/>
          <a:lstStyle/>
          <a:p>
            <a:r>
              <a:rPr lang="en-GB" dirty="0"/>
              <a:t>What is Illustrative typography?</a:t>
            </a:r>
            <a:endParaRPr lang="en-US" dirty="0"/>
          </a:p>
        </p:txBody>
      </p:sp>
    </p:spTree>
    <p:extLst>
      <p:ext uri="{BB962C8B-B14F-4D97-AF65-F5344CB8AC3E}">
        <p14:creationId xmlns:p14="http://schemas.microsoft.com/office/powerpoint/2010/main" val="19195344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5B0B70-3AAC-E88D-71BB-FF95A2D6250A}"/>
              </a:ext>
            </a:extLst>
          </p:cNvPr>
          <p:cNvSpPr>
            <a:spLocks noGrp="1"/>
          </p:cNvSpPr>
          <p:nvPr>
            <p:ph type="title"/>
          </p:nvPr>
        </p:nvSpPr>
        <p:spPr>
          <a:xfrm>
            <a:off x="838200" y="2103437"/>
            <a:ext cx="10515600" cy="1325563"/>
          </a:xfrm>
        </p:spPr>
        <p:txBody>
          <a:bodyPr>
            <a:normAutofit fontScale="90000"/>
          </a:bodyPr>
          <a:lstStyle/>
          <a:p>
            <a:br>
              <a:rPr lang="en-GB" dirty="0"/>
            </a:br>
            <a:br>
              <a:rPr lang="en-GB" dirty="0"/>
            </a:br>
            <a:r>
              <a:rPr lang="en-GB" dirty="0"/>
              <a:t>Illustrative typography is the practice of designing letter forms in a way that they become visual illustrations themselves. Instead of just arranging existing typefaces, the artist creates or transforms letters hand written to serve both a linguistic and visual function. </a:t>
            </a:r>
            <a:br>
              <a:rPr lang="en-GB" dirty="0"/>
            </a:br>
            <a:br>
              <a:rPr lang="en-GB" dirty="0"/>
            </a:br>
            <a:r>
              <a:rPr lang="en-GB" dirty="0"/>
              <a:t>The typography doesn’t just spell something out, it shows it.</a:t>
            </a:r>
            <a:endParaRPr lang="en-US" dirty="0"/>
          </a:p>
        </p:txBody>
      </p:sp>
    </p:spTree>
    <p:extLst>
      <p:ext uri="{BB962C8B-B14F-4D97-AF65-F5344CB8AC3E}">
        <p14:creationId xmlns:p14="http://schemas.microsoft.com/office/powerpoint/2010/main" val="14037556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F1FBBB26-DDD3-7A46-48FA-34C394EFBC03}"/>
              </a:ext>
            </a:extLst>
          </p:cNvPr>
          <p:cNvPicPr>
            <a:picLocks noChangeAspect="1"/>
          </p:cNvPicPr>
          <p:nvPr/>
        </p:nvPicPr>
        <p:blipFill>
          <a:blip r:embed="rId2"/>
          <a:srcRect l="6125" t="17786" r="7644" b="34185"/>
          <a:stretch/>
        </p:blipFill>
        <p:spPr>
          <a:xfrm>
            <a:off x="152833" y="812108"/>
            <a:ext cx="11886334" cy="4410441"/>
          </a:xfrm>
          <a:prstGeom prst="rect">
            <a:avLst/>
          </a:prstGeom>
        </p:spPr>
      </p:pic>
    </p:spTree>
    <p:extLst>
      <p:ext uri="{BB962C8B-B14F-4D97-AF65-F5344CB8AC3E}">
        <p14:creationId xmlns:p14="http://schemas.microsoft.com/office/powerpoint/2010/main" val="5756941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5CCBE0-3836-7A3E-87FB-8DFE29AB4733}"/>
              </a:ext>
            </a:extLst>
          </p:cNvPr>
          <p:cNvSpPr>
            <a:spLocks noGrp="1"/>
          </p:cNvSpPr>
          <p:nvPr>
            <p:ph type="title"/>
          </p:nvPr>
        </p:nvSpPr>
        <p:spPr>
          <a:xfrm>
            <a:off x="1252894" y="2766218"/>
            <a:ext cx="10515600" cy="1325563"/>
          </a:xfrm>
        </p:spPr>
        <p:txBody>
          <a:bodyPr/>
          <a:lstStyle/>
          <a:p>
            <a:r>
              <a:rPr lang="en-GB" dirty="0"/>
              <a:t>Core concepts of illustrative Typography</a:t>
            </a:r>
            <a:endParaRPr lang="en-US" dirty="0"/>
          </a:p>
        </p:txBody>
      </p:sp>
    </p:spTree>
    <p:extLst>
      <p:ext uri="{BB962C8B-B14F-4D97-AF65-F5344CB8AC3E}">
        <p14:creationId xmlns:p14="http://schemas.microsoft.com/office/powerpoint/2010/main" val="40058614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1F1515-ADAD-8680-721A-24D90689169E}"/>
              </a:ext>
            </a:extLst>
          </p:cNvPr>
          <p:cNvSpPr>
            <a:spLocks noGrp="1"/>
          </p:cNvSpPr>
          <p:nvPr>
            <p:ph type="title"/>
          </p:nvPr>
        </p:nvSpPr>
        <p:spPr>
          <a:xfrm>
            <a:off x="2691363" y="-171107"/>
            <a:ext cx="10515600" cy="1325563"/>
          </a:xfrm>
        </p:spPr>
        <p:txBody>
          <a:bodyPr/>
          <a:lstStyle/>
          <a:p>
            <a:r>
              <a:rPr lang="en-GB" dirty="0"/>
              <a:t>Letter forms as visual objects</a:t>
            </a:r>
            <a:endParaRPr lang="en-US" dirty="0"/>
          </a:p>
        </p:txBody>
      </p:sp>
      <p:sp>
        <p:nvSpPr>
          <p:cNvPr id="3" name="Content Placeholder 2">
            <a:extLst>
              <a:ext uri="{FF2B5EF4-FFF2-40B4-BE49-F238E27FC236}">
                <a16:creationId xmlns:a16="http://schemas.microsoft.com/office/drawing/2014/main" id="{2F42E21F-B622-DA5F-9E2C-6397FE915CC3}"/>
              </a:ext>
            </a:extLst>
          </p:cNvPr>
          <p:cNvSpPr>
            <a:spLocks noGrp="1"/>
          </p:cNvSpPr>
          <p:nvPr>
            <p:ph idx="1"/>
          </p:nvPr>
        </p:nvSpPr>
        <p:spPr>
          <a:xfrm>
            <a:off x="1286894" y="5406599"/>
            <a:ext cx="10066906" cy="4165669"/>
          </a:xfrm>
        </p:spPr>
        <p:txBody>
          <a:bodyPr/>
          <a:lstStyle/>
          <a:p>
            <a:r>
              <a:rPr lang="en-GB" dirty="0"/>
              <a:t>Letters become characters, objects or part of a scene.</a:t>
            </a:r>
          </a:p>
          <a:p>
            <a:r>
              <a:rPr lang="en-GB" dirty="0"/>
              <a:t>For example, the word “Jungle” might have letters formed out of vines, leaves, or animals.</a:t>
            </a:r>
            <a:endParaRPr lang="en-US" dirty="0"/>
          </a:p>
        </p:txBody>
      </p:sp>
      <p:pic>
        <p:nvPicPr>
          <p:cNvPr id="5" name="Picture 4">
            <a:extLst>
              <a:ext uri="{FF2B5EF4-FFF2-40B4-BE49-F238E27FC236}">
                <a16:creationId xmlns:a16="http://schemas.microsoft.com/office/drawing/2014/main" id="{D0AFA361-7BFD-ECB5-A008-9253D8DA0910}"/>
              </a:ext>
            </a:extLst>
          </p:cNvPr>
          <p:cNvPicPr>
            <a:picLocks noChangeAspect="1"/>
          </p:cNvPicPr>
          <p:nvPr/>
        </p:nvPicPr>
        <p:blipFill>
          <a:blip r:embed="rId2"/>
          <a:stretch>
            <a:fillRect/>
          </a:stretch>
        </p:blipFill>
        <p:spPr>
          <a:xfrm>
            <a:off x="491431" y="948915"/>
            <a:ext cx="3439995" cy="4165668"/>
          </a:xfrm>
          <a:prstGeom prst="rect">
            <a:avLst/>
          </a:prstGeom>
        </p:spPr>
      </p:pic>
      <p:pic>
        <p:nvPicPr>
          <p:cNvPr id="7" name="Picture 6">
            <a:extLst>
              <a:ext uri="{FF2B5EF4-FFF2-40B4-BE49-F238E27FC236}">
                <a16:creationId xmlns:a16="http://schemas.microsoft.com/office/drawing/2014/main" id="{64F79CE6-A8D1-569F-9A6E-2B163E05D8B2}"/>
              </a:ext>
            </a:extLst>
          </p:cNvPr>
          <p:cNvPicPr>
            <a:picLocks noChangeAspect="1"/>
          </p:cNvPicPr>
          <p:nvPr/>
        </p:nvPicPr>
        <p:blipFill>
          <a:blip r:embed="rId3"/>
          <a:stretch>
            <a:fillRect/>
          </a:stretch>
        </p:blipFill>
        <p:spPr>
          <a:xfrm>
            <a:off x="4594457" y="948915"/>
            <a:ext cx="3073802" cy="4189781"/>
          </a:xfrm>
          <a:prstGeom prst="rect">
            <a:avLst/>
          </a:prstGeom>
        </p:spPr>
      </p:pic>
      <p:pic>
        <p:nvPicPr>
          <p:cNvPr id="9" name="Picture 8">
            <a:extLst>
              <a:ext uri="{FF2B5EF4-FFF2-40B4-BE49-F238E27FC236}">
                <a16:creationId xmlns:a16="http://schemas.microsoft.com/office/drawing/2014/main" id="{0D05C433-3EC6-6497-528A-752AC073CB0E}"/>
              </a:ext>
            </a:extLst>
          </p:cNvPr>
          <p:cNvPicPr>
            <a:picLocks noChangeAspect="1"/>
          </p:cNvPicPr>
          <p:nvPr/>
        </p:nvPicPr>
        <p:blipFill>
          <a:blip r:embed="rId4"/>
          <a:stretch>
            <a:fillRect/>
          </a:stretch>
        </p:blipFill>
        <p:spPr>
          <a:xfrm>
            <a:off x="8219687" y="948915"/>
            <a:ext cx="3636393" cy="4189781"/>
          </a:xfrm>
          <a:prstGeom prst="rect">
            <a:avLst/>
          </a:prstGeom>
        </p:spPr>
      </p:pic>
    </p:spTree>
    <p:extLst>
      <p:ext uri="{BB962C8B-B14F-4D97-AF65-F5344CB8AC3E}">
        <p14:creationId xmlns:p14="http://schemas.microsoft.com/office/powerpoint/2010/main" val="16513659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2A6AE5-F555-4B1B-6B09-058C1F81ED30}"/>
              </a:ext>
            </a:extLst>
          </p:cNvPr>
          <p:cNvSpPr>
            <a:spLocks noGrp="1"/>
          </p:cNvSpPr>
          <p:nvPr>
            <p:ph type="title"/>
          </p:nvPr>
        </p:nvSpPr>
        <p:spPr>
          <a:xfrm>
            <a:off x="3455954" y="75204"/>
            <a:ext cx="10515600" cy="1325563"/>
          </a:xfrm>
        </p:spPr>
        <p:txBody>
          <a:bodyPr/>
          <a:lstStyle/>
          <a:p>
            <a:r>
              <a:rPr lang="en-GB" dirty="0"/>
              <a:t>Narrative and Emotion</a:t>
            </a:r>
            <a:endParaRPr lang="en-US" dirty="0"/>
          </a:p>
        </p:txBody>
      </p:sp>
      <p:sp>
        <p:nvSpPr>
          <p:cNvPr id="3" name="Content Placeholder 2">
            <a:extLst>
              <a:ext uri="{FF2B5EF4-FFF2-40B4-BE49-F238E27FC236}">
                <a16:creationId xmlns:a16="http://schemas.microsoft.com/office/drawing/2014/main" id="{B863C662-8A3D-5DD8-686F-02AD6B8F7E2D}"/>
              </a:ext>
            </a:extLst>
          </p:cNvPr>
          <p:cNvSpPr>
            <a:spLocks noGrp="1"/>
          </p:cNvSpPr>
          <p:nvPr>
            <p:ph idx="1"/>
          </p:nvPr>
        </p:nvSpPr>
        <p:spPr>
          <a:xfrm>
            <a:off x="540139" y="6091230"/>
            <a:ext cx="11651861" cy="4821521"/>
          </a:xfrm>
        </p:spPr>
        <p:txBody>
          <a:bodyPr/>
          <a:lstStyle/>
          <a:p>
            <a:r>
              <a:rPr lang="en-GB" dirty="0"/>
              <a:t>The style of the letter communicates the emotion of the word or phrase.</a:t>
            </a:r>
          </a:p>
        </p:txBody>
      </p:sp>
      <p:pic>
        <p:nvPicPr>
          <p:cNvPr id="4" name="Picture 3">
            <a:extLst>
              <a:ext uri="{FF2B5EF4-FFF2-40B4-BE49-F238E27FC236}">
                <a16:creationId xmlns:a16="http://schemas.microsoft.com/office/drawing/2014/main" id="{AAF71F4B-D523-E79A-DF90-ECFC6896029F}"/>
              </a:ext>
            </a:extLst>
          </p:cNvPr>
          <p:cNvPicPr>
            <a:picLocks noChangeAspect="1"/>
          </p:cNvPicPr>
          <p:nvPr/>
        </p:nvPicPr>
        <p:blipFill>
          <a:blip r:embed="rId2"/>
          <a:stretch>
            <a:fillRect/>
          </a:stretch>
        </p:blipFill>
        <p:spPr>
          <a:xfrm>
            <a:off x="601727" y="1287261"/>
            <a:ext cx="5708453" cy="4283477"/>
          </a:xfrm>
          <a:prstGeom prst="rect">
            <a:avLst/>
          </a:prstGeom>
        </p:spPr>
      </p:pic>
      <p:pic>
        <p:nvPicPr>
          <p:cNvPr id="5" name="Picture 4">
            <a:extLst>
              <a:ext uri="{FF2B5EF4-FFF2-40B4-BE49-F238E27FC236}">
                <a16:creationId xmlns:a16="http://schemas.microsoft.com/office/drawing/2014/main" id="{F02850CC-A7F4-10BE-EC5E-868E619FAE2F}"/>
              </a:ext>
            </a:extLst>
          </p:cNvPr>
          <p:cNvPicPr>
            <a:picLocks noChangeAspect="1"/>
          </p:cNvPicPr>
          <p:nvPr/>
        </p:nvPicPr>
        <p:blipFill>
          <a:blip r:embed="rId3"/>
          <a:stretch>
            <a:fillRect/>
          </a:stretch>
        </p:blipFill>
        <p:spPr>
          <a:xfrm>
            <a:off x="6980031" y="1287261"/>
            <a:ext cx="4292897" cy="4283477"/>
          </a:xfrm>
          <a:prstGeom prst="rect">
            <a:avLst/>
          </a:prstGeom>
        </p:spPr>
      </p:pic>
    </p:spTree>
    <p:extLst>
      <p:ext uri="{BB962C8B-B14F-4D97-AF65-F5344CB8AC3E}">
        <p14:creationId xmlns:p14="http://schemas.microsoft.com/office/powerpoint/2010/main" val="24052621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D20E87F-4903-6BDC-9C40-825B1ACE9535}"/>
              </a:ext>
            </a:extLst>
          </p:cNvPr>
          <p:cNvPicPr>
            <a:picLocks noChangeAspect="1"/>
          </p:cNvPicPr>
          <p:nvPr/>
        </p:nvPicPr>
        <p:blipFill>
          <a:blip r:embed="rId2"/>
          <a:stretch>
            <a:fillRect/>
          </a:stretch>
        </p:blipFill>
        <p:spPr>
          <a:xfrm>
            <a:off x="5372780" y="286939"/>
            <a:ext cx="5497824" cy="2503078"/>
          </a:xfrm>
          <a:prstGeom prst="rect">
            <a:avLst/>
          </a:prstGeom>
        </p:spPr>
      </p:pic>
      <p:pic>
        <p:nvPicPr>
          <p:cNvPr id="5" name="Picture 4">
            <a:extLst>
              <a:ext uri="{FF2B5EF4-FFF2-40B4-BE49-F238E27FC236}">
                <a16:creationId xmlns:a16="http://schemas.microsoft.com/office/drawing/2014/main" id="{FC4986EC-7C21-FEDF-4743-AECBC0776D76}"/>
              </a:ext>
            </a:extLst>
          </p:cNvPr>
          <p:cNvPicPr>
            <a:picLocks noChangeAspect="1"/>
          </p:cNvPicPr>
          <p:nvPr/>
        </p:nvPicPr>
        <p:blipFill>
          <a:blip r:embed="rId3"/>
          <a:stretch>
            <a:fillRect/>
          </a:stretch>
        </p:blipFill>
        <p:spPr>
          <a:xfrm>
            <a:off x="541322" y="377178"/>
            <a:ext cx="4047660" cy="5198274"/>
          </a:xfrm>
          <a:prstGeom prst="rect">
            <a:avLst/>
          </a:prstGeom>
        </p:spPr>
      </p:pic>
      <p:pic>
        <p:nvPicPr>
          <p:cNvPr id="6" name="Picture 5">
            <a:extLst>
              <a:ext uri="{FF2B5EF4-FFF2-40B4-BE49-F238E27FC236}">
                <a16:creationId xmlns:a16="http://schemas.microsoft.com/office/drawing/2014/main" id="{D30C972D-59AE-EA3B-180F-29817B5507C8}"/>
              </a:ext>
            </a:extLst>
          </p:cNvPr>
          <p:cNvPicPr>
            <a:picLocks noChangeAspect="1"/>
          </p:cNvPicPr>
          <p:nvPr/>
        </p:nvPicPr>
        <p:blipFill>
          <a:blip r:embed="rId4"/>
          <a:stretch>
            <a:fillRect/>
          </a:stretch>
        </p:blipFill>
        <p:spPr>
          <a:xfrm>
            <a:off x="6252410" y="3038577"/>
            <a:ext cx="3784417" cy="2324879"/>
          </a:xfrm>
          <a:prstGeom prst="rect">
            <a:avLst/>
          </a:prstGeom>
        </p:spPr>
      </p:pic>
      <p:sp>
        <p:nvSpPr>
          <p:cNvPr id="8" name="Content Placeholder 2">
            <a:extLst>
              <a:ext uri="{FF2B5EF4-FFF2-40B4-BE49-F238E27FC236}">
                <a16:creationId xmlns:a16="http://schemas.microsoft.com/office/drawing/2014/main" id="{68FAAC12-1647-6F51-BBE0-5BDF3991E0B4}"/>
              </a:ext>
            </a:extLst>
          </p:cNvPr>
          <p:cNvSpPr>
            <a:spLocks noGrp="1"/>
          </p:cNvSpPr>
          <p:nvPr>
            <p:ph idx="1"/>
          </p:nvPr>
        </p:nvSpPr>
        <p:spPr>
          <a:xfrm>
            <a:off x="4493151" y="5860576"/>
            <a:ext cx="7257083" cy="2850976"/>
          </a:xfrm>
        </p:spPr>
        <p:txBody>
          <a:bodyPr/>
          <a:lstStyle/>
          <a:p>
            <a:r>
              <a:rPr lang="en-GB" dirty="0"/>
              <a:t>Think about how the word “scream” might look jagged, chaotic, or exploding across the page.</a:t>
            </a:r>
          </a:p>
        </p:txBody>
      </p:sp>
    </p:spTree>
    <p:extLst>
      <p:ext uri="{BB962C8B-B14F-4D97-AF65-F5344CB8AC3E}">
        <p14:creationId xmlns:p14="http://schemas.microsoft.com/office/powerpoint/2010/main" val="22846774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DCD7FDF-4206-7990-15AF-4AE15A3A8E5F}"/>
              </a:ext>
            </a:extLst>
          </p:cNvPr>
          <p:cNvPicPr>
            <a:picLocks noChangeAspect="1"/>
          </p:cNvPicPr>
          <p:nvPr/>
        </p:nvPicPr>
        <p:blipFill>
          <a:blip r:embed="rId2"/>
          <a:srcRect l="5784" t="42166" r="16057" b="49221"/>
          <a:stretch/>
        </p:blipFill>
        <p:spPr>
          <a:xfrm>
            <a:off x="1418167" y="267503"/>
            <a:ext cx="10773833" cy="790830"/>
          </a:xfrm>
          <a:prstGeom prst="rect">
            <a:avLst/>
          </a:prstGeom>
        </p:spPr>
      </p:pic>
      <p:pic>
        <p:nvPicPr>
          <p:cNvPr id="6" name="Picture 5">
            <a:extLst>
              <a:ext uri="{FF2B5EF4-FFF2-40B4-BE49-F238E27FC236}">
                <a16:creationId xmlns:a16="http://schemas.microsoft.com/office/drawing/2014/main" id="{72BA13C0-1197-8F22-0339-27C4ABEDF6D6}"/>
              </a:ext>
            </a:extLst>
          </p:cNvPr>
          <p:cNvPicPr>
            <a:picLocks noChangeAspect="1"/>
          </p:cNvPicPr>
          <p:nvPr/>
        </p:nvPicPr>
        <p:blipFill>
          <a:blip r:embed="rId3"/>
          <a:stretch>
            <a:fillRect/>
          </a:stretch>
        </p:blipFill>
        <p:spPr>
          <a:xfrm>
            <a:off x="3848429" y="1893924"/>
            <a:ext cx="4131332" cy="4604608"/>
          </a:xfrm>
          <a:prstGeom prst="rect">
            <a:avLst/>
          </a:prstGeom>
        </p:spPr>
      </p:pic>
      <p:pic>
        <p:nvPicPr>
          <p:cNvPr id="9" name="Picture 8">
            <a:extLst>
              <a:ext uri="{FF2B5EF4-FFF2-40B4-BE49-F238E27FC236}">
                <a16:creationId xmlns:a16="http://schemas.microsoft.com/office/drawing/2014/main" id="{ACBB497D-66B6-113F-1C80-4D235FCCEA96}"/>
              </a:ext>
            </a:extLst>
          </p:cNvPr>
          <p:cNvPicPr>
            <a:picLocks noChangeAspect="1"/>
          </p:cNvPicPr>
          <p:nvPr/>
        </p:nvPicPr>
        <p:blipFill>
          <a:blip r:embed="rId4"/>
          <a:stretch>
            <a:fillRect/>
          </a:stretch>
        </p:blipFill>
        <p:spPr>
          <a:xfrm>
            <a:off x="8303567" y="2311330"/>
            <a:ext cx="3401055" cy="2986220"/>
          </a:xfrm>
          <a:prstGeom prst="rect">
            <a:avLst/>
          </a:prstGeom>
        </p:spPr>
      </p:pic>
      <p:pic>
        <p:nvPicPr>
          <p:cNvPr id="11" name="Picture 10">
            <a:extLst>
              <a:ext uri="{FF2B5EF4-FFF2-40B4-BE49-F238E27FC236}">
                <a16:creationId xmlns:a16="http://schemas.microsoft.com/office/drawing/2014/main" id="{A68AA49D-E5A5-39FA-6899-2BD490030E28}"/>
              </a:ext>
            </a:extLst>
          </p:cNvPr>
          <p:cNvPicPr>
            <a:picLocks noChangeAspect="1"/>
          </p:cNvPicPr>
          <p:nvPr/>
        </p:nvPicPr>
        <p:blipFill>
          <a:blip r:embed="rId5"/>
          <a:stretch>
            <a:fillRect/>
          </a:stretch>
        </p:blipFill>
        <p:spPr>
          <a:xfrm>
            <a:off x="217814" y="2615327"/>
            <a:ext cx="3306809" cy="2655174"/>
          </a:xfrm>
          <a:prstGeom prst="rect">
            <a:avLst/>
          </a:prstGeom>
        </p:spPr>
      </p:pic>
    </p:spTree>
    <p:extLst>
      <p:ext uri="{BB962C8B-B14F-4D97-AF65-F5344CB8AC3E}">
        <p14:creationId xmlns:p14="http://schemas.microsoft.com/office/powerpoint/2010/main" val="39305877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descr="Yahoo - login | Typography hand drawn, How to draw hands, Hand drawn type">
            <a:extLst>
              <a:ext uri="{FF2B5EF4-FFF2-40B4-BE49-F238E27FC236}">
                <a16:creationId xmlns:a16="http://schemas.microsoft.com/office/drawing/2014/main" id="{C1CAF38B-BD6E-7C49-B90B-BEAB2728A02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97944" y="905911"/>
            <a:ext cx="4176183" cy="5628279"/>
          </a:xfrm>
          <a:prstGeom prst="rect">
            <a:avLst/>
          </a:prstGeom>
          <a:noFill/>
          <a:extLst>
            <a:ext uri="{909E8E84-426E-40DD-AFC4-6F175D3DCCD1}">
              <a14:hiddenFill xmlns:a14="http://schemas.microsoft.com/office/drawing/2010/main">
                <a:solidFill>
                  <a:srgbClr val="FFFFFF"/>
                </a:solidFill>
              </a14:hiddenFill>
            </a:ext>
          </a:extLst>
        </p:spPr>
      </p:pic>
      <p:sp>
        <p:nvSpPr>
          <p:cNvPr id="3" name="Title 1">
            <a:extLst>
              <a:ext uri="{FF2B5EF4-FFF2-40B4-BE49-F238E27FC236}">
                <a16:creationId xmlns:a16="http://schemas.microsoft.com/office/drawing/2014/main" id="{BB512149-066F-2094-B744-A2B1066B88CA}"/>
              </a:ext>
            </a:extLst>
          </p:cNvPr>
          <p:cNvSpPr txBox="1">
            <a:spLocks/>
          </p:cNvSpPr>
          <p:nvPr/>
        </p:nvSpPr>
        <p:spPr>
          <a:xfrm>
            <a:off x="2169583" y="6275918"/>
            <a:ext cx="10771011" cy="1428750"/>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400" dirty="0"/>
              <a:t>Mike Perry</a:t>
            </a:r>
            <a:endParaRPr lang="en-US" sz="2400" dirty="0"/>
          </a:p>
        </p:txBody>
      </p:sp>
      <p:pic>
        <p:nvPicPr>
          <p:cNvPr id="9" name="Picture 2" descr="Illustration Books">
            <a:extLst>
              <a:ext uri="{FF2B5EF4-FFF2-40B4-BE49-F238E27FC236}">
                <a16:creationId xmlns:a16="http://schemas.microsoft.com/office/drawing/2014/main" id="{242C63B4-9013-D32E-5201-7CB856F933B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45766" y="1308077"/>
            <a:ext cx="3878312" cy="5041922"/>
          </a:xfrm>
          <a:prstGeom prst="rect">
            <a:avLst/>
          </a:prstGeom>
          <a:noFill/>
          <a:extLst>
            <a:ext uri="{909E8E84-426E-40DD-AFC4-6F175D3DCCD1}">
              <a14:hiddenFill xmlns:a14="http://schemas.microsoft.com/office/drawing/2010/main">
                <a:solidFill>
                  <a:srgbClr val="FFFFFF"/>
                </a:solidFill>
              </a14:hiddenFill>
            </a:ext>
          </a:extLst>
        </p:spPr>
      </p:pic>
      <p:sp>
        <p:nvSpPr>
          <p:cNvPr id="13" name="Title 1">
            <a:extLst>
              <a:ext uri="{FF2B5EF4-FFF2-40B4-BE49-F238E27FC236}">
                <a16:creationId xmlns:a16="http://schemas.microsoft.com/office/drawing/2014/main" id="{7C75996F-4A73-C4BB-EA3B-1EBA2D1A6481}"/>
              </a:ext>
            </a:extLst>
          </p:cNvPr>
          <p:cNvSpPr txBox="1">
            <a:spLocks/>
          </p:cNvSpPr>
          <p:nvPr/>
        </p:nvSpPr>
        <p:spPr>
          <a:xfrm>
            <a:off x="7567083" y="6349999"/>
            <a:ext cx="9992080" cy="1395759"/>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400" dirty="0"/>
              <a:t>Tom Gould</a:t>
            </a:r>
            <a:endParaRPr lang="en-US" sz="2400" dirty="0"/>
          </a:p>
        </p:txBody>
      </p:sp>
      <p:pic>
        <p:nvPicPr>
          <p:cNvPr id="14" name="Picture 13">
            <a:extLst>
              <a:ext uri="{FF2B5EF4-FFF2-40B4-BE49-F238E27FC236}">
                <a16:creationId xmlns:a16="http://schemas.microsoft.com/office/drawing/2014/main" id="{FF5EAC54-8A47-44CC-9ACB-096E91A0D5DB}"/>
              </a:ext>
            </a:extLst>
          </p:cNvPr>
          <p:cNvPicPr>
            <a:picLocks noChangeAspect="1"/>
          </p:cNvPicPr>
          <p:nvPr/>
        </p:nvPicPr>
        <p:blipFill>
          <a:blip r:embed="rId4"/>
          <a:srcRect l="1654" t="56639" b="33517"/>
          <a:stretch/>
        </p:blipFill>
        <p:spPr>
          <a:xfrm>
            <a:off x="352583" y="173797"/>
            <a:ext cx="10978995" cy="732114"/>
          </a:xfrm>
          <a:prstGeom prst="rect">
            <a:avLst/>
          </a:prstGeom>
        </p:spPr>
      </p:pic>
    </p:spTree>
    <p:extLst>
      <p:ext uri="{BB962C8B-B14F-4D97-AF65-F5344CB8AC3E}">
        <p14:creationId xmlns:p14="http://schemas.microsoft.com/office/powerpoint/2010/main" val="13452736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A picture containing text&#10;&#10;Description automatically generated">
            <a:extLst>
              <a:ext uri="{FF2B5EF4-FFF2-40B4-BE49-F238E27FC236}">
                <a16:creationId xmlns:a16="http://schemas.microsoft.com/office/drawing/2014/main" id="{7EAB2FD3-33ED-7B4F-8C2D-E04E94CE77F3}"/>
              </a:ext>
            </a:extLst>
          </p:cNvPr>
          <p:cNvPicPr>
            <a:picLocks noChangeAspect="1"/>
          </p:cNvPicPr>
          <p:nvPr/>
        </p:nvPicPr>
        <p:blipFill>
          <a:blip r:embed="rId2"/>
          <a:stretch>
            <a:fillRect/>
          </a:stretch>
        </p:blipFill>
        <p:spPr>
          <a:xfrm>
            <a:off x="654499" y="1208194"/>
            <a:ext cx="3050680" cy="4604800"/>
          </a:xfrm>
          <a:prstGeom prst="rect">
            <a:avLst/>
          </a:prstGeom>
        </p:spPr>
      </p:pic>
      <p:cxnSp>
        <p:nvCxnSpPr>
          <p:cNvPr id="19" name="Straight Connector 18">
            <a:extLst>
              <a:ext uri="{FF2B5EF4-FFF2-40B4-BE49-F238E27FC236}">
                <a16:creationId xmlns:a16="http://schemas.microsoft.com/office/drawing/2014/main" id="{DCD67800-37AC-4E14-89B0-F79DCB3FB86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165600" y="1573887"/>
            <a:ext cx="0" cy="3710227"/>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pic>
        <p:nvPicPr>
          <p:cNvPr id="4" name="Picture 3" descr="A picture containing text&#10;&#10;Description automatically generated">
            <a:extLst>
              <a:ext uri="{FF2B5EF4-FFF2-40B4-BE49-F238E27FC236}">
                <a16:creationId xmlns:a16="http://schemas.microsoft.com/office/drawing/2014/main" id="{EED1DBB7-66C2-19D6-185C-B4069C2C10B0}"/>
              </a:ext>
            </a:extLst>
          </p:cNvPr>
          <p:cNvPicPr>
            <a:picLocks noChangeAspect="1"/>
          </p:cNvPicPr>
          <p:nvPr/>
        </p:nvPicPr>
        <p:blipFill>
          <a:blip r:embed="rId3"/>
          <a:stretch>
            <a:fillRect/>
          </a:stretch>
        </p:blipFill>
        <p:spPr>
          <a:xfrm>
            <a:off x="4372304" y="1208194"/>
            <a:ext cx="3499648" cy="4604800"/>
          </a:xfrm>
          <a:prstGeom prst="rect">
            <a:avLst/>
          </a:prstGeom>
        </p:spPr>
      </p:pic>
      <p:cxnSp>
        <p:nvCxnSpPr>
          <p:cNvPr id="20" name="Straight Connector 19">
            <a:extLst>
              <a:ext uri="{FF2B5EF4-FFF2-40B4-BE49-F238E27FC236}">
                <a16:creationId xmlns:a16="http://schemas.microsoft.com/office/drawing/2014/main" id="{20F1788F-A5AE-4188-8274-F7F2E3833E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995920" y="1573887"/>
            <a:ext cx="0" cy="3710227"/>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pic>
        <p:nvPicPr>
          <p:cNvPr id="6" name="Picture 2" descr="MagLove: The best magazine covers this week (21 August 2015) • MarkLives.com">
            <a:extLst>
              <a:ext uri="{FF2B5EF4-FFF2-40B4-BE49-F238E27FC236}">
                <a16:creationId xmlns:a16="http://schemas.microsoft.com/office/drawing/2014/main" id="{C9F2CA95-9E10-1EF6-9AF4-6A80E3A07B9E}"/>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8230574" y="1208194"/>
            <a:ext cx="3453600" cy="4604800"/>
          </a:xfrm>
          <a:prstGeom prst="rect">
            <a:avLst/>
          </a:prstGeom>
          <a:noFill/>
          <a:extLst>
            <a:ext uri="{909E8E84-426E-40DD-AFC4-6F175D3DCCD1}">
              <a14:hiddenFill xmlns:a14="http://schemas.microsoft.com/office/drawing/2010/main">
                <a:solidFill>
                  <a:srgbClr val="FFFFFF"/>
                </a:solidFill>
              </a14:hiddenFill>
            </a:ext>
          </a:extLst>
        </p:spPr>
      </p:pic>
      <p:sp>
        <p:nvSpPr>
          <p:cNvPr id="9" name="Content Placeholder 2">
            <a:extLst>
              <a:ext uri="{FF2B5EF4-FFF2-40B4-BE49-F238E27FC236}">
                <a16:creationId xmlns:a16="http://schemas.microsoft.com/office/drawing/2014/main" id="{D16431AD-079E-6A9E-6178-1D114CCB77E0}"/>
              </a:ext>
            </a:extLst>
          </p:cNvPr>
          <p:cNvSpPr>
            <a:spLocks noGrp="1"/>
          </p:cNvSpPr>
          <p:nvPr/>
        </p:nvSpPr>
        <p:spPr>
          <a:xfrm>
            <a:off x="2467458" y="148398"/>
            <a:ext cx="7257083" cy="285097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These examples integrate imagery and typography in expressive and dynamic ways.</a:t>
            </a:r>
          </a:p>
        </p:txBody>
      </p:sp>
    </p:spTree>
    <p:extLst>
      <p:ext uri="{BB962C8B-B14F-4D97-AF65-F5344CB8AC3E}">
        <p14:creationId xmlns:p14="http://schemas.microsoft.com/office/powerpoint/2010/main" val="16926743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3314" name="Picture 2" descr="Ralph Steadman Signed Dr. Gonzo Hunter S. Thompson Print – Ralph Steadman  Signed Art Prints">
            <a:extLst>
              <a:ext uri="{FF2B5EF4-FFF2-40B4-BE49-F238E27FC236}">
                <a16:creationId xmlns:a16="http://schemas.microsoft.com/office/drawing/2014/main" id="{C540E7BF-B93B-4A45-9002-B50D159684A8}"/>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62857" y="52463"/>
            <a:ext cx="4951027" cy="6805537"/>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a:extLst>
              <a:ext uri="{FF2B5EF4-FFF2-40B4-BE49-F238E27FC236}">
                <a16:creationId xmlns:a16="http://schemas.microsoft.com/office/drawing/2014/main" id="{70512790-8451-4595-1A2A-14F6BCA8D1AE}"/>
              </a:ext>
            </a:extLst>
          </p:cNvPr>
          <p:cNvSpPr txBox="1">
            <a:spLocks/>
          </p:cNvSpPr>
          <p:nvPr/>
        </p:nvSpPr>
        <p:spPr>
          <a:xfrm>
            <a:off x="8067520" y="5977959"/>
            <a:ext cx="4124480" cy="1084151"/>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2400" dirty="0"/>
              <a:t>Ralph </a:t>
            </a:r>
            <a:r>
              <a:rPr lang="en-US" sz="2400" dirty="0" err="1"/>
              <a:t>Steadman</a:t>
            </a:r>
            <a:endParaRPr lang="en-US" sz="2400" dirty="0"/>
          </a:p>
        </p:txBody>
      </p:sp>
      <p:sp>
        <p:nvSpPr>
          <p:cNvPr id="13" name="Content Placeholder 2">
            <a:extLst>
              <a:ext uri="{FF2B5EF4-FFF2-40B4-BE49-F238E27FC236}">
                <a16:creationId xmlns:a16="http://schemas.microsoft.com/office/drawing/2014/main" id="{B029AF04-AB2B-47F0-89E3-5D0D66934493}"/>
              </a:ext>
            </a:extLst>
          </p:cNvPr>
          <p:cNvSpPr txBox="1">
            <a:spLocks/>
          </p:cNvSpPr>
          <p:nvPr/>
        </p:nvSpPr>
        <p:spPr>
          <a:xfrm>
            <a:off x="6259286" y="2500889"/>
            <a:ext cx="5321216" cy="4019145"/>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Most illustrative typography is hand-drawn or digitally illustrated to maintain that organic, personal touch.</a:t>
            </a:r>
          </a:p>
        </p:txBody>
      </p:sp>
    </p:spTree>
    <p:extLst>
      <p:ext uri="{BB962C8B-B14F-4D97-AF65-F5344CB8AC3E}">
        <p14:creationId xmlns:p14="http://schemas.microsoft.com/office/powerpoint/2010/main" val="35299047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Ralph Steadman Art Print - Savage Journey : The American Dream Edition |  1xRUN">
            <a:extLst>
              <a:ext uri="{FF2B5EF4-FFF2-40B4-BE49-F238E27FC236}">
                <a16:creationId xmlns:a16="http://schemas.microsoft.com/office/drawing/2014/main" id="{39070561-746A-22C0-799D-5388EEB8392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035914" y="1029628"/>
            <a:ext cx="5385687" cy="5385687"/>
          </a:xfrm>
          <a:prstGeom prst="rect">
            <a:avLst/>
          </a:prstGeom>
          <a:noFill/>
          <a:extLst>
            <a:ext uri="{909E8E84-426E-40DD-AFC4-6F175D3DCCD1}">
              <a14:hiddenFill xmlns:a14="http://schemas.microsoft.com/office/drawing/2010/main">
                <a:solidFill>
                  <a:srgbClr val="FFFFFF"/>
                </a:solidFill>
              </a14:hiddenFill>
            </a:ext>
          </a:extLst>
        </p:spPr>
      </p:pic>
      <p:sp>
        <p:nvSpPr>
          <p:cNvPr id="6" name="Title 1">
            <a:extLst>
              <a:ext uri="{FF2B5EF4-FFF2-40B4-BE49-F238E27FC236}">
                <a16:creationId xmlns:a16="http://schemas.microsoft.com/office/drawing/2014/main" id="{56401F2C-FE21-2E0C-AE65-3DE1A72AAB67}"/>
              </a:ext>
            </a:extLst>
          </p:cNvPr>
          <p:cNvSpPr txBox="1">
            <a:spLocks/>
          </p:cNvSpPr>
          <p:nvPr/>
        </p:nvSpPr>
        <p:spPr>
          <a:xfrm>
            <a:off x="9448777" y="6316184"/>
            <a:ext cx="6351928" cy="1083631"/>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2400" dirty="0"/>
              <a:t>Ralph </a:t>
            </a:r>
            <a:r>
              <a:rPr lang="en-US" sz="2400" dirty="0" err="1"/>
              <a:t>Steadman</a:t>
            </a:r>
            <a:endParaRPr lang="en-US" sz="2400" dirty="0"/>
          </a:p>
        </p:txBody>
      </p:sp>
      <p:sp>
        <p:nvSpPr>
          <p:cNvPr id="8" name="Content Placeholder 2">
            <a:extLst>
              <a:ext uri="{FF2B5EF4-FFF2-40B4-BE49-F238E27FC236}">
                <a16:creationId xmlns:a16="http://schemas.microsoft.com/office/drawing/2014/main" id="{7FEAB4CD-0893-19C2-867B-DFCF1ECCA724}"/>
              </a:ext>
            </a:extLst>
          </p:cNvPr>
          <p:cNvSpPr txBox="1">
            <a:spLocks/>
          </p:cNvSpPr>
          <p:nvPr/>
        </p:nvSpPr>
        <p:spPr>
          <a:xfrm>
            <a:off x="695305" y="197007"/>
            <a:ext cx="10066906" cy="4165669"/>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This can include rough sketch lines, textures, ink, brush strokes, and more.</a:t>
            </a:r>
          </a:p>
        </p:txBody>
      </p:sp>
    </p:spTree>
    <p:extLst>
      <p:ext uri="{BB962C8B-B14F-4D97-AF65-F5344CB8AC3E}">
        <p14:creationId xmlns:p14="http://schemas.microsoft.com/office/powerpoint/2010/main" val="42639728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646EB4B-60A8-2D8D-9A77-AA2680FFAD6E}"/>
              </a:ext>
            </a:extLst>
          </p:cNvPr>
          <p:cNvPicPr>
            <a:picLocks noChangeAspect="1"/>
          </p:cNvPicPr>
          <p:nvPr/>
        </p:nvPicPr>
        <p:blipFill>
          <a:blip r:embed="rId2"/>
          <a:stretch>
            <a:fillRect/>
          </a:stretch>
        </p:blipFill>
        <p:spPr>
          <a:xfrm>
            <a:off x="179394" y="285467"/>
            <a:ext cx="4016123" cy="5201920"/>
          </a:xfrm>
          <a:prstGeom prst="rect">
            <a:avLst/>
          </a:prstGeom>
        </p:spPr>
      </p:pic>
      <p:pic>
        <p:nvPicPr>
          <p:cNvPr id="4" name="Picture 3">
            <a:extLst>
              <a:ext uri="{FF2B5EF4-FFF2-40B4-BE49-F238E27FC236}">
                <a16:creationId xmlns:a16="http://schemas.microsoft.com/office/drawing/2014/main" id="{ADC381AD-C6AC-6524-3F7D-9B242B68F2F3}"/>
              </a:ext>
            </a:extLst>
          </p:cNvPr>
          <p:cNvPicPr>
            <a:picLocks noChangeAspect="1"/>
          </p:cNvPicPr>
          <p:nvPr/>
        </p:nvPicPr>
        <p:blipFill>
          <a:blip r:embed="rId3"/>
          <a:stretch>
            <a:fillRect/>
          </a:stretch>
        </p:blipFill>
        <p:spPr>
          <a:xfrm>
            <a:off x="4464039" y="285467"/>
            <a:ext cx="3581400" cy="5198495"/>
          </a:xfrm>
          <a:prstGeom prst="rect">
            <a:avLst/>
          </a:prstGeom>
        </p:spPr>
      </p:pic>
      <p:pic>
        <p:nvPicPr>
          <p:cNvPr id="5" name="Picture 4">
            <a:extLst>
              <a:ext uri="{FF2B5EF4-FFF2-40B4-BE49-F238E27FC236}">
                <a16:creationId xmlns:a16="http://schemas.microsoft.com/office/drawing/2014/main" id="{B303DCD6-90A4-4B0A-73B9-AC44AA8FE9EB}"/>
              </a:ext>
            </a:extLst>
          </p:cNvPr>
          <p:cNvPicPr>
            <a:picLocks noChangeAspect="1"/>
          </p:cNvPicPr>
          <p:nvPr/>
        </p:nvPicPr>
        <p:blipFill>
          <a:blip r:embed="rId4"/>
          <a:stretch>
            <a:fillRect/>
          </a:stretch>
        </p:blipFill>
        <p:spPr>
          <a:xfrm>
            <a:off x="8313961" y="285467"/>
            <a:ext cx="3698644" cy="5198509"/>
          </a:xfrm>
          <a:prstGeom prst="rect">
            <a:avLst/>
          </a:prstGeom>
        </p:spPr>
      </p:pic>
      <p:sp>
        <p:nvSpPr>
          <p:cNvPr id="7" name="Content Placeholder 2">
            <a:extLst>
              <a:ext uri="{FF2B5EF4-FFF2-40B4-BE49-F238E27FC236}">
                <a16:creationId xmlns:a16="http://schemas.microsoft.com/office/drawing/2014/main" id="{26FC9332-4574-B942-AB33-1A0601D89CD5}"/>
              </a:ext>
            </a:extLst>
          </p:cNvPr>
          <p:cNvSpPr txBox="1">
            <a:spLocks/>
          </p:cNvSpPr>
          <p:nvPr/>
        </p:nvSpPr>
        <p:spPr>
          <a:xfrm>
            <a:off x="1062547" y="5795374"/>
            <a:ext cx="10066906" cy="4165669"/>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Like traditional illustration, illustrative type plays with composition, movement, and flow.</a:t>
            </a:r>
          </a:p>
        </p:txBody>
      </p:sp>
    </p:spTree>
    <p:extLst>
      <p:ext uri="{BB962C8B-B14F-4D97-AF65-F5344CB8AC3E}">
        <p14:creationId xmlns:p14="http://schemas.microsoft.com/office/powerpoint/2010/main" val="61374280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137F327-B110-C15F-D35B-439C1F224BD1}"/>
              </a:ext>
            </a:extLst>
          </p:cNvPr>
          <p:cNvPicPr>
            <a:picLocks noChangeAspect="1"/>
          </p:cNvPicPr>
          <p:nvPr/>
        </p:nvPicPr>
        <p:blipFill>
          <a:blip r:embed="rId2"/>
          <a:stretch>
            <a:fillRect/>
          </a:stretch>
        </p:blipFill>
        <p:spPr>
          <a:xfrm>
            <a:off x="1418148" y="322631"/>
            <a:ext cx="4025900" cy="5201920"/>
          </a:xfrm>
          <a:prstGeom prst="rect">
            <a:avLst/>
          </a:prstGeom>
        </p:spPr>
      </p:pic>
      <p:pic>
        <p:nvPicPr>
          <p:cNvPr id="4" name="Picture 3">
            <a:extLst>
              <a:ext uri="{FF2B5EF4-FFF2-40B4-BE49-F238E27FC236}">
                <a16:creationId xmlns:a16="http://schemas.microsoft.com/office/drawing/2014/main" id="{506246FB-1BB0-7D09-CBB6-6DC104A11295}"/>
              </a:ext>
            </a:extLst>
          </p:cNvPr>
          <p:cNvPicPr>
            <a:picLocks noChangeAspect="1"/>
          </p:cNvPicPr>
          <p:nvPr/>
        </p:nvPicPr>
        <p:blipFill>
          <a:blip r:embed="rId3"/>
          <a:stretch>
            <a:fillRect/>
          </a:stretch>
        </p:blipFill>
        <p:spPr>
          <a:xfrm>
            <a:off x="6747953" y="322631"/>
            <a:ext cx="4381500" cy="5201920"/>
          </a:xfrm>
          <a:prstGeom prst="rect">
            <a:avLst/>
          </a:prstGeom>
        </p:spPr>
      </p:pic>
      <p:sp>
        <p:nvSpPr>
          <p:cNvPr id="6" name="Content Placeholder 2">
            <a:extLst>
              <a:ext uri="{FF2B5EF4-FFF2-40B4-BE49-F238E27FC236}">
                <a16:creationId xmlns:a16="http://schemas.microsoft.com/office/drawing/2014/main" id="{D5D0D6D8-13EC-E10F-1313-9629B5EF4A01}"/>
              </a:ext>
            </a:extLst>
          </p:cNvPr>
          <p:cNvSpPr txBox="1">
            <a:spLocks/>
          </p:cNvSpPr>
          <p:nvPr/>
        </p:nvSpPr>
        <p:spPr>
          <a:xfrm>
            <a:off x="964057" y="5756953"/>
            <a:ext cx="10066906" cy="4165669"/>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Words can twist, expand, shrink, or move across the page like a living thing.</a:t>
            </a:r>
          </a:p>
        </p:txBody>
      </p:sp>
    </p:spTree>
    <p:extLst>
      <p:ext uri="{BB962C8B-B14F-4D97-AF65-F5344CB8AC3E}">
        <p14:creationId xmlns:p14="http://schemas.microsoft.com/office/powerpoint/2010/main" val="65220052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A57E5C-C4FF-DB6E-DE8D-62F73DB20ED9}"/>
              </a:ext>
            </a:extLst>
          </p:cNvPr>
          <p:cNvSpPr>
            <a:spLocks noGrp="1"/>
          </p:cNvSpPr>
          <p:nvPr>
            <p:ph type="title"/>
          </p:nvPr>
        </p:nvSpPr>
        <p:spPr>
          <a:xfrm>
            <a:off x="838200" y="3429000"/>
            <a:ext cx="10515600" cy="1325563"/>
          </a:xfrm>
        </p:spPr>
        <p:txBody>
          <a:bodyPr>
            <a:normAutofit fontScale="90000"/>
          </a:bodyPr>
          <a:lstStyle/>
          <a:p>
            <a:r>
              <a:rPr lang="en-GB" dirty="0"/>
              <a:t>Hand lettering typography is a captivating blend of traditional craftsmanship and modern artistry.</a:t>
            </a:r>
            <a:br>
              <a:rPr lang="en-GB" dirty="0"/>
            </a:br>
            <a:r>
              <a:rPr lang="en-GB" dirty="0"/>
              <a:t>Unlike digital fonts, hand lettering is crafted with meticulous attention to detail, often reflecting the unique style and personality of the artist. Each piece is an intimate expression of creativity..</a:t>
            </a:r>
            <a:endParaRPr lang="en-US" dirty="0"/>
          </a:p>
        </p:txBody>
      </p:sp>
      <p:sp>
        <p:nvSpPr>
          <p:cNvPr id="7" name="Title 1">
            <a:extLst>
              <a:ext uri="{FF2B5EF4-FFF2-40B4-BE49-F238E27FC236}">
                <a16:creationId xmlns:a16="http://schemas.microsoft.com/office/drawing/2014/main" id="{A19154EE-5D08-B227-3D8D-E9A29A842046}"/>
              </a:ext>
            </a:extLst>
          </p:cNvPr>
          <p:cNvSpPr txBox="1">
            <a:spLocks/>
          </p:cNvSpPr>
          <p:nvPr/>
        </p:nvSpPr>
        <p:spPr>
          <a:xfrm>
            <a:off x="3852333" y="575251"/>
            <a:ext cx="10365661"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dirty="0">
                <a:ln w="9525">
                  <a:solidFill>
                    <a:schemeClr val="bg1"/>
                  </a:solidFill>
                  <a:prstDash val="solid"/>
                </a:ln>
                <a:effectLst>
                  <a:outerShdw blurRad="12700" dist="38100" dir="2700000" algn="tl" rotWithShape="0">
                    <a:schemeClr val="bg1">
                      <a:lumMod val="50000"/>
                    </a:schemeClr>
                  </a:outerShdw>
                </a:effectLst>
              </a:rPr>
              <a:t>Hand lettering</a:t>
            </a:r>
            <a:r>
              <a:rPr lang="en-GB" dirty="0"/>
              <a:t> </a:t>
            </a:r>
            <a:endParaRPr lang="en-US" dirty="0"/>
          </a:p>
        </p:txBody>
      </p:sp>
    </p:spTree>
    <p:extLst>
      <p:ext uri="{BB962C8B-B14F-4D97-AF65-F5344CB8AC3E}">
        <p14:creationId xmlns:p14="http://schemas.microsoft.com/office/powerpoint/2010/main" val="146416815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061A85B-5E2A-5E59-FB2C-E5ED435BA3A6}"/>
              </a:ext>
            </a:extLst>
          </p:cNvPr>
          <p:cNvPicPr>
            <a:picLocks noChangeAspect="1"/>
          </p:cNvPicPr>
          <p:nvPr/>
        </p:nvPicPr>
        <p:blipFill>
          <a:blip r:embed="rId2"/>
          <a:stretch>
            <a:fillRect/>
          </a:stretch>
        </p:blipFill>
        <p:spPr>
          <a:xfrm>
            <a:off x="514350" y="478788"/>
            <a:ext cx="5175702" cy="5183295"/>
          </a:xfrm>
          <a:prstGeom prst="rect">
            <a:avLst/>
          </a:prstGeom>
        </p:spPr>
      </p:pic>
      <p:sp>
        <p:nvSpPr>
          <p:cNvPr id="4" name="Title 1">
            <a:extLst>
              <a:ext uri="{FF2B5EF4-FFF2-40B4-BE49-F238E27FC236}">
                <a16:creationId xmlns:a16="http://schemas.microsoft.com/office/drawing/2014/main" id="{2BC1FB65-8676-7D88-3A65-E589770BA64C}"/>
              </a:ext>
            </a:extLst>
          </p:cNvPr>
          <p:cNvSpPr txBox="1">
            <a:spLocks/>
          </p:cNvSpPr>
          <p:nvPr/>
        </p:nvSpPr>
        <p:spPr>
          <a:xfrm>
            <a:off x="1811160" y="5924020"/>
            <a:ext cx="10515600" cy="1325563"/>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400" dirty="0"/>
              <a:t>Stephane lopes</a:t>
            </a:r>
            <a:endParaRPr lang="en-US" sz="2400" dirty="0"/>
          </a:p>
        </p:txBody>
      </p:sp>
      <p:pic>
        <p:nvPicPr>
          <p:cNvPr id="6" name="Picture 5">
            <a:extLst>
              <a:ext uri="{FF2B5EF4-FFF2-40B4-BE49-F238E27FC236}">
                <a16:creationId xmlns:a16="http://schemas.microsoft.com/office/drawing/2014/main" id="{61C3561B-97D3-ED57-F314-BBF25BDA6316}"/>
              </a:ext>
            </a:extLst>
          </p:cNvPr>
          <p:cNvPicPr>
            <a:picLocks noChangeAspect="1"/>
          </p:cNvPicPr>
          <p:nvPr/>
        </p:nvPicPr>
        <p:blipFill>
          <a:blip r:embed="rId3"/>
          <a:stretch>
            <a:fillRect/>
          </a:stretch>
        </p:blipFill>
        <p:spPr>
          <a:xfrm>
            <a:off x="6223000" y="865760"/>
            <a:ext cx="5277915" cy="4574910"/>
          </a:xfrm>
          <a:prstGeom prst="rect">
            <a:avLst/>
          </a:prstGeom>
        </p:spPr>
      </p:pic>
      <p:sp>
        <p:nvSpPr>
          <p:cNvPr id="8" name="Title 1">
            <a:extLst>
              <a:ext uri="{FF2B5EF4-FFF2-40B4-BE49-F238E27FC236}">
                <a16:creationId xmlns:a16="http://schemas.microsoft.com/office/drawing/2014/main" id="{F7CE70F9-7259-A011-3B61-1143525F05EC}"/>
              </a:ext>
            </a:extLst>
          </p:cNvPr>
          <p:cNvSpPr txBox="1">
            <a:spLocks/>
          </p:cNvSpPr>
          <p:nvPr/>
        </p:nvSpPr>
        <p:spPr>
          <a:xfrm>
            <a:off x="8265583" y="5924020"/>
            <a:ext cx="11649427" cy="1039814"/>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400" dirty="0" err="1"/>
              <a:t>Vero.mf</a:t>
            </a:r>
            <a:endParaRPr lang="en-US" sz="2400" dirty="0"/>
          </a:p>
        </p:txBody>
      </p:sp>
    </p:spTree>
    <p:extLst>
      <p:ext uri="{BB962C8B-B14F-4D97-AF65-F5344CB8AC3E}">
        <p14:creationId xmlns:p14="http://schemas.microsoft.com/office/powerpoint/2010/main" val="108054848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FDB95B-C40C-BBC2-477F-5E3AD3988645}"/>
              </a:ext>
            </a:extLst>
          </p:cNvPr>
          <p:cNvSpPr>
            <a:spLocks noGrp="1"/>
          </p:cNvSpPr>
          <p:nvPr>
            <p:ph type="title"/>
          </p:nvPr>
        </p:nvSpPr>
        <p:spPr>
          <a:xfrm>
            <a:off x="1028700" y="2259541"/>
            <a:ext cx="10515600" cy="1325563"/>
          </a:xfrm>
        </p:spPr>
        <p:txBody>
          <a:bodyPr>
            <a:normAutofit fontScale="90000"/>
          </a:bodyPr>
          <a:lstStyle/>
          <a:p>
            <a:br>
              <a:rPr lang="en-GB" dirty="0"/>
            </a:br>
            <a:br>
              <a:rPr lang="en-GB" dirty="0"/>
            </a:br>
            <a:r>
              <a:rPr lang="en-GB" dirty="0"/>
              <a:t>Typography, calligraphy, and lettering are not just forms of written communication, they are powerful tools of visual expression.</a:t>
            </a:r>
            <a:br>
              <a:rPr lang="en-GB" dirty="0"/>
            </a:br>
            <a:br>
              <a:rPr lang="en-GB" dirty="0"/>
            </a:br>
            <a:r>
              <a:rPr lang="en-GB" dirty="0"/>
              <a:t>When Illustrative typography is executed with skill and artistry, they can evoke emotions, convey messages, and create memorable experiences</a:t>
            </a:r>
            <a:endParaRPr lang="en-US" dirty="0"/>
          </a:p>
        </p:txBody>
      </p:sp>
    </p:spTree>
    <p:extLst>
      <p:ext uri="{BB962C8B-B14F-4D97-AF65-F5344CB8AC3E}">
        <p14:creationId xmlns:p14="http://schemas.microsoft.com/office/powerpoint/2010/main" val="12037633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25D2D9B1-F0A0-1075-2567-3655EEDE4D4D}"/>
              </a:ext>
            </a:extLst>
          </p:cNvPr>
          <p:cNvSpPr txBox="1">
            <a:spLocks/>
          </p:cNvSpPr>
          <p:nvPr/>
        </p:nvSpPr>
        <p:spPr>
          <a:xfrm>
            <a:off x="1535872" y="2711506"/>
            <a:ext cx="10246182" cy="177365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t>The difference between drawing letters, Calligraphy, and Typography.</a:t>
            </a:r>
            <a:endParaRPr lang="en-US" dirty="0"/>
          </a:p>
        </p:txBody>
      </p:sp>
    </p:spTree>
    <p:extLst>
      <p:ext uri="{BB962C8B-B14F-4D97-AF65-F5344CB8AC3E}">
        <p14:creationId xmlns:p14="http://schemas.microsoft.com/office/powerpoint/2010/main" val="355234363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7C1E5815-D54C-487F-A054-6D4930ADE3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218E120B-48BA-0601-619F-392D8A397B87}"/>
              </a:ext>
            </a:extLst>
          </p:cNvPr>
          <p:cNvPicPr>
            <a:picLocks noChangeAspect="1"/>
          </p:cNvPicPr>
          <p:nvPr/>
        </p:nvPicPr>
        <p:blipFill>
          <a:blip r:embed="rId2"/>
          <a:stretch>
            <a:fillRect/>
          </a:stretch>
        </p:blipFill>
        <p:spPr>
          <a:xfrm>
            <a:off x="2136699" y="274136"/>
            <a:ext cx="6190075" cy="5571066"/>
          </a:xfrm>
          <a:prstGeom prst="rect">
            <a:avLst/>
          </a:prstGeom>
        </p:spPr>
      </p:pic>
      <p:sp>
        <p:nvSpPr>
          <p:cNvPr id="16" name="Freeform: Shape 15">
            <a:extLst>
              <a:ext uri="{FF2B5EF4-FFF2-40B4-BE49-F238E27FC236}">
                <a16:creationId xmlns:a16="http://schemas.microsoft.com/office/drawing/2014/main" id="{736F0DFD-0954-464F-BF12-DD2E6F6E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208496" y="0"/>
            <a:ext cx="1983504" cy="6858000"/>
          </a:xfrm>
          <a:custGeom>
            <a:avLst/>
            <a:gdLst>
              <a:gd name="connsiteX0" fmla="*/ 0 w 1983504"/>
              <a:gd name="connsiteY0" fmla="*/ 0 h 6858000"/>
              <a:gd name="connsiteX1" fmla="*/ 1376658 w 1983504"/>
              <a:gd name="connsiteY1" fmla="*/ 0 h 6858000"/>
              <a:gd name="connsiteX2" fmla="*/ 1690650 w 1983504"/>
              <a:gd name="connsiteY2" fmla="*/ 110269 h 6858000"/>
              <a:gd name="connsiteX3" fmla="*/ 1645361 w 1983504"/>
              <a:gd name="connsiteY3" fmla="*/ 135168 h 6858000"/>
              <a:gd name="connsiteX4" fmla="*/ 1373640 w 1983504"/>
              <a:gd name="connsiteY4" fmla="*/ 71141 h 6858000"/>
              <a:gd name="connsiteX5" fmla="*/ 1319295 w 1983504"/>
              <a:gd name="connsiteY5" fmla="*/ 88927 h 6858000"/>
              <a:gd name="connsiteX6" fmla="*/ 1346468 w 1983504"/>
              <a:gd name="connsiteY6" fmla="*/ 163625 h 6858000"/>
              <a:gd name="connsiteX7" fmla="*/ 1464213 w 1983504"/>
              <a:gd name="connsiteY7" fmla="*/ 192082 h 6858000"/>
              <a:gd name="connsiteX8" fmla="*/ 1648381 w 1983504"/>
              <a:gd name="connsiteY8" fmla="*/ 373491 h 6858000"/>
              <a:gd name="connsiteX9" fmla="*/ 1370620 w 1983504"/>
              <a:gd name="connsiteY9" fmla="*/ 352148 h 6858000"/>
              <a:gd name="connsiteX10" fmla="*/ 1322314 w 1983504"/>
              <a:gd name="connsiteY10" fmla="*/ 394834 h 6858000"/>
              <a:gd name="connsiteX11" fmla="*/ 1304199 w 1983504"/>
              <a:gd name="connsiteY11" fmla="*/ 451747 h 6858000"/>
              <a:gd name="connsiteX12" fmla="*/ 1222682 w 1983504"/>
              <a:gd name="connsiteY12" fmla="*/ 359262 h 6858000"/>
              <a:gd name="connsiteX13" fmla="*/ 1153242 w 1983504"/>
              <a:gd name="connsiteY13" fmla="*/ 334364 h 6858000"/>
              <a:gd name="connsiteX14" fmla="*/ 1132108 w 1983504"/>
              <a:gd name="connsiteY14" fmla="*/ 416176 h 6858000"/>
              <a:gd name="connsiteX15" fmla="*/ 1195509 w 1983504"/>
              <a:gd name="connsiteY15" fmla="*/ 505101 h 6858000"/>
              <a:gd name="connsiteX16" fmla="*/ 1364582 w 1983504"/>
              <a:gd name="connsiteY16" fmla="*/ 558458 h 6858000"/>
              <a:gd name="connsiteX17" fmla="*/ 1183434 w 1983504"/>
              <a:gd name="connsiteY17" fmla="*/ 558458 h 6858000"/>
              <a:gd name="connsiteX18" fmla="*/ 975114 w 1983504"/>
              <a:gd name="connsiteY18" fmla="*/ 522887 h 6858000"/>
              <a:gd name="connsiteX19" fmla="*/ 754716 w 1983504"/>
              <a:gd name="connsiteY19" fmla="*/ 533558 h 6858000"/>
              <a:gd name="connsiteX20" fmla="*/ 546395 w 1983504"/>
              <a:gd name="connsiteY20" fmla="*/ 462417 h 6858000"/>
              <a:gd name="connsiteX21" fmla="*/ 335056 w 1983504"/>
              <a:gd name="connsiteY21" fmla="*/ 465975 h 6858000"/>
              <a:gd name="connsiteX22" fmla="*/ 1270988 w 1983504"/>
              <a:gd name="connsiteY22" fmla="*/ 910606 h 6858000"/>
              <a:gd name="connsiteX23" fmla="*/ 1225701 w 1983504"/>
              <a:gd name="connsiteY23" fmla="*/ 921277 h 6858000"/>
              <a:gd name="connsiteX24" fmla="*/ 1165318 w 1983504"/>
              <a:gd name="connsiteY24" fmla="*/ 949734 h 6858000"/>
              <a:gd name="connsiteX25" fmla="*/ 1210606 w 1983504"/>
              <a:gd name="connsiteY25" fmla="*/ 1006647 h 6858000"/>
              <a:gd name="connsiteX26" fmla="*/ 1455156 w 1983504"/>
              <a:gd name="connsiteY26" fmla="*/ 1113358 h 6858000"/>
              <a:gd name="connsiteX27" fmla="*/ 1515538 w 1983504"/>
              <a:gd name="connsiteY27" fmla="*/ 1220069 h 6858000"/>
              <a:gd name="connsiteX28" fmla="*/ 1440060 w 1983504"/>
              <a:gd name="connsiteY28" fmla="*/ 1209399 h 6858000"/>
              <a:gd name="connsiteX29" fmla="*/ 1373640 w 1983504"/>
              <a:gd name="connsiteY29" fmla="*/ 1230741 h 6858000"/>
              <a:gd name="connsiteX30" fmla="*/ 1400810 w 1983504"/>
              <a:gd name="connsiteY30" fmla="*/ 1365909 h 6858000"/>
              <a:gd name="connsiteX31" fmla="*/ 1748012 w 1983504"/>
              <a:gd name="connsiteY31" fmla="*/ 1540204 h 6858000"/>
              <a:gd name="connsiteX32" fmla="*/ 1778203 w 1983504"/>
              <a:gd name="connsiteY32" fmla="*/ 1597117 h 6858000"/>
              <a:gd name="connsiteX33" fmla="*/ 1735936 w 1983504"/>
              <a:gd name="connsiteY33" fmla="*/ 1636245 h 6858000"/>
              <a:gd name="connsiteX34" fmla="*/ 1624228 w 1983504"/>
              <a:gd name="connsiteY34" fmla="*/ 1657587 h 6858000"/>
              <a:gd name="connsiteX35" fmla="*/ 1781223 w 1983504"/>
              <a:gd name="connsiteY35" fmla="*/ 1849668 h 6858000"/>
              <a:gd name="connsiteX36" fmla="*/ 1838587 w 1983504"/>
              <a:gd name="connsiteY36" fmla="*/ 1903025 h 6858000"/>
              <a:gd name="connsiteX37" fmla="*/ 1938218 w 1983504"/>
              <a:gd name="connsiteY37" fmla="*/ 1984836 h 6858000"/>
              <a:gd name="connsiteX38" fmla="*/ 1938218 w 1983504"/>
              <a:gd name="connsiteY38" fmla="*/ 2013292 h 6858000"/>
              <a:gd name="connsiteX39" fmla="*/ 1805376 w 1983504"/>
              <a:gd name="connsiteY39" fmla="*/ 2102219 h 6858000"/>
              <a:gd name="connsiteX40" fmla="*/ 1563844 w 1983504"/>
              <a:gd name="connsiteY40" fmla="*/ 2077320 h 6858000"/>
              <a:gd name="connsiteX41" fmla="*/ 1920104 w 1983504"/>
              <a:gd name="connsiteY41" fmla="*/ 2208931 h 6858000"/>
              <a:gd name="connsiteX42" fmla="*/ 766792 w 1983504"/>
              <a:gd name="connsiteY42" fmla="*/ 1892353 h 6858000"/>
              <a:gd name="connsiteX43" fmla="*/ 839252 w 1983504"/>
              <a:gd name="connsiteY43" fmla="*/ 1974165 h 6858000"/>
              <a:gd name="connsiteX44" fmla="*/ 1243816 w 1983504"/>
              <a:gd name="connsiteY44" fmla="*/ 2191146 h 6858000"/>
              <a:gd name="connsiteX45" fmla="*/ 1358543 w 1983504"/>
              <a:gd name="connsiteY45" fmla="*/ 2326314 h 6858000"/>
              <a:gd name="connsiteX46" fmla="*/ 1479310 w 1983504"/>
              <a:gd name="connsiteY46" fmla="*/ 2401012 h 6858000"/>
              <a:gd name="connsiteX47" fmla="*/ 1648381 w 1983504"/>
              <a:gd name="connsiteY47" fmla="*/ 2401012 h 6858000"/>
              <a:gd name="connsiteX48" fmla="*/ 1769146 w 1983504"/>
              <a:gd name="connsiteY48" fmla="*/ 2518395 h 6858000"/>
              <a:gd name="connsiteX49" fmla="*/ 1645361 w 1983504"/>
              <a:gd name="connsiteY49" fmla="*/ 2543294 h 6858000"/>
              <a:gd name="connsiteX50" fmla="*/ 1500444 w 1983504"/>
              <a:gd name="connsiteY50" fmla="*/ 2525509 h 6858000"/>
              <a:gd name="connsiteX51" fmla="*/ 1337410 w 1983504"/>
              <a:gd name="connsiteY51" fmla="*/ 2564636 h 6858000"/>
              <a:gd name="connsiteX52" fmla="*/ 1186452 w 1983504"/>
              <a:gd name="connsiteY52" fmla="*/ 2532623 h 6858000"/>
              <a:gd name="connsiteX53" fmla="*/ 1005304 w 1983504"/>
              <a:gd name="connsiteY53" fmla="*/ 2553965 h 6858000"/>
              <a:gd name="connsiteX54" fmla="*/ 947940 w 1983504"/>
              <a:gd name="connsiteY54" fmla="*/ 2692689 h 6858000"/>
              <a:gd name="connsiteX55" fmla="*/ 929826 w 1983504"/>
              <a:gd name="connsiteY55" fmla="*/ 2703362 h 6858000"/>
              <a:gd name="connsiteX56" fmla="*/ 594701 w 1983504"/>
              <a:gd name="connsiteY56" fmla="*/ 2923898 h 6858000"/>
              <a:gd name="connsiteX57" fmla="*/ 501108 w 1983504"/>
              <a:gd name="connsiteY57" fmla="*/ 2941684 h 6858000"/>
              <a:gd name="connsiteX58" fmla="*/ 1053610 w 1983504"/>
              <a:gd name="connsiteY58" fmla="*/ 3329402 h 6858000"/>
              <a:gd name="connsiteX59" fmla="*/ 682256 w 1983504"/>
              <a:gd name="connsiteY59" fmla="*/ 3229805 h 6858000"/>
              <a:gd name="connsiteX60" fmla="*/ 630932 w 1983504"/>
              <a:gd name="connsiteY60" fmla="*/ 3393429 h 6858000"/>
              <a:gd name="connsiteX61" fmla="*/ 806041 w 1983504"/>
              <a:gd name="connsiteY61" fmla="*/ 3539269 h 6858000"/>
              <a:gd name="connsiteX62" fmla="*/ 869444 w 1983504"/>
              <a:gd name="connsiteY62" fmla="*/ 3827390 h 6858000"/>
              <a:gd name="connsiteX63" fmla="*/ 839252 w 1983504"/>
              <a:gd name="connsiteY63" fmla="*/ 4090612 h 6858000"/>
              <a:gd name="connsiteX64" fmla="*/ 763774 w 1983504"/>
              <a:gd name="connsiteY64" fmla="*/ 4172424 h 6858000"/>
              <a:gd name="connsiteX65" fmla="*/ 655085 w 1983504"/>
              <a:gd name="connsiteY65" fmla="*/ 4321821 h 6858000"/>
              <a:gd name="connsiteX66" fmla="*/ 588662 w 1983504"/>
              <a:gd name="connsiteY66" fmla="*/ 4414305 h 6858000"/>
              <a:gd name="connsiteX67" fmla="*/ 356189 w 1983504"/>
              <a:gd name="connsiteY67" fmla="*/ 4378734 h 6858000"/>
              <a:gd name="connsiteX68" fmla="*/ 667160 w 1983504"/>
              <a:gd name="connsiteY68" fmla="*/ 4613499 h 6858000"/>
              <a:gd name="connsiteX69" fmla="*/ 416573 w 1983504"/>
              <a:gd name="connsiteY69" fmla="*/ 4585042 h 6858000"/>
              <a:gd name="connsiteX70" fmla="*/ 335056 w 1983504"/>
              <a:gd name="connsiteY70" fmla="*/ 4602828 h 6858000"/>
              <a:gd name="connsiteX71" fmla="*/ 380342 w 1983504"/>
              <a:gd name="connsiteY71" fmla="*/ 4677526 h 6858000"/>
              <a:gd name="connsiteX72" fmla="*/ 564510 w 1983504"/>
              <a:gd name="connsiteY72" fmla="*/ 4805580 h 6858000"/>
              <a:gd name="connsiteX73" fmla="*/ 944922 w 1983504"/>
              <a:gd name="connsiteY73" fmla="*/ 5154171 h 6858000"/>
              <a:gd name="connsiteX74" fmla="*/ 576586 w 1983504"/>
              <a:gd name="connsiteY74" fmla="*/ 4994104 h 6858000"/>
              <a:gd name="connsiteX75" fmla="*/ 963036 w 1983504"/>
              <a:gd name="connsiteY75" fmla="*/ 5353367 h 6858000"/>
              <a:gd name="connsiteX76" fmla="*/ 1047572 w 1983504"/>
              <a:gd name="connsiteY76" fmla="*/ 5474306 h 6858000"/>
              <a:gd name="connsiteX77" fmla="*/ 1222682 w 1983504"/>
              <a:gd name="connsiteY77" fmla="*/ 5769542 h 6858000"/>
              <a:gd name="connsiteX78" fmla="*/ 1213626 w 1983504"/>
              <a:gd name="connsiteY78" fmla="*/ 5801555 h 6858000"/>
              <a:gd name="connsiteX79" fmla="*/ 1014361 w 1983504"/>
              <a:gd name="connsiteY79" fmla="*/ 5755314 h 6858000"/>
              <a:gd name="connsiteX80" fmla="*/ 1274008 w 1983504"/>
              <a:gd name="connsiteY80" fmla="*/ 6004307 h 6858000"/>
              <a:gd name="connsiteX81" fmla="*/ 1542711 w 1983504"/>
              <a:gd name="connsiteY81" fmla="*/ 6196388 h 6858000"/>
              <a:gd name="connsiteX82" fmla="*/ 1352504 w 1983504"/>
              <a:gd name="connsiteY82" fmla="*/ 6167932 h 6858000"/>
              <a:gd name="connsiteX83" fmla="*/ 1089840 w 1983504"/>
              <a:gd name="connsiteY83" fmla="*/ 6057663 h 6858000"/>
              <a:gd name="connsiteX84" fmla="*/ 999266 w 1983504"/>
              <a:gd name="connsiteY84" fmla="*/ 6100347 h 6858000"/>
              <a:gd name="connsiteX85" fmla="*/ 1246836 w 1983504"/>
              <a:gd name="connsiteY85" fmla="*/ 6281757 h 6858000"/>
              <a:gd name="connsiteX86" fmla="*/ 1388735 w 1983504"/>
              <a:gd name="connsiteY86" fmla="*/ 6367127 h 6858000"/>
              <a:gd name="connsiteX87" fmla="*/ 1446099 w 1983504"/>
              <a:gd name="connsiteY87" fmla="*/ 6431153 h 6858000"/>
              <a:gd name="connsiteX88" fmla="*/ 1609132 w 1983504"/>
              <a:gd name="connsiteY88" fmla="*/ 6658805 h 6858000"/>
              <a:gd name="connsiteX89" fmla="*/ 1983504 w 1983504"/>
              <a:gd name="connsiteY89" fmla="*/ 6858000 h 6858000"/>
              <a:gd name="connsiteX90" fmla="*/ 0 w 1983504"/>
              <a:gd name="connsiteY9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1983504" h="6858000">
                <a:moveTo>
                  <a:pt x="0" y="0"/>
                </a:moveTo>
                <a:lnTo>
                  <a:pt x="1376658" y="0"/>
                </a:lnTo>
                <a:cubicBezTo>
                  <a:pt x="1482328" y="35571"/>
                  <a:pt x="1584980" y="78255"/>
                  <a:pt x="1690650" y="110269"/>
                </a:cubicBezTo>
                <a:cubicBezTo>
                  <a:pt x="1675553" y="145839"/>
                  <a:pt x="1660458" y="138725"/>
                  <a:pt x="1645361" y="135168"/>
                </a:cubicBezTo>
                <a:cubicBezTo>
                  <a:pt x="1554788" y="120941"/>
                  <a:pt x="1461194" y="110269"/>
                  <a:pt x="1373640" y="71141"/>
                </a:cubicBezTo>
                <a:cubicBezTo>
                  <a:pt x="1352504" y="64027"/>
                  <a:pt x="1328352" y="64027"/>
                  <a:pt x="1319295" y="88927"/>
                </a:cubicBezTo>
                <a:cubicBezTo>
                  <a:pt x="1304199" y="124497"/>
                  <a:pt x="1325332" y="145839"/>
                  <a:pt x="1346468" y="163625"/>
                </a:cubicBezTo>
                <a:cubicBezTo>
                  <a:pt x="1382696" y="195638"/>
                  <a:pt x="1424964" y="188525"/>
                  <a:pt x="1464213" y="192082"/>
                </a:cubicBezTo>
                <a:cubicBezTo>
                  <a:pt x="1572902" y="209867"/>
                  <a:pt x="1624228" y="259665"/>
                  <a:pt x="1648381" y="373491"/>
                </a:cubicBezTo>
                <a:cubicBezTo>
                  <a:pt x="1554788" y="327250"/>
                  <a:pt x="1461194" y="384162"/>
                  <a:pt x="1370620" y="352148"/>
                </a:cubicBezTo>
                <a:cubicBezTo>
                  <a:pt x="1346468" y="345034"/>
                  <a:pt x="1310237" y="355706"/>
                  <a:pt x="1322314" y="394834"/>
                </a:cubicBezTo>
                <a:cubicBezTo>
                  <a:pt x="1334390" y="430405"/>
                  <a:pt x="1373640" y="458860"/>
                  <a:pt x="1304199" y="451747"/>
                </a:cubicBezTo>
                <a:cubicBezTo>
                  <a:pt x="1252873" y="448189"/>
                  <a:pt x="1237778" y="405504"/>
                  <a:pt x="1222682" y="359262"/>
                </a:cubicBezTo>
                <a:cubicBezTo>
                  <a:pt x="1210606" y="334364"/>
                  <a:pt x="1177395" y="320135"/>
                  <a:pt x="1153242" y="334364"/>
                </a:cubicBezTo>
                <a:cubicBezTo>
                  <a:pt x="1123051" y="348592"/>
                  <a:pt x="1132108" y="387720"/>
                  <a:pt x="1132108" y="416176"/>
                </a:cubicBezTo>
                <a:cubicBezTo>
                  <a:pt x="1129088" y="469532"/>
                  <a:pt x="1153242" y="494431"/>
                  <a:pt x="1195509" y="505101"/>
                </a:cubicBezTo>
                <a:cubicBezTo>
                  <a:pt x="1246836" y="519330"/>
                  <a:pt x="1298160" y="537116"/>
                  <a:pt x="1364582" y="558458"/>
                </a:cubicBezTo>
                <a:cubicBezTo>
                  <a:pt x="1292122" y="594028"/>
                  <a:pt x="1237778" y="586915"/>
                  <a:pt x="1183434" y="558458"/>
                </a:cubicBezTo>
                <a:cubicBezTo>
                  <a:pt x="1117012" y="526444"/>
                  <a:pt x="1029458" y="483759"/>
                  <a:pt x="975114" y="522887"/>
                </a:cubicBezTo>
                <a:cubicBezTo>
                  <a:pt x="893597" y="579800"/>
                  <a:pt x="827176" y="544229"/>
                  <a:pt x="754716" y="533558"/>
                </a:cubicBezTo>
                <a:cubicBezTo>
                  <a:pt x="603758" y="512216"/>
                  <a:pt x="697352" y="480203"/>
                  <a:pt x="546395" y="462417"/>
                </a:cubicBezTo>
                <a:cubicBezTo>
                  <a:pt x="486012" y="455303"/>
                  <a:pt x="422610" y="426847"/>
                  <a:pt x="335056" y="465975"/>
                </a:cubicBezTo>
                <a:cubicBezTo>
                  <a:pt x="730563" y="672284"/>
                  <a:pt x="917750" y="658055"/>
                  <a:pt x="1270988" y="910606"/>
                </a:cubicBezTo>
                <a:cubicBezTo>
                  <a:pt x="1255893" y="935506"/>
                  <a:pt x="1240798" y="924835"/>
                  <a:pt x="1225701" y="921277"/>
                </a:cubicBezTo>
                <a:cubicBezTo>
                  <a:pt x="1201548" y="917720"/>
                  <a:pt x="1171356" y="903491"/>
                  <a:pt x="1165318" y="949734"/>
                </a:cubicBezTo>
                <a:cubicBezTo>
                  <a:pt x="1162298" y="985305"/>
                  <a:pt x="1180415" y="1003089"/>
                  <a:pt x="1210606" y="1006647"/>
                </a:cubicBezTo>
                <a:cubicBezTo>
                  <a:pt x="1298160" y="1020875"/>
                  <a:pt x="1376658" y="1070674"/>
                  <a:pt x="1455156" y="1113358"/>
                </a:cubicBezTo>
                <a:cubicBezTo>
                  <a:pt x="1491385" y="1131144"/>
                  <a:pt x="1530634" y="1156043"/>
                  <a:pt x="1515538" y="1220069"/>
                </a:cubicBezTo>
                <a:cubicBezTo>
                  <a:pt x="1485348" y="1237855"/>
                  <a:pt x="1464213" y="1212955"/>
                  <a:pt x="1440060" y="1209399"/>
                </a:cubicBezTo>
                <a:cubicBezTo>
                  <a:pt x="1415907" y="1205842"/>
                  <a:pt x="1358543" y="1220069"/>
                  <a:pt x="1373640" y="1230741"/>
                </a:cubicBezTo>
                <a:cubicBezTo>
                  <a:pt x="1443080" y="1269868"/>
                  <a:pt x="1316276" y="1365909"/>
                  <a:pt x="1400810" y="1365909"/>
                </a:cubicBezTo>
                <a:cubicBezTo>
                  <a:pt x="1539691" y="1365909"/>
                  <a:pt x="1615170" y="1536647"/>
                  <a:pt x="1748012" y="1540204"/>
                </a:cubicBezTo>
                <a:cubicBezTo>
                  <a:pt x="1769146" y="1540204"/>
                  <a:pt x="1778203" y="1572219"/>
                  <a:pt x="1778203" y="1597117"/>
                </a:cubicBezTo>
                <a:cubicBezTo>
                  <a:pt x="1778203" y="1629132"/>
                  <a:pt x="1757070" y="1632688"/>
                  <a:pt x="1735936" y="1636245"/>
                </a:cubicBezTo>
                <a:cubicBezTo>
                  <a:pt x="1702725" y="1639802"/>
                  <a:pt x="1666496" y="1597117"/>
                  <a:pt x="1624228" y="1657587"/>
                </a:cubicBezTo>
                <a:cubicBezTo>
                  <a:pt x="1702725" y="1693158"/>
                  <a:pt x="1784242" y="1728729"/>
                  <a:pt x="1781223" y="1849668"/>
                </a:cubicBezTo>
                <a:cubicBezTo>
                  <a:pt x="1781223" y="1881683"/>
                  <a:pt x="1814434" y="1895910"/>
                  <a:pt x="1838587" y="1903025"/>
                </a:cubicBezTo>
                <a:cubicBezTo>
                  <a:pt x="1880854" y="1917252"/>
                  <a:pt x="1914065" y="1938595"/>
                  <a:pt x="1938218" y="1984836"/>
                </a:cubicBezTo>
                <a:cubicBezTo>
                  <a:pt x="1938218" y="1995507"/>
                  <a:pt x="1938218" y="2002622"/>
                  <a:pt x="1938218" y="2013292"/>
                </a:cubicBezTo>
                <a:cubicBezTo>
                  <a:pt x="1932180" y="2123562"/>
                  <a:pt x="1871798" y="2120004"/>
                  <a:pt x="1805376" y="2102219"/>
                </a:cubicBezTo>
                <a:cubicBezTo>
                  <a:pt x="1726878" y="2080877"/>
                  <a:pt x="1648381" y="2038192"/>
                  <a:pt x="1563844" y="2077320"/>
                </a:cubicBezTo>
                <a:cubicBezTo>
                  <a:pt x="1681592" y="2130676"/>
                  <a:pt x="1811414" y="2134233"/>
                  <a:pt x="1920104" y="2208931"/>
                </a:cubicBezTo>
                <a:cubicBezTo>
                  <a:pt x="1515538" y="2223159"/>
                  <a:pt x="1159280" y="1984836"/>
                  <a:pt x="766792" y="1892353"/>
                </a:cubicBezTo>
                <a:cubicBezTo>
                  <a:pt x="778869" y="1952823"/>
                  <a:pt x="812080" y="1967051"/>
                  <a:pt x="839252" y="1974165"/>
                </a:cubicBezTo>
                <a:cubicBezTo>
                  <a:pt x="984170" y="2020407"/>
                  <a:pt x="1110974" y="2112891"/>
                  <a:pt x="1243816" y="2191146"/>
                </a:cubicBezTo>
                <a:cubicBezTo>
                  <a:pt x="1298160" y="2223159"/>
                  <a:pt x="1337410" y="2258731"/>
                  <a:pt x="1358543" y="2326314"/>
                </a:cubicBezTo>
                <a:cubicBezTo>
                  <a:pt x="1376658" y="2390340"/>
                  <a:pt x="1412888" y="2418796"/>
                  <a:pt x="1479310" y="2401012"/>
                </a:cubicBezTo>
                <a:cubicBezTo>
                  <a:pt x="1533654" y="2386784"/>
                  <a:pt x="1591018" y="2393898"/>
                  <a:pt x="1648381" y="2401012"/>
                </a:cubicBezTo>
                <a:cubicBezTo>
                  <a:pt x="1711782" y="2408126"/>
                  <a:pt x="1784242" y="2479267"/>
                  <a:pt x="1769146" y="2518395"/>
                </a:cubicBezTo>
                <a:cubicBezTo>
                  <a:pt x="1738956" y="2582422"/>
                  <a:pt x="1687630" y="2550408"/>
                  <a:pt x="1645361" y="2543294"/>
                </a:cubicBezTo>
                <a:cubicBezTo>
                  <a:pt x="1594036" y="2536181"/>
                  <a:pt x="1500444" y="2518395"/>
                  <a:pt x="1500444" y="2525509"/>
                </a:cubicBezTo>
                <a:cubicBezTo>
                  <a:pt x="1467232" y="2685576"/>
                  <a:pt x="1391754" y="2564636"/>
                  <a:pt x="1337410" y="2564636"/>
                </a:cubicBezTo>
                <a:cubicBezTo>
                  <a:pt x="1286084" y="2564636"/>
                  <a:pt x="1234759" y="2546851"/>
                  <a:pt x="1186452" y="2532623"/>
                </a:cubicBezTo>
                <a:cubicBezTo>
                  <a:pt x="1123051" y="2514837"/>
                  <a:pt x="1065688" y="2546851"/>
                  <a:pt x="1005304" y="2553965"/>
                </a:cubicBezTo>
                <a:cubicBezTo>
                  <a:pt x="950960" y="2561080"/>
                  <a:pt x="981150" y="2653563"/>
                  <a:pt x="947940" y="2692689"/>
                </a:cubicBezTo>
                <a:cubicBezTo>
                  <a:pt x="941903" y="2703362"/>
                  <a:pt x="935864" y="2703362"/>
                  <a:pt x="929826" y="2703362"/>
                </a:cubicBezTo>
                <a:cubicBezTo>
                  <a:pt x="911711" y="2980812"/>
                  <a:pt x="594701" y="2913227"/>
                  <a:pt x="594701" y="2923898"/>
                </a:cubicBezTo>
                <a:cubicBezTo>
                  <a:pt x="567529" y="2941684"/>
                  <a:pt x="534318" y="2899000"/>
                  <a:pt x="501108" y="2941684"/>
                </a:cubicBezTo>
                <a:cubicBezTo>
                  <a:pt x="643007" y="3137322"/>
                  <a:pt x="860386" y="3183563"/>
                  <a:pt x="1053610" y="3329402"/>
                </a:cubicBezTo>
                <a:cubicBezTo>
                  <a:pt x="893597" y="3379202"/>
                  <a:pt x="800002" y="3208463"/>
                  <a:pt x="682256" y="3229805"/>
                </a:cubicBezTo>
                <a:cubicBezTo>
                  <a:pt x="624893" y="3283162"/>
                  <a:pt x="796984" y="3368530"/>
                  <a:pt x="630932" y="3393429"/>
                </a:cubicBezTo>
                <a:cubicBezTo>
                  <a:pt x="703390" y="3439672"/>
                  <a:pt x="754716" y="3485914"/>
                  <a:pt x="806041" y="3539269"/>
                </a:cubicBezTo>
                <a:cubicBezTo>
                  <a:pt x="893597" y="3635309"/>
                  <a:pt x="911711" y="3699337"/>
                  <a:pt x="869444" y="3827390"/>
                </a:cubicBezTo>
                <a:cubicBezTo>
                  <a:pt x="842270" y="3912759"/>
                  <a:pt x="803022" y="3991015"/>
                  <a:pt x="839252" y="4090612"/>
                </a:cubicBezTo>
                <a:cubicBezTo>
                  <a:pt x="863405" y="4158196"/>
                  <a:pt x="854347" y="4204438"/>
                  <a:pt x="763774" y="4172424"/>
                </a:cubicBezTo>
                <a:cubicBezTo>
                  <a:pt x="667160" y="4140411"/>
                  <a:pt x="630932" y="4200882"/>
                  <a:pt x="655085" y="4321821"/>
                </a:cubicBezTo>
                <a:cubicBezTo>
                  <a:pt x="670179" y="4400076"/>
                  <a:pt x="655085" y="4424975"/>
                  <a:pt x="588662" y="4414305"/>
                </a:cubicBezTo>
                <a:cubicBezTo>
                  <a:pt x="516204" y="4403633"/>
                  <a:pt x="446764" y="4353835"/>
                  <a:pt x="356189" y="4378734"/>
                </a:cubicBezTo>
                <a:cubicBezTo>
                  <a:pt x="428648" y="4521016"/>
                  <a:pt x="582626" y="4478331"/>
                  <a:pt x="667160" y="4613499"/>
                </a:cubicBezTo>
                <a:cubicBezTo>
                  <a:pt x="567529" y="4613499"/>
                  <a:pt x="489031" y="4613499"/>
                  <a:pt x="416573" y="4585042"/>
                </a:cubicBezTo>
                <a:cubicBezTo>
                  <a:pt x="386381" y="4574373"/>
                  <a:pt x="353170" y="4560144"/>
                  <a:pt x="335056" y="4602828"/>
                </a:cubicBezTo>
                <a:cubicBezTo>
                  <a:pt x="313920" y="4652628"/>
                  <a:pt x="356189" y="4670412"/>
                  <a:pt x="380342" y="4677526"/>
                </a:cubicBezTo>
                <a:cubicBezTo>
                  <a:pt x="449784" y="4702425"/>
                  <a:pt x="504126" y="4759339"/>
                  <a:pt x="564510" y="4805580"/>
                </a:cubicBezTo>
                <a:cubicBezTo>
                  <a:pt x="694332" y="4905177"/>
                  <a:pt x="836233" y="4990547"/>
                  <a:pt x="944922" y="5154171"/>
                </a:cubicBezTo>
                <a:cubicBezTo>
                  <a:pt x="809060" y="5111487"/>
                  <a:pt x="706410" y="5011889"/>
                  <a:pt x="576586" y="4994104"/>
                </a:cubicBezTo>
                <a:cubicBezTo>
                  <a:pt x="688296" y="5143500"/>
                  <a:pt x="830194" y="5243097"/>
                  <a:pt x="963036" y="5353367"/>
                </a:cubicBezTo>
                <a:cubicBezTo>
                  <a:pt x="1002286" y="5385379"/>
                  <a:pt x="1041534" y="5406721"/>
                  <a:pt x="1047572" y="5474306"/>
                </a:cubicBezTo>
                <a:cubicBezTo>
                  <a:pt x="1065688" y="5605917"/>
                  <a:pt x="1113992" y="5712629"/>
                  <a:pt x="1222682" y="5769542"/>
                </a:cubicBezTo>
                <a:cubicBezTo>
                  <a:pt x="1222682" y="5769542"/>
                  <a:pt x="1216644" y="5790884"/>
                  <a:pt x="1213626" y="5801555"/>
                </a:cubicBezTo>
                <a:cubicBezTo>
                  <a:pt x="1147203" y="5805112"/>
                  <a:pt x="1095878" y="5726858"/>
                  <a:pt x="1014361" y="5755314"/>
                </a:cubicBezTo>
                <a:cubicBezTo>
                  <a:pt x="1095878" y="5862025"/>
                  <a:pt x="1162298" y="5954508"/>
                  <a:pt x="1274008" y="6004307"/>
                </a:cubicBezTo>
                <a:cubicBezTo>
                  <a:pt x="1364582" y="6043434"/>
                  <a:pt x="1476290" y="6068335"/>
                  <a:pt x="1542711" y="6196388"/>
                </a:cubicBezTo>
                <a:cubicBezTo>
                  <a:pt x="1467232" y="6221287"/>
                  <a:pt x="1409868" y="6189274"/>
                  <a:pt x="1352504" y="6167932"/>
                </a:cubicBezTo>
                <a:cubicBezTo>
                  <a:pt x="1264950" y="6132361"/>
                  <a:pt x="1177395" y="6093234"/>
                  <a:pt x="1089840" y="6057663"/>
                </a:cubicBezTo>
                <a:cubicBezTo>
                  <a:pt x="1056628" y="6043434"/>
                  <a:pt x="1020400" y="6036320"/>
                  <a:pt x="999266" y="6100347"/>
                </a:cubicBezTo>
                <a:cubicBezTo>
                  <a:pt x="1110974" y="6114575"/>
                  <a:pt x="1177395" y="6199945"/>
                  <a:pt x="1246836" y="6281757"/>
                </a:cubicBezTo>
                <a:cubicBezTo>
                  <a:pt x="1286084" y="6327999"/>
                  <a:pt x="1319295" y="6388469"/>
                  <a:pt x="1388735" y="6367127"/>
                </a:cubicBezTo>
                <a:cubicBezTo>
                  <a:pt x="1424964" y="6356456"/>
                  <a:pt x="1449118" y="6388469"/>
                  <a:pt x="1446099" y="6431153"/>
                </a:cubicBezTo>
                <a:cubicBezTo>
                  <a:pt x="1431002" y="6580550"/>
                  <a:pt x="1518558" y="6630349"/>
                  <a:pt x="1609132" y="6658805"/>
                </a:cubicBezTo>
                <a:cubicBezTo>
                  <a:pt x="1741974" y="6701489"/>
                  <a:pt x="1859720" y="6786859"/>
                  <a:pt x="1983504" y="6858000"/>
                </a:cubicBez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6" name="TextBox 5">
            <a:extLst>
              <a:ext uri="{FF2B5EF4-FFF2-40B4-BE49-F238E27FC236}">
                <a16:creationId xmlns:a16="http://schemas.microsoft.com/office/drawing/2014/main" id="{C827EEF5-6840-F61C-FC98-4B7E75BEAE5A}"/>
              </a:ext>
            </a:extLst>
          </p:cNvPr>
          <p:cNvSpPr txBox="1"/>
          <p:nvPr/>
        </p:nvSpPr>
        <p:spPr>
          <a:xfrm>
            <a:off x="7143750" y="6445249"/>
            <a:ext cx="7019396" cy="369332"/>
          </a:xfrm>
          <a:prstGeom prst="rect">
            <a:avLst/>
          </a:prstGeom>
          <a:noFill/>
        </p:spPr>
        <p:txBody>
          <a:bodyPr wrap="square">
            <a:spAutoFit/>
          </a:bodyPr>
          <a:lstStyle/>
          <a:p>
            <a:r>
              <a:rPr lang="en-US" dirty="0"/>
              <a:t>https://</a:t>
            </a:r>
            <a:r>
              <a:rPr lang="en-US" dirty="0" err="1"/>
              <a:t>www.howjoyful.com</a:t>
            </a:r>
            <a:r>
              <a:rPr lang="en-US" dirty="0"/>
              <a:t>/calligraphy-vs-lettering</a:t>
            </a:r>
          </a:p>
        </p:txBody>
      </p:sp>
    </p:spTree>
    <p:extLst>
      <p:ext uri="{BB962C8B-B14F-4D97-AF65-F5344CB8AC3E}">
        <p14:creationId xmlns:p14="http://schemas.microsoft.com/office/powerpoint/2010/main" val="413252823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10825EB-3C3E-8BCB-2CEF-60E7C849E89D}"/>
              </a:ext>
            </a:extLst>
          </p:cNvPr>
          <p:cNvPicPr>
            <a:picLocks noChangeAspect="1"/>
          </p:cNvPicPr>
          <p:nvPr/>
        </p:nvPicPr>
        <p:blipFill>
          <a:blip r:embed="rId2"/>
          <a:stretch>
            <a:fillRect/>
          </a:stretch>
        </p:blipFill>
        <p:spPr>
          <a:xfrm>
            <a:off x="1031875" y="2182233"/>
            <a:ext cx="10128250" cy="4117662"/>
          </a:xfrm>
          <a:prstGeom prst="rect">
            <a:avLst/>
          </a:prstGeom>
        </p:spPr>
      </p:pic>
      <p:sp>
        <p:nvSpPr>
          <p:cNvPr id="6" name="TextBox 5">
            <a:extLst>
              <a:ext uri="{FF2B5EF4-FFF2-40B4-BE49-F238E27FC236}">
                <a16:creationId xmlns:a16="http://schemas.microsoft.com/office/drawing/2014/main" id="{5034072B-C615-0EA3-03EE-14EF81D5668A}"/>
              </a:ext>
            </a:extLst>
          </p:cNvPr>
          <p:cNvSpPr txBox="1"/>
          <p:nvPr/>
        </p:nvSpPr>
        <p:spPr>
          <a:xfrm>
            <a:off x="7143750" y="6445249"/>
            <a:ext cx="7019396" cy="369332"/>
          </a:xfrm>
          <a:prstGeom prst="rect">
            <a:avLst/>
          </a:prstGeom>
          <a:noFill/>
        </p:spPr>
        <p:txBody>
          <a:bodyPr wrap="square">
            <a:spAutoFit/>
          </a:bodyPr>
          <a:lstStyle/>
          <a:p>
            <a:r>
              <a:rPr lang="en-US" dirty="0"/>
              <a:t>https://</a:t>
            </a:r>
            <a:r>
              <a:rPr lang="en-US" dirty="0" err="1"/>
              <a:t>www.howjoyful.com</a:t>
            </a:r>
            <a:r>
              <a:rPr lang="en-US" dirty="0"/>
              <a:t>/calligraphy-vs-lettering</a:t>
            </a:r>
          </a:p>
        </p:txBody>
      </p:sp>
      <p:sp>
        <p:nvSpPr>
          <p:cNvPr id="8" name="Title 1">
            <a:extLst>
              <a:ext uri="{FF2B5EF4-FFF2-40B4-BE49-F238E27FC236}">
                <a16:creationId xmlns:a16="http://schemas.microsoft.com/office/drawing/2014/main" id="{990781D5-7D9E-5B32-AD1D-5B6F89203852}"/>
              </a:ext>
            </a:extLst>
          </p:cNvPr>
          <p:cNvSpPr>
            <a:spLocks noGrp="1"/>
          </p:cNvSpPr>
          <p:nvPr>
            <p:ph type="title"/>
          </p:nvPr>
        </p:nvSpPr>
        <p:spPr>
          <a:xfrm>
            <a:off x="1293283" y="558105"/>
            <a:ext cx="10515600" cy="1325563"/>
          </a:xfrm>
        </p:spPr>
        <p:txBody>
          <a:bodyPr>
            <a:normAutofit/>
          </a:bodyPr>
          <a:lstStyle/>
          <a:p>
            <a:r>
              <a:rPr lang="en-GB" dirty="0"/>
              <a:t> Artists explain the difference between calligraphy, lettering and typography. </a:t>
            </a:r>
            <a:endParaRPr lang="en-US" dirty="0"/>
          </a:p>
        </p:txBody>
      </p:sp>
    </p:spTree>
    <p:extLst>
      <p:ext uri="{BB962C8B-B14F-4D97-AF65-F5344CB8AC3E}">
        <p14:creationId xmlns:p14="http://schemas.microsoft.com/office/powerpoint/2010/main" val="216395278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F8B8982-C6ED-BE15-3BC8-E8B2DF50CEAE}"/>
              </a:ext>
            </a:extLst>
          </p:cNvPr>
          <p:cNvPicPr>
            <a:picLocks noChangeAspect="1"/>
          </p:cNvPicPr>
          <p:nvPr/>
        </p:nvPicPr>
        <p:blipFill>
          <a:blip r:embed="rId2"/>
          <a:stretch>
            <a:fillRect/>
          </a:stretch>
        </p:blipFill>
        <p:spPr>
          <a:xfrm>
            <a:off x="68906" y="2032000"/>
            <a:ext cx="12054188" cy="2793999"/>
          </a:xfrm>
          <a:prstGeom prst="rect">
            <a:avLst/>
          </a:prstGeom>
        </p:spPr>
      </p:pic>
      <p:sp>
        <p:nvSpPr>
          <p:cNvPr id="7" name="TextBox 6">
            <a:extLst>
              <a:ext uri="{FF2B5EF4-FFF2-40B4-BE49-F238E27FC236}">
                <a16:creationId xmlns:a16="http://schemas.microsoft.com/office/drawing/2014/main" id="{5F6EF82C-F04B-C360-001F-9335D0017179}"/>
              </a:ext>
            </a:extLst>
          </p:cNvPr>
          <p:cNvSpPr txBox="1"/>
          <p:nvPr/>
        </p:nvSpPr>
        <p:spPr>
          <a:xfrm>
            <a:off x="7143750" y="6445249"/>
            <a:ext cx="7019396" cy="369332"/>
          </a:xfrm>
          <a:prstGeom prst="rect">
            <a:avLst/>
          </a:prstGeom>
          <a:noFill/>
        </p:spPr>
        <p:txBody>
          <a:bodyPr wrap="square">
            <a:spAutoFit/>
          </a:bodyPr>
          <a:lstStyle/>
          <a:p>
            <a:r>
              <a:rPr lang="en-US" dirty="0"/>
              <a:t>https://</a:t>
            </a:r>
            <a:r>
              <a:rPr lang="en-US" dirty="0" err="1"/>
              <a:t>www.howjoyful.com</a:t>
            </a:r>
            <a:r>
              <a:rPr lang="en-US" dirty="0"/>
              <a:t>/calligraphy-vs-lettering</a:t>
            </a:r>
          </a:p>
        </p:txBody>
      </p:sp>
    </p:spTree>
    <p:extLst>
      <p:ext uri="{BB962C8B-B14F-4D97-AF65-F5344CB8AC3E}">
        <p14:creationId xmlns:p14="http://schemas.microsoft.com/office/powerpoint/2010/main" val="262308818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3786C65-78A4-0BBD-B60E-FF33F22CD19E}"/>
              </a:ext>
            </a:extLst>
          </p:cNvPr>
          <p:cNvPicPr>
            <a:picLocks noChangeAspect="1"/>
          </p:cNvPicPr>
          <p:nvPr/>
        </p:nvPicPr>
        <p:blipFill>
          <a:blip r:embed="rId2"/>
          <a:stretch>
            <a:fillRect/>
          </a:stretch>
        </p:blipFill>
        <p:spPr>
          <a:xfrm>
            <a:off x="174776" y="2032001"/>
            <a:ext cx="11842447" cy="3254306"/>
          </a:xfrm>
          <a:prstGeom prst="rect">
            <a:avLst/>
          </a:prstGeom>
        </p:spPr>
      </p:pic>
      <p:sp>
        <p:nvSpPr>
          <p:cNvPr id="6" name="TextBox 5">
            <a:extLst>
              <a:ext uri="{FF2B5EF4-FFF2-40B4-BE49-F238E27FC236}">
                <a16:creationId xmlns:a16="http://schemas.microsoft.com/office/drawing/2014/main" id="{C0C47373-706B-6957-E136-2610C9353DAA}"/>
              </a:ext>
            </a:extLst>
          </p:cNvPr>
          <p:cNvSpPr txBox="1"/>
          <p:nvPr/>
        </p:nvSpPr>
        <p:spPr>
          <a:xfrm>
            <a:off x="7143750" y="6445249"/>
            <a:ext cx="7019396" cy="369332"/>
          </a:xfrm>
          <a:prstGeom prst="rect">
            <a:avLst/>
          </a:prstGeom>
          <a:noFill/>
        </p:spPr>
        <p:txBody>
          <a:bodyPr wrap="square">
            <a:spAutoFit/>
          </a:bodyPr>
          <a:lstStyle/>
          <a:p>
            <a:r>
              <a:rPr lang="en-US" dirty="0"/>
              <a:t>https://</a:t>
            </a:r>
            <a:r>
              <a:rPr lang="en-US" dirty="0" err="1"/>
              <a:t>www.howjoyful.com</a:t>
            </a:r>
            <a:r>
              <a:rPr lang="en-US" dirty="0"/>
              <a:t>/calligraphy-vs-lettering</a:t>
            </a:r>
          </a:p>
        </p:txBody>
      </p:sp>
    </p:spTree>
    <p:extLst>
      <p:ext uri="{BB962C8B-B14F-4D97-AF65-F5344CB8AC3E}">
        <p14:creationId xmlns:p14="http://schemas.microsoft.com/office/powerpoint/2010/main" val="196036290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806BF-70EB-A470-F371-DA8A707F458F}"/>
              </a:ext>
            </a:extLst>
          </p:cNvPr>
          <p:cNvSpPr>
            <a:spLocks noGrp="1"/>
          </p:cNvSpPr>
          <p:nvPr>
            <p:ph type="title"/>
          </p:nvPr>
        </p:nvSpPr>
        <p:spPr>
          <a:xfrm>
            <a:off x="666750" y="2926744"/>
            <a:ext cx="11089217" cy="1397871"/>
          </a:xfrm>
        </p:spPr>
        <p:txBody>
          <a:bodyPr>
            <a:normAutofit fontScale="90000"/>
          </a:bodyPr>
          <a:lstStyle/>
          <a:p>
            <a:r>
              <a:rPr lang="en-GB" dirty="0"/>
              <a:t>Illustrative typography used in Reportage illustrations</a:t>
            </a:r>
            <a:br>
              <a:rPr lang="en-US" dirty="0"/>
            </a:br>
            <a:endParaRPr lang="en-US" dirty="0"/>
          </a:p>
        </p:txBody>
      </p:sp>
    </p:spTree>
    <p:extLst>
      <p:ext uri="{BB962C8B-B14F-4D97-AF65-F5344CB8AC3E}">
        <p14:creationId xmlns:p14="http://schemas.microsoft.com/office/powerpoint/2010/main" val="134879824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descr="Escaping Wars and Waves | Myriad">
            <a:extLst>
              <a:ext uri="{FF2B5EF4-FFF2-40B4-BE49-F238E27FC236}">
                <a16:creationId xmlns:a16="http://schemas.microsoft.com/office/drawing/2014/main" id="{40BD1E39-681E-4345-82F5-34AC4369771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58041" y="0"/>
            <a:ext cx="5300663" cy="6858000"/>
          </a:xfrm>
          <a:prstGeom prst="rect">
            <a:avLst/>
          </a:prstGeom>
          <a:noFill/>
          <a:extLst>
            <a:ext uri="{909E8E84-426E-40DD-AFC4-6F175D3DCCD1}">
              <a14:hiddenFill xmlns:a14="http://schemas.microsoft.com/office/drawing/2010/main">
                <a:solidFill>
                  <a:srgbClr val="FFFFFF"/>
                </a:solidFill>
              </a14:hiddenFill>
            </a:ext>
          </a:extLst>
        </p:spPr>
      </p:pic>
      <p:sp>
        <p:nvSpPr>
          <p:cNvPr id="4" name="Title 3">
            <a:extLst>
              <a:ext uri="{FF2B5EF4-FFF2-40B4-BE49-F238E27FC236}">
                <a16:creationId xmlns:a16="http://schemas.microsoft.com/office/drawing/2014/main" id="{F9DC6D92-742E-D14F-A07F-274371DCDB82}"/>
              </a:ext>
            </a:extLst>
          </p:cNvPr>
          <p:cNvSpPr>
            <a:spLocks noGrp="1"/>
          </p:cNvSpPr>
          <p:nvPr>
            <p:ph type="title"/>
          </p:nvPr>
        </p:nvSpPr>
        <p:spPr>
          <a:xfrm>
            <a:off x="9122229" y="5532437"/>
            <a:ext cx="10515600" cy="1325563"/>
          </a:xfrm>
        </p:spPr>
        <p:txBody>
          <a:bodyPr>
            <a:normAutofit/>
          </a:bodyPr>
          <a:lstStyle/>
          <a:p>
            <a:r>
              <a:rPr lang="en-US" sz="3200" dirty="0"/>
              <a:t>Olivier Kugler</a:t>
            </a:r>
          </a:p>
        </p:txBody>
      </p:sp>
    </p:spTree>
    <p:extLst>
      <p:ext uri="{BB962C8B-B14F-4D97-AF65-F5344CB8AC3E}">
        <p14:creationId xmlns:p14="http://schemas.microsoft.com/office/powerpoint/2010/main" val="171256256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descr="Page 45 Comic &amp; Graphic Novel Reviews July 2018 week two - Page 45 | Comics  &amp; Graphic Novels | Independent Bookshop | Nottingham Page 45 | Comics &amp;  Graphic Novels | Independent Bookshop | Nottingham">
            <a:extLst>
              <a:ext uri="{FF2B5EF4-FFF2-40B4-BE49-F238E27FC236}">
                <a16:creationId xmlns:a16="http://schemas.microsoft.com/office/drawing/2014/main" id="{4389AA3B-453E-7E40-B815-E123F5CB609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50278" y="1238249"/>
            <a:ext cx="6882081" cy="4550833"/>
          </a:xfrm>
          <a:prstGeom prst="rect">
            <a:avLst/>
          </a:prstGeom>
          <a:noFill/>
          <a:extLst>
            <a:ext uri="{909E8E84-426E-40DD-AFC4-6F175D3DCCD1}">
              <a14:hiddenFill xmlns:a14="http://schemas.microsoft.com/office/drawing/2010/main">
                <a:solidFill>
                  <a:srgbClr val="FFFFFF"/>
                </a:solidFill>
              </a14:hiddenFill>
            </a:ext>
          </a:extLst>
        </p:spPr>
      </p:pic>
      <p:sp>
        <p:nvSpPr>
          <p:cNvPr id="3" name="Title 3">
            <a:extLst>
              <a:ext uri="{FF2B5EF4-FFF2-40B4-BE49-F238E27FC236}">
                <a16:creationId xmlns:a16="http://schemas.microsoft.com/office/drawing/2014/main" id="{A5C5B0E0-7A0A-79AF-B2AB-67C6B89B09C8}"/>
              </a:ext>
            </a:extLst>
          </p:cNvPr>
          <p:cNvSpPr txBox="1">
            <a:spLocks/>
          </p:cNvSpPr>
          <p:nvPr/>
        </p:nvSpPr>
        <p:spPr>
          <a:xfrm>
            <a:off x="8952895" y="5987520"/>
            <a:ext cx="10515600" cy="1325563"/>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200" dirty="0"/>
              <a:t>Olivier Kugler</a:t>
            </a:r>
          </a:p>
        </p:txBody>
      </p:sp>
    </p:spTree>
    <p:extLst>
      <p:ext uri="{BB962C8B-B14F-4D97-AF65-F5344CB8AC3E}">
        <p14:creationId xmlns:p14="http://schemas.microsoft.com/office/powerpoint/2010/main" val="189187103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2" descr="Let's Be Brief | Olivier Kugler in Burkina Faso">
            <a:extLst>
              <a:ext uri="{FF2B5EF4-FFF2-40B4-BE49-F238E27FC236}">
                <a16:creationId xmlns:a16="http://schemas.microsoft.com/office/drawing/2014/main" id="{85588144-93AC-7943-B587-1BF05CA957C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1869" y="1590002"/>
            <a:ext cx="5611406" cy="4186748"/>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4DA92BE4-175C-A8E0-7338-44DC2CE656E9}"/>
              </a:ext>
            </a:extLst>
          </p:cNvPr>
          <p:cNvSpPr txBox="1">
            <a:spLocks/>
          </p:cNvSpPr>
          <p:nvPr/>
        </p:nvSpPr>
        <p:spPr>
          <a:xfrm>
            <a:off x="1062547" y="5795374"/>
            <a:ext cx="10066906" cy="4165669"/>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dirty="0"/>
          </a:p>
        </p:txBody>
      </p:sp>
      <p:sp>
        <p:nvSpPr>
          <p:cNvPr id="5" name="Title 3">
            <a:extLst>
              <a:ext uri="{FF2B5EF4-FFF2-40B4-BE49-F238E27FC236}">
                <a16:creationId xmlns:a16="http://schemas.microsoft.com/office/drawing/2014/main" id="{277EA850-78BA-7880-E9F9-08C6ED8059A9}"/>
              </a:ext>
            </a:extLst>
          </p:cNvPr>
          <p:cNvSpPr txBox="1">
            <a:spLocks/>
          </p:cNvSpPr>
          <p:nvPr/>
        </p:nvSpPr>
        <p:spPr>
          <a:xfrm>
            <a:off x="4761896" y="6129717"/>
            <a:ext cx="10515600" cy="1325563"/>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200" dirty="0"/>
              <a:t>Olivier Kugler</a:t>
            </a:r>
          </a:p>
        </p:txBody>
      </p:sp>
      <p:sp>
        <p:nvSpPr>
          <p:cNvPr id="7" name="Content Placeholder 2">
            <a:extLst>
              <a:ext uri="{FF2B5EF4-FFF2-40B4-BE49-F238E27FC236}">
                <a16:creationId xmlns:a16="http://schemas.microsoft.com/office/drawing/2014/main" id="{BDCCEF96-DA68-FFCC-83DA-5E539733FF28}"/>
              </a:ext>
            </a:extLst>
          </p:cNvPr>
          <p:cNvSpPr txBox="1">
            <a:spLocks/>
          </p:cNvSpPr>
          <p:nvPr/>
        </p:nvSpPr>
        <p:spPr>
          <a:xfrm>
            <a:off x="814916" y="473427"/>
            <a:ext cx="9782653" cy="3624792"/>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The chaotic expression in this illustrative typography, express the emotions in the illustrations.</a:t>
            </a:r>
          </a:p>
        </p:txBody>
      </p:sp>
      <p:pic>
        <p:nvPicPr>
          <p:cNvPr id="9" name="Picture 2" descr="Page 45 Comic &amp; Graphic Novel Reviews July 2018 week two - Page 45 | Comics  &amp; Graphic Novels | Independent Bookshop | Nottingham Page 45 | Comics &amp;  Graphic Novels | Independent Bookshop | Nottingham">
            <a:extLst>
              <a:ext uri="{FF2B5EF4-FFF2-40B4-BE49-F238E27FC236}">
                <a16:creationId xmlns:a16="http://schemas.microsoft.com/office/drawing/2014/main" id="{65EF3D4D-8544-4F56-D10E-CA494C909EF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38726" y="1997069"/>
            <a:ext cx="5687726" cy="37610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68297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ounterpoints Arts">
            <a:extLst>
              <a:ext uri="{FF2B5EF4-FFF2-40B4-BE49-F238E27FC236}">
                <a16:creationId xmlns:a16="http://schemas.microsoft.com/office/drawing/2014/main" id="{CCB43485-5776-EC42-852A-16EB73C2DFC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57843" y="269043"/>
            <a:ext cx="6780742" cy="6319914"/>
          </a:xfrm>
          <a:prstGeom prst="rect">
            <a:avLst/>
          </a:prstGeom>
          <a:noFill/>
          <a:extLst>
            <a:ext uri="{909E8E84-426E-40DD-AFC4-6F175D3DCCD1}">
              <a14:hiddenFill xmlns:a14="http://schemas.microsoft.com/office/drawing/2010/main">
                <a:solidFill>
                  <a:srgbClr val="FFFFFF"/>
                </a:solidFill>
              </a14:hiddenFill>
            </a:ext>
          </a:extLst>
        </p:spPr>
      </p:pic>
      <p:sp>
        <p:nvSpPr>
          <p:cNvPr id="3" name="Title 3">
            <a:extLst>
              <a:ext uri="{FF2B5EF4-FFF2-40B4-BE49-F238E27FC236}">
                <a16:creationId xmlns:a16="http://schemas.microsoft.com/office/drawing/2014/main" id="{B2C53792-107F-F5BD-80C6-F31BD9179AE8}"/>
              </a:ext>
            </a:extLst>
          </p:cNvPr>
          <p:cNvSpPr txBox="1">
            <a:spLocks/>
          </p:cNvSpPr>
          <p:nvPr/>
        </p:nvSpPr>
        <p:spPr>
          <a:xfrm>
            <a:off x="8751813" y="5926175"/>
            <a:ext cx="10515600" cy="1325563"/>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200" dirty="0"/>
              <a:t>Olivier Kugler</a:t>
            </a:r>
          </a:p>
        </p:txBody>
      </p:sp>
    </p:spTree>
    <p:extLst>
      <p:ext uri="{BB962C8B-B14F-4D97-AF65-F5344CB8AC3E}">
        <p14:creationId xmlns:p14="http://schemas.microsoft.com/office/powerpoint/2010/main" val="69970104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79D494-DB24-9487-91F8-5AC5F7166F9D}"/>
              </a:ext>
            </a:extLst>
          </p:cNvPr>
          <p:cNvSpPr>
            <a:spLocks noGrp="1"/>
          </p:cNvSpPr>
          <p:nvPr>
            <p:ph type="title"/>
          </p:nvPr>
        </p:nvSpPr>
        <p:spPr>
          <a:xfrm>
            <a:off x="993710" y="2645942"/>
            <a:ext cx="10515600" cy="1325563"/>
          </a:xfrm>
        </p:spPr>
        <p:txBody>
          <a:bodyPr>
            <a:normAutofit fontScale="90000"/>
          </a:bodyPr>
          <a:lstStyle/>
          <a:p>
            <a:r>
              <a:rPr lang="en-GB" dirty="0"/>
              <a:t>This style breaks away from traditional, legible type to prioritise expressiveness, storytelling, and emotion. Its not always about perfect readability, its about making you feel something you read.</a:t>
            </a:r>
            <a:endParaRPr lang="en-US" dirty="0"/>
          </a:p>
        </p:txBody>
      </p:sp>
    </p:spTree>
    <p:extLst>
      <p:ext uri="{BB962C8B-B14F-4D97-AF65-F5344CB8AC3E}">
        <p14:creationId xmlns:p14="http://schemas.microsoft.com/office/powerpoint/2010/main" val="276676890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26DBE1-5F34-8552-3724-069DD98AC782}"/>
              </a:ext>
            </a:extLst>
          </p:cNvPr>
          <p:cNvSpPr>
            <a:spLocks noGrp="1"/>
          </p:cNvSpPr>
          <p:nvPr>
            <p:ph type="title"/>
          </p:nvPr>
        </p:nvSpPr>
        <p:spPr>
          <a:xfrm>
            <a:off x="3536950" y="2598209"/>
            <a:ext cx="10515600" cy="1325563"/>
          </a:xfrm>
        </p:spPr>
        <p:txBody>
          <a:bodyPr/>
          <a:lstStyle/>
          <a:p>
            <a:r>
              <a:rPr lang="en-GB" dirty="0"/>
              <a:t>Artists to explore </a:t>
            </a:r>
            <a:endParaRPr lang="en-US" dirty="0"/>
          </a:p>
        </p:txBody>
      </p:sp>
    </p:spTree>
    <p:extLst>
      <p:ext uri="{BB962C8B-B14F-4D97-AF65-F5344CB8AC3E}">
        <p14:creationId xmlns:p14="http://schemas.microsoft.com/office/powerpoint/2010/main" val="359861597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The Grove by Cassandre Montoriol | Agent Pekka">
            <a:extLst>
              <a:ext uri="{FF2B5EF4-FFF2-40B4-BE49-F238E27FC236}">
                <a16:creationId xmlns:a16="http://schemas.microsoft.com/office/drawing/2014/main" id="{2BE33910-A364-094D-BB79-875764FA05D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8082" y="804334"/>
            <a:ext cx="6384370" cy="5037667"/>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B36E7516-18E0-D346-872D-7702FFBA6A7C}"/>
              </a:ext>
            </a:extLst>
          </p:cNvPr>
          <p:cNvSpPr>
            <a:spLocks noGrp="1"/>
          </p:cNvSpPr>
          <p:nvPr>
            <p:ph type="title"/>
          </p:nvPr>
        </p:nvSpPr>
        <p:spPr>
          <a:xfrm>
            <a:off x="8075084" y="5452357"/>
            <a:ext cx="3444345" cy="1325563"/>
          </a:xfrm>
        </p:spPr>
        <p:txBody>
          <a:bodyPr>
            <a:normAutofit/>
          </a:bodyPr>
          <a:lstStyle/>
          <a:p>
            <a:r>
              <a:rPr lang="en-US" sz="2400" dirty="0"/>
              <a:t>Nina Cosford</a:t>
            </a:r>
          </a:p>
        </p:txBody>
      </p:sp>
      <p:pic>
        <p:nvPicPr>
          <p:cNvPr id="4" name="Picture 4" descr="Nina Cosford on the female experience">
            <a:extLst>
              <a:ext uri="{FF2B5EF4-FFF2-40B4-BE49-F238E27FC236}">
                <a16:creationId xmlns:a16="http://schemas.microsoft.com/office/drawing/2014/main" id="{956DD478-ED18-E2F9-C2D3-C4DB236F909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43750" y="906712"/>
            <a:ext cx="4508179" cy="39616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7277891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2" name="Picture 2" descr="Interview with Nina Cosford - Illustrator of the Cass Art Family Timeline |  Cass Art">
            <a:extLst>
              <a:ext uri="{FF2B5EF4-FFF2-40B4-BE49-F238E27FC236}">
                <a16:creationId xmlns:a16="http://schemas.microsoft.com/office/drawing/2014/main" id="{FA0E7DDB-76E2-C34C-BE68-F17FFC86298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10659" y="603248"/>
            <a:ext cx="5341913" cy="5450417"/>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descr="Interview with Nina Cosford - Illustrator of the Cass Art Family Timeline |  Cass Art">
            <a:extLst>
              <a:ext uri="{FF2B5EF4-FFF2-40B4-BE49-F238E27FC236}">
                <a16:creationId xmlns:a16="http://schemas.microsoft.com/office/drawing/2014/main" id="{2C3BDB5C-BB96-A9F6-4F58-18A3355ABBA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20417" y="798865"/>
            <a:ext cx="4430092" cy="5064301"/>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a:extLst>
              <a:ext uri="{FF2B5EF4-FFF2-40B4-BE49-F238E27FC236}">
                <a16:creationId xmlns:a16="http://schemas.microsoft.com/office/drawing/2014/main" id="{42712110-B529-CC1A-2232-CF36E9162C2C}"/>
              </a:ext>
            </a:extLst>
          </p:cNvPr>
          <p:cNvSpPr txBox="1">
            <a:spLocks/>
          </p:cNvSpPr>
          <p:nvPr/>
        </p:nvSpPr>
        <p:spPr>
          <a:xfrm>
            <a:off x="8336996" y="6053665"/>
            <a:ext cx="3444345" cy="1325563"/>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2400" dirty="0"/>
              <a:t>Nina </a:t>
            </a:r>
            <a:r>
              <a:rPr lang="en-US" sz="2400" dirty="0" err="1"/>
              <a:t>Cosford</a:t>
            </a:r>
            <a:endParaRPr lang="en-US" sz="2400" dirty="0"/>
          </a:p>
        </p:txBody>
      </p:sp>
      <p:sp>
        <p:nvSpPr>
          <p:cNvPr id="7" name="Title 1">
            <a:extLst>
              <a:ext uri="{FF2B5EF4-FFF2-40B4-BE49-F238E27FC236}">
                <a16:creationId xmlns:a16="http://schemas.microsoft.com/office/drawing/2014/main" id="{B7055EE8-BE26-FE60-DD51-F53F85A86FAC}"/>
              </a:ext>
            </a:extLst>
          </p:cNvPr>
          <p:cNvSpPr txBox="1">
            <a:spLocks/>
          </p:cNvSpPr>
          <p:nvPr/>
        </p:nvSpPr>
        <p:spPr>
          <a:xfrm>
            <a:off x="4892651" y="3634315"/>
            <a:ext cx="3444345" cy="1325563"/>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US" sz="2400" dirty="0"/>
          </a:p>
        </p:txBody>
      </p:sp>
    </p:spTree>
    <p:extLst>
      <p:ext uri="{BB962C8B-B14F-4D97-AF65-F5344CB8AC3E}">
        <p14:creationId xmlns:p14="http://schemas.microsoft.com/office/powerpoint/2010/main" val="376574447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4" name="Picture 2" descr="The illustrator whose work perfectly sums up what it is really like to be a  woman | The Independent | The Independent">
            <a:extLst>
              <a:ext uri="{FF2B5EF4-FFF2-40B4-BE49-F238E27FC236}">
                <a16:creationId xmlns:a16="http://schemas.microsoft.com/office/drawing/2014/main" id="{9C3B94DE-6C7B-2442-A49C-3E06C7196E8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64748" y="359834"/>
            <a:ext cx="8521170" cy="5645063"/>
          </a:xfrm>
          <a:prstGeom prst="rect">
            <a:avLst/>
          </a:prstGeom>
          <a:noFill/>
          <a:extLst>
            <a:ext uri="{909E8E84-426E-40DD-AFC4-6F175D3DCCD1}">
              <a14:hiddenFill xmlns:a14="http://schemas.microsoft.com/office/drawing/2010/main">
                <a:solidFill>
                  <a:srgbClr val="FFFFFF"/>
                </a:solidFill>
              </a14:hiddenFill>
            </a:ext>
          </a:extLst>
        </p:spPr>
      </p:pic>
      <p:sp>
        <p:nvSpPr>
          <p:cNvPr id="3" name="Title 1">
            <a:extLst>
              <a:ext uri="{FF2B5EF4-FFF2-40B4-BE49-F238E27FC236}">
                <a16:creationId xmlns:a16="http://schemas.microsoft.com/office/drawing/2014/main" id="{5BE7D19A-EB38-3943-9D2A-F89F304EDB60}"/>
              </a:ext>
            </a:extLst>
          </p:cNvPr>
          <p:cNvSpPr txBox="1">
            <a:spLocks/>
          </p:cNvSpPr>
          <p:nvPr/>
        </p:nvSpPr>
        <p:spPr>
          <a:xfrm>
            <a:off x="8336996" y="6053665"/>
            <a:ext cx="3444345" cy="1325563"/>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2400" dirty="0"/>
              <a:t>Nina </a:t>
            </a:r>
            <a:r>
              <a:rPr lang="en-US" sz="2400" dirty="0" err="1"/>
              <a:t>Cosford</a:t>
            </a:r>
            <a:endParaRPr lang="en-US" sz="2400" dirty="0"/>
          </a:p>
        </p:txBody>
      </p:sp>
    </p:spTree>
    <p:extLst>
      <p:ext uri="{BB962C8B-B14F-4D97-AF65-F5344CB8AC3E}">
        <p14:creationId xmlns:p14="http://schemas.microsoft.com/office/powerpoint/2010/main" val="244682431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9BB4157-A3A8-494D-7E40-E8BDDA189871}"/>
              </a:ext>
            </a:extLst>
          </p:cNvPr>
          <p:cNvPicPr>
            <a:picLocks noChangeAspect="1"/>
          </p:cNvPicPr>
          <p:nvPr/>
        </p:nvPicPr>
        <p:blipFill>
          <a:blip r:embed="rId2"/>
          <a:stretch>
            <a:fillRect/>
          </a:stretch>
        </p:blipFill>
        <p:spPr>
          <a:xfrm>
            <a:off x="1081766" y="643467"/>
            <a:ext cx="4154619" cy="5242424"/>
          </a:xfrm>
          <a:prstGeom prst="rect">
            <a:avLst/>
          </a:prstGeom>
        </p:spPr>
      </p:pic>
      <p:pic>
        <p:nvPicPr>
          <p:cNvPr id="4" name="Picture 3">
            <a:extLst>
              <a:ext uri="{FF2B5EF4-FFF2-40B4-BE49-F238E27FC236}">
                <a16:creationId xmlns:a16="http://schemas.microsoft.com/office/drawing/2014/main" id="{146AE491-9130-CA85-D32A-81DE6917E3B8}"/>
              </a:ext>
            </a:extLst>
          </p:cNvPr>
          <p:cNvPicPr>
            <a:picLocks noChangeAspect="1"/>
          </p:cNvPicPr>
          <p:nvPr/>
        </p:nvPicPr>
        <p:blipFill>
          <a:blip r:embed="rId3"/>
          <a:stretch>
            <a:fillRect/>
          </a:stretch>
        </p:blipFill>
        <p:spPr>
          <a:xfrm>
            <a:off x="6900333" y="643467"/>
            <a:ext cx="4272574" cy="5242424"/>
          </a:xfrm>
          <a:prstGeom prst="rect">
            <a:avLst/>
          </a:prstGeom>
        </p:spPr>
      </p:pic>
      <p:sp>
        <p:nvSpPr>
          <p:cNvPr id="6" name="Title 1">
            <a:extLst>
              <a:ext uri="{FF2B5EF4-FFF2-40B4-BE49-F238E27FC236}">
                <a16:creationId xmlns:a16="http://schemas.microsoft.com/office/drawing/2014/main" id="{40EC6BEF-2F48-F180-0268-95349538CC69}"/>
              </a:ext>
            </a:extLst>
          </p:cNvPr>
          <p:cNvSpPr>
            <a:spLocks noGrp="1"/>
          </p:cNvSpPr>
          <p:nvPr>
            <p:ph type="title"/>
          </p:nvPr>
        </p:nvSpPr>
        <p:spPr>
          <a:xfrm>
            <a:off x="9535583" y="5765271"/>
            <a:ext cx="10013245" cy="1325563"/>
          </a:xfrm>
        </p:spPr>
        <p:txBody>
          <a:bodyPr>
            <a:normAutofit/>
          </a:bodyPr>
          <a:lstStyle/>
          <a:p>
            <a:r>
              <a:rPr lang="en-GB" sz="2400" dirty="0"/>
              <a:t>Ian </a:t>
            </a:r>
            <a:r>
              <a:rPr lang="en-GB" sz="2400" dirty="0" err="1"/>
              <a:t>jepson</a:t>
            </a:r>
            <a:endParaRPr lang="en-US" sz="2400" dirty="0"/>
          </a:p>
        </p:txBody>
      </p:sp>
    </p:spTree>
    <p:extLst>
      <p:ext uri="{BB962C8B-B14F-4D97-AF65-F5344CB8AC3E}">
        <p14:creationId xmlns:p14="http://schemas.microsoft.com/office/powerpoint/2010/main" val="396995427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C30279EA-9C8A-A6E9-5DDE-4E14A9767EB6}"/>
              </a:ext>
            </a:extLst>
          </p:cNvPr>
          <p:cNvSpPr>
            <a:spLocks noGrp="1"/>
          </p:cNvSpPr>
          <p:nvPr>
            <p:ph type="title"/>
          </p:nvPr>
        </p:nvSpPr>
        <p:spPr>
          <a:xfrm>
            <a:off x="9535583" y="5765271"/>
            <a:ext cx="10013245" cy="1325563"/>
          </a:xfrm>
        </p:spPr>
        <p:txBody>
          <a:bodyPr>
            <a:normAutofit/>
          </a:bodyPr>
          <a:lstStyle/>
          <a:p>
            <a:r>
              <a:rPr lang="en-GB" sz="2400" dirty="0"/>
              <a:t>Chris </a:t>
            </a:r>
            <a:r>
              <a:rPr lang="en-GB" sz="2400" dirty="0" err="1"/>
              <a:t>Piascik</a:t>
            </a:r>
            <a:endParaRPr lang="en-US" sz="2400" dirty="0"/>
          </a:p>
        </p:txBody>
      </p:sp>
      <p:pic>
        <p:nvPicPr>
          <p:cNvPr id="5" name="Picture 4">
            <a:extLst>
              <a:ext uri="{FF2B5EF4-FFF2-40B4-BE49-F238E27FC236}">
                <a16:creationId xmlns:a16="http://schemas.microsoft.com/office/drawing/2014/main" id="{958A4451-23C8-9C77-CCFA-B05003A0B3B3}"/>
              </a:ext>
            </a:extLst>
          </p:cNvPr>
          <p:cNvPicPr>
            <a:picLocks noChangeAspect="1"/>
          </p:cNvPicPr>
          <p:nvPr/>
        </p:nvPicPr>
        <p:blipFill>
          <a:blip r:embed="rId2"/>
          <a:stretch>
            <a:fillRect/>
          </a:stretch>
        </p:blipFill>
        <p:spPr>
          <a:xfrm>
            <a:off x="1310337" y="830352"/>
            <a:ext cx="4084779" cy="5197296"/>
          </a:xfrm>
          <a:prstGeom prst="rect">
            <a:avLst/>
          </a:prstGeom>
        </p:spPr>
      </p:pic>
      <p:pic>
        <p:nvPicPr>
          <p:cNvPr id="6" name="Picture 5">
            <a:extLst>
              <a:ext uri="{FF2B5EF4-FFF2-40B4-BE49-F238E27FC236}">
                <a16:creationId xmlns:a16="http://schemas.microsoft.com/office/drawing/2014/main" id="{635A1076-F41A-4D93-467E-AF709E28C780}"/>
              </a:ext>
            </a:extLst>
          </p:cNvPr>
          <p:cNvPicPr>
            <a:picLocks noChangeAspect="1"/>
          </p:cNvPicPr>
          <p:nvPr/>
        </p:nvPicPr>
        <p:blipFill>
          <a:blip r:embed="rId3"/>
          <a:stretch>
            <a:fillRect/>
          </a:stretch>
        </p:blipFill>
        <p:spPr>
          <a:xfrm>
            <a:off x="6201093" y="830352"/>
            <a:ext cx="5074181" cy="5196095"/>
          </a:xfrm>
          <a:prstGeom prst="rect">
            <a:avLst/>
          </a:prstGeom>
        </p:spPr>
      </p:pic>
    </p:spTree>
    <p:extLst>
      <p:ext uri="{BB962C8B-B14F-4D97-AF65-F5344CB8AC3E}">
        <p14:creationId xmlns:p14="http://schemas.microsoft.com/office/powerpoint/2010/main" val="174672375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01AAD43E-2040-4145-9333-E70DAC4A3342}"/>
              </a:ext>
            </a:extLst>
          </p:cNvPr>
          <p:cNvSpPr>
            <a:spLocks noGrp="1"/>
          </p:cNvSpPr>
          <p:nvPr>
            <p:ph type="title"/>
          </p:nvPr>
        </p:nvSpPr>
        <p:spPr>
          <a:xfrm>
            <a:off x="4788177" y="5532437"/>
            <a:ext cx="10013245" cy="1325563"/>
          </a:xfrm>
        </p:spPr>
        <p:txBody>
          <a:bodyPr>
            <a:normAutofit/>
          </a:bodyPr>
          <a:lstStyle/>
          <a:p>
            <a:r>
              <a:rPr lang="en-GB" sz="2400" dirty="0"/>
              <a:t>Chris </a:t>
            </a:r>
            <a:r>
              <a:rPr lang="en-GB" sz="2400" dirty="0" err="1"/>
              <a:t>Piascik</a:t>
            </a:r>
            <a:endParaRPr lang="en-US" sz="2400" dirty="0"/>
          </a:p>
        </p:txBody>
      </p:sp>
      <p:pic>
        <p:nvPicPr>
          <p:cNvPr id="5" name="Picture 4">
            <a:extLst>
              <a:ext uri="{FF2B5EF4-FFF2-40B4-BE49-F238E27FC236}">
                <a16:creationId xmlns:a16="http://schemas.microsoft.com/office/drawing/2014/main" id="{0B72AB96-3A0F-6C8D-3925-1D9B030AF124}"/>
              </a:ext>
            </a:extLst>
          </p:cNvPr>
          <p:cNvPicPr>
            <a:picLocks noChangeAspect="1"/>
          </p:cNvPicPr>
          <p:nvPr/>
        </p:nvPicPr>
        <p:blipFill>
          <a:blip r:embed="rId2"/>
          <a:stretch>
            <a:fillRect/>
          </a:stretch>
        </p:blipFill>
        <p:spPr>
          <a:xfrm>
            <a:off x="7809000" y="1333500"/>
            <a:ext cx="3971601" cy="3963322"/>
          </a:xfrm>
          <a:prstGeom prst="rect">
            <a:avLst/>
          </a:prstGeom>
        </p:spPr>
      </p:pic>
      <p:pic>
        <p:nvPicPr>
          <p:cNvPr id="6" name="Picture 5">
            <a:extLst>
              <a:ext uri="{FF2B5EF4-FFF2-40B4-BE49-F238E27FC236}">
                <a16:creationId xmlns:a16="http://schemas.microsoft.com/office/drawing/2014/main" id="{910CB1F4-2E68-6D9C-A8B1-010DA5DF4EE5}"/>
              </a:ext>
            </a:extLst>
          </p:cNvPr>
          <p:cNvPicPr>
            <a:picLocks noChangeAspect="1"/>
          </p:cNvPicPr>
          <p:nvPr/>
        </p:nvPicPr>
        <p:blipFill>
          <a:blip r:embed="rId3"/>
          <a:stretch>
            <a:fillRect/>
          </a:stretch>
        </p:blipFill>
        <p:spPr>
          <a:xfrm>
            <a:off x="411399" y="1321503"/>
            <a:ext cx="3160446" cy="3975319"/>
          </a:xfrm>
          <a:prstGeom prst="rect">
            <a:avLst/>
          </a:prstGeom>
        </p:spPr>
      </p:pic>
      <p:pic>
        <p:nvPicPr>
          <p:cNvPr id="7" name="Picture 6">
            <a:extLst>
              <a:ext uri="{FF2B5EF4-FFF2-40B4-BE49-F238E27FC236}">
                <a16:creationId xmlns:a16="http://schemas.microsoft.com/office/drawing/2014/main" id="{27822FAF-3F1A-4A2D-2662-1C33EC286682}"/>
              </a:ext>
            </a:extLst>
          </p:cNvPr>
          <p:cNvPicPr>
            <a:picLocks noChangeAspect="1"/>
          </p:cNvPicPr>
          <p:nvPr/>
        </p:nvPicPr>
        <p:blipFill>
          <a:blip r:embed="rId4"/>
          <a:stretch>
            <a:fillRect/>
          </a:stretch>
        </p:blipFill>
        <p:spPr>
          <a:xfrm>
            <a:off x="3892177" y="1510300"/>
            <a:ext cx="3596491" cy="3597724"/>
          </a:xfrm>
          <a:prstGeom prst="rect">
            <a:avLst/>
          </a:prstGeom>
        </p:spPr>
      </p:pic>
    </p:spTree>
    <p:extLst>
      <p:ext uri="{BB962C8B-B14F-4D97-AF65-F5344CB8AC3E}">
        <p14:creationId xmlns:p14="http://schemas.microsoft.com/office/powerpoint/2010/main" val="25384054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AD54E00-C289-46C7-2147-E60AF6DB1826}"/>
              </a:ext>
            </a:extLst>
          </p:cNvPr>
          <p:cNvPicPr>
            <a:picLocks noChangeAspect="1"/>
          </p:cNvPicPr>
          <p:nvPr/>
        </p:nvPicPr>
        <p:blipFill>
          <a:blip r:embed="rId2"/>
          <a:stretch>
            <a:fillRect/>
          </a:stretch>
        </p:blipFill>
        <p:spPr>
          <a:xfrm>
            <a:off x="941917" y="539384"/>
            <a:ext cx="4351325" cy="5437553"/>
          </a:xfrm>
          <a:prstGeom prst="rect">
            <a:avLst/>
          </a:prstGeom>
        </p:spPr>
      </p:pic>
      <p:sp>
        <p:nvSpPr>
          <p:cNvPr id="4" name="Title 1">
            <a:extLst>
              <a:ext uri="{FF2B5EF4-FFF2-40B4-BE49-F238E27FC236}">
                <a16:creationId xmlns:a16="http://schemas.microsoft.com/office/drawing/2014/main" id="{869EE31A-DDAE-3BFC-7305-2025E44B7EF6}"/>
              </a:ext>
            </a:extLst>
          </p:cNvPr>
          <p:cNvSpPr txBox="1">
            <a:spLocks/>
          </p:cNvSpPr>
          <p:nvPr/>
        </p:nvSpPr>
        <p:spPr>
          <a:xfrm>
            <a:off x="4816826" y="6195218"/>
            <a:ext cx="10515600" cy="1325563"/>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400"/>
              <a:t>Corey.d.george</a:t>
            </a:r>
            <a:endParaRPr lang="en-US" sz="2400" dirty="0"/>
          </a:p>
        </p:txBody>
      </p:sp>
      <p:pic>
        <p:nvPicPr>
          <p:cNvPr id="5" name="Picture 4">
            <a:extLst>
              <a:ext uri="{FF2B5EF4-FFF2-40B4-BE49-F238E27FC236}">
                <a16:creationId xmlns:a16="http://schemas.microsoft.com/office/drawing/2014/main" id="{A91AA9DC-6C1B-35D0-22C9-949CDAFFFC73}"/>
              </a:ext>
            </a:extLst>
          </p:cNvPr>
          <p:cNvPicPr>
            <a:picLocks noChangeAspect="1"/>
          </p:cNvPicPr>
          <p:nvPr/>
        </p:nvPicPr>
        <p:blipFill>
          <a:blip r:embed="rId3"/>
          <a:stretch>
            <a:fillRect/>
          </a:stretch>
        </p:blipFill>
        <p:spPr>
          <a:xfrm>
            <a:off x="6322776" y="658847"/>
            <a:ext cx="5194300" cy="5198625"/>
          </a:xfrm>
          <a:prstGeom prst="rect">
            <a:avLst/>
          </a:prstGeom>
        </p:spPr>
      </p:pic>
    </p:spTree>
    <p:extLst>
      <p:ext uri="{BB962C8B-B14F-4D97-AF65-F5344CB8AC3E}">
        <p14:creationId xmlns:p14="http://schemas.microsoft.com/office/powerpoint/2010/main" val="41002920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Ben Tallon on graphic activism, avoiding trends and embracing creativity  across the board | Creative Boom">
            <a:extLst>
              <a:ext uri="{FF2B5EF4-FFF2-40B4-BE49-F238E27FC236}">
                <a16:creationId xmlns:a16="http://schemas.microsoft.com/office/drawing/2014/main" id="{A2B2AFEF-8CF9-E140-AF4A-6C6F3BB398F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92605" y="1083194"/>
            <a:ext cx="3847571" cy="4079898"/>
          </a:xfrm>
          <a:prstGeom prst="rect">
            <a:avLst/>
          </a:prstGeom>
          <a:noFill/>
          <a:extLst>
            <a:ext uri="{909E8E84-426E-40DD-AFC4-6F175D3DCCD1}">
              <a14:hiddenFill xmlns:a14="http://schemas.microsoft.com/office/drawing/2010/main">
                <a:solidFill>
                  <a:srgbClr val="FFFFFF"/>
                </a:solidFill>
              </a14:hiddenFill>
            </a:ext>
          </a:extLst>
        </p:spPr>
      </p:pic>
      <p:sp>
        <p:nvSpPr>
          <p:cNvPr id="3" name="Title 1">
            <a:extLst>
              <a:ext uri="{FF2B5EF4-FFF2-40B4-BE49-F238E27FC236}">
                <a16:creationId xmlns:a16="http://schemas.microsoft.com/office/drawing/2014/main" id="{E1DE40CA-74E9-8F84-848C-7A823FD52EFE}"/>
              </a:ext>
            </a:extLst>
          </p:cNvPr>
          <p:cNvSpPr txBox="1">
            <a:spLocks/>
          </p:cNvSpPr>
          <p:nvPr/>
        </p:nvSpPr>
        <p:spPr>
          <a:xfrm>
            <a:off x="9927166" y="6159500"/>
            <a:ext cx="2399593" cy="1090083"/>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400" dirty="0"/>
              <a:t>Ben </a:t>
            </a:r>
            <a:r>
              <a:rPr lang="en-GB" sz="2400" dirty="0" err="1"/>
              <a:t>Tallon</a:t>
            </a:r>
            <a:endParaRPr lang="en-US" sz="2400" dirty="0"/>
          </a:p>
        </p:txBody>
      </p:sp>
      <p:pic>
        <p:nvPicPr>
          <p:cNvPr id="4" name="Picture 3">
            <a:extLst>
              <a:ext uri="{FF2B5EF4-FFF2-40B4-BE49-F238E27FC236}">
                <a16:creationId xmlns:a16="http://schemas.microsoft.com/office/drawing/2014/main" id="{927DF5BC-ED63-7520-026C-F8A35FDF78EB}"/>
              </a:ext>
            </a:extLst>
          </p:cNvPr>
          <p:cNvPicPr>
            <a:picLocks noChangeAspect="1"/>
          </p:cNvPicPr>
          <p:nvPr/>
        </p:nvPicPr>
        <p:blipFill>
          <a:blip r:embed="rId3"/>
          <a:stretch>
            <a:fillRect/>
          </a:stretch>
        </p:blipFill>
        <p:spPr>
          <a:xfrm>
            <a:off x="4255060" y="1083194"/>
            <a:ext cx="3299182" cy="4079898"/>
          </a:xfrm>
          <a:prstGeom prst="rect">
            <a:avLst/>
          </a:prstGeom>
        </p:spPr>
      </p:pic>
      <p:pic>
        <p:nvPicPr>
          <p:cNvPr id="5" name="Picture 4">
            <a:extLst>
              <a:ext uri="{FF2B5EF4-FFF2-40B4-BE49-F238E27FC236}">
                <a16:creationId xmlns:a16="http://schemas.microsoft.com/office/drawing/2014/main" id="{1A1A5D66-B5BB-F5B3-8612-F7F59148C35F}"/>
              </a:ext>
            </a:extLst>
          </p:cNvPr>
          <p:cNvPicPr>
            <a:picLocks noChangeAspect="1"/>
          </p:cNvPicPr>
          <p:nvPr/>
        </p:nvPicPr>
        <p:blipFill>
          <a:blip r:embed="rId4"/>
          <a:stretch>
            <a:fillRect/>
          </a:stretch>
        </p:blipFill>
        <p:spPr>
          <a:xfrm>
            <a:off x="542324" y="1093777"/>
            <a:ext cx="3274373" cy="4079898"/>
          </a:xfrm>
          <a:prstGeom prst="rect">
            <a:avLst/>
          </a:prstGeom>
        </p:spPr>
      </p:pic>
    </p:spTree>
    <p:extLst>
      <p:ext uri="{BB962C8B-B14F-4D97-AF65-F5344CB8AC3E}">
        <p14:creationId xmlns:p14="http://schemas.microsoft.com/office/powerpoint/2010/main" val="140961044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C51F15-0EEB-AB40-B261-8430EBC787DD}"/>
              </a:ext>
            </a:extLst>
          </p:cNvPr>
          <p:cNvSpPr>
            <a:spLocks noGrp="1"/>
          </p:cNvSpPr>
          <p:nvPr>
            <p:ph type="title"/>
          </p:nvPr>
        </p:nvSpPr>
        <p:spPr>
          <a:xfrm>
            <a:off x="3471332" y="-89806"/>
            <a:ext cx="9821333" cy="1238046"/>
          </a:xfrm>
        </p:spPr>
        <p:txBody>
          <a:bodyPr/>
          <a:lstStyle/>
          <a:p>
            <a:r>
              <a:rPr lang="en-GB" dirty="0"/>
              <a:t>Doodle drawings </a:t>
            </a:r>
            <a:endParaRPr lang="en-US" dirty="0"/>
          </a:p>
        </p:txBody>
      </p:sp>
      <p:pic>
        <p:nvPicPr>
          <p:cNvPr id="3" name="Picture 2">
            <a:extLst>
              <a:ext uri="{FF2B5EF4-FFF2-40B4-BE49-F238E27FC236}">
                <a16:creationId xmlns:a16="http://schemas.microsoft.com/office/drawing/2014/main" id="{2901CE29-B78B-5548-BBBA-5EBCAC8DCEC7}"/>
              </a:ext>
            </a:extLst>
          </p:cNvPr>
          <p:cNvPicPr>
            <a:picLocks noChangeAspect="1"/>
          </p:cNvPicPr>
          <p:nvPr/>
        </p:nvPicPr>
        <p:blipFill>
          <a:blip r:embed="rId2"/>
          <a:stretch>
            <a:fillRect/>
          </a:stretch>
        </p:blipFill>
        <p:spPr>
          <a:xfrm>
            <a:off x="381000" y="1326727"/>
            <a:ext cx="11239500" cy="4945380"/>
          </a:xfrm>
          <a:prstGeom prst="rect">
            <a:avLst/>
          </a:prstGeom>
        </p:spPr>
      </p:pic>
      <p:sp>
        <p:nvSpPr>
          <p:cNvPr id="6" name="Title 1">
            <a:extLst>
              <a:ext uri="{FF2B5EF4-FFF2-40B4-BE49-F238E27FC236}">
                <a16:creationId xmlns:a16="http://schemas.microsoft.com/office/drawing/2014/main" id="{42394907-8E43-1BFE-378F-FE611430148A}"/>
              </a:ext>
            </a:extLst>
          </p:cNvPr>
          <p:cNvSpPr>
            <a:spLocks noGrp="1"/>
          </p:cNvSpPr>
          <p:nvPr/>
        </p:nvSpPr>
        <p:spPr>
          <a:xfrm>
            <a:off x="8942210" y="5699177"/>
            <a:ext cx="10013245"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400" dirty="0" err="1"/>
              <a:t>Scriberia</a:t>
            </a:r>
            <a:r>
              <a:rPr lang="en-GB" sz="2400" dirty="0"/>
              <a:t> Agency</a:t>
            </a:r>
            <a:endParaRPr lang="en-US" sz="2400" dirty="0"/>
          </a:p>
        </p:txBody>
      </p:sp>
    </p:spTree>
    <p:extLst>
      <p:ext uri="{BB962C8B-B14F-4D97-AF65-F5344CB8AC3E}">
        <p14:creationId xmlns:p14="http://schemas.microsoft.com/office/powerpoint/2010/main" val="213706170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344499" y="0"/>
            <a:ext cx="9503002" cy="6858000"/>
          </a:xfrm>
          <a:prstGeom prst="rect">
            <a:avLst/>
          </a:prstGeom>
        </p:spPr>
      </p:pic>
      <p:sp>
        <p:nvSpPr>
          <p:cNvPr id="4" name="Title 1">
            <a:extLst>
              <a:ext uri="{FF2B5EF4-FFF2-40B4-BE49-F238E27FC236}">
                <a16:creationId xmlns:a16="http://schemas.microsoft.com/office/drawing/2014/main" id="{9FB6C7EC-C49F-F650-B33A-FB64854234E5}"/>
              </a:ext>
            </a:extLst>
          </p:cNvPr>
          <p:cNvSpPr>
            <a:spLocks noGrp="1"/>
          </p:cNvSpPr>
          <p:nvPr/>
        </p:nvSpPr>
        <p:spPr>
          <a:xfrm>
            <a:off x="8942210" y="5699177"/>
            <a:ext cx="10013245"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400" dirty="0" err="1"/>
              <a:t>Scriberia</a:t>
            </a:r>
            <a:r>
              <a:rPr lang="en-GB" sz="2400" dirty="0"/>
              <a:t> Agency</a:t>
            </a:r>
            <a:endParaRPr lang="en-US" sz="2400" dirty="0"/>
          </a:p>
        </p:txBody>
      </p:sp>
    </p:spTree>
    <p:extLst>
      <p:ext uri="{BB962C8B-B14F-4D97-AF65-F5344CB8AC3E}">
        <p14:creationId xmlns:p14="http://schemas.microsoft.com/office/powerpoint/2010/main" val="269180048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931333" y="232834"/>
            <a:ext cx="8517006" cy="5989086"/>
          </a:xfrm>
          <a:prstGeom prst="rect">
            <a:avLst/>
          </a:prstGeom>
        </p:spPr>
      </p:pic>
      <p:sp>
        <p:nvSpPr>
          <p:cNvPr id="4" name="Title 1">
            <a:extLst>
              <a:ext uri="{FF2B5EF4-FFF2-40B4-BE49-F238E27FC236}">
                <a16:creationId xmlns:a16="http://schemas.microsoft.com/office/drawing/2014/main" id="{C3D34684-8A37-C732-BC61-39B14D8DFA31}"/>
              </a:ext>
            </a:extLst>
          </p:cNvPr>
          <p:cNvSpPr>
            <a:spLocks noGrp="1"/>
          </p:cNvSpPr>
          <p:nvPr/>
        </p:nvSpPr>
        <p:spPr>
          <a:xfrm>
            <a:off x="8942210" y="5699177"/>
            <a:ext cx="10013245"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400" dirty="0" err="1"/>
              <a:t>Scriberia</a:t>
            </a:r>
            <a:r>
              <a:rPr lang="en-GB" sz="2400" dirty="0"/>
              <a:t> Agency</a:t>
            </a:r>
            <a:endParaRPr lang="en-US" sz="2400" dirty="0"/>
          </a:p>
        </p:txBody>
      </p:sp>
    </p:spTree>
    <p:extLst>
      <p:ext uri="{BB962C8B-B14F-4D97-AF65-F5344CB8AC3E}">
        <p14:creationId xmlns:p14="http://schemas.microsoft.com/office/powerpoint/2010/main" val="170929023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A7986F-8DDD-9DAE-99E6-4956976E3C7A}"/>
              </a:ext>
            </a:extLst>
          </p:cNvPr>
          <p:cNvSpPr>
            <a:spLocks noGrp="1"/>
          </p:cNvSpPr>
          <p:nvPr>
            <p:ph type="title"/>
          </p:nvPr>
        </p:nvSpPr>
        <p:spPr>
          <a:xfrm>
            <a:off x="1252894" y="844615"/>
            <a:ext cx="10515600" cy="1325563"/>
          </a:xfrm>
        </p:spPr>
        <p:txBody>
          <a:bodyPr/>
          <a:lstStyle/>
          <a:p>
            <a:r>
              <a:rPr lang="en-GB" dirty="0"/>
              <a:t>Why it matters (Especially in illustration)</a:t>
            </a:r>
            <a:endParaRPr lang="en-US" dirty="0"/>
          </a:p>
        </p:txBody>
      </p:sp>
      <p:sp>
        <p:nvSpPr>
          <p:cNvPr id="3" name="Content Placeholder 2">
            <a:extLst>
              <a:ext uri="{FF2B5EF4-FFF2-40B4-BE49-F238E27FC236}">
                <a16:creationId xmlns:a16="http://schemas.microsoft.com/office/drawing/2014/main" id="{03390A6A-3F95-8D65-EEB6-AD4A96286411}"/>
              </a:ext>
            </a:extLst>
          </p:cNvPr>
          <p:cNvSpPr>
            <a:spLocks noGrp="1"/>
          </p:cNvSpPr>
          <p:nvPr>
            <p:ph idx="1"/>
          </p:nvPr>
        </p:nvSpPr>
        <p:spPr>
          <a:xfrm>
            <a:off x="838200" y="2642053"/>
            <a:ext cx="10515600" cy="4351338"/>
          </a:xfrm>
        </p:spPr>
        <p:txBody>
          <a:bodyPr/>
          <a:lstStyle/>
          <a:p>
            <a:r>
              <a:rPr lang="en-GB" dirty="0"/>
              <a:t>It enhances storytelling: in visual storytelling, like comics or illustrated books, illustrative typography can echo the mood of the story.</a:t>
            </a:r>
          </a:p>
          <a:p>
            <a:r>
              <a:rPr lang="en-GB" dirty="0"/>
              <a:t>It amplifies voice: Especially when an illustration has no characters or faces, type can carry the tone.</a:t>
            </a:r>
          </a:p>
          <a:p>
            <a:r>
              <a:rPr lang="en-GB" dirty="0"/>
              <a:t>It grabs attention: visually rich, expressive text naturally draws the eye, which is perfect for things like posters or magazine covers.</a:t>
            </a:r>
            <a:endParaRPr lang="en-US" dirty="0"/>
          </a:p>
        </p:txBody>
      </p:sp>
    </p:spTree>
    <p:extLst>
      <p:ext uri="{BB962C8B-B14F-4D97-AF65-F5344CB8AC3E}">
        <p14:creationId xmlns:p14="http://schemas.microsoft.com/office/powerpoint/2010/main" val="186344710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9C78A2-E56B-4995-5E23-0369753D63F8}"/>
              </a:ext>
            </a:extLst>
          </p:cNvPr>
          <p:cNvSpPr>
            <a:spLocks noGrp="1"/>
          </p:cNvSpPr>
          <p:nvPr>
            <p:ph type="title"/>
          </p:nvPr>
        </p:nvSpPr>
        <p:spPr>
          <a:xfrm>
            <a:off x="4288366" y="2629958"/>
            <a:ext cx="10515600" cy="1325563"/>
          </a:xfrm>
        </p:spPr>
        <p:txBody>
          <a:bodyPr/>
          <a:lstStyle/>
          <a:p>
            <a:r>
              <a:rPr lang="en-GB" dirty="0" err="1"/>
              <a:t>Kahoot</a:t>
            </a:r>
            <a:r>
              <a:rPr lang="en-GB" dirty="0"/>
              <a:t> quiz</a:t>
            </a:r>
            <a:endParaRPr lang="en-US" dirty="0"/>
          </a:p>
        </p:txBody>
      </p:sp>
    </p:spTree>
    <p:extLst>
      <p:ext uri="{BB962C8B-B14F-4D97-AF65-F5344CB8AC3E}">
        <p14:creationId xmlns:p14="http://schemas.microsoft.com/office/powerpoint/2010/main" val="80009747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154BEED-3712-964A-8240-97B1B3586564}"/>
              </a:ext>
            </a:extLst>
          </p:cNvPr>
          <p:cNvSpPr>
            <a:spLocks noGrp="1"/>
          </p:cNvSpPr>
          <p:nvPr>
            <p:ph idx="1"/>
          </p:nvPr>
        </p:nvSpPr>
        <p:spPr>
          <a:xfrm>
            <a:off x="838200" y="1645708"/>
            <a:ext cx="10515600" cy="4351338"/>
          </a:xfrm>
        </p:spPr>
        <p:txBody>
          <a:bodyPr>
            <a:normAutofit lnSpcReduction="10000"/>
          </a:bodyPr>
          <a:lstStyle/>
          <a:p>
            <a:r>
              <a:rPr lang="en-US" dirty="0"/>
              <a:t>Today’s </a:t>
            </a:r>
            <a:r>
              <a:rPr lang="en-GB" dirty="0"/>
              <a:t>task</a:t>
            </a:r>
            <a:r>
              <a:rPr lang="en-US" dirty="0"/>
              <a:t> is to do with combining the image and the typography and not seeing them as separate elements. You can combine just some keys words, the title or all the article, what we are looking for is a cohesive overall image.</a:t>
            </a:r>
          </a:p>
          <a:p>
            <a:pPr marL="0" indent="0">
              <a:buNone/>
            </a:pPr>
            <a:endParaRPr lang="en-US" dirty="0"/>
          </a:p>
          <a:p>
            <a:r>
              <a:rPr lang="en-US" dirty="0"/>
              <a:t>Firstly choose one of the 5 articles provided</a:t>
            </a:r>
          </a:p>
          <a:p>
            <a:pPr marL="0" indent="0">
              <a:buNone/>
            </a:pPr>
            <a:endParaRPr lang="en-US" dirty="0"/>
          </a:p>
          <a:p>
            <a:r>
              <a:rPr lang="en-US" dirty="0"/>
              <a:t>Create a range of rough visuals, approx 10</a:t>
            </a:r>
          </a:p>
          <a:p>
            <a:pPr marL="0" indent="0">
              <a:buNone/>
            </a:pPr>
            <a:endParaRPr lang="en-US" dirty="0"/>
          </a:p>
          <a:p>
            <a:r>
              <a:rPr lang="en-US" dirty="0"/>
              <a:t>Final artwork which combines the image and the text</a:t>
            </a:r>
            <a:r>
              <a:rPr lang="en-GB" dirty="0"/>
              <a:t> on A3 portrait</a:t>
            </a:r>
            <a:endParaRPr lang="en-US" dirty="0"/>
          </a:p>
        </p:txBody>
      </p:sp>
      <p:sp>
        <p:nvSpPr>
          <p:cNvPr id="5" name="Title 1">
            <a:extLst>
              <a:ext uri="{FF2B5EF4-FFF2-40B4-BE49-F238E27FC236}">
                <a16:creationId xmlns:a16="http://schemas.microsoft.com/office/drawing/2014/main" id="{880409A5-4B5D-5D8D-BC56-D0CE711710F2}"/>
              </a:ext>
            </a:extLst>
          </p:cNvPr>
          <p:cNvSpPr>
            <a:spLocks noGrp="1"/>
          </p:cNvSpPr>
          <p:nvPr/>
        </p:nvSpPr>
        <p:spPr>
          <a:xfrm>
            <a:off x="3981449" y="198172"/>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t>Today’s task</a:t>
            </a:r>
            <a:endParaRPr lang="en-US" dirty="0"/>
          </a:p>
        </p:txBody>
      </p:sp>
    </p:spTree>
    <p:extLst>
      <p:ext uri="{BB962C8B-B14F-4D97-AF65-F5344CB8AC3E}">
        <p14:creationId xmlns:p14="http://schemas.microsoft.com/office/powerpoint/2010/main" val="331742210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0416C8F-0F73-604C-B3F4-5EF0639F7DCD}"/>
              </a:ext>
            </a:extLst>
          </p:cNvPr>
          <p:cNvSpPr>
            <a:spLocks noGrp="1"/>
          </p:cNvSpPr>
          <p:nvPr>
            <p:ph idx="1"/>
          </p:nvPr>
        </p:nvSpPr>
        <p:spPr>
          <a:xfrm>
            <a:off x="838200" y="1253331"/>
            <a:ext cx="10515600" cy="4351338"/>
          </a:xfrm>
        </p:spPr>
        <p:txBody>
          <a:bodyPr>
            <a:normAutofit fontScale="85000" lnSpcReduction="20000"/>
          </a:bodyPr>
          <a:lstStyle/>
          <a:p>
            <a:pPr marL="0" indent="0">
              <a:buNone/>
            </a:pPr>
            <a:r>
              <a:rPr lang="en-US" dirty="0"/>
              <a:t>For this week’s task you are to select one of the following news articles</a:t>
            </a:r>
          </a:p>
          <a:p>
            <a:pPr marL="0" indent="0">
              <a:buNone/>
            </a:pPr>
            <a:endParaRPr lang="en-US" dirty="0"/>
          </a:p>
          <a:p>
            <a:pPr algn="l" fontAlgn="base"/>
            <a:r>
              <a:rPr lang="en-GB" b="0" i="0" u="none" strike="noStrike" dirty="0">
                <a:solidFill>
                  <a:srgbClr val="141414"/>
                </a:solidFill>
                <a:effectLst/>
                <a:latin typeface="ReithSerif"/>
                <a:hlinkClick r:id="rId2"/>
              </a:rPr>
              <a:t>Fallout: Could Amazon's show turn TV viewers into gamers?</a:t>
            </a:r>
            <a:endParaRPr lang="en-GB" b="0" i="0" u="none" strike="noStrike" dirty="0">
              <a:solidFill>
                <a:srgbClr val="141414"/>
              </a:solidFill>
              <a:effectLst/>
              <a:latin typeface="ReithSerif"/>
            </a:endParaRPr>
          </a:p>
          <a:p>
            <a:pPr marL="0" indent="0" fontAlgn="base">
              <a:buNone/>
            </a:pPr>
            <a:endParaRPr lang="en-GB" dirty="0"/>
          </a:p>
          <a:p>
            <a:pPr algn="l" fontAlgn="base"/>
            <a:r>
              <a:rPr lang="en-GB" b="0" i="0" u="none" strike="noStrike" dirty="0">
                <a:solidFill>
                  <a:srgbClr val="141414"/>
                </a:solidFill>
                <a:effectLst/>
                <a:latin typeface="ReithSerif"/>
                <a:hlinkClick r:id="rId3"/>
              </a:rPr>
              <a:t>British Asian drag queen Lady Bushra on life, laughs and Bradford</a:t>
            </a:r>
            <a:endParaRPr lang="en-GB" b="0" i="0" u="none" strike="noStrike" dirty="0">
              <a:solidFill>
                <a:srgbClr val="141414"/>
              </a:solidFill>
              <a:effectLst/>
              <a:latin typeface="ReithSerif"/>
            </a:endParaRPr>
          </a:p>
          <a:p>
            <a:pPr marL="0" indent="0" fontAlgn="base">
              <a:buNone/>
            </a:pPr>
            <a:endParaRPr lang="en-GB" dirty="0"/>
          </a:p>
          <a:p>
            <a:pPr algn="l" fontAlgn="base"/>
            <a:r>
              <a:rPr lang="en-GB" b="0" i="0" u="none" strike="noStrike" dirty="0">
                <a:solidFill>
                  <a:srgbClr val="141414"/>
                </a:solidFill>
                <a:effectLst/>
                <a:latin typeface="ReithSerif"/>
                <a:hlinkClick r:id="rId4"/>
              </a:rPr>
              <a:t>Ofcom: Almost a quarter of kids aged 5-7 have smartphones</a:t>
            </a:r>
            <a:endParaRPr lang="en-GB" b="0" i="0" u="none" strike="noStrike" dirty="0">
              <a:solidFill>
                <a:srgbClr val="141414"/>
              </a:solidFill>
              <a:effectLst/>
              <a:latin typeface="ReithSerif"/>
            </a:endParaRPr>
          </a:p>
          <a:p>
            <a:pPr marL="0" indent="0" fontAlgn="base">
              <a:buNone/>
            </a:pPr>
            <a:endParaRPr lang="en-GB" dirty="0">
              <a:hlinkClick r:id="rId5"/>
            </a:endParaRPr>
          </a:p>
          <a:p>
            <a:pPr algn="l" fontAlgn="base"/>
            <a:r>
              <a:rPr lang="en-GB" b="0" i="0" u="none" strike="noStrike" dirty="0">
                <a:solidFill>
                  <a:srgbClr val="141414"/>
                </a:solidFill>
                <a:effectLst/>
                <a:latin typeface="ReithSerif"/>
                <a:hlinkClick r:id="rId5"/>
              </a:rPr>
              <a:t>European astronaut rookies make the grade</a:t>
            </a:r>
            <a:endParaRPr lang="en-GB" b="0" i="0" u="none" strike="noStrike" dirty="0">
              <a:solidFill>
                <a:srgbClr val="141414"/>
              </a:solidFill>
              <a:effectLst/>
              <a:latin typeface="ReithSerif"/>
            </a:endParaRPr>
          </a:p>
          <a:p>
            <a:pPr marL="0" indent="0" fontAlgn="base">
              <a:buNone/>
            </a:pPr>
            <a:endParaRPr lang="en-GB" dirty="0"/>
          </a:p>
          <a:p>
            <a:pPr algn="l" fontAlgn="base"/>
            <a:r>
              <a:rPr lang="en-GB" b="0" i="0" u="none" strike="noStrike" dirty="0">
                <a:solidFill>
                  <a:srgbClr val="141414"/>
                </a:solidFill>
                <a:effectLst/>
                <a:latin typeface="ReithSerif"/>
                <a:hlinkClick r:id="rId6"/>
              </a:rPr>
              <a:t>'I get overwhelmed by the noises and crowds of school'</a:t>
            </a:r>
            <a:endParaRPr lang="en-GB" b="0" i="0" u="none" strike="noStrike" dirty="0">
              <a:solidFill>
                <a:srgbClr val="141414"/>
              </a:solidFill>
              <a:effectLst/>
              <a:latin typeface="ReithSerif"/>
            </a:endParaRPr>
          </a:p>
        </p:txBody>
      </p:sp>
    </p:spTree>
    <p:extLst>
      <p:ext uri="{BB962C8B-B14F-4D97-AF65-F5344CB8AC3E}">
        <p14:creationId xmlns:p14="http://schemas.microsoft.com/office/powerpoint/2010/main" val="363969861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D20E87F-4903-6BDC-9C40-825B1ACE9535}"/>
              </a:ext>
            </a:extLst>
          </p:cNvPr>
          <p:cNvPicPr>
            <a:picLocks noChangeAspect="1"/>
          </p:cNvPicPr>
          <p:nvPr/>
        </p:nvPicPr>
        <p:blipFill>
          <a:blip r:embed="rId2"/>
          <a:stretch>
            <a:fillRect/>
          </a:stretch>
        </p:blipFill>
        <p:spPr>
          <a:xfrm>
            <a:off x="7832760" y="267937"/>
            <a:ext cx="3875021" cy="1764240"/>
          </a:xfrm>
          <a:prstGeom prst="rect">
            <a:avLst/>
          </a:prstGeom>
        </p:spPr>
      </p:pic>
      <p:pic>
        <p:nvPicPr>
          <p:cNvPr id="5" name="Picture 4">
            <a:extLst>
              <a:ext uri="{FF2B5EF4-FFF2-40B4-BE49-F238E27FC236}">
                <a16:creationId xmlns:a16="http://schemas.microsoft.com/office/drawing/2014/main" id="{FC4986EC-7C21-FEDF-4743-AECBC0776D76}"/>
              </a:ext>
            </a:extLst>
          </p:cNvPr>
          <p:cNvPicPr>
            <a:picLocks noChangeAspect="1"/>
          </p:cNvPicPr>
          <p:nvPr/>
        </p:nvPicPr>
        <p:blipFill>
          <a:blip r:embed="rId3"/>
          <a:stretch>
            <a:fillRect/>
          </a:stretch>
        </p:blipFill>
        <p:spPr>
          <a:xfrm>
            <a:off x="541322" y="377178"/>
            <a:ext cx="4047660" cy="5198274"/>
          </a:xfrm>
          <a:prstGeom prst="rect">
            <a:avLst/>
          </a:prstGeom>
        </p:spPr>
      </p:pic>
      <p:pic>
        <p:nvPicPr>
          <p:cNvPr id="6" name="Picture 5">
            <a:extLst>
              <a:ext uri="{FF2B5EF4-FFF2-40B4-BE49-F238E27FC236}">
                <a16:creationId xmlns:a16="http://schemas.microsoft.com/office/drawing/2014/main" id="{D30C972D-59AE-EA3B-180F-29817B5507C8}"/>
              </a:ext>
            </a:extLst>
          </p:cNvPr>
          <p:cNvPicPr>
            <a:picLocks noChangeAspect="1"/>
          </p:cNvPicPr>
          <p:nvPr/>
        </p:nvPicPr>
        <p:blipFill>
          <a:blip r:embed="rId4"/>
          <a:stretch>
            <a:fillRect/>
          </a:stretch>
        </p:blipFill>
        <p:spPr>
          <a:xfrm>
            <a:off x="4723544" y="345898"/>
            <a:ext cx="2744910" cy="1686279"/>
          </a:xfrm>
          <a:prstGeom prst="rect">
            <a:avLst/>
          </a:prstGeom>
        </p:spPr>
      </p:pic>
      <p:sp>
        <p:nvSpPr>
          <p:cNvPr id="3" name="Content Placeholder 2">
            <a:extLst>
              <a:ext uri="{FF2B5EF4-FFF2-40B4-BE49-F238E27FC236}">
                <a16:creationId xmlns:a16="http://schemas.microsoft.com/office/drawing/2014/main" id="{059CCAFA-7D4C-17B3-0383-2BDD5402091E}"/>
              </a:ext>
            </a:extLst>
          </p:cNvPr>
          <p:cNvSpPr txBox="1">
            <a:spLocks/>
          </p:cNvSpPr>
          <p:nvPr/>
        </p:nvSpPr>
        <p:spPr>
          <a:xfrm>
            <a:off x="0" y="6119277"/>
            <a:ext cx="12101847" cy="482152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To warm you up first,  I want you to style the word to communicate the emotion.</a:t>
            </a:r>
          </a:p>
        </p:txBody>
      </p:sp>
      <p:pic>
        <p:nvPicPr>
          <p:cNvPr id="11" name="Picture 10">
            <a:extLst>
              <a:ext uri="{FF2B5EF4-FFF2-40B4-BE49-F238E27FC236}">
                <a16:creationId xmlns:a16="http://schemas.microsoft.com/office/drawing/2014/main" id="{1BBE6E0C-070D-3B0E-6F09-FE8276E5AA68}"/>
              </a:ext>
            </a:extLst>
          </p:cNvPr>
          <p:cNvPicPr>
            <a:picLocks noChangeAspect="1"/>
          </p:cNvPicPr>
          <p:nvPr/>
        </p:nvPicPr>
        <p:blipFill>
          <a:blip r:embed="rId5"/>
          <a:stretch>
            <a:fillRect/>
          </a:stretch>
        </p:blipFill>
        <p:spPr>
          <a:xfrm>
            <a:off x="5772104" y="2280737"/>
            <a:ext cx="4390761" cy="3294715"/>
          </a:xfrm>
          <a:prstGeom prst="rect">
            <a:avLst/>
          </a:prstGeom>
        </p:spPr>
      </p:pic>
    </p:spTree>
    <p:extLst>
      <p:ext uri="{BB962C8B-B14F-4D97-AF65-F5344CB8AC3E}">
        <p14:creationId xmlns:p14="http://schemas.microsoft.com/office/powerpoint/2010/main" val="58226680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2293</TotalTime>
  <Words>153</Words>
  <Application>Microsoft Office PowerPoint</Application>
  <PresentationFormat>Widescreen</PresentationFormat>
  <Paragraphs>25</Paragraphs>
  <Slides>47</Slides>
  <Notes>0</Notes>
  <HiddenSlides>0</HiddenSlides>
  <MMClips>0</MMClips>
  <ScaleCrop>false</ScaleCrop>
  <HeadingPairs>
    <vt:vector size="4" baseType="variant">
      <vt:variant>
        <vt:lpstr>Theme</vt:lpstr>
      </vt:variant>
      <vt:variant>
        <vt:i4>1</vt:i4>
      </vt:variant>
      <vt:variant>
        <vt:lpstr>Slide Titles</vt:lpstr>
      </vt:variant>
      <vt:variant>
        <vt:i4>47</vt:i4>
      </vt:variant>
    </vt:vector>
  </HeadingPairs>
  <TitlesOfParts>
    <vt:vector size="48" baseType="lpstr">
      <vt:lpstr>Office Theme</vt:lpstr>
      <vt:lpstr>Typography &amp;  Illustration </vt:lpstr>
      <vt:lpstr>Outcomes</vt:lpstr>
      <vt:lpstr>What is Illustrative typography?</vt:lpstr>
      <vt:lpstr>  Illustrative typography is the practice of designing letter forms in a way that they become visual illustrations themselves. Instead of just arranging existing typefaces, the artist creates or transforms letters hand written to serve both a linguistic and visual function.   The typography doesn’t just spell something out, it shows it.</vt:lpstr>
      <vt:lpstr>PowerPoint Presentation</vt:lpstr>
      <vt:lpstr>Core concepts of illustrative Typography</vt:lpstr>
      <vt:lpstr>Letter forms as visual objects</vt:lpstr>
      <vt:lpstr>Narrative and Emotion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Hand lettering typography is a captivating blend of traditional craftsmanship and modern artistry. Unlike digital fonts, hand lettering is crafted with meticulous attention to detail, often reflecting the unique style and personality of the artist. Each piece is an intimate expression of creativity..</vt:lpstr>
      <vt:lpstr>PowerPoint Presentation</vt:lpstr>
      <vt:lpstr>  Typography, calligraphy, and lettering are not just forms of written communication, they are powerful tools of visual expression.  When Illustrative typography is executed with skill and artistry, they can evoke emotions, convey messages, and create memorable experiences</vt:lpstr>
      <vt:lpstr>PowerPoint Presentation</vt:lpstr>
      <vt:lpstr>PowerPoint Presentation</vt:lpstr>
      <vt:lpstr> Artists explain the difference between calligraphy, lettering and typography. </vt:lpstr>
      <vt:lpstr>PowerPoint Presentation</vt:lpstr>
      <vt:lpstr>PowerPoint Presentation</vt:lpstr>
      <vt:lpstr>Illustrative typography used in Reportage illustrations </vt:lpstr>
      <vt:lpstr>Olivier Kugler</vt:lpstr>
      <vt:lpstr>PowerPoint Presentation</vt:lpstr>
      <vt:lpstr>PowerPoint Presentation</vt:lpstr>
      <vt:lpstr>PowerPoint Presentation</vt:lpstr>
      <vt:lpstr>This style breaks away from traditional, legible type to prioritise expressiveness, storytelling, and emotion. Its not always about perfect readability, its about making you feel something you read.</vt:lpstr>
      <vt:lpstr>Artists to explore </vt:lpstr>
      <vt:lpstr>Nina Cosford</vt:lpstr>
      <vt:lpstr>PowerPoint Presentation</vt:lpstr>
      <vt:lpstr>PowerPoint Presentation</vt:lpstr>
      <vt:lpstr>Ian jepson</vt:lpstr>
      <vt:lpstr>Chris Piascik</vt:lpstr>
      <vt:lpstr>Chris Piascik</vt:lpstr>
      <vt:lpstr>PowerPoint Presentation</vt:lpstr>
      <vt:lpstr>PowerPoint Presentation</vt:lpstr>
      <vt:lpstr>Doodle drawings </vt:lpstr>
      <vt:lpstr>PowerPoint Presentation</vt:lpstr>
      <vt:lpstr>PowerPoint Presentation</vt:lpstr>
      <vt:lpstr>Why it matters (Especially in illustration)</vt:lpstr>
      <vt:lpstr>Kahoot quiz</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Typography and Illustration</dc:title>
  <dc:creator>Jonathan Williams</dc:creator>
  <cp:lastModifiedBy>Louise Ridley (1908502)</cp:lastModifiedBy>
  <cp:revision>17</cp:revision>
  <dcterms:created xsi:type="dcterms:W3CDTF">2021-04-21T09:28:10Z</dcterms:created>
  <dcterms:modified xsi:type="dcterms:W3CDTF">2025-04-03T08:30:29Z</dcterms:modified>
</cp:coreProperties>
</file>