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9"/>
  </p:notesMasterIdLst>
  <p:sldIdLst>
    <p:sldId id="256" r:id="rId2"/>
    <p:sldId id="282" r:id="rId3"/>
    <p:sldId id="268" r:id="rId4"/>
    <p:sldId id="259" r:id="rId5"/>
    <p:sldId id="273" r:id="rId6"/>
    <p:sldId id="279" r:id="rId7"/>
    <p:sldId id="292" r:id="rId8"/>
    <p:sldId id="293" r:id="rId9"/>
    <p:sldId id="280" r:id="rId10"/>
    <p:sldId id="281" r:id="rId11"/>
    <p:sldId id="283" r:id="rId12"/>
    <p:sldId id="285" r:id="rId13"/>
    <p:sldId id="288" r:id="rId14"/>
    <p:sldId id="289" r:id="rId15"/>
    <p:sldId id="290" r:id="rId16"/>
    <p:sldId id="291" r:id="rId17"/>
    <p:sldId id="287" r:id="rId1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29" tIns="45714" rIns="91429" bIns="45714" rtlCol="0"/>
          <a:lstStyle>
            <a:lvl1pPr algn="r">
              <a:defRPr sz="1200"/>
            </a:lvl1pPr>
          </a:lstStyle>
          <a:p>
            <a:fld id="{D848C778-B13F-4C98-B114-03E77944FC7A}" type="datetimeFigureOut">
              <a:rPr lang="en-GB" smtClean="0"/>
              <a:pPr/>
              <a:t>29/01/2018</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29" tIns="45714" rIns="91429" bIns="45714"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29" tIns="45714" rIns="91429" bIns="45714" rtlCol="0" anchor="b"/>
          <a:lstStyle>
            <a:lvl1pPr algn="r">
              <a:defRPr sz="1200"/>
            </a:lvl1pPr>
          </a:lstStyle>
          <a:p>
            <a:fld id="{9127AD6B-FC3F-4301-82AF-A728712C60EA}" type="slidenum">
              <a:rPr lang="en-GB" smtClean="0"/>
              <a:pPr/>
              <a:t>‹#›</a:t>
            </a:fld>
            <a:endParaRPr lang="en-GB"/>
          </a:p>
        </p:txBody>
      </p:sp>
    </p:spTree>
    <p:extLst>
      <p:ext uri="{BB962C8B-B14F-4D97-AF65-F5344CB8AC3E}">
        <p14:creationId xmlns:p14="http://schemas.microsoft.com/office/powerpoint/2010/main" val="3159322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a:t>
            </a:fld>
            <a:endParaRPr lang="en-GB"/>
          </a:p>
        </p:txBody>
      </p:sp>
    </p:spTree>
    <p:extLst>
      <p:ext uri="{BB962C8B-B14F-4D97-AF65-F5344CB8AC3E}">
        <p14:creationId xmlns:p14="http://schemas.microsoft.com/office/powerpoint/2010/main" val="719163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2</a:t>
            </a:fld>
            <a:endParaRPr lang="en-GB"/>
          </a:p>
        </p:txBody>
      </p:sp>
    </p:spTree>
    <p:extLst>
      <p:ext uri="{BB962C8B-B14F-4D97-AF65-F5344CB8AC3E}">
        <p14:creationId xmlns:p14="http://schemas.microsoft.com/office/powerpoint/2010/main" val="21280873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3</a:t>
            </a:fld>
            <a:endParaRPr lang="en-GB"/>
          </a:p>
        </p:txBody>
      </p:sp>
    </p:spTree>
    <p:extLst>
      <p:ext uri="{BB962C8B-B14F-4D97-AF65-F5344CB8AC3E}">
        <p14:creationId xmlns:p14="http://schemas.microsoft.com/office/powerpoint/2010/main" val="923130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4</a:t>
            </a:fld>
            <a:endParaRPr lang="en-GB"/>
          </a:p>
        </p:txBody>
      </p:sp>
    </p:spTree>
    <p:extLst>
      <p:ext uri="{BB962C8B-B14F-4D97-AF65-F5344CB8AC3E}">
        <p14:creationId xmlns:p14="http://schemas.microsoft.com/office/powerpoint/2010/main" val="655119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5</a:t>
            </a:fld>
            <a:endParaRPr lang="en-GB"/>
          </a:p>
        </p:txBody>
      </p:sp>
    </p:spTree>
    <p:extLst>
      <p:ext uri="{BB962C8B-B14F-4D97-AF65-F5344CB8AC3E}">
        <p14:creationId xmlns:p14="http://schemas.microsoft.com/office/powerpoint/2010/main" val="6613294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6</a:t>
            </a:fld>
            <a:endParaRPr lang="en-GB"/>
          </a:p>
        </p:txBody>
      </p:sp>
    </p:spTree>
    <p:extLst>
      <p:ext uri="{BB962C8B-B14F-4D97-AF65-F5344CB8AC3E}">
        <p14:creationId xmlns:p14="http://schemas.microsoft.com/office/powerpoint/2010/main" val="23950494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7</a:t>
            </a:fld>
            <a:endParaRPr lang="en-GB"/>
          </a:p>
        </p:txBody>
      </p:sp>
    </p:spTree>
    <p:extLst>
      <p:ext uri="{BB962C8B-B14F-4D97-AF65-F5344CB8AC3E}">
        <p14:creationId xmlns:p14="http://schemas.microsoft.com/office/powerpoint/2010/main" val="2762575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8</a:t>
            </a:fld>
            <a:endParaRPr lang="en-GB"/>
          </a:p>
        </p:txBody>
      </p:sp>
    </p:spTree>
    <p:extLst>
      <p:ext uri="{BB962C8B-B14F-4D97-AF65-F5344CB8AC3E}">
        <p14:creationId xmlns:p14="http://schemas.microsoft.com/office/powerpoint/2010/main" val="26356652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9</a:t>
            </a:fld>
            <a:endParaRPr lang="en-GB"/>
          </a:p>
        </p:txBody>
      </p:sp>
    </p:spTree>
    <p:extLst>
      <p:ext uri="{BB962C8B-B14F-4D97-AF65-F5344CB8AC3E}">
        <p14:creationId xmlns:p14="http://schemas.microsoft.com/office/powerpoint/2010/main" val="12848341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10</a:t>
            </a:fld>
            <a:endParaRPr lang="en-GB"/>
          </a:p>
        </p:txBody>
      </p:sp>
    </p:spTree>
    <p:extLst>
      <p:ext uri="{BB962C8B-B14F-4D97-AF65-F5344CB8AC3E}">
        <p14:creationId xmlns:p14="http://schemas.microsoft.com/office/powerpoint/2010/main" val="27047201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11</a:t>
            </a:fld>
            <a:endParaRPr lang="en-GB"/>
          </a:p>
        </p:txBody>
      </p:sp>
    </p:spTree>
    <p:extLst>
      <p:ext uri="{BB962C8B-B14F-4D97-AF65-F5344CB8AC3E}">
        <p14:creationId xmlns:p14="http://schemas.microsoft.com/office/powerpoint/2010/main" val="32994313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12</a:t>
            </a:fld>
            <a:endParaRPr lang="en-GB"/>
          </a:p>
        </p:txBody>
      </p:sp>
    </p:spTree>
    <p:extLst>
      <p:ext uri="{BB962C8B-B14F-4D97-AF65-F5344CB8AC3E}">
        <p14:creationId xmlns:p14="http://schemas.microsoft.com/office/powerpoint/2010/main" val="8174506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13</a:t>
            </a:fld>
            <a:endParaRPr lang="en-GB"/>
          </a:p>
        </p:txBody>
      </p:sp>
    </p:spTree>
    <p:extLst>
      <p:ext uri="{BB962C8B-B14F-4D97-AF65-F5344CB8AC3E}">
        <p14:creationId xmlns:p14="http://schemas.microsoft.com/office/powerpoint/2010/main" val="34195111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14</a:t>
            </a:fld>
            <a:endParaRPr lang="en-GB"/>
          </a:p>
        </p:txBody>
      </p:sp>
    </p:spTree>
    <p:extLst>
      <p:ext uri="{BB962C8B-B14F-4D97-AF65-F5344CB8AC3E}">
        <p14:creationId xmlns:p14="http://schemas.microsoft.com/office/powerpoint/2010/main" val="38429660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15</a:t>
            </a:fld>
            <a:endParaRPr lang="en-GB"/>
          </a:p>
        </p:txBody>
      </p:sp>
    </p:spTree>
    <p:extLst>
      <p:ext uri="{BB962C8B-B14F-4D97-AF65-F5344CB8AC3E}">
        <p14:creationId xmlns:p14="http://schemas.microsoft.com/office/powerpoint/2010/main" val="35591634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p:spPr>
      </p:sp>
      <p:sp>
        <p:nvSpPr>
          <p:cNvPr id="2867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dirty="0" smtClean="0"/>
          </a:p>
        </p:txBody>
      </p:sp>
      <p:sp>
        <p:nvSpPr>
          <p:cNvPr id="28676" name="Slide Number Placeholder 3"/>
          <p:cNvSpPr>
            <a:spLocks noGrp="1"/>
          </p:cNvSpPr>
          <p:nvPr>
            <p:ph type="sldNum" sz="quarter" idx="5"/>
          </p:nvPr>
        </p:nvSpPr>
        <p:spPr bwMode="auto">
          <a:noFill/>
          <a:ln>
            <a:miter lim="800000"/>
            <a:headEnd/>
            <a:tailEnd/>
          </a:ln>
        </p:spPr>
        <p:txBody>
          <a:bodyPr/>
          <a:lstStyle/>
          <a:p>
            <a:fld id="{836595D7-39F1-4AE9-9898-0A28E5F2CF62}" type="slidenum">
              <a:rPr lang="en-GB" altLang="en-US"/>
              <a:pPr/>
              <a:t>16</a:t>
            </a:fld>
            <a:endParaRPr lang="en-GB" altLang="en-US"/>
          </a:p>
        </p:txBody>
      </p:sp>
    </p:spTree>
    <p:extLst>
      <p:ext uri="{BB962C8B-B14F-4D97-AF65-F5344CB8AC3E}">
        <p14:creationId xmlns:p14="http://schemas.microsoft.com/office/powerpoint/2010/main" val="12720619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17</a:t>
            </a:fld>
            <a:endParaRPr lang="en-GB"/>
          </a:p>
        </p:txBody>
      </p:sp>
    </p:spTree>
    <p:extLst>
      <p:ext uri="{BB962C8B-B14F-4D97-AF65-F5344CB8AC3E}">
        <p14:creationId xmlns:p14="http://schemas.microsoft.com/office/powerpoint/2010/main" val="1661116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29/01/2018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29/01/2018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CFB13ED-059F-4759-94A0-1E5969775D7E}" type="datetimeFigureOut">
              <a:rPr lang="en-GB" smtClean="0"/>
              <a:pPr/>
              <a:t>29/01/2018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29/01/2018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29/01/2018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29/01/2018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29/01/2018</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000" cap="none" dirty="0"/>
              <a:t>I</a:t>
            </a:r>
            <a:r>
              <a:rPr lang="en-GB" sz="4000" cap="none" dirty="0" smtClean="0"/>
              <a:t>ntroduction to Module: </a:t>
            </a:r>
            <a:br>
              <a:rPr lang="en-GB" sz="4000" cap="none" dirty="0" smtClean="0"/>
            </a:br>
            <a:r>
              <a:rPr lang="en-GB" sz="4000" cap="none" dirty="0" smtClean="0"/>
              <a:t>Principles of Health and Social Care Practice:  BMHP5002</a:t>
            </a:r>
            <a:endParaRPr lang="en-GB" sz="4000" cap="none" dirty="0"/>
          </a:p>
        </p:txBody>
      </p:sp>
      <p:sp>
        <p:nvSpPr>
          <p:cNvPr id="9" name="Subtitle 8"/>
          <p:cNvSpPr>
            <a:spLocks noGrp="1"/>
          </p:cNvSpPr>
          <p:nvPr>
            <p:ph type="subTitle" idx="1"/>
          </p:nvPr>
        </p:nvSpPr>
        <p:spPr/>
        <p:txBody>
          <a:bodyPr/>
          <a:lstStyle/>
          <a:p>
            <a:pPr lvl="0">
              <a:buClr>
                <a:srgbClr val="93A299"/>
              </a:buClr>
              <a:defRPr/>
            </a:pPr>
            <a:r>
              <a:rPr lang="en-GB" smtClean="0">
                <a:solidFill>
                  <a:srgbClr val="292934">
                    <a:lumMod val="75000"/>
                    <a:lumOff val="25000"/>
                  </a:srgbClr>
                </a:solidFill>
              </a:rPr>
              <a:t>Dr </a:t>
            </a:r>
            <a:r>
              <a:rPr lang="en-GB" dirty="0">
                <a:solidFill>
                  <a:srgbClr val="292934">
                    <a:lumMod val="75000"/>
                    <a:lumOff val="25000"/>
                  </a:srgbClr>
                </a:solidFill>
              </a:rPr>
              <a:t>Ben Duxbury.  Room AS207.     </a:t>
            </a:r>
            <a:r>
              <a:rPr lang="en-GB" dirty="0">
                <a:solidFill>
                  <a:srgbClr val="292934">
                    <a:lumMod val="75000"/>
                    <a:lumOff val="25000"/>
                  </a:srgbClr>
                </a:solidFill>
                <a:hlinkClick r:id="rId3"/>
              </a:rPr>
              <a:t>ben.duxbury@uwtsd.ac.uk</a:t>
            </a:r>
            <a:r>
              <a:rPr lang="en-GB" dirty="0">
                <a:solidFill>
                  <a:srgbClr val="292934">
                    <a:lumMod val="75000"/>
                    <a:lumOff val="25000"/>
                  </a:srgbClr>
                </a:solidFill>
              </a:rPr>
              <a:t>  </a:t>
            </a:r>
          </a:p>
          <a:p>
            <a:endParaRPr lang="en-GB" dirty="0"/>
          </a:p>
        </p:txBody>
      </p:sp>
    </p:spTree>
    <p:extLst>
      <p:ext uri="{BB962C8B-B14F-4D97-AF65-F5344CB8AC3E}">
        <p14:creationId xmlns:p14="http://schemas.microsoft.com/office/powerpoint/2010/main" val="37031932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Module overview</a:t>
            </a:r>
            <a:endParaRPr lang="en-GB" dirty="0"/>
          </a:p>
        </p:txBody>
      </p:sp>
      <p:sp>
        <p:nvSpPr>
          <p:cNvPr id="3" name="Content Placeholder 2"/>
          <p:cNvSpPr>
            <a:spLocks noGrp="1"/>
          </p:cNvSpPr>
          <p:nvPr>
            <p:ph idx="1"/>
          </p:nvPr>
        </p:nvSpPr>
        <p:spPr>
          <a:xfrm>
            <a:off x="457200" y="1600200"/>
            <a:ext cx="8229600" cy="3989388"/>
          </a:xfrm>
        </p:spPr>
        <p:txBody>
          <a:bodyPr rtlCol="0">
            <a:normAutofit fontScale="92500" lnSpcReduction="20000"/>
          </a:bodyPr>
          <a:lstStyle/>
          <a:p>
            <a:pPr marL="182880" indent="-182880" eaLnBrk="1" fontAlgn="auto" hangingPunct="1">
              <a:spcAft>
                <a:spcPts val="0"/>
              </a:spcAft>
              <a:defRPr/>
            </a:pPr>
            <a:r>
              <a:rPr lang="en-GB" dirty="0" smtClean="0"/>
              <a:t>Level of Study </a:t>
            </a:r>
          </a:p>
          <a:p>
            <a:pPr marL="182880" indent="-182880" eaLnBrk="1" fontAlgn="auto" hangingPunct="1">
              <a:spcAft>
                <a:spcPts val="0"/>
              </a:spcAft>
              <a:buFont typeface="Arial" pitchFamily="34" charset="0"/>
              <a:buChar char="•"/>
              <a:defRPr/>
            </a:pPr>
            <a:r>
              <a:rPr lang="en-GB" dirty="0" smtClean="0"/>
              <a:t>Module aim</a:t>
            </a:r>
          </a:p>
          <a:p>
            <a:pPr marL="182880" indent="-182880" eaLnBrk="1" fontAlgn="auto" hangingPunct="1">
              <a:spcAft>
                <a:spcPts val="0"/>
              </a:spcAft>
              <a:buFont typeface="Arial" pitchFamily="34" charset="0"/>
              <a:buChar char="•"/>
              <a:defRPr/>
            </a:pPr>
            <a:r>
              <a:rPr lang="en-GB" dirty="0" smtClean="0"/>
              <a:t>Learning outcomes</a:t>
            </a:r>
          </a:p>
          <a:p>
            <a:pPr marL="182880" indent="-182880" eaLnBrk="1" fontAlgn="auto" hangingPunct="1">
              <a:spcAft>
                <a:spcPts val="0"/>
              </a:spcAft>
              <a:buFont typeface="Arial" pitchFamily="34" charset="0"/>
              <a:buChar char="•"/>
              <a:defRPr/>
            </a:pPr>
            <a:r>
              <a:rPr lang="en-GB" dirty="0" smtClean="0"/>
              <a:t>Indicative content</a:t>
            </a:r>
          </a:p>
          <a:p>
            <a:pPr marL="182880" indent="-182880" eaLnBrk="1" fontAlgn="auto" hangingPunct="1">
              <a:spcAft>
                <a:spcPts val="0"/>
              </a:spcAft>
              <a:buFont typeface="Arial" pitchFamily="34" charset="0"/>
              <a:buChar char="•"/>
              <a:defRPr/>
            </a:pPr>
            <a:r>
              <a:rPr lang="en-GB" dirty="0" smtClean="0"/>
              <a:t>Learning and teaching strategy</a:t>
            </a:r>
          </a:p>
          <a:p>
            <a:pPr marL="182880" indent="-182880" eaLnBrk="1" fontAlgn="auto" hangingPunct="1">
              <a:spcAft>
                <a:spcPts val="0"/>
              </a:spcAft>
              <a:buFont typeface="Arial" pitchFamily="34" charset="0"/>
              <a:buChar char="•"/>
              <a:defRPr/>
            </a:pPr>
            <a:r>
              <a:rPr lang="en-GB" dirty="0" smtClean="0"/>
              <a:t>Assignments and deadlines</a:t>
            </a:r>
          </a:p>
          <a:p>
            <a:pPr marL="182880" indent="-182880" eaLnBrk="1" fontAlgn="auto" hangingPunct="1">
              <a:spcAft>
                <a:spcPts val="0"/>
              </a:spcAft>
              <a:buFont typeface="Arial" pitchFamily="34" charset="0"/>
              <a:buChar char="•"/>
              <a:defRPr/>
            </a:pPr>
            <a:r>
              <a:rPr lang="en-GB" dirty="0" smtClean="0"/>
              <a:t>Referencing </a:t>
            </a:r>
          </a:p>
          <a:p>
            <a:pPr marL="182880" indent="-182880" eaLnBrk="1" fontAlgn="auto" hangingPunct="1">
              <a:spcAft>
                <a:spcPts val="0"/>
              </a:spcAft>
              <a:buFont typeface="Arial" pitchFamily="34" charset="0"/>
              <a:buChar char="•"/>
              <a:defRPr/>
            </a:pPr>
            <a:r>
              <a:rPr lang="en-GB" dirty="0" smtClean="0"/>
              <a:t>Reading Lists</a:t>
            </a:r>
          </a:p>
          <a:p>
            <a:pPr marL="182880" indent="-182880" eaLnBrk="1" fontAlgn="auto" hangingPunct="1">
              <a:spcAft>
                <a:spcPts val="0"/>
              </a:spcAft>
              <a:buFont typeface="Arial" pitchFamily="34" charset="0"/>
              <a:buChar char="•"/>
              <a:defRPr/>
            </a:pPr>
            <a:r>
              <a:rPr lang="en-GB" dirty="0" smtClean="0"/>
              <a:t>Tips for success</a:t>
            </a:r>
          </a:p>
          <a:p>
            <a:pPr marL="182880" indent="-182880" eaLnBrk="1" fontAlgn="auto" hangingPunct="1">
              <a:spcAft>
                <a:spcPts val="0"/>
              </a:spcAft>
              <a:buFont typeface="Arial" pitchFamily="34" charset="0"/>
              <a:buChar char="•"/>
              <a:defRPr/>
            </a:pPr>
            <a:r>
              <a:rPr lang="en-GB" dirty="0" smtClean="0"/>
              <a:t>Virtual learning environment </a:t>
            </a:r>
          </a:p>
          <a:p>
            <a:pPr marL="182880" indent="-182880" eaLnBrk="1" fontAlgn="auto" hangingPunct="1">
              <a:spcAft>
                <a:spcPts val="0"/>
              </a:spcAft>
              <a:buFont typeface="Arial" pitchFamily="34" charset="0"/>
              <a:buChar char="•"/>
              <a:defRPr/>
            </a:pPr>
            <a:r>
              <a:rPr lang="en-GB" dirty="0" smtClean="0"/>
              <a:t>Questions</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 of Study: 5 </a:t>
            </a:r>
            <a:endParaRPr lang="en-GB" dirty="0"/>
          </a:p>
        </p:txBody>
      </p:sp>
      <p:sp>
        <p:nvSpPr>
          <p:cNvPr id="3" name="Content Placeholder 2"/>
          <p:cNvSpPr>
            <a:spLocks noGrp="1"/>
          </p:cNvSpPr>
          <p:nvPr>
            <p:ph idx="1"/>
          </p:nvPr>
        </p:nvSpPr>
        <p:spPr>
          <a:xfrm>
            <a:off x="457200" y="1600200"/>
            <a:ext cx="8229600" cy="3989040"/>
          </a:xfrm>
        </p:spPr>
        <p:txBody>
          <a:bodyPr>
            <a:normAutofit/>
          </a:bodyPr>
          <a:lstStyle/>
          <a:p>
            <a:r>
              <a:rPr lang="en-GB" b="1" dirty="0"/>
              <a:t> </a:t>
            </a:r>
            <a:r>
              <a:rPr lang="en-GB" dirty="0" smtClean="0"/>
              <a:t>Achievement </a:t>
            </a:r>
            <a:r>
              <a:rPr lang="en-GB" dirty="0"/>
              <a:t>at Level 5 reflects the ability to identify and use relevant understanding, methods and skills to address broadly-defined, complex problems. </a:t>
            </a:r>
            <a:endParaRPr lang="en-GB" dirty="0" smtClean="0"/>
          </a:p>
          <a:p>
            <a:r>
              <a:rPr lang="en-GB" dirty="0" smtClean="0"/>
              <a:t>It </a:t>
            </a:r>
            <a:r>
              <a:rPr lang="en-GB" dirty="0"/>
              <a:t>includes taking responsibility for planning and developing courses of action as well as exercising autonomy and judgement within broad parameters. </a:t>
            </a:r>
            <a:endParaRPr lang="en-GB" dirty="0" smtClean="0"/>
          </a:p>
          <a:p>
            <a:r>
              <a:rPr lang="en-GB" dirty="0" smtClean="0"/>
              <a:t>It </a:t>
            </a:r>
            <a:r>
              <a:rPr lang="en-GB" dirty="0"/>
              <a:t>also reflects understanding of different perspectives, approaches or schools of thought and the reasoning behind them. </a:t>
            </a:r>
          </a:p>
          <a:p>
            <a:endParaRPr lang="en-GB" dirty="0"/>
          </a:p>
        </p:txBody>
      </p:sp>
    </p:spTree>
    <p:extLst>
      <p:ext uri="{BB962C8B-B14F-4D97-AF65-F5344CB8AC3E}">
        <p14:creationId xmlns:p14="http://schemas.microsoft.com/office/powerpoint/2010/main" val="41072959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aim</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smtClean="0"/>
              <a:t>The aim of this module is to develop understanding of the values, theories and policies underpinning health and social care and the mechanisms that exist to promote good practice.  </a:t>
            </a:r>
            <a:endParaRPr lang="en-GB" dirty="0"/>
          </a:p>
        </p:txBody>
      </p:sp>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Upon </a:t>
            </a:r>
            <a:r>
              <a:rPr lang="en-GB" dirty="0"/>
              <a:t>the successful completion of this module, the student should be able to demonstrate the ability to</a:t>
            </a:r>
            <a:r>
              <a:rPr lang="en-GB" dirty="0" smtClean="0"/>
              <a:t>:</a:t>
            </a:r>
            <a:endParaRPr lang="en-GB" dirty="0"/>
          </a:p>
          <a:p>
            <a:r>
              <a:rPr lang="en-GB" dirty="0" smtClean="0"/>
              <a:t>Examine how principles of support are implemented in health and social care practice; </a:t>
            </a:r>
          </a:p>
          <a:p>
            <a:r>
              <a:rPr lang="en-GB" dirty="0" smtClean="0"/>
              <a:t>Critically evaluate the impact of policy, legislation, regulation, codes of practice and standards on organisation, policy and practice; </a:t>
            </a:r>
          </a:p>
          <a:p>
            <a:r>
              <a:rPr lang="en-GB" dirty="0" smtClean="0"/>
              <a:t>Analyse the theories that underpin health and social care practice.</a:t>
            </a:r>
          </a:p>
          <a:p>
            <a:r>
              <a:rPr lang="en-GB" dirty="0" smtClean="0"/>
              <a:t>Implementation of principles of support in health and social care practice; </a:t>
            </a:r>
          </a:p>
          <a:p>
            <a:endParaRPr lang="en-GB" dirty="0"/>
          </a:p>
        </p:txBody>
      </p:sp>
    </p:spTree>
    <p:extLst>
      <p:ext uri="{BB962C8B-B14F-4D97-AF65-F5344CB8AC3E}">
        <p14:creationId xmlns:p14="http://schemas.microsoft.com/office/powerpoint/2010/main" val="1269377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Indicative content</a:t>
            </a:r>
            <a:endParaRPr lang="en-GB" dirty="0"/>
          </a:p>
        </p:txBody>
      </p:sp>
      <p:sp>
        <p:nvSpPr>
          <p:cNvPr id="3" name="Content Placeholder 2"/>
          <p:cNvSpPr>
            <a:spLocks noGrp="1"/>
          </p:cNvSpPr>
          <p:nvPr>
            <p:ph idx="1"/>
          </p:nvPr>
        </p:nvSpPr>
        <p:spPr/>
        <p:txBody>
          <a:bodyPr/>
          <a:lstStyle/>
          <a:p>
            <a:r>
              <a:rPr lang="en-GB" dirty="0" smtClean="0"/>
              <a:t>Principles of support, including: respecting individuality, rights, choice, privacy, independence, dignity, respect and partnership, equal opportunities, respecting diversity, confidentiality </a:t>
            </a:r>
          </a:p>
          <a:p>
            <a:endParaRPr lang="en-GB" dirty="0" smtClean="0"/>
          </a:p>
          <a:p>
            <a:r>
              <a:rPr lang="en-GB" dirty="0" smtClean="0"/>
              <a:t>Person-centred approach and protection from risk of harm, including: assessing risk to self and others; individual rights</a:t>
            </a:r>
          </a:p>
          <a:p>
            <a:endParaRPr lang="en-GB" dirty="0" smtClean="0"/>
          </a:p>
          <a:p>
            <a:r>
              <a:rPr lang="en-GB" dirty="0" smtClean="0"/>
              <a:t>Current policy/guidance.   This could include, for example, documents such as: Every Child Matters; Rights to Action; Quality Protects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Indicative content (cont.)</a:t>
            </a:r>
            <a:endParaRPr lang="en-GB" dirty="0"/>
          </a:p>
        </p:txBody>
      </p:sp>
      <p:sp>
        <p:nvSpPr>
          <p:cNvPr id="3" name="Content Placeholder 2"/>
          <p:cNvSpPr>
            <a:spLocks noGrp="1"/>
          </p:cNvSpPr>
          <p:nvPr>
            <p:ph idx="1"/>
          </p:nvPr>
        </p:nvSpPr>
        <p:spPr/>
        <p:txBody>
          <a:bodyPr>
            <a:normAutofit/>
          </a:bodyPr>
          <a:lstStyle/>
          <a:p>
            <a:r>
              <a:rPr lang="en-GB" dirty="0" smtClean="0"/>
              <a:t>Current legislation, regulations and codes of practice.  This could include, for example, documents such as: the Care Standards Act 2000; Care Homes Regulations, 2001; The Care Homes (Wales) Regulations, 2002; Code of Practice for Social Care Workers and Code of Practice for Employers of Social Care Workers; The Code: Professional standards of practice and behaviour for nurses and midwives</a:t>
            </a:r>
          </a:p>
          <a:p>
            <a:endParaRPr lang="en-GB" dirty="0" smtClean="0"/>
          </a:p>
          <a:p>
            <a:r>
              <a:rPr lang="en-GB" dirty="0" smtClean="0"/>
              <a:t>Impact of initiatives: changes to practice, developmental needs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Indicative content (cont.)</a:t>
            </a:r>
            <a:endParaRPr lang="en-GB" dirty="0"/>
          </a:p>
        </p:txBody>
      </p:sp>
      <p:sp>
        <p:nvSpPr>
          <p:cNvPr id="3" name="Content Placeholder 2"/>
          <p:cNvSpPr>
            <a:spLocks noGrp="1"/>
          </p:cNvSpPr>
          <p:nvPr>
            <p:ph idx="1"/>
          </p:nvPr>
        </p:nvSpPr>
        <p:spPr/>
        <p:txBody>
          <a:bodyPr/>
          <a:lstStyle/>
          <a:p>
            <a:r>
              <a:rPr lang="en-GB" dirty="0" smtClean="0"/>
              <a:t>Explanations for the characteristics and circumstances of individuals: theories of human growth and development; managing loss and change; managing stress and behaviour</a:t>
            </a:r>
          </a:p>
          <a:p>
            <a:endParaRPr lang="en-GB" dirty="0" smtClean="0"/>
          </a:p>
          <a:p>
            <a:r>
              <a:rPr lang="en-GB" dirty="0" smtClean="0"/>
              <a:t>Social processes and health inequalities, including the impact on services and geographical service delivery;</a:t>
            </a:r>
          </a:p>
          <a:p>
            <a:r>
              <a:rPr lang="en-GB" dirty="0" smtClean="0"/>
              <a:t>Nature of health and social care services in a diverse society</a:t>
            </a:r>
          </a:p>
          <a:p>
            <a:endParaRPr lang="en-GB" dirty="0" smtClean="0"/>
          </a:p>
          <a:p>
            <a:r>
              <a:rPr lang="en-GB" dirty="0" smtClean="0"/>
              <a:t>Inter-professional working: significance of partnership working between, for instance, social care and education.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and teaching strategy</a:t>
            </a:r>
            <a:endParaRPr lang="en-GB" dirty="0"/>
          </a:p>
        </p:txBody>
      </p:sp>
      <p:sp>
        <p:nvSpPr>
          <p:cNvPr id="3" name="Content Placeholder 2"/>
          <p:cNvSpPr>
            <a:spLocks noGrp="1"/>
          </p:cNvSpPr>
          <p:nvPr>
            <p:ph idx="1"/>
          </p:nvPr>
        </p:nvSpPr>
        <p:spPr/>
        <p:txBody>
          <a:bodyPr/>
          <a:lstStyle/>
          <a:p>
            <a:pPr>
              <a:buNone/>
            </a:pPr>
            <a:r>
              <a:rPr lang="en-GB" dirty="0" smtClean="0"/>
              <a:t>	Lectures will introduce students to concepts, principles and practices.  Tutorials and seminars will introduce practical examples which will be used to support the application, discussion, and critical evaluation of techniques learned.  Case studies and research may also be used to develop understanding and application of the techniques.  </a:t>
            </a:r>
          </a:p>
          <a:p>
            <a:pPr>
              <a:buNone/>
            </a:pPr>
            <a:endParaRPr lang="en-GB" dirty="0" smtClean="0"/>
          </a:p>
          <a:p>
            <a:pPr>
              <a:buNone/>
            </a:pP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Learning and teaching strategy</a:t>
            </a:r>
            <a:endParaRPr lang="en-GB" dirty="0"/>
          </a:p>
        </p:txBody>
      </p:sp>
      <p:graphicFrame>
        <p:nvGraphicFramePr>
          <p:cNvPr id="6" name="Content Placeholder 5"/>
          <p:cNvGraphicFramePr>
            <a:graphicFrameLocks noGrp="1"/>
          </p:cNvGraphicFramePr>
          <p:nvPr>
            <p:ph idx="1"/>
          </p:nvPr>
        </p:nvGraphicFramePr>
        <p:xfrm>
          <a:off x="468313" y="1773238"/>
          <a:ext cx="8229600" cy="3600450"/>
        </p:xfrm>
        <a:graphic>
          <a:graphicData uri="http://schemas.openxmlformats.org/drawingml/2006/table">
            <a:tbl>
              <a:tblPr firstRow="1" bandRow="1">
                <a:tableStyleId>{5940675A-B579-460E-94D1-54222C63F5DA}</a:tableStyleId>
              </a:tblPr>
              <a:tblGrid>
                <a:gridCol w="2743200"/>
                <a:gridCol w="2743200"/>
                <a:gridCol w="2743200"/>
              </a:tblGrid>
              <a:tr h="720090">
                <a:tc>
                  <a:txBody>
                    <a:bodyPr/>
                    <a:lstStyle/>
                    <a:p>
                      <a:r>
                        <a:rPr lang="en-GB" sz="1800" b="1" dirty="0" smtClean="0"/>
                        <a:t>Activity</a:t>
                      </a:r>
                      <a:r>
                        <a:rPr lang="en-GB" sz="1800" b="1" baseline="0" dirty="0" smtClean="0"/>
                        <a:t> type</a:t>
                      </a:r>
                      <a:endParaRPr lang="en-GB" sz="1800" b="1" dirty="0"/>
                    </a:p>
                  </a:txBody>
                  <a:tcPr marT="45721" marB="45721"/>
                </a:tc>
                <a:tc>
                  <a:txBody>
                    <a:bodyPr/>
                    <a:lstStyle/>
                    <a:p>
                      <a:r>
                        <a:rPr lang="en-GB" sz="1800" b="1" dirty="0" smtClean="0"/>
                        <a:t>Hours</a:t>
                      </a:r>
                      <a:r>
                        <a:rPr lang="en-GB" sz="1800" b="1" baseline="0" dirty="0" smtClean="0"/>
                        <a:t> </a:t>
                      </a:r>
                      <a:endParaRPr lang="en-GB" sz="1800" b="1" dirty="0"/>
                    </a:p>
                  </a:txBody>
                  <a:tcPr marT="45721" marB="45721"/>
                </a:tc>
                <a:tc>
                  <a:txBody>
                    <a:bodyPr/>
                    <a:lstStyle/>
                    <a:p>
                      <a:r>
                        <a:rPr lang="en-GB" sz="1800" b="1" dirty="0" smtClean="0"/>
                        <a:t>Percentage</a:t>
                      </a:r>
                      <a:endParaRPr lang="en-GB" sz="1800" b="1" dirty="0"/>
                    </a:p>
                  </a:txBody>
                  <a:tcPr marT="45721" marB="45721"/>
                </a:tc>
              </a:tr>
              <a:tr h="720090">
                <a:tc>
                  <a:txBody>
                    <a:bodyPr/>
                    <a:lstStyle/>
                    <a:p>
                      <a:r>
                        <a:rPr lang="en-GB" sz="1800" dirty="0" smtClean="0"/>
                        <a:t>Scheduled</a:t>
                      </a:r>
                      <a:r>
                        <a:rPr lang="en-GB" sz="1800" baseline="0" dirty="0" smtClean="0"/>
                        <a:t> learning </a:t>
                      </a:r>
                      <a:endParaRPr lang="en-GB" sz="1800" dirty="0"/>
                    </a:p>
                  </a:txBody>
                  <a:tcPr marT="45721" marB="45721"/>
                </a:tc>
                <a:tc>
                  <a:txBody>
                    <a:bodyPr/>
                    <a:lstStyle/>
                    <a:p>
                      <a:r>
                        <a:rPr lang="en-GB" sz="1800" dirty="0" smtClean="0"/>
                        <a:t>60</a:t>
                      </a:r>
                      <a:endParaRPr lang="en-GB" sz="1800" dirty="0"/>
                    </a:p>
                  </a:txBody>
                  <a:tcPr marT="45721" marB="45721"/>
                </a:tc>
                <a:tc>
                  <a:txBody>
                    <a:bodyPr/>
                    <a:lstStyle/>
                    <a:p>
                      <a:r>
                        <a:rPr lang="en-GB" sz="1800" dirty="0" smtClean="0"/>
                        <a:t>30%</a:t>
                      </a:r>
                      <a:endParaRPr lang="en-GB" sz="1800" dirty="0"/>
                    </a:p>
                  </a:txBody>
                  <a:tcPr marT="45721" marB="45721"/>
                </a:tc>
              </a:tr>
              <a:tr h="720090">
                <a:tc>
                  <a:txBody>
                    <a:bodyPr/>
                    <a:lstStyle/>
                    <a:p>
                      <a:r>
                        <a:rPr lang="en-GB" sz="1800" dirty="0" smtClean="0"/>
                        <a:t>Independent</a:t>
                      </a:r>
                      <a:r>
                        <a:rPr lang="en-GB" sz="1800" baseline="0" dirty="0" smtClean="0"/>
                        <a:t> learning</a:t>
                      </a:r>
                      <a:endParaRPr lang="en-GB" sz="1800" dirty="0"/>
                    </a:p>
                  </a:txBody>
                  <a:tcPr marT="45721" marB="45721"/>
                </a:tc>
                <a:tc>
                  <a:txBody>
                    <a:bodyPr/>
                    <a:lstStyle/>
                    <a:p>
                      <a:r>
                        <a:rPr lang="en-GB" sz="1800" dirty="0" smtClean="0"/>
                        <a:t>140</a:t>
                      </a:r>
                      <a:endParaRPr lang="en-GB" sz="1800" dirty="0"/>
                    </a:p>
                  </a:txBody>
                  <a:tcPr marT="45721" marB="45721"/>
                </a:tc>
                <a:tc>
                  <a:txBody>
                    <a:bodyPr/>
                    <a:lstStyle/>
                    <a:p>
                      <a:r>
                        <a:rPr lang="en-GB" sz="1800" dirty="0" smtClean="0"/>
                        <a:t>70%</a:t>
                      </a:r>
                      <a:endParaRPr lang="en-GB" sz="1800" dirty="0"/>
                    </a:p>
                  </a:txBody>
                  <a:tcPr marT="45721" marB="45721"/>
                </a:tc>
              </a:tr>
              <a:tr h="720090">
                <a:tc>
                  <a:txBody>
                    <a:bodyPr/>
                    <a:lstStyle/>
                    <a:p>
                      <a:r>
                        <a:rPr lang="en-GB" sz="1800" dirty="0" smtClean="0"/>
                        <a:t>Placement</a:t>
                      </a:r>
                      <a:r>
                        <a:rPr lang="en-GB" sz="1800" baseline="0" dirty="0" smtClean="0"/>
                        <a:t> learning</a:t>
                      </a:r>
                      <a:endParaRPr lang="en-GB" sz="1800" dirty="0"/>
                    </a:p>
                  </a:txBody>
                  <a:tcPr marT="45721" marB="45721"/>
                </a:tc>
                <a:tc>
                  <a:txBody>
                    <a:bodyPr/>
                    <a:lstStyle/>
                    <a:p>
                      <a:r>
                        <a:rPr lang="en-GB" sz="1800" dirty="0" smtClean="0"/>
                        <a:t>-</a:t>
                      </a:r>
                      <a:endParaRPr lang="en-GB" sz="1800" dirty="0"/>
                    </a:p>
                  </a:txBody>
                  <a:tcPr marT="45721" marB="45721"/>
                </a:tc>
                <a:tc>
                  <a:txBody>
                    <a:bodyPr/>
                    <a:lstStyle/>
                    <a:p>
                      <a:r>
                        <a:rPr lang="en-GB" sz="1800" dirty="0" smtClean="0"/>
                        <a:t>-</a:t>
                      </a:r>
                      <a:endParaRPr lang="en-GB" sz="1800" dirty="0"/>
                    </a:p>
                  </a:txBody>
                  <a:tcPr marT="45721" marB="45721"/>
                </a:tc>
              </a:tr>
              <a:tr h="720090">
                <a:tc>
                  <a:txBody>
                    <a:bodyPr/>
                    <a:lstStyle/>
                    <a:p>
                      <a:r>
                        <a:rPr lang="en-GB" sz="1800" dirty="0" smtClean="0"/>
                        <a:t>Total</a:t>
                      </a:r>
                      <a:endParaRPr lang="en-GB" sz="1800" dirty="0"/>
                    </a:p>
                  </a:txBody>
                  <a:tcPr marT="45721" marB="45721"/>
                </a:tc>
                <a:tc>
                  <a:txBody>
                    <a:bodyPr/>
                    <a:lstStyle/>
                    <a:p>
                      <a:r>
                        <a:rPr lang="en-GB" sz="1800" dirty="0" smtClean="0"/>
                        <a:t>200</a:t>
                      </a:r>
                      <a:endParaRPr lang="en-GB" sz="1800" dirty="0"/>
                    </a:p>
                  </a:txBody>
                  <a:tcPr marT="45721" marB="45721"/>
                </a:tc>
                <a:tc>
                  <a:txBody>
                    <a:bodyPr/>
                    <a:lstStyle/>
                    <a:p>
                      <a:r>
                        <a:rPr lang="en-GB" sz="1800" dirty="0" smtClean="0"/>
                        <a:t>100%</a:t>
                      </a:r>
                      <a:endParaRPr lang="en-GB" sz="1800" dirty="0"/>
                    </a:p>
                  </a:txBody>
                  <a:tcPr marT="45721" marB="45721"/>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Assignment: Component 1 (50% of marks for module)</a:t>
            </a:r>
            <a:endParaRPr lang="en-GB" dirty="0"/>
          </a:p>
        </p:txBody>
      </p:sp>
      <p:sp>
        <p:nvSpPr>
          <p:cNvPr id="3" name="Content Placeholder 2"/>
          <p:cNvSpPr>
            <a:spLocks noGrp="1"/>
          </p:cNvSpPr>
          <p:nvPr>
            <p:ph idx="1"/>
          </p:nvPr>
        </p:nvSpPr>
        <p:spPr/>
        <p:txBody>
          <a:bodyPr>
            <a:normAutofit/>
          </a:bodyPr>
          <a:lstStyle/>
          <a:p>
            <a:endParaRPr lang="en-GB" b="1" dirty="0" smtClean="0"/>
          </a:p>
          <a:p>
            <a:r>
              <a:rPr lang="en-GB" b="1" dirty="0" smtClean="0"/>
              <a:t> Written assignment (coursework) 2,500 words</a:t>
            </a:r>
            <a:endParaRPr lang="en-US" b="1" dirty="0" smtClean="0"/>
          </a:p>
          <a:p>
            <a:pPr>
              <a:buNone/>
            </a:pPr>
            <a:r>
              <a:rPr lang="en-US" dirty="0" smtClean="0"/>
              <a:t>	</a:t>
            </a:r>
          </a:p>
          <a:p>
            <a:pPr>
              <a:buNone/>
            </a:pPr>
            <a:r>
              <a:rPr lang="en-US" dirty="0" smtClean="0"/>
              <a:t>	Students will select a department, </a:t>
            </a:r>
            <a:r>
              <a:rPr lang="en-US" dirty="0" err="1" smtClean="0"/>
              <a:t>organisation</a:t>
            </a:r>
            <a:r>
              <a:rPr lang="en-US" dirty="0" smtClean="0"/>
              <a:t>, authority or care provider within health and social care.  A 2,500 word case study critique will be written which describes, analyses and evaluates the principles of support, policy and practice </a:t>
            </a:r>
            <a:r>
              <a:rPr lang="en-US" dirty="0" err="1" smtClean="0"/>
              <a:t>utilised</a:t>
            </a:r>
            <a:r>
              <a:rPr lang="en-US" dirty="0" smtClean="0"/>
              <a:t> within the chosen body, with recommendations given. </a:t>
            </a:r>
          </a:p>
          <a:p>
            <a:pPr>
              <a:buNone/>
            </a:pPr>
            <a:r>
              <a:rPr lang="en-US" dirty="0" smtClean="0"/>
              <a:t>	</a:t>
            </a:r>
          </a:p>
          <a:p>
            <a:r>
              <a:rPr lang="en-US" b="1" dirty="0" smtClean="0"/>
              <a:t>Assessment deadline: 23</a:t>
            </a:r>
            <a:r>
              <a:rPr lang="en-US" b="1" baseline="30000" dirty="0" smtClean="0"/>
              <a:t>rd</a:t>
            </a:r>
            <a:r>
              <a:rPr lang="en-US" b="1" dirty="0" smtClean="0"/>
              <a:t> March, 2018 </a:t>
            </a:r>
            <a:endParaRPr lang="en-GB" b="1" dirty="0" smtClean="0"/>
          </a:p>
          <a:p>
            <a:pPr>
              <a:buNone/>
            </a:pPr>
            <a:endParaRPr lang="en-US" dirty="0"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Assignment: Component 2 (50% of marks for module)</a:t>
            </a:r>
            <a:endParaRPr lang="en-GB" dirty="0"/>
          </a:p>
        </p:txBody>
      </p:sp>
      <p:sp>
        <p:nvSpPr>
          <p:cNvPr id="3" name="Content Placeholder 2"/>
          <p:cNvSpPr>
            <a:spLocks noGrp="1"/>
          </p:cNvSpPr>
          <p:nvPr>
            <p:ph idx="1"/>
          </p:nvPr>
        </p:nvSpPr>
        <p:spPr/>
        <p:txBody>
          <a:bodyPr/>
          <a:lstStyle/>
          <a:p>
            <a:pPr>
              <a:buNone/>
            </a:pPr>
            <a:endParaRPr lang="en-US" dirty="0" smtClean="0"/>
          </a:p>
          <a:p>
            <a:r>
              <a:rPr lang="en-GB" b="1" dirty="0" smtClean="0"/>
              <a:t>Written assignment (coursework) 2,500 words</a:t>
            </a:r>
            <a:endParaRPr lang="en-US" dirty="0" smtClean="0"/>
          </a:p>
          <a:p>
            <a:pPr>
              <a:buNone/>
            </a:pPr>
            <a:r>
              <a:rPr lang="en-US" dirty="0" smtClean="0"/>
              <a:t>	</a:t>
            </a:r>
          </a:p>
          <a:p>
            <a:pPr>
              <a:buNone/>
            </a:pPr>
            <a:r>
              <a:rPr lang="en-US" dirty="0" smtClean="0"/>
              <a:t>	</a:t>
            </a:r>
            <a:r>
              <a:rPr lang="en-GB" dirty="0" smtClean="0"/>
              <a:t>Students will write a 2,500 word document on the theoretical concepts and theories which underpin current practice within health or social care.</a:t>
            </a:r>
          </a:p>
          <a:p>
            <a:pPr>
              <a:buNone/>
            </a:pPr>
            <a:endParaRPr lang="en-GB" dirty="0" smtClean="0"/>
          </a:p>
          <a:p>
            <a:r>
              <a:rPr lang="en-US" b="1" dirty="0" smtClean="0"/>
              <a:t>Assessment deadline: 11</a:t>
            </a:r>
            <a:r>
              <a:rPr lang="en-US" b="1" baseline="30000" dirty="0" smtClean="0"/>
              <a:t>th</a:t>
            </a:r>
            <a:r>
              <a:rPr lang="en-US" b="1" dirty="0" smtClean="0"/>
              <a:t> May, 2018 </a:t>
            </a:r>
            <a:endParaRPr lang="en-GB" b="1" dirty="0" smtClean="0"/>
          </a:p>
          <a:p>
            <a:pPr>
              <a:buNone/>
            </a:pPr>
            <a:endParaRPr lang="en-GB" dirty="0" smtClean="0"/>
          </a:p>
          <a:p>
            <a:pPr>
              <a:buNone/>
            </a:pPr>
            <a:endParaRPr lang="en-GB" dirty="0" smtClean="0"/>
          </a:p>
          <a:p>
            <a:pPr>
              <a:buNone/>
            </a:pPr>
            <a:endParaRPr lang="en-GB" dirty="0" smtClean="0"/>
          </a:p>
          <a:p>
            <a:pPr>
              <a:buNone/>
            </a:pPr>
            <a:endParaRPr lang="en-GB" dirty="0" smtClean="0"/>
          </a:p>
          <a:p>
            <a:pPr>
              <a:buNone/>
            </a:pP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Referencing </a:t>
            </a:r>
            <a:endParaRPr lang="en-GB" dirty="0"/>
          </a:p>
        </p:txBody>
      </p:sp>
      <p:sp>
        <p:nvSpPr>
          <p:cNvPr id="21507" name="Content Placeholder 2"/>
          <p:cNvSpPr>
            <a:spLocks noGrp="1"/>
          </p:cNvSpPr>
          <p:nvPr>
            <p:ph idx="1"/>
          </p:nvPr>
        </p:nvSpPr>
        <p:spPr>
          <a:xfrm>
            <a:off x="457200" y="1600200"/>
            <a:ext cx="8229600" cy="3989388"/>
          </a:xfrm>
        </p:spPr>
        <p:txBody>
          <a:bodyPr/>
          <a:lstStyle/>
          <a:p>
            <a:pPr eaLnBrk="1" hangingPunct="1">
              <a:buFont typeface="Arial" charset="0"/>
              <a:buNone/>
            </a:pPr>
            <a:r>
              <a:rPr lang="en-GB" altLang="en-US" smtClean="0"/>
              <a:t>	Makes up at least 20% of your grade.  Try to get into the habit  of keeping a written record of all your references (e.g. in a note-book).  This will mean that you can easily input the references into your reference list/bibliography.  </a:t>
            </a:r>
            <a:r>
              <a:rPr lang="en-GB" altLang="en-US" b="1" smtClean="0"/>
              <a:t>At undergraduate level, it is probably best to avoid automatic referencing software</a:t>
            </a:r>
            <a:r>
              <a:rPr lang="en-GB" altLang="en-US" smtClean="0"/>
              <a:t>.  The referencing system you should use is the Harvard Style.</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Reading Lists</a:t>
            </a:r>
            <a:endParaRPr lang="en-GB" dirty="0"/>
          </a:p>
        </p:txBody>
      </p:sp>
      <p:sp>
        <p:nvSpPr>
          <p:cNvPr id="22531" name="Content Placeholder 2"/>
          <p:cNvSpPr>
            <a:spLocks noGrp="1"/>
          </p:cNvSpPr>
          <p:nvPr>
            <p:ph idx="1"/>
          </p:nvPr>
        </p:nvSpPr>
        <p:spPr>
          <a:xfrm>
            <a:off x="457200" y="1600200"/>
            <a:ext cx="8229600" cy="3989388"/>
          </a:xfrm>
        </p:spPr>
        <p:txBody>
          <a:bodyPr/>
          <a:lstStyle/>
          <a:p>
            <a:pPr eaLnBrk="1" hangingPunct="1"/>
            <a:r>
              <a:rPr lang="en-GB" altLang="en-US" dirty="0" smtClean="0"/>
              <a:t>Check </a:t>
            </a:r>
            <a:r>
              <a:rPr lang="en-GB" altLang="en-US" dirty="0" err="1" smtClean="0"/>
              <a:t>Moodle</a:t>
            </a:r>
            <a:r>
              <a:rPr lang="en-GB" altLang="en-US" dirty="0" smtClean="0"/>
              <a:t> for reading lists</a:t>
            </a:r>
          </a:p>
          <a:p>
            <a:pPr eaLnBrk="1" hangingPunct="1"/>
            <a:r>
              <a:rPr lang="en-GB" altLang="en-US" dirty="0" smtClean="0"/>
              <a:t>You can use campus libraries in this building (Swansea Business School), </a:t>
            </a:r>
            <a:r>
              <a:rPr lang="en-GB" altLang="en-US" dirty="0" err="1" smtClean="0"/>
              <a:t>Townhill</a:t>
            </a:r>
            <a:r>
              <a:rPr lang="en-GB" altLang="en-US" dirty="0" smtClean="0"/>
              <a:t>, Mount Pleasant, Carmarthen, </a:t>
            </a:r>
            <a:r>
              <a:rPr lang="en-GB" altLang="en-US" dirty="0" err="1" smtClean="0"/>
              <a:t>Lampeter</a:t>
            </a:r>
            <a:endParaRPr lang="en-GB" altLang="en-US" dirty="0" smtClean="0"/>
          </a:p>
          <a:p>
            <a:pPr eaLnBrk="1" hangingPunct="1"/>
            <a:r>
              <a:rPr lang="en-GB" altLang="en-US" dirty="0" smtClean="0"/>
              <a:t>Libraries will order books from other campuses or buy them in for you</a:t>
            </a:r>
          </a:p>
          <a:p>
            <a:pPr eaLnBrk="1" hangingPunct="1"/>
            <a:r>
              <a:rPr lang="en-GB" altLang="en-US" dirty="0" smtClean="0"/>
              <a:t>Do not be afraid to request what you need</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Tips </a:t>
            </a:r>
            <a:r>
              <a:rPr lang="en-GB" smtClean="0"/>
              <a:t>for success </a:t>
            </a:r>
            <a:endParaRPr lang="en-GB" dirty="0"/>
          </a:p>
        </p:txBody>
      </p:sp>
      <p:sp>
        <p:nvSpPr>
          <p:cNvPr id="23555" name="Content Placeholder 2"/>
          <p:cNvSpPr>
            <a:spLocks noGrp="1"/>
          </p:cNvSpPr>
          <p:nvPr>
            <p:ph idx="1"/>
          </p:nvPr>
        </p:nvSpPr>
        <p:spPr>
          <a:xfrm>
            <a:off x="457200" y="1600200"/>
            <a:ext cx="8229600" cy="3989388"/>
          </a:xfrm>
        </p:spPr>
        <p:txBody>
          <a:bodyPr/>
          <a:lstStyle/>
          <a:p>
            <a:pPr eaLnBrk="1" hangingPunct="1"/>
            <a:r>
              <a:rPr lang="en-GB" altLang="en-US" smtClean="0"/>
              <a:t>Attendance </a:t>
            </a:r>
          </a:p>
          <a:p>
            <a:pPr eaLnBrk="1" hangingPunct="1"/>
            <a:r>
              <a:rPr lang="en-GB" altLang="en-US" smtClean="0"/>
              <a:t>Commitment </a:t>
            </a:r>
          </a:p>
          <a:p>
            <a:pPr eaLnBrk="1" hangingPunct="1"/>
            <a:r>
              <a:rPr lang="en-GB" altLang="en-US" smtClean="0"/>
              <a:t>Notes, handouts, print-outs, journal articles, books</a:t>
            </a:r>
          </a:p>
          <a:p>
            <a:pPr eaLnBrk="1" hangingPunct="1"/>
            <a:r>
              <a:rPr lang="en-GB" altLang="en-US" smtClean="0"/>
              <a:t>Time management </a:t>
            </a:r>
          </a:p>
          <a:p>
            <a:pPr eaLnBrk="1" hangingPunct="1"/>
            <a:r>
              <a:rPr lang="en-GB" altLang="en-US" smtClean="0"/>
              <a:t>Administrative organisation</a:t>
            </a:r>
          </a:p>
          <a:p>
            <a:pPr eaLnBrk="1" hangingPunct="1"/>
            <a:r>
              <a:rPr lang="en-GB" altLang="en-US" smtClean="0"/>
              <a:t>Reading</a:t>
            </a:r>
          </a:p>
          <a:p>
            <a:pPr eaLnBrk="1" hangingPunct="1"/>
            <a:r>
              <a:rPr lang="en-GB" altLang="en-US" smtClean="0"/>
              <a:t>Support </a:t>
            </a:r>
          </a:p>
          <a:p>
            <a:pPr eaLnBrk="1" hangingPunct="1"/>
            <a:r>
              <a:rPr lang="en-GB" altLang="en-US" smtClean="0"/>
              <a:t>Virtual Learning Environment (Moodle)</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Virtual </a:t>
            </a:r>
            <a:r>
              <a:rPr lang="en-GB" dirty="0"/>
              <a:t>L</a:t>
            </a:r>
            <a:r>
              <a:rPr lang="en-GB" dirty="0" smtClean="0"/>
              <a:t>earning Environment </a:t>
            </a:r>
            <a:endParaRPr lang="en-GB" dirty="0"/>
          </a:p>
        </p:txBody>
      </p:sp>
      <p:sp>
        <p:nvSpPr>
          <p:cNvPr id="3" name="Content Placeholder 2"/>
          <p:cNvSpPr>
            <a:spLocks noGrp="1"/>
          </p:cNvSpPr>
          <p:nvPr>
            <p:ph idx="1"/>
          </p:nvPr>
        </p:nvSpPr>
        <p:spPr>
          <a:xfrm>
            <a:off x="457200" y="1600200"/>
            <a:ext cx="8229600" cy="4132263"/>
          </a:xfrm>
        </p:spPr>
        <p:txBody>
          <a:bodyPr rtlCol="0">
            <a:normAutofit fontScale="85000" lnSpcReduction="20000"/>
          </a:bodyPr>
          <a:lstStyle/>
          <a:p>
            <a:pPr marL="182880" indent="-182880" eaLnBrk="1" fontAlgn="auto" hangingPunct="1">
              <a:spcAft>
                <a:spcPts val="0"/>
              </a:spcAft>
              <a:buFont typeface="Arial" pitchFamily="34" charset="0"/>
              <a:buChar char="•"/>
              <a:defRPr/>
            </a:pPr>
            <a:r>
              <a:rPr lang="en-GB" dirty="0" smtClean="0"/>
              <a:t>Moodle </a:t>
            </a:r>
            <a:r>
              <a:rPr lang="en-GB" dirty="0"/>
              <a:t>is the University’s </a:t>
            </a:r>
            <a:r>
              <a:rPr lang="en-GB" dirty="0" smtClean="0"/>
              <a:t>VLE and is used </a:t>
            </a:r>
            <a:r>
              <a:rPr lang="en-GB" dirty="0"/>
              <a:t>to support learning and </a:t>
            </a:r>
            <a:r>
              <a:rPr lang="en-GB" dirty="0" smtClean="0"/>
              <a:t>teaching</a:t>
            </a:r>
          </a:p>
          <a:p>
            <a:pPr marL="182880" indent="-182880" eaLnBrk="1" fontAlgn="auto" hangingPunct="1">
              <a:spcAft>
                <a:spcPts val="0"/>
              </a:spcAft>
              <a:buFont typeface="Arial" pitchFamily="34" charset="0"/>
              <a:buChar char="•"/>
              <a:defRPr/>
            </a:pPr>
            <a:endParaRPr lang="en-GB" dirty="0" smtClean="0"/>
          </a:p>
          <a:p>
            <a:pPr marL="182880" indent="-182880" eaLnBrk="1" fontAlgn="auto" hangingPunct="1">
              <a:spcAft>
                <a:spcPts val="0"/>
              </a:spcAft>
              <a:buFont typeface="Arial" pitchFamily="34" charset="0"/>
              <a:buChar char="•"/>
              <a:defRPr/>
            </a:pPr>
            <a:r>
              <a:rPr lang="en-GB" dirty="0" smtClean="0"/>
              <a:t>It </a:t>
            </a:r>
            <a:r>
              <a:rPr lang="en-GB" dirty="0"/>
              <a:t>can be accessed by </a:t>
            </a:r>
            <a:r>
              <a:rPr lang="en-GB" b="1" dirty="0"/>
              <a:t>enrolled </a:t>
            </a:r>
            <a:r>
              <a:rPr lang="en-GB" dirty="0"/>
              <a:t>students from </a:t>
            </a:r>
            <a:r>
              <a:rPr lang="en-GB" dirty="0" smtClean="0"/>
              <a:t>anywhere using </a:t>
            </a:r>
            <a:r>
              <a:rPr lang="en-GB" dirty="0"/>
              <a:t>the internet and a web </a:t>
            </a:r>
            <a:r>
              <a:rPr lang="en-GB" dirty="0" smtClean="0"/>
              <a:t>browser</a:t>
            </a:r>
          </a:p>
          <a:p>
            <a:pPr marL="182880" indent="-182880" eaLnBrk="1" fontAlgn="auto" hangingPunct="1">
              <a:spcAft>
                <a:spcPts val="0"/>
              </a:spcAft>
              <a:buFont typeface="Arial" pitchFamily="34" charset="0"/>
              <a:buChar char="•"/>
              <a:defRPr/>
            </a:pPr>
            <a:endParaRPr lang="en-GB" dirty="0" smtClean="0"/>
          </a:p>
          <a:p>
            <a:pPr marL="182880" indent="-182880" eaLnBrk="1" fontAlgn="auto" hangingPunct="1">
              <a:spcAft>
                <a:spcPts val="0"/>
              </a:spcAft>
              <a:buFont typeface="Arial" pitchFamily="34" charset="0"/>
              <a:buChar char="•"/>
              <a:defRPr/>
            </a:pPr>
            <a:r>
              <a:rPr lang="en-GB" dirty="0" err="1" smtClean="0"/>
              <a:t>Moodle</a:t>
            </a:r>
            <a:r>
              <a:rPr lang="en-GB" dirty="0" smtClean="0"/>
              <a:t> allows students </a:t>
            </a:r>
            <a:r>
              <a:rPr lang="en-GB" dirty="0"/>
              <a:t>to: </a:t>
            </a:r>
            <a:r>
              <a:rPr lang="en-GB" dirty="0" smtClean="0"/>
              <a:t>access </a:t>
            </a:r>
            <a:r>
              <a:rPr lang="en-GB" dirty="0"/>
              <a:t>course </a:t>
            </a:r>
            <a:r>
              <a:rPr lang="en-GB" dirty="0" smtClean="0"/>
              <a:t>materials; facilitate </a:t>
            </a:r>
            <a:r>
              <a:rPr lang="en-GB" dirty="0"/>
              <a:t>communication between students and </a:t>
            </a:r>
            <a:r>
              <a:rPr lang="en-GB" dirty="0" smtClean="0"/>
              <a:t>tutors; support </a:t>
            </a:r>
            <a:r>
              <a:rPr lang="en-GB" dirty="0"/>
              <a:t>group </a:t>
            </a:r>
            <a:r>
              <a:rPr lang="en-GB" dirty="0" smtClean="0"/>
              <a:t>tasks; take </a:t>
            </a:r>
            <a:r>
              <a:rPr lang="en-GB" dirty="0"/>
              <a:t>online assessments with automatic marking and feedback facilities </a:t>
            </a:r>
            <a:endParaRPr lang="en-GB" dirty="0" smtClean="0"/>
          </a:p>
          <a:p>
            <a:pPr marL="182880" indent="-182880" eaLnBrk="1" fontAlgn="auto" hangingPunct="1">
              <a:spcAft>
                <a:spcPts val="0"/>
              </a:spcAft>
              <a:buFont typeface="Arial" pitchFamily="34" charset="0"/>
              <a:buChar char="•"/>
              <a:defRPr/>
            </a:pPr>
            <a:endParaRPr lang="en-GB" dirty="0" smtClean="0"/>
          </a:p>
          <a:p>
            <a:pPr marL="182880" indent="-182880" eaLnBrk="1" fontAlgn="auto" hangingPunct="1">
              <a:spcAft>
                <a:spcPts val="0"/>
              </a:spcAft>
              <a:buFont typeface="Arial" pitchFamily="34" charset="0"/>
              <a:buChar char="•"/>
              <a:defRPr/>
            </a:pPr>
            <a:r>
              <a:rPr lang="en-GB" dirty="0" err="1" smtClean="0"/>
              <a:t>Moodle</a:t>
            </a:r>
            <a:r>
              <a:rPr lang="en-GB" dirty="0" smtClean="0"/>
              <a:t> </a:t>
            </a:r>
            <a:r>
              <a:rPr lang="en-GB" dirty="0"/>
              <a:t>can be used for administration tasks such as: </a:t>
            </a:r>
            <a:r>
              <a:rPr lang="en-GB" dirty="0" smtClean="0"/>
              <a:t>displaying </a:t>
            </a:r>
            <a:r>
              <a:rPr lang="en-GB" dirty="0"/>
              <a:t>announcements </a:t>
            </a:r>
            <a:r>
              <a:rPr lang="en-GB" dirty="0" smtClean="0"/>
              <a:t>(e.g</a:t>
            </a:r>
            <a:r>
              <a:rPr lang="en-GB" dirty="0"/>
              <a:t>. lecture venue </a:t>
            </a:r>
            <a:r>
              <a:rPr lang="en-GB" dirty="0" smtClean="0"/>
              <a:t>changed); submission </a:t>
            </a:r>
            <a:r>
              <a:rPr lang="en-GB" dirty="0"/>
              <a:t>of assignments </a:t>
            </a:r>
            <a:r>
              <a:rPr lang="en-GB" dirty="0" smtClean="0"/>
              <a:t>electronically </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176</TotalTime>
  <Words>647</Words>
  <Application>Microsoft Office PowerPoint</Application>
  <PresentationFormat>On-screen Show (4:3)</PresentationFormat>
  <Paragraphs>120</Paragraphs>
  <Slides>17</Slides>
  <Notes>17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Calibri</vt:lpstr>
      <vt:lpstr>Clarity</vt:lpstr>
      <vt:lpstr>Introduction to Module:  Principles of Health and Social Care Practice:  BMHP5002</vt:lpstr>
      <vt:lpstr>Module overview</vt:lpstr>
      <vt:lpstr>Level of Study: 5 </vt:lpstr>
      <vt:lpstr>Module aim</vt:lpstr>
      <vt:lpstr>Learning outcomes</vt:lpstr>
      <vt:lpstr>Indicative content</vt:lpstr>
      <vt:lpstr>Indicative content (cont.)</vt:lpstr>
      <vt:lpstr>Indicative content (cont.)</vt:lpstr>
      <vt:lpstr>Learning and teaching strategy</vt:lpstr>
      <vt:lpstr>Learning and teaching strategy</vt:lpstr>
      <vt:lpstr>Assignment: Component 1 (50% of marks for module)</vt:lpstr>
      <vt:lpstr>Assignment: Component 2 (50% of marks for module)</vt:lpstr>
      <vt:lpstr>Referencing </vt:lpstr>
      <vt:lpstr>Reading Lists</vt:lpstr>
      <vt:lpstr>Tips for success </vt:lpstr>
      <vt:lpstr>Virtual Learning Environment </vt:lpstr>
      <vt:lpstr>Questions?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Ben Duxbury</cp:lastModifiedBy>
  <cp:revision>33</cp:revision>
  <cp:lastPrinted>2018-01-29T07:55:00Z</cp:lastPrinted>
  <dcterms:created xsi:type="dcterms:W3CDTF">2014-09-13T13:55:51Z</dcterms:created>
  <dcterms:modified xsi:type="dcterms:W3CDTF">2018-01-29T07:55:10Z</dcterms:modified>
</cp:coreProperties>
</file>