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2" r:id="rId6"/>
    <p:sldId id="267" r:id="rId7"/>
    <p:sldId id="268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dirty="0"/>
              <a:t>Problem solving and decision making </a:t>
            </a:r>
            <a:br>
              <a:rPr lang="en-GB" dirty="0"/>
            </a:br>
            <a:r>
              <a:rPr lang="en-GB" dirty="0"/>
              <a:t>LCLM4004</a:t>
            </a:r>
            <a:br>
              <a:rPr lang="en-GB" dirty="0"/>
            </a:br>
            <a:r>
              <a:rPr lang="en-GB" dirty="0"/>
              <a:t>KADRI DAUTI</a:t>
            </a:r>
            <a:br>
              <a:rPr lang="en-GB" dirty="0"/>
            </a:br>
            <a:r>
              <a:rPr lang="en-GB" dirty="0"/>
              <a:t>2531914</a:t>
            </a:r>
            <a:br>
              <a:rPr lang="en-GB" dirty="0"/>
            </a:br>
            <a:r>
              <a:rPr lang="en-GB" dirty="0"/>
              <a:t>TOYIN ADISA</a:t>
            </a:r>
            <a:br>
              <a:rPr lang="en-GB" dirty="0"/>
            </a:br>
            <a:r>
              <a:rPr lang="en-GB" dirty="0"/>
              <a:t>ASSIGNMENT 1 PRESENTATION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>
              <a:defRPr sz="2800"/>
            </a:pPr>
            <a: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t>• Introduction</a:t>
            </a:r>
          </a:p>
          <a:p>
            <a:r>
              <a:t>• Company background</a:t>
            </a:r>
          </a:p>
          <a:p>
            <a:r>
              <a:t>• Problem</a:t>
            </a:r>
          </a:p>
          <a:p>
            <a:r>
              <a:t>• 5W2H</a:t>
            </a:r>
          </a:p>
          <a:p>
            <a:r>
              <a:t>• PESTEL</a:t>
            </a:r>
          </a:p>
          <a:p>
            <a:r>
              <a:t>• Fishbone</a:t>
            </a:r>
          </a:p>
          <a:p>
            <a:r>
              <a:t>• Key findings</a:t>
            </a:r>
          </a:p>
          <a:p>
            <a:r>
              <a:t>• References</a:t>
            </a: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>
              <a:defRPr sz="2800"/>
            </a:pPr>
            <a: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pPr lvl="0"/>
            <a:endParaRPr lang="en-GB" dirty="0"/>
          </a:p>
          <a:p>
            <a:pPr lvl="0"/>
            <a:r>
              <a:rPr lang="en-GB" b="1" dirty="0"/>
              <a:t>.</a:t>
            </a:r>
            <a:r>
              <a:rPr lang="en-GB" dirty="0"/>
              <a:t>Independent artisan bakery in Coventry retail park.</a:t>
            </a:r>
          </a:p>
          <a:p>
            <a:pPr lvl="0"/>
            <a:r>
              <a:rPr lang="en-GB" dirty="0"/>
              <a:t>.Opened in 2015.</a:t>
            </a:r>
          </a:p>
          <a:p>
            <a:pPr lvl="0"/>
            <a:r>
              <a:rPr lang="en-GB" dirty="0"/>
              <a:t>.Sells organic cakes, pastries and bread.</a:t>
            </a:r>
          </a:p>
          <a:p>
            <a:pPr lvl="0"/>
            <a:r>
              <a:rPr lang="en-GB" dirty="0"/>
              <a:t>.Customer base includes shoppers, retail workers, office workers and  warehouse staff.</a:t>
            </a:r>
          </a:p>
          <a:p>
            <a:pPr lvl="0"/>
            <a:r>
              <a:rPr lang="en-GB" dirty="0"/>
              <a:t>.Sales grew until 2020 before declining.</a:t>
            </a:r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>
              <a:defRPr sz="2800"/>
            </a:pPr>
            <a:r>
              <a:t>Problem &amp; 5W2H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endParaRPr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B4D7FE5-56CC-B3BC-1655-5428EEC2E2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7926153"/>
              </p:ext>
            </p:extLst>
          </p:nvPr>
        </p:nvGraphicFramePr>
        <p:xfrm>
          <a:off x="1694328" y="1488140"/>
          <a:ext cx="10065504" cy="4636079"/>
        </p:xfrm>
        <a:graphic>
          <a:graphicData uri="http://schemas.openxmlformats.org/drawingml/2006/table">
            <a:tbl>
              <a:tblPr firstCol="1">
                <a:tableStyleId>{5C22544A-7EE6-4342-B048-85BDC9FD1C3A}</a:tableStyleId>
              </a:tblPr>
              <a:tblGrid>
                <a:gridCol w="5032752">
                  <a:extLst>
                    <a:ext uri="{9D8B030D-6E8A-4147-A177-3AD203B41FA5}">
                      <a16:colId xmlns:a16="http://schemas.microsoft.com/office/drawing/2014/main" val="4013572732"/>
                    </a:ext>
                  </a:extLst>
                </a:gridCol>
                <a:gridCol w="5032752">
                  <a:extLst>
                    <a:ext uri="{9D8B030D-6E8A-4147-A177-3AD203B41FA5}">
                      <a16:colId xmlns:a16="http://schemas.microsoft.com/office/drawing/2014/main" val="1907433981"/>
                    </a:ext>
                  </a:extLst>
                </a:gridCol>
              </a:tblGrid>
              <a:tr h="7015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What?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Sales have stagnated and remain below pre-pandemic levels.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706154505"/>
                  </a:ext>
                </a:extLst>
              </a:tr>
              <a:tr h="7015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Why?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Reduced footfall, hybrid working, rising costs and limited services.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60620159"/>
                  </a:ext>
                </a:extLst>
              </a:tr>
              <a:tr h="42700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Who?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Basil, employees and customers.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636926303"/>
                  </a:ext>
                </a:extLst>
              </a:tr>
              <a:tr h="42700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Where?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Coventry retail park.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600895569"/>
                  </a:ext>
                </a:extLst>
              </a:tr>
              <a:tr h="97601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When?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Sales declined in 2020 and remained low between 2023–2025.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858111713"/>
                  </a:ext>
                </a:extLst>
              </a:tr>
              <a:tr h="7015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How?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Fewer customers and increasing expenses reduce profitability.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98290470"/>
                  </a:ext>
                </a:extLst>
              </a:tr>
              <a:tr h="7015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How much?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Sales are approximately 25% below 2019.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41728396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9203" y="38301"/>
            <a:ext cx="9988449" cy="479400"/>
          </a:xfr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>
              <a:defRPr sz="2800"/>
            </a:pPr>
            <a:r>
              <a:t>PESTEL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/>
          <a:lstStyle/>
          <a:p>
            <a:endParaRPr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6A2577C-1270-D1FE-905B-2FD4C3FA41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10804"/>
              </p:ext>
            </p:extLst>
          </p:nvPr>
        </p:nvGraphicFramePr>
        <p:xfrm>
          <a:off x="2095281" y="1219200"/>
          <a:ext cx="9409330" cy="4632960"/>
        </p:xfrm>
        <a:graphic>
          <a:graphicData uri="http://schemas.openxmlformats.org/drawingml/2006/table">
            <a:tbl>
              <a:tblPr firstCol="1">
                <a:tableStyleId>{5C22544A-7EE6-4342-B048-85BDC9FD1C3A}</a:tableStyleId>
              </a:tblPr>
              <a:tblGrid>
                <a:gridCol w="4704665">
                  <a:extLst>
                    <a:ext uri="{9D8B030D-6E8A-4147-A177-3AD203B41FA5}">
                      <a16:colId xmlns:a16="http://schemas.microsoft.com/office/drawing/2014/main" val="2045009751"/>
                    </a:ext>
                  </a:extLst>
                </a:gridCol>
                <a:gridCol w="4704665">
                  <a:extLst>
                    <a:ext uri="{9D8B030D-6E8A-4147-A177-3AD203B41FA5}">
                      <a16:colId xmlns:a16="http://schemas.microsoft.com/office/drawing/2014/main" val="201802721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Factor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Possible issues to research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4268594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Political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Business rates, government support for SMEs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8010359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Economic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Inflation, rising ingredient prices, cost of living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2262563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Social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Hybrid working, changing shopping habits, demand for convenience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14621707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Technological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Online ordering, delivery apps, digital payments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0734293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Environmental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Organic ingredients, sustainability, crop failures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8532610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Legal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Food hygiene regulations, employment law, health and safety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9241526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pPr>
              <a:defRPr sz="2800"/>
            </a:pPr>
            <a:r>
              <a:t>PESTEL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/>
          <a:lstStyle/>
          <a:p>
            <a:endParaRPr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2789A16-676F-B679-4FBA-D480A644A0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70674688"/>
              </p:ext>
            </p:extLst>
          </p:nvPr>
        </p:nvGraphicFramePr>
        <p:xfrm>
          <a:off x="1603553" y="1481667"/>
          <a:ext cx="9921396" cy="5148333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2480349">
                  <a:extLst>
                    <a:ext uri="{9D8B030D-6E8A-4147-A177-3AD203B41FA5}">
                      <a16:colId xmlns:a16="http://schemas.microsoft.com/office/drawing/2014/main" val="3242485776"/>
                    </a:ext>
                  </a:extLst>
                </a:gridCol>
                <a:gridCol w="2480349">
                  <a:extLst>
                    <a:ext uri="{9D8B030D-6E8A-4147-A177-3AD203B41FA5}">
                      <a16:colId xmlns:a16="http://schemas.microsoft.com/office/drawing/2014/main" val="3980885714"/>
                    </a:ext>
                  </a:extLst>
                </a:gridCol>
                <a:gridCol w="2480349">
                  <a:extLst>
                    <a:ext uri="{9D8B030D-6E8A-4147-A177-3AD203B41FA5}">
                      <a16:colId xmlns:a16="http://schemas.microsoft.com/office/drawing/2014/main" val="4071472510"/>
                    </a:ext>
                  </a:extLst>
                </a:gridCol>
                <a:gridCol w="2480349">
                  <a:extLst>
                    <a:ext uri="{9D8B030D-6E8A-4147-A177-3AD203B41FA5}">
                      <a16:colId xmlns:a16="http://schemas.microsoft.com/office/drawing/2014/main" val="1248113111"/>
                    </a:ext>
                  </a:extLst>
                </a:gridCol>
              </a:tblGrid>
              <a:tr h="23127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600">
                        <a:effectLst/>
                      </a:endParaRP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Point 1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Point 2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How it affects Basil’s Bakery</a:t>
                      </a:r>
                    </a:p>
                  </a:txBody>
                  <a:tcPr marL="39688" marR="39688" marT="26458" marB="26458" anchor="ctr"/>
                </a:tc>
                <a:extLst>
                  <a:ext uri="{0D108BD9-81ED-4DB2-BD59-A6C34878D82A}">
                    <a16:rowId xmlns:a16="http://schemas.microsoft.com/office/drawing/2014/main" val="2507580575"/>
                  </a:ext>
                </a:extLst>
              </a:tr>
              <a:tr h="77426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Political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Business rates for small businesses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Government support policies for SMEs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Higher business rates increase costs, while government support can help reduce financial pressure.</a:t>
                      </a:r>
                    </a:p>
                  </a:txBody>
                  <a:tcPr marL="39688" marR="39688" marT="26458" marB="26458" anchor="ctr"/>
                </a:tc>
                <a:extLst>
                  <a:ext uri="{0D108BD9-81ED-4DB2-BD59-A6C34878D82A}">
                    <a16:rowId xmlns:a16="http://schemas.microsoft.com/office/drawing/2014/main" val="1492107116"/>
                  </a:ext>
                </a:extLst>
              </a:tr>
              <a:tr h="68376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Economic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 dirty="0">
                          <a:effectLst/>
                        </a:rPr>
                        <a:t>Inflation increases ingredient and utility costs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Cost-of-living pressures reduce customer spending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Rising costs reduce profits, and customers may buy fewer premium bakery products.</a:t>
                      </a:r>
                    </a:p>
                  </a:txBody>
                  <a:tcPr marL="39688" marR="39688" marT="26458" marB="26458" anchor="ctr"/>
                </a:tc>
                <a:extLst>
                  <a:ext uri="{0D108BD9-81ED-4DB2-BD59-A6C34878D82A}">
                    <a16:rowId xmlns:a16="http://schemas.microsoft.com/office/drawing/2014/main" val="2202529707"/>
                  </a:ext>
                </a:extLst>
              </a:tr>
              <a:tr h="5932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Social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 dirty="0">
                          <a:effectLst/>
                        </a:rPr>
                        <a:t>More people work from home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Changing shopping habits and lower retail footfall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Fewer office workers and shoppers visit the retail park, reducing daily sales.</a:t>
                      </a:r>
                    </a:p>
                  </a:txBody>
                  <a:tcPr marL="39688" marR="39688" marT="26458" marB="26458" anchor="ctr"/>
                </a:tc>
                <a:extLst>
                  <a:ext uri="{0D108BD9-81ED-4DB2-BD59-A6C34878D82A}">
                    <a16:rowId xmlns:a16="http://schemas.microsoft.com/office/drawing/2014/main" val="3113705361"/>
                  </a:ext>
                </a:extLst>
              </a:tr>
              <a:tr h="77426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 dirty="0">
                          <a:effectLst/>
                        </a:rPr>
                        <a:t>Technological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No online ordering or pre-order system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No delivery service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Customers may choose competitors that offer convenient online ordering and home delivery.</a:t>
                      </a:r>
                    </a:p>
                  </a:txBody>
                  <a:tcPr marL="39688" marR="39688" marT="26458" marB="26458" anchor="ctr"/>
                </a:tc>
                <a:extLst>
                  <a:ext uri="{0D108BD9-81ED-4DB2-BD59-A6C34878D82A}">
                    <a16:rowId xmlns:a16="http://schemas.microsoft.com/office/drawing/2014/main" val="946552067"/>
                  </a:ext>
                </a:extLst>
              </a:tr>
              <a:tr h="12267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Environmental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Organic ingredients are vulnerable to crop failures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Growing demand for sustainable businesses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Crop failures make ingredient prices unpredictable, but Basil’s commitment to organic products may attract environmentally conscious customers.</a:t>
                      </a:r>
                    </a:p>
                  </a:txBody>
                  <a:tcPr marL="39688" marR="39688" marT="26458" marB="26458" anchor="ctr"/>
                </a:tc>
                <a:extLst>
                  <a:ext uri="{0D108BD9-81ED-4DB2-BD59-A6C34878D82A}">
                    <a16:rowId xmlns:a16="http://schemas.microsoft.com/office/drawing/2014/main" val="1066514858"/>
                  </a:ext>
                </a:extLst>
              </a:tr>
              <a:tr h="8647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Legal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Food hygiene and safety regulations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>
                          <a:effectLst/>
                        </a:rPr>
                        <a:t>Employment laws and minimum wage increases</a:t>
                      </a:r>
                    </a:p>
                  </a:txBody>
                  <a:tcPr marL="39688" marR="39688" marT="26458" marB="264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00" dirty="0">
                          <a:effectLst/>
                        </a:rPr>
                        <a:t>Compliance increases operating costs but is essential to protect customers and maintain the bakery’s reputation.</a:t>
                      </a:r>
                    </a:p>
                  </a:txBody>
                  <a:tcPr marL="39688" marR="39688" marT="26458" marB="26458" anchor="ctr"/>
                </a:tc>
                <a:extLst>
                  <a:ext uri="{0D108BD9-81ED-4DB2-BD59-A6C34878D82A}">
                    <a16:rowId xmlns:a16="http://schemas.microsoft.com/office/drawing/2014/main" val="35971650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7374" y="43103"/>
            <a:ext cx="8915399" cy="475129"/>
          </a:xfrm>
        </p:spPr>
        <p:txBody>
          <a:bodyPr>
            <a:normAutofit fontScale="90000"/>
          </a:bodyPr>
          <a:lstStyle/>
          <a:p>
            <a:pPr>
              <a:defRPr sz="2800"/>
            </a:pPr>
            <a:r>
              <a:rPr dirty="0"/>
              <a:t>Fishbone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77571C8B-762D-EC57-F868-DEDE562E9530}"/>
              </a:ext>
            </a:extLst>
          </p:cNvPr>
          <p:cNvCxnSpPr>
            <a:cxnSpLocks/>
          </p:cNvCxnSpPr>
          <p:nvPr/>
        </p:nvCxnSpPr>
        <p:spPr>
          <a:xfrm>
            <a:off x="1249438" y="3499556"/>
            <a:ext cx="8438444" cy="0"/>
          </a:xfrm>
          <a:prstGeom prst="straightConnector1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9FF6FFBC-57F9-D83B-CAF4-5BD25318D908}"/>
              </a:ext>
            </a:extLst>
          </p:cNvPr>
          <p:cNvSpPr/>
          <p:nvPr/>
        </p:nvSpPr>
        <p:spPr>
          <a:xfrm>
            <a:off x="9757138" y="2514600"/>
            <a:ext cx="2434862" cy="18288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FALLING </a:t>
            </a:r>
          </a:p>
          <a:p>
            <a:pPr algn="ctr"/>
            <a:r>
              <a:rPr lang="en-GB" dirty="0"/>
              <a:t>SALES</a:t>
            </a:r>
            <a:endParaRPr lang="en-US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03043A0-DC9F-96C8-2FD5-F05D82F02CD2}"/>
              </a:ext>
            </a:extLst>
          </p:cNvPr>
          <p:cNvCxnSpPr>
            <a:cxnSpLocks/>
          </p:cNvCxnSpPr>
          <p:nvPr/>
        </p:nvCxnSpPr>
        <p:spPr>
          <a:xfrm flipV="1">
            <a:off x="1749778" y="1820333"/>
            <a:ext cx="1971927" cy="1608667"/>
          </a:xfrm>
          <a:prstGeom prst="straightConnector1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1A8432EA-FF78-80A8-9A06-76807348D64C}"/>
              </a:ext>
            </a:extLst>
          </p:cNvPr>
          <p:cNvCxnSpPr>
            <a:cxnSpLocks/>
          </p:cNvCxnSpPr>
          <p:nvPr/>
        </p:nvCxnSpPr>
        <p:spPr>
          <a:xfrm flipV="1">
            <a:off x="4189027" y="1693335"/>
            <a:ext cx="1952789" cy="1721556"/>
          </a:xfrm>
          <a:prstGeom prst="straightConnector1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8380F84F-35DD-6F87-D6CB-DD10152F763C}"/>
              </a:ext>
            </a:extLst>
          </p:cNvPr>
          <p:cNvCxnSpPr>
            <a:cxnSpLocks/>
            <a:endCxn id="50" idx="2"/>
          </p:cNvCxnSpPr>
          <p:nvPr/>
        </p:nvCxnSpPr>
        <p:spPr>
          <a:xfrm flipV="1">
            <a:off x="6702778" y="1780823"/>
            <a:ext cx="2072216" cy="1648177"/>
          </a:xfrm>
          <a:prstGeom prst="straightConnector1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25B68244-6D63-672D-B481-F46A15A7A1D8}"/>
              </a:ext>
            </a:extLst>
          </p:cNvPr>
          <p:cNvCxnSpPr>
            <a:cxnSpLocks/>
          </p:cNvCxnSpPr>
          <p:nvPr/>
        </p:nvCxnSpPr>
        <p:spPr>
          <a:xfrm>
            <a:off x="2682882" y="3599219"/>
            <a:ext cx="2067883" cy="1998133"/>
          </a:xfrm>
          <a:prstGeom prst="straightConnector1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90F2D864-84ED-7A90-53E8-DB644DA7D7A9}"/>
              </a:ext>
            </a:extLst>
          </p:cNvPr>
          <p:cNvCxnSpPr>
            <a:cxnSpLocks/>
          </p:cNvCxnSpPr>
          <p:nvPr/>
        </p:nvCxnSpPr>
        <p:spPr>
          <a:xfrm>
            <a:off x="5868717" y="3584222"/>
            <a:ext cx="2138444" cy="2028129"/>
          </a:xfrm>
          <a:prstGeom prst="straightConnector1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Rectangle 48">
            <a:extLst>
              <a:ext uri="{FF2B5EF4-FFF2-40B4-BE49-F238E27FC236}">
                <a16:creationId xmlns:a16="http://schemas.microsoft.com/office/drawing/2014/main" id="{C0D32CDF-193D-8335-C486-605BAAF0FA14}"/>
              </a:ext>
            </a:extLst>
          </p:cNvPr>
          <p:cNvSpPr/>
          <p:nvPr/>
        </p:nvSpPr>
        <p:spPr>
          <a:xfrm>
            <a:off x="5273322" y="1355436"/>
            <a:ext cx="1828800" cy="36894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LOCATION</a:t>
            </a:r>
            <a:endParaRPr lang="en-US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169F72A4-E691-DB37-A05E-74FBF482B509}"/>
              </a:ext>
            </a:extLst>
          </p:cNvPr>
          <p:cNvSpPr/>
          <p:nvPr/>
        </p:nvSpPr>
        <p:spPr>
          <a:xfrm>
            <a:off x="7860594" y="1117607"/>
            <a:ext cx="1828800" cy="6632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i="1" dirty="0"/>
              <a:t>Salaries </a:t>
            </a:r>
            <a:endParaRPr lang="en-US" b="1" i="1" dirty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B1C9F42-1C32-BAF4-9832-557A32C45BCD}"/>
              </a:ext>
            </a:extLst>
          </p:cNvPr>
          <p:cNvSpPr/>
          <p:nvPr/>
        </p:nvSpPr>
        <p:spPr>
          <a:xfrm>
            <a:off x="2943175" y="1059748"/>
            <a:ext cx="1828800" cy="6632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CUSTOMERS</a:t>
            </a:r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11F61F6-A3BD-1C7F-521B-72905F2CB60D}"/>
              </a:ext>
            </a:extLst>
          </p:cNvPr>
          <p:cNvSpPr/>
          <p:nvPr/>
        </p:nvSpPr>
        <p:spPr>
          <a:xfrm>
            <a:off x="3665261" y="5457133"/>
            <a:ext cx="1828800" cy="7376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Supply chain</a:t>
            </a:r>
            <a:endParaRPr lang="en-US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2B75622-1DAB-3964-63AB-C183E92E8998}"/>
              </a:ext>
            </a:extLst>
          </p:cNvPr>
          <p:cNvSpPr/>
          <p:nvPr/>
        </p:nvSpPr>
        <p:spPr>
          <a:xfrm>
            <a:off x="6965761" y="5457129"/>
            <a:ext cx="1828800" cy="7376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Market services </a:t>
            </a:r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AFB9538-AB7F-89AA-2160-7AA0092B3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471333" y="2116667"/>
            <a:ext cx="1136550" cy="0"/>
          </a:xfrm>
          <a:prstGeom prst="straightConnector1">
            <a:avLst/>
          </a:prstGeom>
          <a:ln w="762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B782CC8-67DA-272B-2D83-BC5ABD9CB987}"/>
              </a:ext>
            </a:extLst>
          </p:cNvPr>
          <p:cNvCxnSpPr>
            <a:cxnSpLocks/>
          </p:cNvCxnSpPr>
          <p:nvPr/>
        </p:nvCxnSpPr>
        <p:spPr>
          <a:xfrm>
            <a:off x="2790249" y="2641599"/>
            <a:ext cx="1495778" cy="0"/>
          </a:xfrm>
          <a:prstGeom prst="straightConnector1">
            <a:avLst/>
          </a:prstGeom>
          <a:ln w="762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A5950913-7DB5-3BCB-11A4-57A234DB877F}"/>
              </a:ext>
            </a:extLst>
          </p:cNvPr>
          <p:cNvCxnSpPr>
            <a:cxnSpLocks/>
          </p:cNvCxnSpPr>
          <p:nvPr/>
        </p:nvCxnSpPr>
        <p:spPr>
          <a:xfrm>
            <a:off x="2191973" y="3102332"/>
            <a:ext cx="1623054" cy="0"/>
          </a:xfrm>
          <a:prstGeom prst="straightConnector1">
            <a:avLst/>
          </a:prstGeom>
          <a:ln w="762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23457B55-E696-864D-77FD-9976BED7185F}"/>
              </a:ext>
            </a:extLst>
          </p:cNvPr>
          <p:cNvCxnSpPr>
            <a:cxnSpLocks/>
          </p:cNvCxnSpPr>
          <p:nvPr/>
        </p:nvCxnSpPr>
        <p:spPr>
          <a:xfrm flipV="1">
            <a:off x="5580777" y="2116667"/>
            <a:ext cx="1384984" cy="43406"/>
          </a:xfrm>
          <a:prstGeom prst="straightConnector1">
            <a:avLst/>
          </a:prstGeom>
          <a:ln w="762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42E84767-8AB8-5E0C-6D67-642ED66B1B80}"/>
              </a:ext>
            </a:extLst>
          </p:cNvPr>
          <p:cNvCxnSpPr>
            <a:cxnSpLocks/>
          </p:cNvCxnSpPr>
          <p:nvPr/>
        </p:nvCxnSpPr>
        <p:spPr>
          <a:xfrm flipV="1">
            <a:off x="5050266" y="2624666"/>
            <a:ext cx="1470478" cy="16933"/>
          </a:xfrm>
          <a:prstGeom prst="straightConnector1">
            <a:avLst/>
          </a:prstGeom>
          <a:ln w="762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D0E83A61-05E0-7591-C138-91E3714C3B94}"/>
              </a:ext>
            </a:extLst>
          </p:cNvPr>
          <p:cNvCxnSpPr>
            <a:cxnSpLocks/>
          </p:cNvCxnSpPr>
          <p:nvPr/>
        </p:nvCxnSpPr>
        <p:spPr>
          <a:xfrm flipV="1">
            <a:off x="4421805" y="3131451"/>
            <a:ext cx="1674195" cy="30856"/>
          </a:xfrm>
          <a:prstGeom prst="straightConnector1">
            <a:avLst/>
          </a:prstGeom>
          <a:ln w="762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FFBFC0A6-F991-55D8-D51F-C43D29072405}"/>
              </a:ext>
            </a:extLst>
          </p:cNvPr>
          <p:cNvCxnSpPr>
            <a:cxnSpLocks/>
          </p:cNvCxnSpPr>
          <p:nvPr/>
        </p:nvCxnSpPr>
        <p:spPr>
          <a:xfrm>
            <a:off x="8438444" y="2062163"/>
            <a:ext cx="1434394" cy="0"/>
          </a:xfrm>
          <a:prstGeom prst="straightConnector1">
            <a:avLst/>
          </a:prstGeom>
          <a:ln w="762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58E02BBF-2942-4892-9430-E6EA0CF059DC}"/>
              </a:ext>
            </a:extLst>
          </p:cNvPr>
          <p:cNvCxnSpPr>
            <a:cxnSpLocks/>
          </p:cNvCxnSpPr>
          <p:nvPr/>
        </p:nvCxnSpPr>
        <p:spPr>
          <a:xfrm>
            <a:off x="7849305" y="2624666"/>
            <a:ext cx="1835855" cy="0"/>
          </a:xfrm>
          <a:prstGeom prst="straightConnector1">
            <a:avLst/>
          </a:prstGeom>
          <a:ln w="762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7CCF58D3-A1A2-0370-FBA7-DF817DFAFEDF}"/>
              </a:ext>
            </a:extLst>
          </p:cNvPr>
          <p:cNvCxnSpPr>
            <a:cxnSpLocks/>
          </p:cNvCxnSpPr>
          <p:nvPr/>
        </p:nvCxnSpPr>
        <p:spPr>
          <a:xfrm flipV="1">
            <a:off x="7235290" y="3093155"/>
            <a:ext cx="1953865" cy="9177"/>
          </a:xfrm>
          <a:prstGeom prst="straightConnector1">
            <a:avLst/>
          </a:prstGeom>
          <a:ln w="762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BADFD95D-1EEB-8FDE-C5FA-71C311E0EBCF}"/>
              </a:ext>
            </a:extLst>
          </p:cNvPr>
          <p:cNvCxnSpPr>
            <a:cxnSpLocks/>
          </p:cNvCxnSpPr>
          <p:nvPr/>
        </p:nvCxnSpPr>
        <p:spPr>
          <a:xfrm>
            <a:off x="3157340" y="3888315"/>
            <a:ext cx="2257374" cy="0"/>
          </a:xfrm>
          <a:prstGeom prst="straightConnector1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94587EDF-63FF-C669-EBB0-E98D991C5B93}"/>
              </a:ext>
            </a:extLst>
          </p:cNvPr>
          <p:cNvCxnSpPr>
            <a:cxnSpLocks/>
          </p:cNvCxnSpPr>
          <p:nvPr/>
        </p:nvCxnSpPr>
        <p:spPr>
          <a:xfrm>
            <a:off x="3857575" y="4741332"/>
            <a:ext cx="1767612" cy="0"/>
          </a:xfrm>
          <a:prstGeom prst="straightConnector1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Arrow Connector 88">
            <a:extLst>
              <a:ext uri="{FF2B5EF4-FFF2-40B4-BE49-F238E27FC236}">
                <a16:creationId xmlns:a16="http://schemas.microsoft.com/office/drawing/2014/main" id="{F6F2B490-105C-FDDD-3511-6C4B859B86B1}"/>
              </a:ext>
            </a:extLst>
          </p:cNvPr>
          <p:cNvCxnSpPr>
            <a:cxnSpLocks/>
          </p:cNvCxnSpPr>
          <p:nvPr/>
        </p:nvCxnSpPr>
        <p:spPr>
          <a:xfrm flipH="1" flipV="1">
            <a:off x="6401409" y="3946873"/>
            <a:ext cx="2614520" cy="12350"/>
          </a:xfrm>
          <a:prstGeom prst="straightConnector1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B5BFC1E0-2ED2-3516-A620-E6363C28A398}"/>
              </a:ext>
            </a:extLst>
          </p:cNvPr>
          <p:cNvCxnSpPr>
            <a:cxnSpLocks/>
          </p:cNvCxnSpPr>
          <p:nvPr/>
        </p:nvCxnSpPr>
        <p:spPr>
          <a:xfrm>
            <a:off x="7102122" y="4750509"/>
            <a:ext cx="2010651" cy="0"/>
          </a:xfrm>
          <a:prstGeom prst="straightConnector1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Subtitle 101">
            <a:extLst>
              <a:ext uri="{FF2B5EF4-FFF2-40B4-BE49-F238E27FC236}">
                <a16:creationId xmlns:a16="http://schemas.microsoft.com/office/drawing/2014/main" id="{9FEAE864-29EA-FD9D-857F-230DB39674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61657" y="1751721"/>
            <a:ext cx="2086397" cy="458790"/>
          </a:xfrm>
        </p:spPr>
        <p:txBody>
          <a:bodyPr/>
          <a:lstStyle/>
          <a:p>
            <a:r>
              <a:rPr lang="en-GB" b="1" dirty="0"/>
              <a:t>Fewer visitors </a:t>
            </a:r>
            <a:endParaRPr lang="en-US" b="1" dirty="0"/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531F713F-511C-7D5F-70FF-A707FE8222B6}"/>
              </a:ext>
            </a:extLst>
          </p:cNvPr>
          <p:cNvSpPr txBox="1"/>
          <p:nvPr/>
        </p:nvSpPr>
        <p:spPr>
          <a:xfrm>
            <a:off x="5188655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65933C1B-4B1F-812D-16FE-C760D3B044F1}"/>
              </a:ext>
            </a:extLst>
          </p:cNvPr>
          <p:cNvSpPr txBox="1"/>
          <p:nvPr/>
        </p:nvSpPr>
        <p:spPr>
          <a:xfrm>
            <a:off x="3311877" y="2020711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Long waiting times</a:t>
            </a:r>
            <a:endParaRPr lang="en-US" b="1" dirty="0"/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8463B947-1019-7488-96D4-B899DA8EC7E4}"/>
              </a:ext>
            </a:extLst>
          </p:cNvPr>
          <p:cNvSpPr txBox="1"/>
          <p:nvPr/>
        </p:nvSpPr>
        <p:spPr>
          <a:xfrm>
            <a:off x="2676877" y="2613379"/>
            <a:ext cx="2073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Work from home</a:t>
            </a:r>
            <a:endParaRPr lang="en-US" b="1" dirty="0"/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E5C8C035-240B-9DBB-3076-3F6BA74A44DC}"/>
              </a:ext>
            </a:extLst>
          </p:cNvPr>
          <p:cNvSpPr txBox="1"/>
          <p:nvPr/>
        </p:nvSpPr>
        <p:spPr>
          <a:xfrm flipH="1">
            <a:off x="5949879" y="1790360"/>
            <a:ext cx="1954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Empty units</a:t>
            </a:r>
            <a:endParaRPr lang="en-US" b="1" dirty="0"/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FE4D23EF-B4BD-57D1-2D40-825086568BDC}"/>
              </a:ext>
            </a:extLst>
          </p:cNvPr>
          <p:cNvSpPr txBox="1"/>
          <p:nvPr/>
        </p:nvSpPr>
        <p:spPr>
          <a:xfrm>
            <a:off x="5571519" y="2246331"/>
            <a:ext cx="20722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Environmental</a:t>
            </a:r>
            <a:endParaRPr lang="en-US" b="1" dirty="0"/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8F823999-B6A9-F5F3-E7A2-66B3E1DF8CDF}"/>
              </a:ext>
            </a:extLst>
          </p:cNvPr>
          <p:cNvSpPr txBox="1"/>
          <p:nvPr/>
        </p:nvSpPr>
        <p:spPr>
          <a:xfrm>
            <a:off x="5188655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A31E87E8-8FB4-6F79-3E03-41DEF481F89F}"/>
              </a:ext>
            </a:extLst>
          </p:cNvPr>
          <p:cNvSpPr txBox="1"/>
          <p:nvPr/>
        </p:nvSpPr>
        <p:spPr>
          <a:xfrm>
            <a:off x="5188655" y="2514600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Persistent empty</a:t>
            </a:r>
            <a:endParaRPr lang="en-US" b="1" dirty="0"/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81DF9BF4-9ED2-F285-AE8A-A6DFBAD77E7A}"/>
              </a:ext>
            </a:extLst>
          </p:cNvPr>
          <p:cNvSpPr txBox="1"/>
          <p:nvPr/>
        </p:nvSpPr>
        <p:spPr>
          <a:xfrm>
            <a:off x="8165494" y="217735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Low salary</a:t>
            </a:r>
            <a:endParaRPr lang="en-US" b="1" dirty="0"/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CE569E8B-AADD-5780-AD63-E448D578C546}"/>
              </a:ext>
            </a:extLst>
          </p:cNvPr>
          <p:cNvSpPr txBox="1"/>
          <p:nvPr/>
        </p:nvSpPr>
        <p:spPr>
          <a:xfrm>
            <a:off x="7768873" y="269775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Organic stock</a:t>
            </a:r>
            <a:endParaRPr lang="en-US" b="1" dirty="0"/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16E50EA9-FEBF-B2C7-5F3E-F0F474267307}"/>
              </a:ext>
            </a:extLst>
          </p:cNvPr>
          <p:cNvSpPr txBox="1"/>
          <p:nvPr/>
        </p:nvSpPr>
        <p:spPr>
          <a:xfrm>
            <a:off x="8758766" y="1682045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Rates/rent</a:t>
            </a:r>
            <a:endParaRPr lang="en-US" b="1" dirty="0"/>
          </a:p>
        </p:txBody>
      </p:sp>
      <p:sp>
        <p:nvSpPr>
          <p:cNvPr id="122" name="TextBox 121">
            <a:extLst>
              <a:ext uri="{FF2B5EF4-FFF2-40B4-BE49-F238E27FC236}">
                <a16:creationId xmlns:a16="http://schemas.microsoft.com/office/drawing/2014/main" id="{48F9F6F9-A18B-B9BF-52DE-61C92C2EEB63}"/>
              </a:ext>
            </a:extLst>
          </p:cNvPr>
          <p:cNvSpPr txBox="1"/>
          <p:nvPr/>
        </p:nvSpPr>
        <p:spPr>
          <a:xfrm>
            <a:off x="6636150" y="3584572"/>
            <a:ext cx="2300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Delivery services </a:t>
            </a:r>
            <a:endParaRPr lang="en-US" b="1" dirty="0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E582A95E-8F56-9F54-BB37-36D2F6517E09}"/>
              </a:ext>
            </a:extLst>
          </p:cNvPr>
          <p:cNvSpPr txBox="1"/>
          <p:nvPr/>
        </p:nvSpPr>
        <p:spPr>
          <a:xfrm>
            <a:off x="5188655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C2ED3B28-BF88-3A8C-92CA-AF458069EB02}"/>
              </a:ext>
            </a:extLst>
          </p:cNvPr>
          <p:cNvSpPr txBox="1"/>
          <p:nvPr/>
        </p:nvSpPr>
        <p:spPr>
          <a:xfrm>
            <a:off x="5188655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27" name="TextBox 126">
            <a:extLst>
              <a:ext uri="{FF2B5EF4-FFF2-40B4-BE49-F238E27FC236}">
                <a16:creationId xmlns:a16="http://schemas.microsoft.com/office/drawing/2014/main" id="{793812C5-777E-694D-9146-60AD391DB6DD}"/>
              </a:ext>
            </a:extLst>
          </p:cNvPr>
          <p:cNvSpPr txBox="1"/>
          <p:nvPr/>
        </p:nvSpPr>
        <p:spPr>
          <a:xfrm>
            <a:off x="7085199" y="4113569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Pre-Order system </a:t>
            </a:r>
            <a:endParaRPr lang="en-US" b="1" dirty="0"/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A6F9A800-6630-0C8C-03A2-9C707D2E9F51}"/>
              </a:ext>
            </a:extLst>
          </p:cNvPr>
          <p:cNvSpPr txBox="1"/>
          <p:nvPr/>
        </p:nvSpPr>
        <p:spPr>
          <a:xfrm>
            <a:off x="3763432" y="4280464"/>
            <a:ext cx="2323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 Lack of deliveries </a:t>
            </a:r>
            <a:endParaRPr lang="en-US" b="1" dirty="0"/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DD43568A-12F8-77A7-1D50-38EFAB45BF51}"/>
              </a:ext>
            </a:extLst>
          </p:cNvPr>
          <p:cNvSpPr txBox="1"/>
          <p:nvPr/>
        </p:nvSpPr>
        <p:spPr>
          <a:xfrm>
            <a:off x="3354211" y="3516489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Crop failure 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pPr>
              <a:defRPr sz="2800"/>
            </a:pPr>
            <a:r>
              <a:t>Key findings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b="1" dirty="0"/>
              <a:t>. rising overhead costs supply chain risk</a:t>
            </a:r>
          </a:p>
          <a:p>
            <a:r>
              <a:rPr lang="en-GB" b="1" dirty="0"/>
              <a:t>. Operational constraints customer demands</a:t>
            </a:r>
          </a:p>
          <a:p>
            <a:r>
              <a:rPr lang="en-GB" b="1" dirty="0"/>
              <a:t>. Market &amp;footfall changes /shift in customers habits</a:t>
            </a:r>
          </a:p>
          <a:p>
            <a:r>
              <a:rPr lang="en-GB" b="1" dirty="0"/>
              <a:t>. Financial &amp;sales performance </a:t>
            </a:r>
          </a:p>
          <a:p>
            <a:r>
              <a:rPr lang="en-GB" b="1" dirty="0"/>
              <a:t>. Premium ingredient sourcing</a:t>
            </a:r>
          </a:p>
          <a:p>
            <a:r>
              <a:rPr lang="en-GB" b="1" dirty="0"/>
              <a:t>. High – quality product &amp; reputed artisan</a:t>
            </a:r>
          </a:p>
          <a:p>
            <a:r>
              <a:rPr lang="en-GB" b="1" dirty="0"/>
              <a:t>. Established customer loyalty </a:t>
            </a:r>
          </a:p>
          <a:p>
            <a:r>
              <a:rPr lang="en-GB" b="1" dirty="0"/>
              <a:t>. Poor. </a:t>
            </a:r>
            <a:r>
              <a:rPr lang="en-GB" b="1"/>
              <a:t>Communication infrastructure </a:t>
            </a:r>
            <a:endParaRPr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CD3D9E-4361-BAB4-21D5-03606DDD4790}"/>
              </a:ext>
            </a:extLst>
          </p:cNvPr>
          <p:cNvSpPr txBox="1"/>
          <p:nvPr/>
        </p:nvSpPr>
        <p:spPr>
          <a:xfrm>
            <a:off x="5174544" y="252165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pPr>
              <a:defRPr sz="2800"/>
            </a:pPr>
            <a: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dirty="0"/>
              <a:t>Basils bakery (2026)case study provided by tutor/course material</a:t>
            </a:r>
          </a:p>
          <a:p>
            <a:r>
              <a:rPr lang="en-GB" dirty="0"/>
              <a:t>Unpublished teaching resource </a:t>
            </a:r>
          </a:p>
          <a:p>
            <a:endParaRPr lang="en-GB" dirty="0"/>
          </a:p>
          <a:p>
            <a:r>
              <a:rPr lang="en-GB" dirty="0"/>
              <a:t>Souza de </a:t>
            </a:r>
            <a:r>
              <a:rPr lang="en-GB" dirty="0" err="1"/>
              <a:t>abreu,V.H</a:t>
            </a:r>
            <a:r>
              <a:rPr lang="en-GB" dirty="0"/>
              <a:t>. Da costa, M.G.de </a:t>
            </a:r>
            <a:r>
              <a:rPr lang="en-GB" dirty="0" err="1"/>
              <a:t>assis</a:t>
            </a:r>
            <a:r>
              <a:rPr lang="en-GB" dirty="0"/>
              <a:t>, T.F,. D </a:t>
            </a:r>
            <a:r>
              <a:rPr lang="en-GB" dirty="0" err="1"/>
              <a:t>Agosta,M.A,rocha,R.S</a:t>
            </a:r>
            <a:r>
              <a:rPr lang="en-GB" dirty="0"/>
              <a:t>,.de Paula,L.O.D and </a:t>
            </a:r>
            <a:r>
              <a:rPr lang="en-GB" dirty="0" err="1"/>
              <a:t>laisone,A.M.S</a:t>
            </a:r>
            <a:r>
              <a:rPr lang="en-GB" dirty="0"/>
              <a:t>.(2025).assessing the feasibility and enzymatic</a:t>
            </a:r>
          </a:p>
          <a:p>
            <a:r>
              <a:rPr lang="en-GB" dirty="0"/>
              <a:t>Production using 5W2H framework:a Brazilian case study with </a:t>
            </a:r>
            <a:r>
              <a:rPr lang="en-GB" dirty="0" err="1"/>
              <a:t>distlers</a:t>
            </a:r>
            <a:r>
              <a:rPr lang="en-GB" dirty="0"/>
              <a:t> corn on energies, 18(20),5460.</a:t>
            </a:r>
          </a:p>
          <a:p>
            <a:r>
              <a:rPr lang="en-GB" dirty="0" err="1"/>
              <a:t>Ratofgi</a:t>
            </a:r>
            <a:r>
              <a:rPr lang="en-GB" dirty="0"/>
              <a:t> N. And </a:t>
            </a:r>
            <a:r>
              <a:rPr lang="en-GB" dirty="0" err="1"/>
              <a:t>trivedi</a:t>
            </a:r>
            <a:r>
              <a:rPr lang="en-GB" dirty="0"/>
              <a:t> M.K. (2016) pestle technique a tool to identify external risks in construction projects . International research</a:t>
            </a:r>
          </a:p>
          <a:p>
            <a:r>
              <a:rPr lang="en-GB" dirty="0"/>
              <a:t>Journal of engineering and technology (IRJET).3(1),384-388</a:t>
            </a: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4E2515-B21C-2C9F-8E6B-8D585E585E36}"/>
              </a:ext>
            </a:extLst>
          </p:cNvPr>
          <p:cNvSpPr txBox="1"/>
          <p:nvPr/>
        </p:nvSpPr>
        <p:spPr>
          <a:xfrm>
            <a:off x="5173317" y="252288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249</TotalTime>
  <Words>129</Words>
  <Application>Microsoft Office PowerPoint</Application>
  <PresentationFormat>Widescreen</PresentationFormat>
  <Paragraphs>46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Wisp</vt:lpstr>
      <vt:lpstr>Problem solving and decision making  LCLM4004 KADRI DAUTI 2531914 TOYIN ADISA ASSIGNMENT 1 PRESENTATION</vt:lpstr>
      <vt:lpstr>Overview</vt:lpstr>
      <vt:lpstr>Company background</vt:lpstr>
      <vt:lpstr>Problem &amp; 5W2H</vt:lpstr>
      <vt:lpstr>PESTEL</vt:lpstr>
      <vt:lpstr>PESTEL (cont.)</vt:lpstr>
      <vt:lpstr>Fishbone</vt:lpstr>
      <vt:lpstr>Key findings</vt:lpstr>
      <vt:lpstr>References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  LCLM4004 KADRI DAUTI 2531914 TOYIN ADISA ASSIGNMENT 1 PRESENTATION</dc:title>
  <dc:creator>Anita Nan</dc:creator>
  <cp:lastModifiedBy>Kadri Dauti (2531914)</cp:lastModifiedBy>
  <cp:revision>95</cp:revision>
  <dcterms:created xsi:type="dcterms:W3CDTF">2024-10-08T15:58:04Z</dcterms:created>
  <dcterms:modified xsi:type="dcterms:W3CDTF">2026-07-13T00:19:38Z</dcterms:modified>
</cp:coreProperties>
</file>