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120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0D8F0-3F54-43DC-906E-C695F48519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C3C85-5344-4F02-BEFB-78649F21D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0D09F-896E-4AA9-8C83-C04B086B4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EE878-7501-4942-9EFC-2ACBFCAD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C6318-4A34-4C7D-A6FD-CECBE2D60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14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353FD-FE5D-4AE6-A456-758AD6AB2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E26DC-C929-425D-B81D-E36AB332D9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514B6-B789-4919-A542-BF51964FD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DEFB3-DE20-4D9C-950E-9EE19F793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2D087-9A69-490B-99C3-6B55C5D87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9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02BD7-8761-40A1-9FE2-188730035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84615-B59E-4A97-A22E-F504423067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C1F1D-51B2-497D-9593-3F55AE765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064D3-AC3C-494B-89CF-B546F8896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3FAC5-6892-476B-908E-34B4BD6AC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383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CDE55-BA26-4525-9D82-907256A2B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CADC-D71E-451B-88D7-6C447C443A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A20F0B-12C5-43DA-8DFF-8BD71D5214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67F0F-D476-460E-B85C-059C4ACFD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4625ED-CF4C-4807-9536-BB8D4527F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73C42-AF19-49EE-A029-1E8BFC612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65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1782F-1366-475C-9B10-181AF8C86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99AED-2D49-40AF-80AF-005182AFD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8F7619-65BF-4ACD-8C4C-473CA55D1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6176F8-C837-4BEE-8214-56D61A74FD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7EA6E4-2E12-444D-8EAF-217E197D87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FA6C54-1BAE-4502-9B0A-80DC6B686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5A1F2-3714-4EC2-80D7-4557523E7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7AA449-A33F-414E-A254-CDAA31139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02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AA0AA-C0C0-4476-B7AF-A087A5A50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506876-A43A-423E-B46F-7B7654FC7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0B05F1-31CB-460E-A8D2-EFB4B08A2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105D89-2FCF-4FBB-95D3-448091A59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413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0982DB-CE26-45D5-BB70-FD63B1DC2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C6B343-C86C-4F5F-96FD-A4C5A8295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A6EE54-11C0-4F4F-AB5E-8F243DA8E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67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6CB0-1B2F-4A09-825B-3F3EA8121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BCB66-29F8-48AE-9C0F-5C4C693BB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D797B-EF04-45AA-8926-D06773C0C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CD14E9-4A69-4B3A-B9C2-F4886236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64AB4-5AD9-42B2-9128-0AAC6E1CA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02267-0BAA-47CD-8326-EA7AB92B8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07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538BC-6A17-45DD-92F1-0C55CC61B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52D347-0D08-47F9-A0D6-2AB1126921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1BCEA-BD17-431F-A65D-81BBACBB7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55D411-067B-46F7-8081-93291D340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BCA04-41B5-4E93-B067-DFA41C983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D37F2-1F9B-4671-B866-65374377F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734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09430-9E26-4514-B8AE-7863B1DB6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DF4342-0793-413E-9705-BA5E3C4D8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760C6-F584-481B-AFFA-A35D843DD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407AB-789A-456A-AC7C-ECF4B7AA5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FA6E5-AA71-4758-898A-B8F3F52E6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595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E6AB74-3700-4729-BF89-A38357CB82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597A10-7B23-4BDD-A842-4EBBE02B1A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D6419-6073-41DB-801D-31765523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29E51-1B95-44AB-9A0A-3DF1CD864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9A05F-7747-4AAE-BD31-1280CA7C5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32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BCB387-844E-4EE3-8C9D-EF264C33E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2C7B7-B674-4202-BD4D-03BEF6C7BD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ED0B0-3889-443A-8DF7-7BFA727D7B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534FE-F0DE-451E-AAB6-298AC7BEEA19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6D59C-13AB-4305-A526-8A403A7612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86DA8-A1B8-4C82-BFA8-04D1FA85B0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9D869-800A-4031-9A2B-8300D7C44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725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s.tindall@pembrokeshire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F7F5-1298-473B-B44B-16644950FE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Control &amp; Contract Administration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D18E4-5278-464A-A4D0-4341BAD02F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Session 6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Stephen Tindall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s.tindall@uwtsd.ac.uk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768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4564B-58D9-469E-884A-5B97CEB88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8DBE6-9B0A-4E40-9E05-47C8EFCB1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Session 5 – Management procurement inc. Partnering &amp; Framework agreements….</a:t>
            </a:r>
          </a:p>
          <a:p>
            <a:endParaRPr lang="en-GB" dirty="0"/>
          </a:p>
          <a:p>
            <a:r>
              <a:rPr lang="en-GB" dirty="0"/>
              <a:t>Your Thoughts:</a:t>
            </a:r>
          </a:p>
          <a:p>
            <a:r>
              <a:rPr lang="en-GB" dirty="0"/>
              <a:t>Trust is generally regarded as being key to the success of partnering! How could this culture be best achieved by all parties of the project?</a:t>
            </a:r>
          </a:p>
          <a:p>
            <a:r>
              <a:rPr lang="en-GB" dirty="0"/>
              <a:t>What are your 5 or 6 advantages to framework agreements?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445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6D5A7-8370-4855-8702-11D9747AE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E-procurement (1990’s) </a:t>
            </a:r>
            <a:br>
              <a:rPr lang="en-GB" dirty="0"/>
            </a:br>
            <a:r>
              <a:rPr lang="en-GB" dirty="0"/>
              <a:t>e.g. In-Tend Ltd in PDF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8A1DA-A8B7-4E3B-9B89-235FAE93AC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now no need to use a paper based tendering process as they can all now be prepared in electronic format. However, the process can vary widely</a:t>
            </a:r>
          </a:p>
          <a:p>
            <a:r>
              <a:rPr lang="en-GB" dirty="0"/>
              <a:t>Main advantages of E-Procurement: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Simplification of the process</a:t>
            </a:r>
          </a:p>
          <a:p>
            <a:pPr lvl="1"/>
            <a:r>
              <a:rPr lang="en-GB" dirty="0"/>
              <a:t>Reducing costs and waste</a:t>
            </a:r>
          </a:p>
          <a:p>
            <a:pPr lvl="1"/>
            <a:r>
              <a:rPr lang="en-GB" dirty="0"/>
              <a:t>Less duplication of documents</a:t>
            </a:r>
          </a:p>
          <a:p>
            <a:pPr lvl="1"/>
            <a:r>
              <a:rPr lang="en-GB" dirty="0"/>
              <a:t>Fairer assessments of bids</a:t>
            </a:r>
          </a:p>
          <a:p>
            <a:pPr lvl="1"/>
            <a:r>
              <a:rPr lang="en-GB" dirty="0"/>
              <a:t>Improves communication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44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852F4-73B1-4DB8-BC59-A2FCE3E7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documentation might be included: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1E516-526E-4260-9423-153C38AB7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 letter of invitation to tender.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form of tender.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Preliminaries: including pre-construction information and site waste management plan (if required).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form of contract, contract conditions and amendments.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tender pricing document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Employer's information requirements for BIM.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Design drawings, and perhaps an existing building information model.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Specifications.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 return slip.</a:t>
            </a:r>
          </a:p>
        </p:txBody>
      </p:sp>
    </p:spTree>
    <p:extLst>
      <p:ext uri="{BB962C8B-B14F-4D97-AF65-F5344CB8AC3E}">
        <p14:creationId xmlns:p14="http://schemas.microsoft.com/office/powerpoint/2010/main" val="2268899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668A7-650B-4BF2-B778-7439315AE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Portable USB memory sticks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A7890-1BAF-483C-981F-B4F6187B8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Advantages: </a:t>
            </a:r>
          </a:p>
          <a:p>
            <a:pPr marL="0" indent="0">
              <a:buNone/>
            </a:pPr>
            <a:r>
              <a:rPr lang="en-GB" dirty="0"/>
              <a:t>Familiarity with technology</a:t>
            </a:r>
          </a:p>
          <a:p>
            <a:pPr marL="0" indent="0">
              <a:buNone/>
            </a:pPr>
            <a:r>
              <a:rPr lang="en-GB" dirty="0"/>
              <a:t>If encrypted, can be secure</a:t>
            </a:r>
          </a:p>
          <a:p>
            <a:pPr marL="0" indent="0">
              <a:buNone/>
            </a:pPr>
            <a:r>
              <a:rPr lang="en-GB" u="sng" dirty="0"/>
              <a:t>Disadvantages:</a:t>
            </a:r>
          </a:p>
          <a:p>
            <a:pPr marL="0" indent="0">
              <a:buNone/>
            </a:pPr>
            <a:r>
              <a:rPr lang="en-GB" dirty="0"/>
              <a:t>Has to be delivered or posted to the contractor</a:t>
            </a:r>
          </a:p>
          <a:p>
            <a:pPr marL="0" indent="0">
              <a:buNone/>
            </a:pPr>
            <a:r>
              <a:rPr lang="en-GB" dirty="0"/>
              <a:t>Open to theft or damage</a:t>
            </a:r>
          </a:p>
        </p:txBody>
      </p:sp>
    </p:spTree>
    <p:extLst>
      <p:ext uri="{BB962C8B-B14F-4D97-AF65-F5344CB8AC3E}">
        <p14:creationId xmlns:p14="http://schemas.microsoft.com/office/powerpoint/2010/main" val="2159060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9530-BF0E-47B9-B372-3D72BABE4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F78C9-347D-44AD-9BE0-DC6171C8E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will be an email attachment (Outlook max size 20MB)</a:t>
            </a:r>
          </a:p>
          <a:p>
            <a:r>
              <a:rPr lang="en-GB" u="sng" dirty="0"/>
              <a:t>Advantages:</a:t>
            </a:r>
          </a:p>
          <a:p>
            <a:pPr lvl="1"/>
            <a:r>
              <a:rPr lang="en-GB" dirty="0"/>
              <a:t>Quick &amp; Cheap</a:t>
            </a:r>
          </a:p>
          <a:p>
            <a:pPr lvl="1"/>
            <a:r>
              <a:rPr lang="en-GB" dirty="0"/>
              <a:t>Familiarity with technology</a:t>
            </a:r>
          </a:p>
          <a:p>
            <a:pPr lvl="1"/>
            <a:endParaRPr lang="en-GB" dirty="0"/>
          </a:p>
          <a:p>
            <a:pPr lvl="1"/>
            <a:r>
              <a:rPr lang="en-GB" u="sng" dirty="0"/>
              <a:t>Disadvantages</a:t>
            </a:r>
          </a:p>
          <a:p>
            <a:pPr lvl="1"/>
            <a:r>
              <a:rPr lang="en-GB" dirty="0"/>
              <a:t>Not secure</a:t>
            </a:r>
          </a:p>
          <a:p>
            <a:pPr lvl="1"/>
            <a:r>
              <a:rPr lang="en-GB" dirty="0"/>
              <a:t>Some files may prove to be too big</a:t>
            </a:r>
          </a:p>
          <a:p>
            <a:pPr lvl="1"/>
            <a:r>
              <a:rPr lang="en-GB" dirty="0"/>
              <a:t>Difficult to track revisions</a:t>
            </a:r>
          </a:p>
          <a:p>
            <a:pPr lvl="1"/>
            <a:r>
              <a:rPr lang="en-GB" dirty="0"/>
              <a:t>May go into ‘junk email’ inbox</a:t>
            </a:r>
          </a:p>
        </p:txBody>
      </p:sp>
    </p:spTree>
    <p:extLst>
      <p:ext uri="{BB962C8B-B14F-4D97-AF65-F5344CB8AC3E}">
        <p14:creationId xmlns:p14="http://schemas.microsoft.com/office/powerpoint/2010/main" val="648376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9799D-E4F4-4B5E-B433-B74F113AC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Web-based (cloud model)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286F7-25A8-45CD-A46C-0A28ED374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efficient and secure method of conducting E-Procurement. A secure web-based portal is used to send documents to selected MC only.</a:t>
            </a:r>
          </a:p>
          <a:p>
            <a:r>
              <a:rPr lang="en-GB" u="sng" dirty="0"/>
              <a:t>Advantages:</a:t>
            </a:r>
          </a:p>
          <a:p>
            <a:pPr lvl="1"/>
            <a:r>
              <a:rPr lang="en-GB" dirty="0"/>
              <a:t>The ability to securely update and save in real time</a:t>
            </a:r>
          </a:p>
          <a:p>
            <a:pPr lvl="1"/>
            <a:r>
              <a:rPr lang="en-GB" dirty="0"/>
              <a:t>All bidders access the same common pool of information i.e. single platform</a:t>
            </a:r>
          </a:p>
          <a:p>
            <a:pPr lvl="1"/>
            <a:r>
              <a:rPr lang="en-GB" u="sng" dirty="0"/>
              <a:t>Disadvantages:</a:t>
            </a:r>
          </a:p>
          <a:p>
            <a:pPr lvl="1"/>
            <a:r>
              <a:rPr lang="en-GB" dirty="0"/>
              <a:t>Compared to other 2 options can be expensive! </a:t>
            </a:r>
          </a:p>
          <a:p>
            <a:pPr lvl="1"/>
            <a:r>
              <a:rPr lang="en-GB" dirty="0"/>
              <a:t>System may not support web-based provider</a:t>
            </a:r>
          </a:p>
        </p:txBody>
      </p:sp>
    </p:spTree>
    <p:extLst>
      <p:ext uri="{BB962C8B-B14F-4D97-AF65-F5344CB8AC3E}">
        <p14:creationId xmlns:p14="http://schemas.microsoft.com/office/powerpoint/2010/main" val="1264230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70C2-7C64-4EAC-AF5D-8A35D850D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6A191-EFA6-47F5-A7BB-CA7C6C55A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‘your thoughts’ this week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Moving from procurement onto Contracts and contract procedure for Civil engineers, Construction Managers, Quantity &amp; Building Surveyors.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Main types of standard form:</a:t>
            </a:r>
          </a:p>
          <a:p>
            <a:pPr lvl="1"/>
            <a:r>
              <a:rPr lang="en-GB" dirty="0"/>
              <a:t> JCT; NEC; GC/works and 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627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E061-E394-41F4-82EE-7685B29C4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Review of Contract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450F-8F66-4236-98AE-38CDA0243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0225"/>
            <a:ext cx="10515600" cy="456122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Every year NBS conduct a survey on @1000 construction organisations, in 2021 they published the following: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JCT contracts 39%</a:t>
            </a:r>
          </a:p>
          <a:p>
            <a:pPr lvl="1"/>
            <a:r>
              <a:rPr lang="en-GB" dirty="0"/>
              <a:t>NEC contracts 30%</a:t>
            </a:r>
          </a:p>
          <a:p>
            <a:endParaRPr lang="en-GB" dirty="0"/>
          </a:p>
          <a:p>
            <a:r>
              <a:rPr lang="en-GB" dirty="0"/>
              <a:t>Main types of JCT &amp; NEC contracts used (2021):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Traditional Lump Sum Contract</a:t>
            </a:r>
          </a:p>
          <a:p>
            <a:pPr lvl="1"/>
            <a:r>
              <a:rPr lang="en-GB" dirty="0"/>
              <a:t>Measurement Contracts</a:t>
            </a:r>
          </a:p>
          <a:p>
            <a:pPr lvl="1"/>
            <a:r>
              <a:rPr lang="en-GB" dirty="0"/>
              <a:t>Cost reimbursement Contracts</a:t>
            </a:r>
          </a:p>
          <a:p>
            <a:pPr lvl="1"/>
            <a:r>
              <a:rPr lang="en-GB" dirty="0"/>
              <a:t>Design &amp; Build Contracts (in a number of variant forms)</a:t>
            </a:r>
          </a:p>
        </p:txBody>
      </p:sp>
    </p:spTree>
    <p:extLst>
      <p:ext uri="{BB962C8B-B14F-4D97-AF65-F5344CB8AC3E}">
        <p14:creationId xmlns:p14="http://schemas.microsoft.com/office/powerpoint/2010/main" val="1232716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BE9EC-58A5-4DA1-B310-9B7CF1A7A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Standard forms of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36917-0331-4241-8A80-159716925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6039"/>
            <a:ext cx="10515600" cy="4800924"/>
          </a:xfrm>
        </p:spPr>
        <p:txBody>
          <a:bodyPr>
            <a:normAutofit fontScale="92500"/>
          </a:bodyPr>
          <a:lstStyle/>
          <a:p>
            <a:r>
              <a:rPr lang="en-GB" dirty="0"/>
              <a:t>UK industry contracts are not bespoke documents, instead we now use standard forms.</a:t>
            </a:r>
          </a:p>
          <a:p>
            <a:r>
              <a:rPr lang="en-GB" dirty="0"/>
              <a:t>Who drafts the standard forms of contact?</a:t>
            </a:r>
          </a:p>
          <a:p>
            <a:r>
              <a:rPr lang="en-GB" dirty="0"/>
              <a:t>Generally standard forms of contact should not be altered or amended!</a:t>
            </a:r>
          </a:p>
          <a:p>
            <a:r>
              <a:rPr lang="en-GB" dirty="0"/>
              <a:t>Can lead to future problems and legal action.</a:t>
            </a:r>
          </a:p>
          <a:p>
            <a:r>
              <a:rPr lang="en-GB" dirty="0"/>
              <a:t>There is however, provision in standard forms to adapt them to suit projects (‘articles of agreement’ &amp; ‘appendices’)</a:t>
            </a:r>
          </a:p>
          <a:p>
            <a:r>
              <a:rPr lang="en-GB" dirty="0"/>
              <a:t>Construction contacts can be lengthy documents, in practice we only become familiar with key clauses.</a:t>
            </a:r>
          </a:p>
          <a:p>
            <a:r>
              <a:rPr lang="en-GB" dirty="0"/>
              <a:t>Several bodies publish standard forms of contact and we will look at the most common over the next couple of sessions….</a:t>
            </a:r>
          </a:p>
        </p:txBody>
      </p:sp>
    </p:spTree>
    <p:extLst>
      <p:ext uri="{BB962C8B-B14F-4D97-AF65-F5344CB8AC3E}">
        <p14:creationId xmlns:p14="http://schemas.microsoft.com/office/powerpoint/2010/main" val="1973170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576</Words>
  <Application>Microsoft Office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Project Control &amp; Contract Administration</vt:lpstr>
      <vt:lpstr>Last session….</vt:lpstr>
      <vt:lpstr>E-procurement (1990’s)  e.g. In-Tend Ltd in PDF format</vt:lpstr>
      <vt:lpstr>What documentation might be included:</vt:lpstr>
      <vt:lpstr>Portable USB memory sticks</vt:lpstr>
      <vt:lpstr>Email</vt:lpstr>
      <vt:lpstr>Web-based (cloud model) </vt:lpstr>
      <vt:lpstr>Next Session:</vt:lpstr>
      <vt:lpstr>Review of Contract Procedure</vt:lpstr>
      <vt:lpstr>Standard forms of Contract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Control &amp; Contract Administration</dc:title>
  <dc:creator>Steve Tindall</dc:creator>
  <cp:lastModifiedBy>Steve Tindall</cp:lastModifiedBy>
  <cp:revision>21</cp:revision>
  <dcterms:created xsi:type="dcterms:W3CDTF">2022-11-11T08:31:22Z</dcterms:created>
  <dcterms:modified xsi:type="dcterms:W3CDTF">2022-11-15T15:14:59Z</dcterms:modified>
</cp:coreProperties>
</file>