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0" r:id="rId1"/>
  </p:sldMasterIdLst>
  <p:notesMasterIdLst>
    <p:notesMasterId r:id="rId28"/>
  </p:notesMasterIdLst>
  <p:sldIdLst>
    <p:sldId id="256" r:id="rId2"/>
    <p:sldId id="260" r:id="rId3"/>
    <p:sldId id="281" r:id="rId4"/>
    <p:sldId id="282" r:id="rId5"/>
    <p:sldId id="284" r:id="rId6"/>
    <p:sldId id="261" r:id="rId7"/>
    <p:sldId id="287" r:id="rId8"/>
    <p:sldId id="268" r:id="rId9"/>
    <p:sldId id="279" r:id="rId10"/>
    <p:sldId id="285" r:id="rId11"/>
    <p:sldId id="277" r:id="rId12"/>
    <p:sldId id="283" r:id="rId13"/>
    <p:sldId id="278" r:id="rId14"/>
    <p:sldId id="263" r:id="rId15"/>
    <p:sldId id="269" r:id="rId16"/>
    <p:sldId id="270" r:id="rId17"/>
    <p:sldId id="272" r:id="rId18"/>
    <p:sldId id="262" r:id="rId19"/>
    <p:sldId id="264" r:id="rId20"/>
    <p:sldId id="265" r:id="rId21"/>
    <p:sldId id="273" r:id="rId22"/>
    <p:sldId id="274" r:id="rId23"/>
    <p:sldId id="275" r:id="rId24"/>
    <p:sldId id="271" r:id="rId25"/>
    <p:sldId id="266" r:id="rId26"/>
    <p:sldId id="267"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94839" autoAdjust="0"/>
  </p:normalViewPr>
  <p:slideViewPr>
    <p:cSldViewPr snapToGrid="0">
      <p:cViewPr varScale="1">
        <p:scale>
          <a:sx n="83" d="100"/>
          <a:sy n="83" d="100"/>
        </p:scale>
        <p:origin x="45"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530F48-EC0A-4665-A57E-F95A55E09B37}" type="datetimeFigureOut">
              <a:rPr lang="en-GB" smtClean="0"/>
              <a:t>16/11/2020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26AF65-72A1-4432-AA9E-2D87A641E613}" type="slidenum">
              <a:rPr lang="en-GB" smtClean="0"/>
              <a:t>‹#›</a:t>
            </a:fld>
            <a:endParaRPr lang="en-GB"/>
          </a:p>
        </p:txBody>
      </p:sp>
    </p:spTree>
    <p:extLst>
      <p:ext uri="{BB962C8B-B14F-4D97-AF65-F5344CB8AC3E}">
        <p14:creationId xmlns:p14="http://schemas.microsoft.com/office/powerpoint/2010/main" val="16984108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a:t>
            </a:r>
            <a:r>
              <a:rPr lang="en-GB" baseline="0" dirty="0" smtClean="0"/>
              <a:t> do you see both relating to each other, </a:t>
            </a:r>
          </a:p>
          <a:p>
            <a:r>
              <a:rPr lang="en-GB" baseline="0" dirty="0" smtClean="0"/>
              <a:t>Think </a:t>
            </a:r>
            <a:r>
              <a:rPr lang="en-GB" baseline="0" smtClean="0"/>
              <a:t>of any </a:t>
            </a:r>
            <a:r>
              <a:rPr lang="en-GB" baseline="0" dirty="0" smtClean="0"/>
              <a:t>examples…</a:t>
            </a:r>
            <a:endParaRPr lang="en-GB" dirty="0"/>
          </a:p>
        </p:txBody>
      </p:sp>
      <p:sp>
        <p:nvSpPr>
          <p:cNvPr id="4" name="Slide Number Placeholder 3"/>
          <p:cNvSpPr>
            <a:spLocks noGrp="1"/>
          </p:cNvSpPr>
          <p:nvPr>
            <p:ph type="sldNum" sz="quarter" idx="10"/>
          </p:nvPr>
        </p:nvSpPr>
        <p:spPr/>
        <p:txBody>
          <a:bodyPr/>
          <a:lstStyle/>
          <a:p>
            <a:fld id="{3C26AF65-72A1-4432-AA9E-2D87A641E613}" type="slidenum">
              <a:rPr lang="en-GB" smtClean="0"/>
              <a:t>3</a:t>
            </a:fld>
            <a:endParaRPr lang="en-GB"/>
          </a:p>
        </p:txBody>
      </p:sp>
    </p:spTree>
    <p:extLst>
      <p:ext uri="{BB962C8B-B14F-4D97-AF65-F5344CB8AC3E}">
        <p14:creationId xmlns:p14="http://schemas.microsoft.com/office/powerpoint/2010/main" val="2762685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26AF65-72A1-4432-AA9E-2D87A641E613}" type="slidenum">
              <a:rPr lang="en-GB" smtClean="0"/>
              <a:t>4</a:t>
            </a:fld>
            <a:endParaRPr lang="en-GB"/>
          </a:p>
        </p:txBody>
      </p:sp>
    </p:spTree>
    <p:extLst>
      <p:ext uri="{BB962C8B-B14F-4D97-AF65-F5344CB8AC3E}">
        <p14:creationId xmlns:p14="http://schemas.microsoft.com/office/powerpoint/2010/main" val="467256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The Aarhus Convention establishes a number of rights of the public (individuals and their associations) with regard to the environment. The Parties to the Convention are required to make the necessary provisions so that public authorities (at national, regional or local level) will contribute to these rights to become effective.</a:t>
            </a:r>
            <a:endParaRPr lang="en-GB" dirty="0"/>
          </a:p>
        </p:txBody>
      </p:sp>
      <p:sp>
        <p:nvSpPr>
          <p:cNvPr id="4" name="Slide Number Placeholder 3"/>
          <p:cNvSpPr>
            <a:spLocks noGrp="1"/>
          </p:cNvSpPr>
          <p:nvPr>
            <p:ph type="sldNum" sz="quarter" idx="10"/>
          </p:nvPr>
        </p:nvSpPr>
        <p:spPr/>
        <p:txBody>
          <a:bodyPr/>
          <a:lstStyle/>
          <a:p>
            <a:fld id="{3C26AF65-72A1-4432-AA9E-2D87A641E613}" type="slidenum">
              <a:rPr lang="en-GB" smtClean="0"/>
              <a:t>13</a:t>
            </a:fld>
            <a:endParaRPr lang="en-GB"/>
          </a:p>
        </p:txBody>
      </p:sp>
    </p:spTree>
    <p:extLst>
      <p:ext uri="{BB962C8B-B14F-4D97-AF65-F5344CB8AC3E}">
        <p14:creationId xmlns:p14="http://schemas.microsoft.com/office/powerpoint/2010/main" val="2466349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have </a:t>
            </a:r>
            <a:r>
              <a:rPr lang="en-GB" dirty="0" err="1" smtClean="0"/>
              <a:t>sympahies</a:t>
            </a:r>
            <a:r>
              <a:rPr lang="en-GB" dirty="0" smtClean="0"/>
              <a:t> with</a:t>
            </a:r>
            <a:r>
              <a:rPr lang="en-GB" baseline="0" dirty="0" smtClean="0"/>
              <a:t> a Harmony </a:t>
            </a:r>
            <a:r>
              <a:rPr lang="en-GB" baseline="0" dirty="0" err="1" smtClean="0"/>
              <a:t>Perscptve</a:t>
            </a:r>
            <a:r>
              <a:rPr lang="en-GB" baseline="0" dirty="0" smtClean="0"/>
              <a:t> however we would </a:t>
            </a:r>
            <a:r>
              <a:rPr lang="en-GB" baseline="0" dirty="0" err="1" smtClean="0"/>
              <a:t>questionboth</a:t>
            </a:r>
            <a:r>
              <a:rPr lang="en-GB" baseline="0" dirty="0" smtClean="0"/>
              <a:t>  a harmony Model and </a:t>
            </a:r>
            <a:r>
              <a:rPr lang="en-GB" baseline="0" dirty="0" err="1" smtClean="0"/>
              <a:t>Reductionsit</a:t>
            </a:r>
            <a:r>
              <a:rPr lang="en-GB" baseline="0" dirty="0" smtClean="0"/>
              <a:t> model of  Or what David Cadman mentioned in his speech the instrumental model of </a:t>
            </a:r>
            <a:r>
              <a:rPr lang="en-GB" baseline="0" dirty="0" err="1" smtClean="0"/>
              <a:t>sustianbility</a:t>
            </a:r>
            <a:r>
              <a:rPr lang="en-GB" baseline="0" dirty="0" smtClean="0"/>
              <a:t> and look to work with our students on models of practice that shift their views from a </a:t>
            </a:r>
            <a:r>
              <a:rPr lang="en-GB" baseline="0" dirty="0" err="1" smtClean="0"/>
              <a:t>technocetric</a:t>
            </a:r>
            <a:r>
              <a:rPr lang="en-GB" baseline="0" dirty="0" smtClean="0"/>
              <a:t> view on society to an </a:t>
            </a:r>
            <a:r>
              <a:rPr lang="en-GB" baseline="0" dirty="0" err="1" smtClean="0"/>
              <a:t>ecocentric</a:t>
            </a:r>
            <a:r>
              <a:rPr lang="en-GB" baseline="0" dirty="0" smtClean="0"/>
              <a:t> view </a:t>
            </a:r>
          </a:p>
          <a:p>
            <a:r>
              <a:rPr lang="en-GB" sz="1200" kern="1200" dirty="0" smtClean="0">
                <a:solidFill>
                  <a:schemeClr val="tx1"/>
                </a:solidFill>
                <a:effectLst/>
                <a:latin typeface="+mn-lt"/>
                <a:ea typeface="+mn-ea"/>
                <a:cs typeface="+mn-cs"/>
              </a:rPr>
              <a:t>presume to have discovered </a:t>
            </a:r>
            <a:r>
              <a:rPr lang="en-GB" sz="1200" i="1" kern="1200" dirty="0" smtClean="0">
                <a:solidFill>
                  <a:schemeClr val="tx1"/>
                </a:solidFill>
                <a:effectLst/>
                <a:latin typeface="+mn-lt"/>
                <a:ea typeface="+mn-ea"/>
                <a:cs typeface="+mn-cs"/>
              </a:rPr>
              <a:t>the</a:t>
            </a:r>
            <a:r>
              <a:rPr lang="en-GB" sz="1200" kern="1200" dirty="0" smtClean="0">
                <a:solidFill>
                  <a:schemeClr val="tx1"/>
                </a:solidFill>
                <a:effectLst/>
                <a:latin typeface="+mn-lt"/>
                <a:ea typeface="+mn-ea"/>
                <a:cs typeface="+mn-cs"/>
              </a:rPr>
              <a:t> defining set of principles, only to have observed what I take to be </a:t>
            </a:r>
            <a:r>
              <a:rPr lang="en-GB" sz="1200" i="1" kern="1200" dirty="0" smtClean="0">
                <a:solidFill>
                  <a:schemeClr val="tx1"/>
                </a:solidFill>
                <a:effectLst/>
                <a:latin typeface="+mn-lt"/>
                <a:ea typeface="+mn-ea"/>
                <a:cs typeface="+mn-cs"/>
              </a:rPr>
              <a:t>some</a:t>
            </a:r>
            <a:r>
              <a:rPr lang="en-GB" sz="1200" kern="1200" dirty="0" smtClean="0">
                <a:solidFill>
                  <a:schemeClr val="tx1"/>
                </a:solidFill>
                <a:effectLst/>
                <a:latin typeface="+mn-lt"/>
                <a:ea typeface="+mn-ea"/>
                <a:cs typeface="+mn-cs"/>
              </a:rPr>
              <a:t> of those  principles.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Those that I have observed include: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Wholeness</a:t>
            </a:r>
          </a:p>
          <a:p>
            <a:pPr lvl="0"/>
            <a:r>
              <a:rPr lang="en-GB" sz="1200" kern="1200" dirty="0" smtClean="0">
                <a:solidFill>
                  <a:schemeClr val="tx1"/>
                </a:solidFill>
                <a:effectLst/>
                <a:latin typeface="+mn-lt"/>
                <a:ea typeface="+mn-ea"/>
                <a:cs typeface="+mn-cs"/>
              </a:rPr>
              <a:t>Connection</a:t>
            </a:r>
          </a:p>
          <a:p>
            <a:pPr lvl="0"/>
            <a:r>
              <a:rPr lang="en-GB" sz="1200" kern="1200" dirty="0" smtClean="0">
                <a:solidFill>
                  <a:schemeClr val="tx1"/>
                </a:solidFill>
                <a:effectLst/>
                <a:latin typeface="+mn-lt"/>
                <a:ea typeface="+mn-ea"/>
                <a:cs typeface="+mn-cs"/>
              </a:rPr>
              <a:t>Interdependence</a:t>
            </a:r>
          </a:p>
          <a:p>
            <a:pPr lvl="0"/>
            <a:r>
              <a:rPr lang="en-GB" sz="1200" kern="1200" dirty="0" smtClean="0">
                <a:solidFill>
                  <a:schemeClr val="tx1"/>
                </a:solidFill>
                <a:effectLst/>
                <a:latin typeface="+mn-lt"/>
                <a:ea typeface="+mn-ea"/>
                <a:cs typeface="+mn-cs"/>
              </a:rPr>
              <a:t>Diversity</a:t>
            </a:r>
          </a:p>
          <a:p>
            <a:pPr lvl="0"/>
            <a:r>
              <a:rPr lang="en-GB" sz="1200" kern="1200" dirty="0" smtClean="0">
                <a:solidFill>
                  <a:schemeClr val="tx1"/>
                </a:solidFill>
                <a:effectLst/>
                <a:latin typeface="+mn-lt"/>
                <a:ea typeface="+mn-ea"/>
                <a:cs typeface="+mn-cs"/>
              </a:rPr>
              <a:t>Cycles of time and season</a:t>
            </a:r>
          </a:p>
          <a:p>
            <a:pPr lvl="0"/>
            <a:r>
              <a:rPr lang="en-GB" sz="1200" kern="1200" dirty="0" smtClean="0">
                <a:solidFill>
                  <a:schemeClr val="tx1"/>
                </a:solidFill>
                <a:effectLst/>
                <a:latin typeface="+mn-lt"/>
                <a:ea typeface="+mn-ea"/>
                <a:cs typeface="+mn-cs"/>
              </a:rPr>
              <a:t>Reciprocity</a:t>
            </a:r>
          </a:p>
          <a:p>
            <a:pPr lvl="0"/>
            <a:r>
              <a:rPr lang="en-GB" sz="1200" kern="1200" dirty="0" smtClean="0">
                <a:solidFill>
                  <a:schemeClr val="tx1"/>
                </a:solidFill>
                <a:effectLst/>
                <a:latin typeface="+mn-lt"/>
                <a:ea typeface="+mn-ea"/>
                <a:cs typeface="+mn-cs"/>
              </a:rPr>
              <a:t>Justice and lawfulness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 accept that what I have found may have been what I was looking for and that others would find something else.</a:t>
            </a:r>
          </a:p>
          <a:p>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15</a:t>
            </a:fld>
            <a:endParaRPr lang="en-GB"/>
          </a:p>
        </p:txBody>
      </p:sp>
    </p:spTree>
    <p:extLst>
      <p:ext uri="{BB962C8B-B14F-4D97-AF65-F5344CB8AC3E}">
        <p14:creationId xmlns:p14="http://schemas.microsoft.com/office/powerpoint/2010/main" val="112629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16</a:t>
            </a:fld>
            <a:endParaRPr lang="en-GB"/>
          </a:p>
        </p:txBody>
      </p:sp>
    </p:spTree>
    <p:extLst>
      <p:ext uri="{BB962C8B-B14F-4D97-AF65-F5344CB8AC3E}">
        <p14:creationId xmlns:p14="http://schemas.microsoft.com/office/powerpoint/2010/main" val="839496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1065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14548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6087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11/16/2020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46177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98234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5377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61BEF0D-F0BB-DE4B-95CE-6DB70DBA9567}" type="datetimeFigureOut">
              <a:rPr lang="en-US" smtClean="0"/>
              <a:pPr/>
              <a:t>11/16/2020</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41239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2A54C80-263E-416B-A8E0-580EDEADCBDC}" type="datetimeFigureOut">
              <a:rPr lang="en-US" smtClean="0"/>
              <a:t>11/16/2020</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19954A3-9DFD-4C44-94BA-B95130A3BA1C}" type="slidenum">
              <a:rPr lang="en-US" smtClean="0"/>
              <a:t>‹#›</a:t>
            </a:fld>
            <a:endParaRPr lang="en-US" dirty="0"/>
          </a:p>
        </p:txBody>
      </p:sp>
    </p:spTree>
    <p:extLst>
      <p:ext uri="{BB962C8B-B14F-4D97-AF65-F5344CB8AC3E}">
        <p14:creationId xmlns:p14="http://schemas.microsoft.com/office/powerpoint/2010/main" val="688867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31828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065233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27144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61BEF0D-F0BB-DE4B-95CE-6DB70DBA9567}" type="datetimeFigureOut">
              <a:rPr lang="en-US" smtClean="0"/>
              <a:pPr/>
              <a:t>11/16/2020</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316005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hyperlink" Target="https://www.geneseo.edu/history/love_canal_history" TargetMode="External"/><Relationship Id="rId2" Type="http://schemas.openxmlformats.org/officeDocument/2006/relationships/hyperlink" Target="http://library.buffalo.edu/specialcollections/lovecanal/about/background.php" TargetMode="External"/><Relationship Id="rId1" Type="http://schemas.openxmlformats.org/officeDocument/2006/relationships/slideLayout" Target="../slideLayouts/slideLayout5.xml"/><Relationship Id="rId4" Type="http://schemas.openxmlformats.org/officeDocument/2006/relationships/image" Target="../media/image2.jp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s://youtu.be/TrbeuJRPM0o"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fIu-AfQ0cBM"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un.org/sustainabledevelopment/sustainable-development-goals/" TargetMode="External"/><Relationship Id="rId2" Type="http://schemas.openxmlformats.org/officeDocument/2006/relationships/image" Target="../media/image6.png"/><Relationship Id="rId1" Type="http://schemas.openxmlformats.org/officeDocument/2006/relationships/slideLayout" Target="../slideLayouts/slideLayout8.xml"/><Relationship Id="rId4" Type="http://schemas.openxmlformats.org/officeDocument/2006/relationships/hyperlink" Target="https://youtu.be/0XTBYMfZyrM"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unece.org/fileadmin/DAM/env/pp/mop6/Documents_aec/ECE.MP.PP.2017.30_aec.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clientearth.org/new-government-rules-environmental-cases-move-financial-goalposts-court-hears/" TargetMode="External"/><Relationship Id="rId5" Type="http://schemas.openxmlformats.org/officeDocument/2006/relationships/hyperlink" Target="http://www.unece.org/fileadmin/DAM/env/pp/compliance/C2008-33/DRF/C33DraftFindings.pdf" TargetMode="External"/><Relationship Id="rId4" Type="http://schemas.openxmlformats.org/officeDocument/2006/relationships/hyperlink" Target="https://ec.europa.eu/environment/aarhus/"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www.un.org/sustainabledevelopment/" TargetMode="External"/><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infed.org/mobi/mark-k-smith/" TargetMode="External"/><Relationship Id="rId2" Type="http://schemas.openxmlformats.org/officeDocument/2006/relationships/hyperlink" Target="http://www.local.gov.uk/sustainable-communities-act" TargetMode="External"/><Relationship Id="rId1" Type="http://schemas.openxmlformats.org/officeDocument/2006/relationships/slideLayout" Target="../slideLayouts/slideLayout2.xml"/><Relationship Id="rId4" Type="http://schemas.openxmlformats.org/officeDocument/2006/relationships/hyperlink" Target="http://www.infed.org/community/community_profiling.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Sustainable Communities and Environmental Justice: Equality </a:t>
            </a:r>
            <a:r>
              <a:rPr lang="en-GB" dirty="0"/>
              <a:t/>
            </a:r>
            <a:br>
              <a:rPr lang="en-GB" dirty="0"/>
            </a:br>
            <a:endParaRPr lang="en-GB" dirty="0"/>
          </a:p>
        </p:txBody>
      </p:sp>
      <p:sp>
        <p:nvSpPr>
          <p:cNvPr id="3" name="Subtitle 2"/>
          <p:cNvSpPr>
            <a:spLocks noGrp="1"/>
          </p:cNvSpPr>
          <p:nvPr>
            <p:ph type="subTitle" idx="1"/>
          </p:nvPr>
        </p:nvSpPr>
        <p:spPr/>
        <p:txBody>
          <a:bodyPr/>
          <a:lstStyle/>
          <a:p>
            <a:r>
              <a:rPr lang="en-GB" dirty="0" smtClean="0"/>
              <a:t>SJEQ7004</a:t>
            </a:r>
            <a:endParaRPr lang="en-GB" dirty="0"/>
          </a:p>
        </p:txBody>
      </p:sp>
    </p:spTree>
    <p:extLst>
      <p:ext uri="{BB962C8B-B14F-4D97-AF65-F5344CB8AC3E}">
        <p14:creationId xmlns:p14="http://schemas.microsoft.com/office/powerpoint/2010/main" val="294676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Reflection </a:t>
            </a:r>
            <a:r>
              <a:rPr lang="en-GB" b="1" dirty="0"/>
              <a:t>Task:</a:t>
            </a:r>
            <a:r>
              <a:rPr lang="en-GB" dirty="0"/>
              <a:t/>
            </a:r>
            <a:br>
              <a:rPr lang="en-GB" dirty="0"/>
            </a:br>
            <a:endParaRPr lang="en-GB" dirty="0"/>
          </a:p>
        </p:txBody>
      </p:sp>
      <p:sp>
        <p:nvSpPr>
          <p:cNvPr id="3" name="Content Placeholder 2"/>
          <p:cNvSpPr>
            <a:spLocks noGrp="1"/>
          </p:cNvSpPr>
          <p:nvPr>
            <p:ph sz="half" idx="1"/>
          </p:nvPr>
        </p:nvSpPr>
        <p:spPr/>
        <p:txBody>
          <a:bodyPr/>
          <a:lstStyle/>
          <a:p>
            <a:r>
              <a:rPr lang="en-GB" sz="3200" dirty="0" smtClean="0"/>
              <a:t>How </a:t>
            </a:r>
            <a:r>
              <a:rPr lang="en-GB" sz="3200" dirty="0"/>
              <a:t>did you define Sustainability at the start of the first lecture?</a:t>
            </a:r>
          </a:p>
          <a:p>
            <a:r>
              <a:rPr lang="en-GB" sz="3200" dirty="0"/>
              <a:t>Having reflected upon sustainability and explored some green theories, would you like to change your definitions? </a:t>
            </a:r>
          </a:p>
          <a:p>
            <a:endParaRPr lang="en-GB" dirty="0"/>
          </a:p>
        </p:txBody>
      </p:sp>
      <p:pic>
        <p:nvPicPr>
          <p:cNvPr id="9" name="Content Placeholder 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7015499" y="2230582"/>
            <a:ext cx="4667586" cy="363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5193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a:xfrm>
            <a:off x="972589" y="1109770"/>
            <a:ext cx="4937760" cy="736282"/>
          </a:xfrm>
        </p:spPr>
        <p:txBody>
          <a:bodyPr/>
          <a:lstStyle/>
          <a:p>
            <a:r>
              <a:rPr lang="en-GB" b="1" dirty="0" smtClean="0"/>
              <a:t>Environment </a:t>
            </a:r>
            <a:endParaRPr lang="en-GB" b="1" dirty="0"/>
          </a:p>
        </p:txBody>
      </p:sp>
      <p:sp>
        <p:nvSpPr>
          <p:cNvPr id="7" name="Content Placeholder 6"/>
          <p:cNvSpPr>
            <a:spLocks noGrp="1"/>
          </p:cNvSpPr>
          <p:nvPr>
            <p:ph sz="half" idx="2"/>
          </p:nvPr>
        </p:nvSpPr>
        <p:spPr/>
        <p:txBody>
          <a:bodyPr>
            <a:normAutofit/>
          </a:bodyPr>
          <a:lstStyle/>
          <a:p>
            <a:r>
              <a:rPr lang="en-GB" sz="2800" dirty="0" smtClean="0"/>
              <a:t>Think about words  perceptions you associate with Environment </a:t>
            </a:r>
            <a:endParaRPr lang="en-GB" sz="2800" dirty="0"/>
          </a:p>
        </p:txBody>
      </p:sp>
      <p:sp>
        <p:nvSpPr>
          <p:cNvPr id="8" name="Text Placeholder 7"/>
          <p:cNvSpPr>
            <a:spLocks noGrp="1"/>
          </p:cNvSpPr>
          <p:nvPr>
            <p:ph type="body" sz="quarter" idx="3"/>
          </p:nvPr>
        </p:nvSpPr>
        <p:spPr>
          <a:xfrm>
            <a:off x="6217920" y="945507"/>
            <a:ext cx="4937760" cy="736282"/>
          </a:xfrm>
        </p:spPr>
        <p:txBody>
          <a:bodyPr/>
          <a:lstStyle/>
          <a:p>
            <a:r>
              <a:rPr lang="en-GB" b="1" dirty="0" smtClean="0"/>
              <a:t>Justice </a:t>
            </a:r>
            <a:endParaRPr lang="en-GB" b="1" dirty="0"/>
          </a:p>
        </p:txBody>
      </p:sp>
      <p:sp>
        <p:nvSpPr>
          <p:cNvPr id="9" name="Content Placeholder 8"/>
          <p:cNvSpPr>
            <a:spLocks noGrp="1"/>
          </p:cNvSpPr>
          <p:nvPr>
            <p:ph sz="quarter" idx="4"/>
          </p:nvPr>
        </p:nvSpPr>
        <p:spPr/>
        <p:txBody>
          <a:bodyPr>
            <a:normAutofit/>
          </a:bodyPr>
          <a:lstStyle/>
          <a:p>
            <a:r>
              <a:rPr lang="en-GB" sz="2800" dirty="0" smtClean="0"/>
              <a:t>Think about </a:t>
            </a:r>
            <a:r>
              <a:rPr lang="en-GB" sz="2800" dirty="0"/>
              <a:t>words  perceptions you associate </a:t>
            </a:r>
            <a:r>
              <a:rPr lang="en-GB" sz="2800" dirty="0" smtClean="0"/>
              <a:t>with Justice </a:t>
            </a:r>
            <a:endParaRPr lang="en-GB" sz="2800" dirty="0"/>
          </a:p>
        </p:txBody>
      </p:sp>
    </p:spTree>
    <p:extLst>
      <p:ext uri="{BB962C8B-B14F-4D97-AF65-F5344CB8AC3E}">
        <p14:creationId xmlns:p14="http://schemas.microsoft.com/office/powerpoint/2010/main" val="3624507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097280" y="21222"/>
            <a:ext cx="10058400" cy="1450757"/>
          </a:xfrm>
        </p:spPr>
        <p:txBody>
          <a:bodyPr/>
          <a:lstStyle/>
          <a:p>
            <a:r>
              <a:rPr lang="en-GB" dirty="0" smtClean="0"/>
              <a:t>Definitions</a:t>
            </a:r>
            <a:endParaRPr lang="en-GB" dirty="0"/>
          </a:p>
        </p:txBody>
      </p:sp>
      <p:sp>
        <p:nvSpPr>
          <p:cNvPr id="13" name="Text Placeholder 12"/>
          <p:cNvSpPr>
            <a:spLocks noGrp="1"/>
          </p:cNvSpPr>
          <p:nvPr>
            <p:ph type="body" idx="1"/>
          </p:nvPr>
        </p:nvSpPr>
        <p:spPr/>
        <p:txBody>
          <a:bodyPr/>
          <a:lstStyle/>
          <a:p>
            <a:r>
              <a:rPr lang="en-GB" b="1" dirty="0"/>
              <a:t>Social justice</a:t>
            </a:r>
            <a:r>
              <a:rPr lang="en-GB" dirty="0"/>
              <a:t> </a:t>
            </a:r>
          </a:p>
        </p:txBody>
      </p:sp>
      <p:sp>
        <p:nvSpPr>
          <p:cNvPr id="14" name="Content Placeholder 13"/>
          <p:cNvSpPr>
            <a:spLocks noGrp="1"/>
          </p:cNvSpPr>
          <p:nvPr>
            <p:ph sz="half" idx="2"/>
          </p:nvPr>
        </p:nvSpPr>
        <p:spPr>
          <a:xfrm>
            <a:off x="1097280" y="2382982"/>
            <a:ext cx="4937760" cy="3577552"/>
          </a:xfrm>
        </p:spPr>
        <p:txBody>
          <a:bodyPr/>
          <a:lstStyle/>
          <a:p>
            <a:pPr fontAlgn="base"/>
            <a:r>
              <a:rPr lang="en-GB" dirty="0"/>
              <a:t>A</a:t>
            </a:r>
            <a:r>
              <a:rPr lang="en-GB" dirty="0" smtClean="0"/>
              <a:t>ims </a:t>
            </a:r>
            <a:r>
              <a:rPr lang="en-GB" dirty="0"/>
              <a:t>to give individuals and groups fair treatment and an impartial share of social, environmental and economic benefits</a:t>
            </a:r>
            <a:r>
              <a:rPr lang="en-GB" dirty="0" smtClean="0"/>
              <a:t>. The concept promotes the fair distribution of advantages and disadvantages within a society, regardless of background and status.</a:t>
            </a:r>
          </a:p>
          <a:p>
            <a:pPr fontAlgn="base"/>
            <a:r>
              <a:rPr lang="en-GB" dirty="0" smtClean="0"/>
              <a:t>(Forest Research 2019)</a:t>
            </a:r>
            <a:endParaRPr lang="en-GB" dirty="0"/>
          </a:p>
        </p:txBody>
      </p:sp>
      <p:sp>
        <p:nvSpPr>
          <p:cNvPr id="15" name="Text Placeholder 14"/>
          <p:cNvSpPr>
            <a:spLocks noGrp="1"/>
          </p:cNvSpPr>
          <p:nvPr>
            <p:ph type="body" sz="quarter" idx="3"/>
          </p:nvPr>
        </p:nvSpPr>
        <p:spPr/>
        <p:txBody>
          <a:bodyPr/>
          <a:lstStyle/>
          <a:p>
            <a:r>
              <a:rPr lang="en-GB" b="1" dirty="0"/>
              <a:t>Environmental justice</a:t>
            </a:r>
            <a:r>
              <a:rPr lang="en-GB" dirty="0"/>
              <a:t> </a:t>
            </a:r>
          </a:p>
        </p:txBody>
      </p:sp>
      <p:sp>
        <p:nvSpPr>
          <p:cNvPr id="16" name="Content Placeholder 15"/>
          <p:cNvSpPr>
            <a:spLocks noGrp="1"/>
          </p:cNvSpPr>
          <p:nvPr>
            <p:ph sz="quarter" idx="4"/>
          </p:nvPr>
        </p:nvSpPr>
        <p:spPr>
          <a:xfrm>
            <a:off x="6217920" y="2382981"/>
            <a:ext cx="4937760" cy="3990109"/>
          </a:xfrm>
        </p:spPr>
        <p:txBody>
          <a:bodyPr>
            <a:normAutofit fontScale="92500"/>
          </a:bodyPr>
          <a:lstStyle/>
          <a:p>
            <a:r>
              <a:rPr lang="en-GB" sz="2200" dirty="0"/>
              <a:t>D</a:t>
            </a:r>
            <a:r>
              <a:rPr lang="en-GB" sz="2200" dirty="0" smtClean="0"/>
              <a:t>eals </a:t>
            </a:r>
            <a:r>
              <a:rPr lang="en-GB" sz="2200" dirty="0"/>
              <a:t>explicitly with the distribution of environmental benefits and the burdens people experience, at home, at work, or where they learn, play and spend leisure time. </a:t>
            </a:r>
            <a:endParaRPr lang="en-GB" sz="2200" dirty="0" smtClean="0"/>
          </a:p>
          <a:p>
            <a:pPr marL="0" indent="0">
              <a:buNone/>
            </a:pPr>
            <a:r>
              <a:rPr lang="en-GB" sz="2200" dirty="0" smtClean="0"/>
              <a:t>Environmental </a:t>
            </a:r>
            <a:r>
              <a:rPr lang="en-GB" sz="2200" dirty="0"/>
              <a:t>benefits include attractive and extensive greenspace, clean air and water, and investment in pollution abatement and landscape improvements. </a:t>
            </a:r>
            <a:endParaRPr lang="en-GB" sz="2200" dirty="0" smtClean="0"/>
          </a:p>
          <a:p>
            <a:pPr marL="0" indent="0">
              <a:buNone/>
            </a:pPr>
            <a:r>
              <a:rPr lang="en-GB" sz="2200" dirty="0" smtClean="0"/>
              <a:t>Environmental </a:t>
            </a:r>
            <a:r>
              <a:rPr lang="en-GB" sz="2200" dirty="0"/>
              <a:t>burdens include risks and hazards from industrial, transport-generated and municipal pollution</a:t>
            </a:r>
            <a:r>
              <a:rPr lang="en-GB" sz="2200" dirty="0" smtClean="0"/>
              <a:t>.</a:t>
            </a:r>
          </a:p>
          <a:p>
            <a:r>
              <a:rPr lang="en-GB" dirty="0" smtClean="0"/>
              <a:t>(Forest Research 2019)</a:t>
            </a:r>
            <a:endParaRPr lang="en-GB" dirty="0"/>
          </a:p>
        </p:txBody>
      </p:sp>
      <p:sp>
        <p:nvSpPr>
          <p:cNvPr id="17" name="Oval Callout 16"/>
          <p:cNvSpPr/>
          <p:nvPr/>
        </p:nvSpPr>
        <p:spPr>
          <a:xfrm>
            <a:off x="1734589" y="4442711"/>
            <a:ext cx="4391891" cy="229985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.‘Environmental justice’ is used here to include aspects of social justice - although sometimes social and environmental goals may be in </a:t>
            </a:r>
            <a:r>
              <a:rPr lang="en-GB" dirty="0" smtClean="0"/>
              <a:t>conflict in what ways????.</a:t>
            </a:r>
            <a:endParaRPr lang="en-GB" dirty="0"/>
          </a:p>
        </p:txBody>
      </p:sp>
    </p:spTree>
    <p:extLst>
      <p:ext uri="{BB962C8B-B14F-4D97-AF65-F5344CB8AC3E}">
        <p14:creationId xmlns:p14="http://schemas.microsoft.com/office/powerpoint/2010/main" val="20994194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Justice </a:t>
            </a:r>
            <a:endParaRPr lang="en-GB" dirty="0"/>
          </a:p>
        </p:txBody>
      </p:sp>
      <p:sp>
        <p:nvSpPr>
          <p:cNvPr id="3" name="Text Placeholder 2"/>
          <p:cNvSpPr>
            <a:spLocks noGrp="1"/>
          </p:cNvSpPr>
          <p:nvPr>
            <p:ph type="body" idx="1"/>
          </p:nvPr>
        </p:nvSpPr>
        <p:spPr/>
        <p:txBody>
          <a:bodyPr/>
          <a:lstStyle/>
          <a:p>
            <a:r>
              <a:rPr lang="en-GB" dirty="0" smtClean="0"/>
              <a:t>History </a:t>
            </a:r>
            <a:endParaRPr lang="en-GB" dirty="0"/>
          </a:p>
        </p:txBody>
      </p:sp>
      <p:sp>
        <p:nvSpPr>
          <p:cNvPr id="4" name="Content Placeholder 3"/>
          <p:cNvSpPr>
            <a:spLocks noGrp="1"/>
          </p:cNvSpPr>
          <p:nvPr>
            <p:ph sz="half" idx="2"/>
          </p:nvPr>
        </p:nvSpPr>
        <p:spPr>
          <a:xfrm>
            <a:off x="1097280" y="2438400"/>
            <a:ext cx="4937760" cy="3522134"/>
          </a:xfrm>
        </p:spPr>
        <p:txBody>
          <a:bodyPr>
            <a:normAutofit/>
          </a:bodyPr>
          <a:lstStyle/>
          <a:p>
            <a:r>
              <a:rPr lang="en-GB" dirty="0"/>
              <a:t>Environmental justice emerged as a movement in the USA in the </a:t>
            </a:r>
            <a:r>
              <a:rPr lang="en-GB" dirty="0" err="1"/>
              <a:t>1970s</a:t>
            </a:r>
            <a:r>
              <a:rPr lang="en-GB" dirty="0"/>
              <a:t> and </a:t>
            </a:r>
            <a:r>
              <a:rPr lang="en-GB" dirty="0" err="1"/>
              <a:t>1980s</a:t>
            </a:r>
            <a:r>
              <a:rPr lang="en-GB" dirty="0"/>
              <a:t>, when many environmental pressure groups formed to fight environmental injustice - the disproportionate bearing of environmental burdens by some of society (e.g. the </a:t>
            </a:r>
            <a:r>
              <a:rPr lang="en-GB" u="sng" dirty="0">
                <a:hlinkClick r:id="rId2"/>
              </a:rPr>
              <a:t>Love Canal</a:t>
            </a:r>
            <a:r>
              <a:rPr lang="en-GB" dirty="0"/>
              <a:t> disaster in New York State). </a:t>
            </a:r>
          </a:p>
          <a:p>
            <a:endParaRPr lang="en-GB" dirty="0"/>
          </a:p>
        </p:txBody>
      </p:sp>
      <p:sp>
        <p:nvSpPr>
          <p:cNvPr id="5" name="Text Placeholder 4"/>
          <p:cNvSpPr>
            <a:spLocks noGrp="1"/>
          </p:cNvSpPr>
          <p:nvPr>
            <p:ph type="body" sz="quarter" idx="3"/>
          </p:nvPr>
        </p:nvSpPr>
        <p:spPr/>
        <p:txBody>
          <a:bodyPr>
            <a:normAutofit fontScale="92500" lnSpcReduction="20000"/>
          </a:bodyPr>
          <a:lstStyle/>
          <a:p>
            <a:r>
              <a:rPr lang="en-GB" dirty="0" smtClean="0"/>
              <a:t>SEE </a:t>
            </a:r>
            <a:r>
              <a:rPr lang="en-GB" dirty="0" smtClean="0">
                <a:hlinkClick r:id="rId3"/>
              </a:rPr>
              <a:t>https</a:t>
            </a:r>
            <a:r>
              <a:rPr lang="en-GB" dirty="0">
                <a:hlinkClick r:id="rId3"/>
              </a:rPr>
              <a:t>://</a:t>
            </a:r>
            <a:r>
              <a:rPr lang="en-GB" dirty="0" err="1" smtClean="0">
                <a:hlinkClick r:id="rId3"/>
              </a:rPr>
              <a:t>www.geneseo.edu</a:t>
            </a:r>
            <a:r>
              <a:rPr lang="en-GB" dirty="0" smtClean="0">
                <a:hlinkClick r:id="rId3"/>
              </a:rPr>
              <a:t>/history/</a:t>
            </a:r>
            <a:r>
              <a:rPr lang="en-GB" dirty="0" err="1" smtClean="0">
                <a:hlinkClick r:id="rId3"/>
              </a:rPr>
              <a:t>love_canal_history</a:t>
            </a:r>
            <a:r>
              <a:rPr lang="en-GB" dirty="0" smtClean="0"/>
              <a:t> </a:t>
            </a:r>
            <a:endParaRPr lang="en-GB" dirty="0"/>
          </a:p>
        </p:txBody>
      </p:sp>
      <p:pic>
        <p:nvPicPr>
          <p:cNvPr id="7" name="Content Placeholder 6"/>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562475" y="2788035"/>
            <a:ext cx="4248650" cy="2822864"/>
          </a:xfrm>
        </p:spPr>
      </p:pic>
    </p:spTree>
    <p:extLst>
      <p:ext uri="{BB962C8B-B14F-4D97-AF65-F5344CB8AC3E}">
        <p14:creationId xmlns:p14="http://schemas.microsoft.com/office/powerpoint/2010/main" val="340785530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Environmental Justice Definitions :</a:t>
            </a:r>
            <a:r>
              <a:rPr lang="en-GB" dirty="0"/>
              <a:t/>
            </a:r>
            <a:br>
              <a:rPr lang="en-GB" dirty="0"/>
            </a:br>
            <a:endParaRPr lang="en-GB" dirty="0"/>
          </a:p>
        </p:txBody>
      </p:sp>
      <p:sp>
        <p:nvSpPr>
          <p:cNvPr id="3" name="Content Placeholder 2"/>
          <p:cNvSpPr>
            <a:spLocks noGrp="1"/>
          </p:cNvSpPr>
          <p:nvPr>
            <p:ph sz="half" idx="1"/>
          </p:nvPr>
        </p:nvSpPr>
        <p:spPr/>
        <p:txBody>
          <a:bodyPr/>
          <a:lstStyle/>
          <a:p>
            <a:r>
              <a:rPr lang="en-GB" dirty="0" smtClean="0"/>
              <a:t>Has </a:t>
            </a:r>
            <a:r>
              <a:rPr lang="en-GB" dirty="0"/>
              <a:t>it roots in America: </a:t>
            </a:r>
          </a:p>
          <a:p>
            <a:r>
              <a:rPr lang="en-GB" sz="2400" b="1" dirty="0"/>
              <a:t>…can be understood as a local, grassroots, or “bottom-up” community reaction to external threats  to the health of the community, which have been shown to disproportionately affect people of </a:t>
            </a:r>
            <a:r>
              <a:rPr lang="en-GB" sz="2400" b="1" dirty="0" err="1"/>
              <a:t>color</a:t>
            </a:r>
            <a:r>
              <a:rPr lang="en-GB" sz="2400" b="1" dirty="0"/>
              <a:t> and low-income...(</a:t>
            </a:r>
            <a:r>
              <a:rPr lang="en-GB" sz="2400" b="1" dirty="0" err="1"/>
              <a:t>Agyeman</a:t>
            </a:r>
            <a:r>
              <a:rPr lang="en-GB" sz="2400" b="1" dirty="0"/>
              <a:t>, J 2005). </a:t>
            </a:r>
            <a:endParaRPr lang="en-GB" sz="2400" b="1" dirty="0" smtClean="0"/>
          </a:p>
          <a:p>
            <a:r>
              <a:rPr lang="en-GB" sz="2400" dirty="0">
                <a:hlinkClick r:id="rId2"/>
              </a:rPr>
              <a:t>https://</a:t>
            </a:r>
            <a:r>
              <a:rPr lang="en-GB" sz="2400" dirty="0" err="1" smtClean="0">
                <a:hlinkClick r:id="rId2"/>
              </a:rPr>
              <a:t>youtu.be</a:t>
            </a:r>
            <a:r>
              <a:rPr lang="en-GB" sz="2400" dirty="0" smtClean="0">
                <a:hlinkClick r:id="rId2"/>
              </a:rPr>
              <a:t>/</a:t>
            </a:r>
            <a:r>
              <a:rPr lang="en-GB" sz="2400" dirty="0" err="1" smtClean="0">
                <a:hlinkClick r:id="rId2"/>
              </a:rPr>
              <a:t>TrbeuJRPM0o</a:t>
            </a:r>
            <a:r>
              <a:rPr lang="en-GB" sz="2400" dirty="0" smtClean="0"/>
              <a:t> </a:t>
            </a:r>
            <a:endParaRPr lang="en-GB" sz="2400" dirty="0"/>
          </a:p>
          <a:p>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35038" y="1911474"/>
            <a:ext cx="5722115" cy="3891880"/>
          </a:xfrm>
        </p:spPr>
      </p:pic>
    </p:spTree>
    <p:extLst>
      <p:ext uri="{BB962C8B-B14F-4D97-AF65-F5344CB8AC3E}">
        <p14:creationId xmlns:p14="http://schemas.microsoft.com/office/powerpoint/2010/main" val="24912743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dirty="0"/>
          </a:p>
        </p:txBody>
      </p:sp>
      <p:pic>
        <p:nvPicPr>
          <p:cNvPr id="7" name="fIu-AfQ0cBM"/>
          <p:cNvPicPr>
            <a:picLocks noGrp="1" noRot="1" noChangeAspect="1"/>
          </p:cNvPicPr>
          <p:nvPr>
            <p:ph idx="1"/>
            <a:videoFile r:link="rId1"/>
          </p:nvPr>
        </p:nvPicPr>
        <p:blipFill>
          <a:blip r:embed="rId3"/>
          <a:stretch>
            <a:fillRect/>
          </a:stretch>
        </p:blipFill>
        <p:spPr>
          <a:xfrm>
            <a:off x="1036896" y="994913"/>
            <a:ext cx="9700115" cy="5456314"/>
          </a:xfrm>
          <a:prstGeom prst="rect">
            <a:avLst/>
          </a:prstGeom>
        </p:spPr>
      </p:pic>
    </p:spTree>
    <p:extLst>
      <p:ext uri="{BB962C8B-B14F-4D97-AF65-F5344CB8AC3E}">
        <p14:creationId xmlns:p14="http://schemas.microsoft.com/office/powerpoint/2010/main" val="3035081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Environmental Justice</a:t>
            </a:r>
            <a:endParaRPr lang="en-GB" dirty="0"/>
          </a:p>
        </p:txBody>
      </p:sp>
      <p:sp>
        <p:nvSpPr>
          <p:cNvPr id="3" name="Content Placeholder 2"/>
          <p:cNvSpPr>
            <a:spLocks noGrp="1"/>
          </p:cNvSpPr>
          <p:nvPr>
            <p:ph sz="half" idx="1"/>
          </p:nvPr>
        </p:nvSpPr>
        <p:spPr/>
        <p:txBody>
          <a:bodyPr/>
          <a:lstStyle/>
          <a:p>
            <a:r>
              <a:rPr lang="en-GB" sz="2400" dirty="0"/>
              <a:t>"People who are socially, economically, culturally, politically, institutionally or otherwise marginalised are especially vulnerable to climate change,“ (UN, 2014)</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18238" y="2092037"/>
            <a:ext cx="5626167" cy="3145898"/>
          </a:xfrm>
        </p:spPr>
      </p:pic>
    </p:spTree>
    <p:extLst>
      <p:ext uri="{BB962C8B-B14F-4D97-AF65-F5344CB8AC3E}">
        <p14:creationId xmlns:p14="http://schemas.microsoft.com/office/powerpoint/2010/main" val="13625112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24691" y="0"/>
            <a:ext cx="3200400" cy="2286000"/>
          </a:xfrm>
        </p:spPr>
        <p:txBody>
          <a:bodyPr>
            <a:normAutofit/>
          </a:bodyPr>
          <a:lstStyle/>
          <a:p>
            <a:r>
              <a:rPr lang="en-GB" b="1" dirty="0" smtClean="0">
                <a:solidFill>
                  <a:schemeClr val="bg1"/>
                </a:solidFill>
              </a:rPr>
              <a:t>UN </a:t>
            </a:r>
            <a:r>
              <a:rPr lang="en-GB" b="1" dirty="0">
                <a:solidFill>
                  <a:schemeClr val="bg1"/>
                </a:solidFill>
                <a:latin typeface="+mn-lt"/>
                <a:ea typeface="+mn-ea"/>
                <a:cs typeface="+mn-cs"/>
              </a:rPr>
              <a:t>Sustainable</a:t>
            </a:r>
            <a:r>
              <a:rPr lang="en-GB" b="1" dirty="0" smtClean="0">
                <a:solidFill>
                  <a:schemeClr val="bg1"/>
                </a:solidFill>
              </a:rPr>
              <a:t> Development Goals</a:t>
            </a:r>
            <a:endParaRPr lang="en-GB" b="1" dirty="0">
              <a:solidFill>
                <a:schemeClr val="bg1"/>
              </a:solidFill>
            </a:endParaRPr>
          </a:p>
        </p:txBody>
      </p:sp>
      <p:pic>
        <p:nvPicPr>
          <p:cNvPr id="10" name="Content Placeholder 9"/>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57600" y="0"/>
            <a:ext cx="8531703" cy="6842759"/>
          </a:xfrm>
        </p:spPr>
      </p:pic>
      <p:sp>
        <p:nvSpPr>
          <p:cNvPr id="8" name="Text Placeholder 7"/>
          <p:cNvSpPr>
            <a:spLocks noGrp="1"/>
          </p:cNvSpPr>
          <p:nvPr>
            <p:ph type="body" sz="half" idx="2"/>
          </p:nvPr>
        </p:nvSpPr>
        <p:spPr>
          <a:xfrm>
            <a:off x="0" y="2203565"/>
            <a:ext cx="3699164" cy="4639194"/>
          </a:xfrm>
          <a:solidFill>
            <a:schemeClr val="bg1">
              <a:lumMod val="85000"/>
            </a:schemeClr>
          </a:solidFill>
        </p:spPr>
        <p:txBody>
          <a:bodyPr>
            <a:normAutofit/>
          </a:bodyPr>
          <a:lstStyle/>
          <a:p>
            <a:endParaRPr lang="en-GB" sz="2000" b="1" dirty="0">
              <a:solidFill>
                <a:schemeClr val="tx1">
                  <a:lumMod val="85000"/>
                  <a:lumOff val="15000"/>
                </a:schemeClr>
              </a:solidFill>
            </a:endParaRPr>
          </a:p>
          <a:p>
            <a:r>
              <a:rPr lang="en-GB" sz="2000" b="1" dirty="0" smtClean="0">
                <a:solidFill>
                  <a:schemeClr val="tx1">
                    <a:lumMod val="85000"/>
                    <a:lumOff val="15000"/>
                  </a:schemeClr>
                </a:solidFill>
                <a:hlinkClick r:id="rId3"/>
              </a:rPr>
              <a:t>https://</a:t>
            </a:r>
            <a:r>
              <a:rPr lang="en-GB" sz="2000" b="1" dirty="0" err="1" smtClean="0">
                <a:solidFill>
                  <a:schemeClr val="tx1">
                    <a:lumMod val="85000"/>
                    <a:lumOff val="15000"/>
                  </a:schemeClr>
                </a:solidFill>
                <a:hlinkClick r:id="rId3"/>
              </a:rPr>
              <a:t>www.un.org</a:t>
            </a:r>
            <a:r>
              <a:rPr lang="en-GB" sz="2000" b="1" dirty="0" smtClean="0">
                <a:solidFill>
                  <a:schemeClr val="tx1">
                    <a:lumMod val="85000"/>
                    <a:lumOff val="15000"/>
                  </a:schemeClr>
                </a:solidFill>
                <a:hlinkClick r:id="rId3"/>
              </a:rPr>
              <a:t>/</a:t>
            </a:r>
            <a:r>
              <a:rPr lang="en-GB" sz="2000" b="1" dirty="0" err="1" smtClean="0">
                <a:solidFill>
                  <a:schemeClr val="tx1">
                    <a:lumMod val="85000"/>
                    <a:lumOff val="15000"/>
                  </a:schemeClr>
                </a:solidFill>
                <a:hlinkClick r:id="rId3"/>
              </a:rPr>
              <a:t>sustainabledevelopment</a:t>
            </a:r>
            <a:r>
              <a:rPr lang="en-GB" sz="2000" b="1" dirty="0" smtClean="0">
                <a:solidFill>
                  <a:schemeClr val="tx1">
                    <a:lumMod val="85000"/>
                    <a:lumOff val="15000"/>
                  </a:schemeClr>
                </a:solidFill>
                <a:hlinkClick r:id="rId3"/>
              </a:rPr>
              <a:t>/sustainable-development-goals/</a:t>
            </a:r>
            <a:endParaRPr lang="en-GB" sz="2000" b="1" dirty="0">
              <a:solidFill>
                <a:schemeClr val="tx1">
                  <a:lumMod val="85000"/>
                  <a:lumOff val="15000"/>
                </a:schemeClr>
              </a:solidFill>
            </a:endParaRPr>
          </a:p>
          <a:p>
            <a:r>
              <a:rPr lang="en-GB" sz="2000" b="1" dirty="0">
                <a:solidFill>
                  <a:schemeClr val="tx1">
                    <a:lumMod val="85000"/>
                    <a:lumOff val="15000"/>
                  </a:schemeClr>
                </a:solidFill>
                <a:hlinkClick r:id="rId4"/>
              </a:rPr>
              <a:t>https://</a:t>
            </a:r>
            <a:r>
              <a:rPr lang="en-GB" sz="2000" b="1" dirty="0" err="1">
                <a:solidFill>
                  <a:schemeClr val="tx1">
                    <a:lumMod val="85000"/>
                    <a:lumOff val="15000"/>
                  </a:schemeClr>
                </a:solidFill>
                <a:hlinkClick r:id="rId4"/>
              </a:rPr>
              <a:t>youtu.be</a:t>
            </a:r>
            <a:r>
              <a:rPr lang="en-GB" sz="2000" b="1" dirty="0">
                <a:solidFill>
                  <a:schemeClr val="tx1">
                    <a:lumMod val="85000"/>
                    <a:lumOff val="15000"/>
                  </a:schemeClr>
                </a:solidFill>
                <a:hlinkClick r:id="rId4"/>
              </a:rPr>
              <a:t>/</a:t>
            </a:r>
            <a:r>
              <a:rPr lang="en-GB" sz="2000" b="1" dirty="0" err="1">
                <a:solidFill>
                  <a:schemeClr val="tx1">
                    <a:lumMod val="85000"/>
                    <a:lumOff val="15000"/>
                  </a:schemeClr>
                </a:solidFill>
                <a:hlinkClick r:id="rId4"/>
              </a:rPr>
              <a:t>0XTBYMfZyrM</a:t>
            </a:r>
            <a:r>
              <a:rPr lang="en-GB" sz="2000" b="1" dirty="0">
                <a:solidFill>
                  <a:schemeClr val="tx1">
                    <a:lumMod val="85000"/>
                    <a:lumOff val="15000"/>
                  </a:schemeClr>
                </a:solidFill>
              </a:rPr>
              <a:t> </a:t>
            </a:r>
            <a:endParaRPr lang="en-GB" sz="2000" b="1" dirty="0" smtClean="0">
              <a:solidFill>
                <a:schemeClr val="tx1">
                  <a:lumMod val="85000"/>
                  <a:lumOff val="15000"/>
                </a:schemeClr>
              </a:solidFill>
            </a:endParaRPr>
          </a:p>
          <a:p>
            <a:endParaRPr lang="en-GB" sz="2000" b="1" dirty="0">
              <a:solidFill>
                <a:schemeClr val="tx1">
                  <a:lumMod val="85000"/>
                  <a:lumOff val="15000"/>
                </a:schemeClr>
              </a:solidFill>
            </a:endParaRPr>
          </a:p>
          <a:p>
            <a:pPr marL="514350" indent="-514350">
              <a:buFont typeface="+mj-lt"/>
              <a:buAutoNum type="romanLcPeriod"/>
            </a:pPr>
            <a:r>
              <a:rPr lang="en-GB" sz="2000" dirty="0" smtClean="0">
                <a:solidFill>
                  <a:schemeClr val="tx1">
                    <a:lumMod val="85000"/>
                    <a:lumOff val="15000"/>
                  </a:schemeClr>
                </a:solidFill>
              </a:rPr>
              <a:t>What are your observations of the goals? </a:t>
            </a:r>
          </a:p>
          <a:p>
            <a:pPr marL="514350" indent="-514350">
              <a:buFont typeface="+mj-lt"/>
              <a:buAutoNum type="romanLcPeriod"/>
            </a:pPr>
            <a:r>
              <a:rPr lang="en-GB" sz="2000" dirty="0" smtClean="0">
                <a:solidFill>
                  <a:schemeClr val="tx1">
                    <a:lumMod val="85000"/>
                    <a:lumOff val="15000"/>
                  </a:schemeClr>
                </a:solidFill>
              </a:rPr>
              <a:t>What are the social justice element? </a:t>
            </a:r>
          </a:p>
          <a:p>
            <a:pPr marL="514350" indent="-514350">
              <a:buFont typeface="+mj-lt"/>
              <a:buAutoNum type="romanLcPeriod"/>
            </a:pPr>
            <a:r>
              <a:rPr lang="en-GB" sz="2000" dirty="0" smtClean="0">
                <a:solidFill>
                  <a:schemeClr val="tx1">
                    <a:lumMod val="85000"/>
                    <a:lumOff val="15000"/>
                  </a:schemeClr>
                </a:solidFill>
              </a:rPr>
              <a:t>Any tensions ? </a:t>
            </a:r>
            <a:r>
              <a:rPr lang="en-GB" sz="2000" b="1" dirty="0">
                <a:solidFill>
                  <a:schemeClr val="tx1">
                    <a:lumMod val="85000"/>
                    <a:lumOff val="15000"/>
                  </a:schemeClr>
                </a:solidFill>
              </a:rPr>
              <a:t>Conflicting</a:t>
            </a:r>
            <a:r>
              <a:rPr lang="en-GB" sz="2000" dirty="0" smtClean="0">
                <a:solidFill>
                  <a:schemeClr val="tx1">
                    <a:lumMod val="85000"/>
                    <a:lumOff val="15000"/>
                  </a:schemeClr>
                </a:solidFill>
              </a:rPr>
              <a:t> issues? </a:t>
            </a:r>
          </a:p>
          <a:p>
            <a:endParaRPr lang="en-GB" dirty="0"/>
          </a:p>
          <a:p>
            <a:endParaRPr lang="en-GB" dirty="0" smtClean="0"/>
          </a:p>
          <a:p>
            <a:endParaRPr lang="en-GB" dirty="0"/>
          </a:p>
        </p:txBody>
      </p:sp>
    </p:spTree>
    <p:extLst>
      <p:ext uri="{BB962C8B-B14F-4D97-AF65-F5344CB8AC3E}">
        <p14:creationId xmlns:p14="http://schemas.microsoft.com/office/powerpoint/2010/main" val="66802684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of Future Generations Wales (15) Act </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53718" y="1"/>
            <a:ext cx="6451591" cy="7427382"/>
          </a:xfrm>
        </p:spPr>
      </p:pic>
      <p:sp>
        <p:nvSpPr>
          <p:cNvPr id="4" name="Text Placeholder 3"/>
          <p:cNvSpPr>
            <a:spLocks noGrp="1"/>
          </p:cNvSpPr>
          <p:nvPr>
            <p:ph type="body" sz="half" idx="2"/>
          </p:nvPr>
        </p:nvSpPr>
        <p:spPr/>
        <p:txBody>
          <a:bodyPr>
            <a:normAutofit/>
          </a:bodyPr>
          <a:lstStyle/>
          <a:p>
            <a:endParaRPr lang="en-GB" sz="2400" b="1" dirty="0" smtClean="0"/>
          </a:p>
          <a:p>
            <a:r>
              <a:rPr lang="en-GB" sz="2400" b="1" dirty="0" smtClean="0"/>
              <a:t>How  is social justice recognised in this model? </a:t>
            </a:r>
            <a:endParaRPr lang="en-GB" sz="2400" b="1" dirty="0"/>
          </a:p>
        </p:txBody>
      </p:sp>
    </p:spTree>
    <p:extLst>
      <p:ext uri="{BB962C8B-B14F-4D97-AF65-F5344CB8AC3E}">
        <p14:creationId xmlns:p14="http://schemas.microsoft.com/office/powerpoint/2010/main" val="9042844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Environmental Justice : Examples </a:t>
            </a:r>
            <a:r>
              <a:rPr lang="en-GB" b="1" dirty="0" smtClean="0"/>
              <a:t> UK </a:t>
            </a:r>
            <a:endParaRPr lang="en-GB" dirty="0"/>
          </a:p>
        </p:txBody>
      </p:sp>
      <p:sp>
        <p:nvSpPr>
          <p:cNvPr id="3" name="Content Placeholder 2"/>
          <p:cNvSpPr>
            <a:spLocks noGrp="1"/>
          </p:cNvSpPr>
          <p:nvPr>
            <p:ph sz="half" idx="1"/>
          </p:nvPr>
        </p:nvSpPr>
        <p:spPr/>
        <p:txBody>
          <a:bodyPr>
            <a:normAutofit lnSpcReduction="10000"/>
          </a:bodyPr>
          <a:lstStyle/>
          <a:p>
            <a:r>
              <a:rPr lang="en-GB" b="1" dirty="0"/>
              <a:t>5 February 2019 –</a:t>
            </a:r>
            <a:r>
              <a:rPr lang="en-GB" dirty="0"/>
              <a:t> Child health experts across the UK are warning today that air pollution is damaging children’s health – and the public should be better informed so they can take action to protect themselves.</a:t>
            </a:r>
          </a:p>
          <a:p>
            <a:endParaRPr lang="en-GB" dirty="0" smtClean="0"/>
          </a:p>
          <a:p>
            <a:r>
              <a:rPr lang="en-GB" b="1" dirty="0"/>
              <a:t>Mike Penrose, Executive Director at </a:t>
            </a:r>
            <a:r>
              <a:rPr lang="en-GB" b="1" dirty="0" err="1"/>
              <a:t>Unicef</a:t>
            </a:r>
            <a:r>
              <a:rPr lang="en-GB" b="1" dirty="0"/>
              <a:t> UK, said:</a:t>
            </a:r>
            <a:r>
              <a:rPr lang="en-GB" dirty="0"/>
              <a:t> “Children have a fundamental right to grow up in a clean and safe environment that gives them the best possible start in life. The persistent, illegal breaches of air pollution limits across the UK are an unacceptable violation of this.</a:t>
            </a:r>
          </a:p>
          <a:p>
            <a:endParaRPr lang="en-GB" dirty="0"/>
          </a:p>
        </p:txBody>
      </p:sp>
      <p:sp>
        <p:nvSpPr>
          <p:cNvPr id="4" name="Content Placeholder 3"/>
          <p:cNvSpPr>
            <a:spLocks noGrp="1"/>
          </p:cNvSpPr>
          <p:nvPr>
            <p:ph sz="half" idx="2"/>
          </p:nvPr>
        </p:nvSpPr>
        <p:spPr/>
        <p:txBody>
          <a:bodyPr>
            <a:normAutofit lnSpcReduction="10000"/>
          </a:bodyPr>
          <a:lstStyle/>
          <a:p>
            <a:pPr algn="ctr"/>
            <a:r>
              <a:rPr lang="en-GB" sz="4400" b="1" cap="all" dirty="0">
                <a:solidFill>
                  <a:schemeClr val="accent5">
                    <a:lumMod val="75000"/>
                  </a:schemeClr>
                </a:solidFill>
              </a:rPr>
              <a:t>86</a:t>
            </a:r>
            <a:r>
              <a:rPr lang="en-GB" sz="4400" b="1" cap="all" dirty="0" smtClean="0">
                <a:solidFill>
                  <a:schemeClr val="accent5">
                    <a:lumMod val="75000"/>
                  </a:schemeClr>
                </a:solidFill>
              </a:rPr>
              <a:t>% of </a:t>
            </a:r>
            <a:endParaRPr lang="en-GB" sz="4400" b="1" cap="all" dirty="0">
              <a:solidFill>
                <a:schemeClr val="accent5">
                  <a:lumMod val="75000"/>
                </a:schemeClr>
              </a:solidFill>
            </a:endParaRPr>
          </a:p>
          <a:p>
            <a:pPr algn="ctr"/>
            <a:r>
              <a:rPr lang="en-GB" sz="4400" b="1" cap="all" dirty="0" smtClean="0">
                <a:solidFill>
                  <a:schemeClr val="accent5">
                    <a:lumMod val="75000"/>
                  </a:schemeClr>
                </a:solidFill>
              </a:rPr>
              <a:t>UK </a:t>
            </a:r>
            <a:r>
              <a:rPr lang="en-GB" sz="4400" b="1" cap="all" dirty="0">
                <a:solidFill>
                  <a:schemeClr val="accent5">
                    <a:lumMod val="75000"/>
                  </a:schemeClr>
                </a:solidFill>
              </a:rPr>
              <a:t>CHILDREN ARE BREATHING DANGEROUS LEVELS OF TOXIC AIR</a:t>
            </a:r>
          </a:p>
          <a:p>
            <a:pPr algn="ctr"/>
            <a:endParaRPr lang="en-GB" sz="4400" b="1" dirty="0">
              <a:solidFill>
                <a:schemeClr val="accent5">
                  <a:lumMod val="75000"/>
                </a:schemeClr>
              </a:solidFill>
            </a:endParaRPr>
          </a:p>
        </p:txBody>
      </p:sp>
    </p:spTree>
    <p:extLst>
      <p:ext uri="{BB962C8B-B14F-4D97-AF65-F5344CB8AC3E}">
        <p14:creationId xmlns:p14="http://schemas.microsoft.com/office/powerpoint/2010/main" val="147155176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394977"/>
            <a:ext cx="10058400" cy="1450757"/>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Environmental </a:t>
            </a:r>
            <a:r>
              <a:rPr lang="en-GB" dirty="0"/>
              <a:t>justice is a significant issue in the UK, :</a:t>
            </a:r>
            <a:br>
              <a:rPr lang="en-GB" dirty="0"/>
            </a:br>
            <a:endParaRPr lang="en-GB" dirty="0"/>
          </a:p>
        </p:txBody>
      </p:sp>
      <p:sp>
        <p:nvSpPr>
          <p:cNvPr id="3" name="Content Placeholder 2"/>
          <p:cNvSpPr>
            <a:spLocks noGrp="1"/>
          </p:cNvSpPr>
          <p:nvPr>
            <p:ph sz="half" idx="1"/>
          </p:nvPr>
        </p:nvSpPr>
        <p:spPr/>
        <p:txBody>
          <a:bodyPr/>
          <a:lstStyle/>
          <a:p>
            <a:pPr marL="544068" lvl="1" indent="-342900">
              <a:buFont typeface="+mj-lt"/>
              <a:buAutoNum type="arabicPeriod"/>
            </a:pPr>
            <a:r>
              <a:rPr lang="en-GB" dirty="0" smtClean="0"/>
              <a:t>Particularly </a:t>
            </a:r>
            <a:r>
              <a:rPr lang="en-GB" dirty="0"/>
              <a:t>in highly active, declining or derelict industrial areas, and housing developments on environmentally threatened or polluted land (e.g. from flooding, past industrial activity or poor housing materials and standards). </a:t>
            </a:r>
          </a:p>
          <a:p>
            <a:pPr marL="544068" lvl="1" indent="-342900">
              <a:buFont typeface="+mj-lt"/>
              <a:buAutoNum type="arabicPeriod"/>
            </a:pPr>
            <a:endParaRPr lang="en-GB" dirty="0" smtClean="0"/>
          </a:p>
          <a:p>
            <a:pPr marL="544068" lvl="1" indent="-342900">
              <a:buFont typeface="+mj-lt"/>
              <a:buAutoNum type="arabicPeriod"/>
            </a:pPr>
            <a:r>
              <a:rPr lang="en-GB" dirty="0" smtClean="0"/>
              <a:t>Environmental </a:t>
            </a:r>
            <a:r>
              <a:rPr lang="en-GB" dirty="0"/>
              <a:t>inequalities are more commonly found in deprived communities and socially excluded groups</a:t>
            </a:r>
          </a:p>
        </p:txBody>
      </p:sp>
      <p:sp>
        <p:nvSpPr>
          <p:cNvPr id="4" name="Content Placeholder 3"/>
          <p:cNvSpPr>
            <a:spLocks noGrp="1"/>
          </p:cNvSpPr>
          <p:nvPr>
            <p:ph sz="half" idx="2"/>
          </p:nvPr>
        </p:nvSpPr>
        <p:spPr/>
        <p:txBody>
          <a:bodyPr/>
          <a:lstStyle/>
          <a:p>
            <a:r>
              <a:rPr lang="en-GB" dirty="0"/>
              <a:t>Nowadays environmental justice, or environmental equality, is more widely accepted as a fundamental concept and goal of many environmental policies, including improving public access to environmental data and information, improving quality of life through access to environmental goods, and preserving resources for future generations.</a:t>
            </a:r>
          </a:p>
          <a:p>
            <a:endParaRPr lang="en-GB" dirty="0"/>
          </a:p>
        </p:txBody>
      </p:sp>
    </p:spTree>
    <p:extLst>
      <p:ext uri="{BB962C8B-B14F-4D97-AF65-F5344CB8AC3E}">
        <p14:creationId xmlns:p14="http://schemas.microsoft.com/office/powerpoint/2010/main" val="29819003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Environmental Justice : Examples </a:t>
            </a:r>
            <a:endParaRPr lang="en-GB" dirty="0"/>
          </a:p>
        </p:txBody>
      </p:sp>
      <p:sp>
        <p:nvSpPr>
          <p:cNvPr id="6" name="Content Placeholder 5"/>
          <p:cNvSpPr>
            <a:spLocks noGrp="1"/>
          </p:cNvSpPr>
          <p:nvPr>
            <p:ph idx="1"/>
          </p:nvPr>
        </p:nvSpPr>
        <p:spPr>
          <a:xfrm>
            <a:off x="1097280" y="1845734"/>
            <a:ext cx="10058400" cy="4444230"/>
          </a:xfrm>
        </p:spPr>
        <p:txBody>
          <a:bodyPr>
            <a:normAutofit fontScale="92500" lnSpcReduction="20000"/>
          </a:bodyPr>
          <a:lstStyle/>
          <a:p>
            <a:pPr fontAlgn="base"/>
            <a:r>
              <a:rPr lang="en-GB" dirty="0">
                <a:solidFill>
                  <a:srgbClr val="858C8F"/>
                </a:solidFill>
                <a:latin typeface="Open Sans"/>
              </a:rPr>
              <a:t>A </a:t>
            </a:r>
            <a:r>
              <a:rPr lang="en-GB" dirty="0">
                <a:solidFill>
                  <a:srgbClr val="70B63E"/>
                </a:solidFill>
                <a:latin typeface="Open Sans"/>
                <a:hlinkClick r:id="rId3"/>
              </a:rPr>
              <a:t>new UN report</a:t>
            </a:r>
            <a:r>
              <a:rPr lang="en-GB" dirty="0">
                <a:solidFill>
                  <a:srgbClr val="858C8F"/>
                </a:solidFill>
                <a:latin typeface="Open Sans"/>
              </a:rPr>
              <a:t> has criticised the UK’s record on court access for people bringing environmental cases.</a:t>
            </a:r>
          </a:p>
          <a:p>
            <a:pPr fontAlgn="base"/>
            <a:r>
              <a:rPr lang="en-GB" dirty="0">
                <a:solidFill>
                  <a:srgbClr val="858C8F"/>
                </a:solidFill>
                <a:latin typeface="Open Sans"/>
              </a:rPr>
              <a:t>The Aarhus </a:t>
            </a:r>
            <a:r>
              <a:rPr lang="en-GB" dirty="0" smtClean="0">
                <a:solidFill>
                  <a:srgbClr val="858C8F"/>
                </a:solidFill>
                <a:latin typeface="Open Sans"/>
              </a:rPr>
              <a:t>Convention (see link on definition)</a:t>
            </a:r>
            <a:r>
              <a:rPr lang="en-GB" dirty="0"/>
              <a:t> https://</a:t>
            </a:r>
            <a:r>
              <a:rPr lang="en-GB" dirty="0" smtClean="0"/>
              <a:t>ec.europa.eu/environment/aarhus/</a:t>
            </a:r>
            <a:r>
              <a:rPr lang="en-GB" dirty="0">
                <a:solidFill>
                  <a:srgbClr val="858C8F"/>
                </a:solidFill>
                <a:latin typeface="Open Sans"/>
              </a:rPr>
              <a:t> </a:t>
            </a:r>
            <a:r>
              <a:rPr lang="en-GB" dirty="0" smtClean="0">
                <a:solidFill>
                  <a:srgbClr val="858C8F"/>
                </a:solidFill>
                <a:latin typeface="Open Sans"/>
                <a:hlinkClick r:id="rId4"/>
              </a:rPr>
              <a:t>Compliance</a:t>
            </a:r>
            <a:r>
              <a:rPr lang="en-GB" dirty="0" smtClean="0">
                <a:solidFill>
                  <a:srgbClr val="858C8F"/>
                </a:solidFill>
                <a:latin typeface="Open Sans"/>
              </a:rPr>
              <a:t> </a:t>
            </a:r>
            <a:r>
              <a:rPr lang="en-GB" dirty="0">
                <a:solidFill>
                  <a:srgbClr val="858C8F"/>
                </a:solidFill>
                <a:latin typeface="Open Sans"/>
              </a:rPr>
              <a:t>Committee said the UK’s recent law reforms have ‘moved it further away’ from fulfilling its duty to let citizens go to court to protect their environment. It also reprimanded the UK for slow progress to date. The UK has not only dragged its feet, its compliance is actually now worse thanks to new court rules introduced in February </a:t>
            </a:r>
            <a:r>
              <a:rPr lang="en-GB" dirty="0" smtClean="0">
                <a:solidFill>
                  <a:srgbClr val="858C8F"/>
                </a:solidFill>
                <a:latin typeface="Open Sans"/>
              </a:rPr>
              <a:t>2019</a:t>
            </a:r>
            <a:r>
              <a:rPr lang="en-GB" dirty="0" smtClean="0">
                <a:solidFill>
                  <a:srgbClr val="858C8F"/>
                </a:solidFill>
                <a:latin typeface="Open Sans"/>
              </a:rPr>
              <a:t>year</a:t>
            </a:r>
            <a:r>
              <a:rPr lang="en-GB" dirty="0">
                <a:solidFill>
                  <a:srgbClr val="858C8F"/>
                </a:solidFill>
                <a:latin typeface="Open Sans"/>
              </a:rPr>
              <a:t>.</a:t>
            </a:r>
          </a:p>
          <a:p>
            <a:pPr fontAlgn="base"/>
            <a:r>
              <a:rPr lang="en-GB" dirty="0" smtClean="0">
                <a:solidFill>
                  <a:srgbClr val="858C8F"/>
                </a:solidFill>
                <a:latin typeface="Open Sans"/>
              </a:rPr>
              <a:t>The </a:t>
            </a:r>
            <a:r>
              <a:rPr lang="en-GB" dirty="0">
                <a:solidFill>
                  <a:srgbClr val="858C8F"/>
                </a:solidFill>
                <a:latin typeface="Open Sans"/>
              </a:rPr>
              <a:t>Aarhus Convention Compliance Committee</a:t>
            </a:r>
            <a:r>
              <a:rPr lang="en-GB" dirty="0">
                <a:solidFill>
                  <a:srgbClr val="70B63E"/>
                </a:solidFill>
                <a:latin typeface="Open Sans"/>
                <a:hlinkClick r:id="rId5"/>
              </a:rPr>
              <a:t> first found the UK’s costs to be prohibitively expensive in 2014</a:t>
            </a:r>
            <a:r>
              <a:rPr lang="en-GB" dirty="0">
                <a:solidFill>
                  <a:srgbClr val="858C8F"/>
                </a:solidFill>
                <a:latin typeface="Open Sans"/>
              </a:rPr>
              <a:t>, after a complaint brought by </a:t>
            </a:r>
            <a:r>
              <a:rPr lang="en-GB" dirty="0" err="1">
                <a:solidFill>
                  <a:srgbClr val="858C8F"/>
                </a:solidFill>
                <a:latin typeface="Open Sans"/>
              </a:rPr>
              <a:t>ClientEarth</a:t>
            </a:r>
            <a:r>
              <a:rPr lang="en-GB" dirty="0">
                <a:solidFill>
                  <a:srgbClr val="858C8F"/>
                </a:solidFill>
                <a:latin typeface="Open Sans"/>
              </a:rPr>
              <a:t>, the Marine Conservation Society and Robert Latimer.</a:t>
            </a:r>
          </a:p>
          <a:p>
            <a:pPr fontAlgn="base"/>
            <a:r>
              <a:rPr lang="en-GB" dirty="0" err="1">
                <a:solidFill>
                  <a:srgbClr val="70B63E"/>
                </a:solidFill>
                <a:latin typeface="Open Sans"/>
                <a:hlinkClick r:id="rId6"/>
              </a:rPr>
              <a:t>ClientEarth</a:t>
            </a:r>
            <a:r>
              <a:rPr lang="en-GB" dirty="0">
                <a:solidFill>
                  <a:srgbClr val="70B63E"/>
                </a:solidFill>
                <a:latin typeface="Open Sans"/>
                <a:hlinkClick r:id="rId6"/>
              </a:rPr>
              <a:t>, Friends of the Earth and the RSPB took the UK government to court</a:t>
            </a:r>
            <a:r>
              <a:rPr lang="en-GB" dirty="0">
                <a:solidFill>
                  <a:srgbClr val="858C8F"/>
                </a:solidFill>
                <a:latin typeface="Open Sans"/>
              </a:rPr>
              <a:t> on 19 July 2017 over the new rules, which will have a chilling effect on environment legal cases. Since February this year, some legal costs can now can be changed at any stage in the proceedings. This means it is impossible to know how much a case will cost from the start, which is likely to deter people who want to go to court to protect the environment.</a:t>
            </a:r>
          </a:p>
          <a:p>
            <a:pPr fontAlgn="base"/>
            <a:r>
              <a:rPr lang="en-GB" dirty="0">
                <a:solidFill>
                  <a:srgbClr val="858C8F"/>
                </a:solidFill>
                <a:latin typeface="Open Sans"/>
              </a:rPr>
              <a:t>The campaigners call on the UK government to ensure environmental cases are not prohibitively expensive, and to remove or reduce financial and other barriers to justice.</a:t>
            </a:r>
          </a:p>
          <a:p>
            <a:endParaRPr lang="en-GB" dirty="0"/>
          </a:p>
        </p:txBody>
      </p:sp>
    </p:spTree>
    <p:extLst>
      <p:ext uri="{BB962C8B-B14F-4D97-AF65-F5344CB8AC3E}">
        <p14:creationId xmlns:p14="http://schemas.microsoft.com/office/powerpoint/2010/main" val="352609621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Just sustainability….</a:t>
            </a:r>
            <a:endParaRPr lang="en-GB" dirty="0"/>
          </a:p>
        </p:txBody>
      </p:sp>
      <p:sp>
        <p:nvSpPr>
          <p:cNvPr id="3" name="Content Placeholder 2"/>
          <p:cNvSpPr>
            <a:spLocks noGrp="1"/>
          </p:cNvSpPr>
          <p:nvPr>
            <p:ph sz="half" idx="1"/>
          </p:nvPr>
        </p:nvSpPr>
        <p:spPr/>
        <p:txBody>
          <a:bodyPr>
            <a:normAutofit fontScale="92500" lnSpcReduction="10000"/>
          </a:bodyPr>
          <a:lstStyle/>
          <a:p>
            <a:r>
              <a:rPr lang="en-GB" sz="3200" dirty="0" err="1"/>
              <a:t>Agyeman</a:t>
            </a:r>
            <a:r>
              <a:rPr lang="en-GB" sz="3200" dirty="0"/>
              <a:t> (2005) Refers to the need for </a:t>
            </a:r>
            <a:r>
              <a:rPr lang="en-GB" sz="3200" dirty="0" smtClean="0"/>
              <a:t>“Just </a:t>
            </a:r>
            <a:r>
              <a:rPr lang="en-GB" sz="3200" dirty="0" err="1" smtClean="0"/>
              <a:t>Sustainabilities</a:t>
            </a:r>
            <a:r>
              <a:rPr lang="en-GB" sz="3200" dirty="0" smtClean="0"/>
              <a:t>”: </a:t>
            </a:r>
            <a:r>
              <a:rPr lang="en-GB" sz="3200" dirty="0"/>
              <a:t>the role that justice and equity could and should play within sustainability</a:t>
            </a:r>
            <a:r>
              <a:rPr lang="en-GB" sz="3200" dirty="0" smtClean="0"/>
              <a:t>…</a:t>
            </a:r>
          </a:p>
          <a:p>
            <a:r>
              <a:rPr lang="en-GB" sz="3200" dirty="0" smtClean="0"/>
              <a:t>Suggests </a:t>
            </a:r>
            <a:r>
              <a:rPr lang="en-GB" sz="3200" dirty="0"/>
              <a:t>that the traditional environmental groups do not consider issues of race and class, issues of equality.</a:t>
            </a:r>
            <a:br>
              <a:rPr lang="en-GB" sz="3200" dirty="0"/>
            </a:br>
            <a:endParaRPr lang="en-GB" sz="3200" dirty="0"/>
          </a:p>
          <a:p>
            <a:endParaRPr lang="en-GB" dirty="0"/>
          </a:p>
        </p:txBody>
      </p:sp>
      <p:pic>
        <p:nvPicPr>
          <p:cNvPr id="8" name="Content Placeholder 7"/>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90724" y="2011851"/>
            <a:ext cx="3774258" cy="3691125"/>
          </a:xfrm>
        </p:spPr>
      </p:pic>
    </p:spTree>
    <p:extLst>
      <p:ext uri="{BB962C8B-B14F-4D97-AF65-F5344CB8AC3E}">
        <p14:creationId xmlns:p14="http://schemas.microsoft.com/office/powerpoint/2010/main" val="306796789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GB" dirty="0" smtClean="0"/>
              <a:t>Theoretical </a:t>
            </a:r>
            <a:r>
              <a:rPr lang="en-GB" dirty="0"/>
              <a:t>Basis</a:t>
            </a:r>
            <a:r>
              <a:rPr lang="en-GB" dirty="0" smtClean="0"/>
              <a:t>: Sustainable </a:t>
            </a:r>
            <a:r>
              <a:rPr lang="en-GB" dirty="0" err="1" smtClean="0"/>
              <a:t>Communties</a:t>
            </a:r>
            <a:endParaRPr lang="en-GB" dirty="0"/>
          </a:p>
        </p:txBody>
      </p:sp>
      <p:sp>
        <p:nvSpPr>
          <p:cNvPr id="15" name="Content Placeholder 14"/>
          <p:cNvSpPr>
            <a:spLocks noGrp="1"/>
          </p:cNvSpPr>
          <p:nvPr>
            <p:ph sz="half" idx="1"/>
          </p:nvPr>
        </p:nvSpPr>
        <p:spPr/>
        <p:txBody>
          <a:bodyPr>
            <a:normAutofit/>
          </a:bodyPr>
          <a:lstStyle/>
          <a:p>
            <a:r>
              <a:rPr lang="en-GB" dirty="0"/>
              <a:t>Interconnectedness Key to Resilient Communities</a:t>
            </a:r>
            <a:r>
              <a:rPr lang="en-GB" b="1" i="1" dirty="0"/>
              <a:t>-</a:t>
            </a:r>
            <a:r>
              <a:rPr lang="en-GB" b="1" i="1" dirty="0" smtClean="0"/>
              <a:t>--</a:t>
            </a:r>
            <a:endParaRPr lang="en-GB" b="1" i="1" dirty="0"/>
          </a:p>
        </p:txBody>
      </p:sp>
      <p:sp>
        <p:nvSpPr>
          <p:cNvPr id="16" name="Content Placeholder 15"/>
          <p:cNvSpPr>
            <a:spLocks noGrp="1"/>
          </p:cNvSpPr>
          <p:nvPr>
            <p:ph sz="half" idx="2"/>
          </p:nvPr>
        </p:nvSpPr>
        <p:spPr/>
        <p:txBody>
          <a:bodyPr>
            <a:normAutofit/>
          </a:bodyPr>
          <a:lstStyle/>
          <a:p>
            <a:r>
              <a:rPr lang="en-GB" dirty="0"/>
              <a:t>Dominant Models of Sustainability----</a:t>
            </a:r>
            <a:r>
              <a:rPr lang="en-GB" b="1" i="1" dirty="0"/>
              <a:t>Critical of  Reductionist / Instrumental models of Sustainability </a:t>
            </a:r>
          </a:p>
        </p:txBody>
      </p:sp>
      <p:sp>
        <p:nvSpPr>
          <p:cNvPr id="12" name="Oval 11"/>
          <p:cNvSpPr/>
          <p:nvPr/>
        </p:nvSpPr>
        <p:spPr>
          <a:xfrm>
            <a:off x="5852806" y="3331073"/>
            <a:ext cx="2582263" cy="1309364"/>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Sustainability </a:t>
            </a:r>
          </a:p>
        </p:txBody>
      </p:sp>
      <p:sp>
        <p:nvSpPr>
          <p:cNvPr id="14" name="7-Point Star 13"/>
          <p:cNvSpPr/>
          <p:nvPr/>
        </p:nvSpPr>
        <p:spPr>
          <a:xfrm>
            <a:off x="506228" y="3058785"/>
            <a:ext cx="2439888" cy="1830350"/>
          </a:xfrm>
          <a:prstGeom prst="star7">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Social Justice </a:t>
            </a:r>
          </a:p>
        </p:txBody>
      </p:sp>
      <p:sp>
        <p:nvSpPr>
          <p:cNvPr id="17" name="Flowchart: Punched Tape 16"/>
          <p:cNvSpPr/>
          <p:nvPr/>
        </p:nvSpPr>
        <p:spPr>
          <a:xfrm>
            <a:off x="2563257" y="3433900"/>
            <a:ext cx="3672408" cy="1080120"/>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 Just </a:t>
            </a:r>
            <a:r>
              <a:rPr lang="en-GB" dirty="0" err="1" smtClean="0"/>
              <a:t>Sustainabilities</a:t>
            </a:r>
            <a:r>
              <a:rPr lang="en-GB" dirty="0" smtClean="0"/>
              <a:t> </a:t>
            </a:r>
            <a:r>
              <a:rPr lang="en-GB" dirty="0"/>
              <a:t>Paradigm? </a:t>
            </a:r>
          </a:p>
        </p:txBody>
      </p:sp>
    </p:spTree>
    <p:extLst>
      <p:ext uri="{BB962C8B-B14F-4D97-AF65-F5344CB8AC3E}">
        <p14:creationId xmlns:p14="http://schemas.microsoft.com/office/powerpoint/2010/main" val="182447886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Definitions : Sustainable Communities </a:t>
            </a:r>
            <a:endParaRPr lang="en-GB" dirty="0"/>
          </a:p>
        </p:txBody>
      </p:sp>
      <p:sp>
        <p:nvSpPr>
          <p:cNvPr id="7" name="Text Placeholder 6"/>
          <p:cNvSpPr>
            <a:spLocks noGrp="1"/>
          </p:cNvSpPr>
          <p:nvPr>
            <p:ph type="body" idx="1"/>
          </p:nvPr>
        </p:nvSpPr>
        <p:spPr/>
        <p:txBody>
          <a:bodyPr>
            <a:normAutofit/>
          </a:bodyPr>
          <a:lstStyle/>
          <a:p>
            <a:pPr algn="ctr"/>
            <a:r>
              <a:rPr lang="en-GB" sz="3200" b="1" dirty="0" smtClean="0"/>
              <a:t>Dominant Definitions?</a:t>
            </a:r>
            <a:endParaRPr lang="en-GB" sz="3200" b="1" dirty="0"/>
          </a:p>
        </p:txBody>
      </p:sp>
      <p:sp>
        <p:nvSpPr>
          <p:cNvPr id="3" name="Content Placeholder 2"/>
          <p:cNvSpPr>
            <a:spLocks noGrp="1"/>
          </p:cNvSpPr>
          <p:nvPr>
            <p:ph sz="half" idx="2"/>
          </p:nvPr>
        </p:nvSpPr>
        <p:spPr>
          <a:xfrm>
            <a:off x="1097280" y="2429934"/>
            <a:ext cx="4937760" cy="3378200"/>
          </a:xfrm>
        </p:spPr>
        <p:txBody>
          <a:bodyPr>
            <a:noAutofit/>
          </a:bodyPr>
          <a:lstStyle/>
          <a:p>
            <a:r>
              <a:rPr lang="en-GB" sz="2800" dirty="0" smtClean="0"/>
              <a:t>“We </a:t>
            </a:r>
            <a:r>
              <a:rPr lang="en-GB" sz="2800" dirty="0"/>
              <a:t>are determined to ensure that all human beings can enjoy prosperous and fulfilling lives and that economic, social and technological progress occurs in harmony with nature</a:t>
            </a:r>
            <a:r>
              <a:rPr lang="en-GB" sz="2800" dirty="0" smtClean="0"/>
              <a:t>.”</a:t>
            </a:r>
          </a:p>
          <a:p>
            <a:pPr lvl="4"/>
            <a:r>
              <a:rPr lang="en-GB" sz="2800" dirty="0" smtClean="0"/>
              <a:t>(United </a:t>
            </a:r>
            <a:r>
              <a:rPr lang="en-GB" sz="2800" dirty="0"/>
              <a:t>Nations, ‘Sustainable Development Goals’, available </a:t>
            </a:r>
            <a:r>
              <a:rPr lang="en-GB" sz="2800" dirty="0" smtClean="0"/>
              <a:t>at </a:t>
            </a:r>
            <a:r>
              <a:rPr lang="en-GB" sz="2800" u="sng" dirty="0" smtClean="0">
                <a:hlinkClick r:id="rId3"/>
              </a:rPr>
              <a:t>http</a:t>
            </a:r>
            <a:r>
              <a:rPr lang="en-GB" sz="2800" u="sng" dirty="0">
                <a:hlinkClick r:id="rId3"/>
              </a:rPr>
              <a:t>://www.un.org/sustainabledevelopment</a:t>
            </a:r>
            <a:r>
              <a:rPr lang="en-GB" sz="2800" u="sng" dirty="0" smtClean="0">
                <a:hlinkClick r:id="rId3"/>
              </a:rPr>
              <a:t>/</a:t>
            </a:r>
            <a:r>
              <a:rPr lang="en-GB" sz="2800" u="sng" dirty="0" smtClean="0"/>
              <a:t>)</a:t>
            </a:r>
            <a:endParaRPr lang="en-GB" sz="2800" dirty="0"/>
          </a:p>
          <a:p>
            <a:endParaRPr lang="en-GB" sz="2800" dirty="0"/>
          </a:p>
        </p:txBody>
      </p:sp>
      <p:sp>
        <p:nvSpPr>
          <p:cNvPr id="8" name="Text Placeholder 7"/>
          <p:cNvSpPr>
            <a:spLocks noGrp="1"/>
          </p:cNvSpPr>
          <p:nvPr>
            <p:ph type="body" sz="quarter" idx="3"/>
          </p:nvPr>
        </p:nvSpPr>
        <p:spPr>
          <a:solidFill>
            <a:schemeClr val="accent2"/>
          </a:solidFill>
        </p:spPr>
        <p:txBody>
          <a:bodyPr>
            <a:normAutofit/>
          </a:bodyPr>
          <a:lstStyle/>
          <a:p>
            <a:pPr algn="ctr"/>
            <a:r>
              <a:rPr lang="en-GB" sz="2800" b="1" dirty="0" smtClean="0"/>
              <a:t>Social Justice Paradigm?</a:t>
            </a:r>
            <a:endParaRPr lang="en-GB" sz="2800" b="1" dirty="0"/>
          </a:p>
        </p:txBody>
      </p:sp>
      <p:sp>
        <p:nvSpPr>
          <p:cNvPr id="9" name="Content Placeholder 8"/>
          <p:cNvSpPr>
            <a:spLocks noGrp="1"/>
          </p:cNvSpPr>
          <p:nvPr>
            <p:ph sz="quarter" idx="4"/>
          </p:nvPr>
        </p:nvSpPr>
        <p:spPr>
          <a:solidFill>
            <a:schemeClr val="accent1"/>
          </a:solidFill>
        </p:spPr>
        <p:txBody>
          <a:bodyPr/>
          <a:lstStyle/>
          <a:p>
            <a:r>
              <a:rPr lang="en-GB" sz="2800" dirty="0" smtClean="0"/>
              <a:t>“the need to ensure a better quality of life for all for now and into the future, in a just and equitable manner, whilst living within the means of supporting ecosystems”</a:t>
            </a:r>
          </a:p>
          <a:p>
            <a:pPr lvl="4"/>
            <a:r>
              <a:rPr lang="en-GB" sz="2800" dirty="0" smtClean="0"/>
              <a:t>(</a:t>
            </a:r>
            <a:r>
              <a:rPr lang="en-GB" sz="2800" dirty="0" err="1" smtClean="0"/>
              <a:t>Agyeman</a:t>
            </a:r>
            <a:r>
              <a:rPr lang="en-GB" sz="2800" dirty="0" smtClean="0"/>
              <a:t>, 2005, p6). </a:t>
            </a:r>
          </a:p>
          <a:p>
            <a:pPr lvl="1"/>
            <a:endParaRPr lang="en-GB" dirty="0"/>
          </a:p>
        </p:txBody>
      </p:sp>
    </p:spTree>
    <p:extLst>
      <p:ext uri="{BB962C8B-B14F-4D97-AF65-F5344CB8AC3E}">
        <p14:creationId xmlns:p14="http://schemas.microsoft.com/office/powerpoint/2010/main" val="14683065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 :</a:t>
            </a:r>
            <a:endParaRPr lang="en-GB" dirty="0"/>
          </a:p>
        </p:txBody>
      </p:sp>
      <p:sp>
        <p:nvSpPr>
          <p:cNvPr id="5" name="Rectangle 2"/>
          <p:cNvSpPr>
            <a:spLocks noGrp="1" noChangeArrowheads="1"/>
          </p:cNvSpPr>
          <p:nvPr>
            <p:ph idx="1"/>
          </p:nvPr>
        </p:nvSpPr>
        <p:spPr bwMode="auto">
          <a:xfrm>
            <a:off x="677334" y="2612877"/>
            <a:ext cx="11112884" cy="2976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panose="020B0604020202020204" pitchFamily="34" charset="0"/>
              </a:rPr>
              <a:t>The dominant discourse of sustainable development in Europe, is, according to Smith (2003)</a:t>
            </a:r>
            <a:r>
              <a:rPr kumimoji="0" lang="en-US" altLang="en-US" sz="2800" b="0" i="0" u="none" strike="noStrike" cap="none" normalizeH="0" dirty="0" smtClean="0">
                <a:ln>
                  <a:noFill/>
                </a:ln>
                <a:solidFill>
                  <a:schemeClr val="tx1"/>
                </a:solidFill>
                <a:effectLst/>
                <a:latin typeface="Arial" panose="020B0604020202020204" pitchFamily="34" charset="0"/>
              </a:rPr>
              <a:t> </a:t>
            </a:r>
            <a:r>
              <a:rPr kumimoji="0" lang="en-US" altLang="en-US" sz="2600" b="0" i="1" u="none" strike="noStrike" cap="none" normalizeH="0" baseline="0" dirty="0" smtClean="0">
                <a:ln>
                  <a:noFill/>
                </a:ln>
                <a:solidFill>
                  <a:schemeClr val="tx1"/>
                </a:solidFill>
                <a:effectLst/>
                <a:latin typeface="Arial" panose="020B0604020202020204" pitchFamily="34" charset="0"/>
              </a:rPr>
              <a:t>ecological modernization</a:t>
            </a:r>
            <a:r>
              <a:rPr kumimoji="0" lang="en-US" altLang="en-US" sz="2600" b="0" i="0" u="none" strike="noStrike" cap="none" normalizeH="0" baseline="0" dirty="0" smtClean="0">
                <a:ln>
                  <a:noFill/>
                </a:ln>
                <a:solidFill>
                  <a:schemeClr val="tx1"/>
                </a:solidFill>
                <a:effectLst/>
                <a:latin typeface="Arial" panose="020B0604020202020204" pitchFamily="34" charset="0"/>
              </a:rPr>
              <a:t>, which is:</a:t>
            </a:r>
          </a:p>
          <a:p>
            <a:pPr marL="400050" lvl="1" indent="0" defTabSz="914400" eaLnBrk="0" fontAlgn="base" hangingPunct="0">
              <a:spcBef>
                <a:spcPct val="0"/>
              </a:spcBef>
              <a:spcAft>
                <a:spcPct val="0"/>
              </a:spcAft>
              <a:buClrTx/>
              <a:buSzTx/>
              <a:buFontTx/>
              <a:buNone/>
            </a:pPr>
            <a:endParaRPr kumimoji="0" lang="en-US" altLang="en-US" sz="2600" b="0" i="0" u="none" strike="noStrike" cap="none" normalizeH="0" baseline="0" dirty="0" smtClean="0">
              <a:ln>
                <a:noFill/>
              </a:ln>
              <a:solidFill>
                <a:schemeClr val="tx1"/>
              </a:solidFill>
              <a:effectLst/>
              <a:latin typeface="Arial" panose="020B0604020202020204" pitchFamily="34" charset="0"/>
            </a:endParaRPr>
          </a:p>
          <a:p>
            <a:pPr marL="400050" lvl="1" indent="0" defTabSz="914400" eaLnBrk="0" fontAlgn="base" hangingPunct="0">
              <a:spcBef>
                <a:spcPct val="0"/>
              </a:spcBef>
              <a:spcAft>
                <a:spcPct val="0"/>
              </a:spcAft>
              <a:buClrTx/>
              <a:buSzTx/>
              <a:buFontTx/>
              <a:buNone/>
            </a:pPr>
            <a:r>
              <a:rPr kumimoji="0" lang="en-US" altLang="en-US" sz="2400" b="0" i="0" u="none" strike="noStrike" cap="none" normalizeH="0" baseline="0" dirty="0" smtClean="0">
                <a:ln>
                  <a:noFill/>
                </a:ln>
                <a:solidFill>
                  <a:schemeClr val="tx1"/>
                </a:solidFill>
                <a:effectLst/>
                <a:latin typeface="Arial" panose="020B0604020202020204" pitchFamily="34" charset="0"/>
              </a:rPr>
              <a:t> “a discourse of eco-efficiency. Its primary concern is the efficient use of natural resources within a capitalist framework (</a:t>
            </a:r>
            <a:r>
              <a:rPr kumimoji="0" lang="en-US" altLang="en-US" sz="2400" b="0" i="0" u="none" strike="noStrike" cap="none" normalizeH="0" baseline="0" dirty="0" err="1" smtClean="0">
                <a:ln>
                  <a:noFill/>
                </a:ln>
                <a:solidFill>
                  <a:schemeClr val="tx1"/>
                </a:solidFill>
                <a:effectLst/>
                <a:latin typeface="Arial" panose="020B0604020202020204" pitchFamily="34" charset="0"/>
              </a:rPr>
              <a:t>Hajer</a:t>
            </a:r>
            <a:r>
              <a:rPr kumimoji="0" lang="en-US" altLang="en-US" sz="2400" b="0" i="0" u="none" strike="noStrike" cap="none" normalizeH="0" baseline="0" dirty="0" smtClean="0">
                <a:ln>
                  <a:noFill/>
                </a:ln>
                <a:solidFill>
                  <a:schemeClr val="tx1"/>
                </a:solidFill>
                <a:effectLst/>
                <a:latin typeface="Arial" panose="020B0604020202020204" pitchFamily="34" charset="0"/>
              </a:rPr>
              <a:t> 1995, </a:t>
            </a:r>
            <a:r>
              <a:rPr kumimoji="0" lang="en-US" altLang="en-US" sz="2400" b="0" i="0" u="none" strike="noStrike" cap="none" normalizeH="0" baseline="0" dirty="0" err="1" smtClean="0">
                <a:ln>
                  <a:noFill/>
                </a:ln>
                <a:solidFill>
                  <a:schemeClr val="tx1"/>
                </a:solidFill>
                <a:effectLst/>
                <a:latin typeface="Arial" panose="020B0604020202020204" pitchFamily="34" charset="0"/>
              </a:rPr>
              <a:t>Christoff</a:t>
            </a:r>
            <a:r>
              <a:rPr kumimoji="0" lang="en-US" altLang="en-US" sz="2400" b="0" i="0" u="none" strike="noStrike" cap="none" normalizeH="0" baseline="0" dirty="0" smtClean="0">
                <a:ln>
                  <a:noFill/>
                </a:ln>
                <a:solidFill>
                  <a:schemeClr val="tx1"/>
                </a:solidFill>
                <a:effectLst/>
                <a:latin typeface="Arial" panose="020B0604020202020204" pitchFamily="34" charset="0"/>
              </a:rPr>
              <a:t> 1996, </a:t>
            </a:r>
            <a:r>
              <a:rPr kumimoji="0" lang="en-US" altLang="en-US" sz="2400" b="0" i="0" u="none" strike="noStrike" cap="none" normalizeH="0" baseline="0" dirty="0" err="1" smtClean="0">
                <a:ln>
                  <a:noFill/>
                </a:ln>
                <a:solidFill>
                  <a:schemeClr val="tx1"/>
                </a:solidFill>
                <a:effectLst/>
                <a:latin typeface="Arial" panose="020B0604020202020204" pitchFamily="34" charset="0"/>
              </a:rPr>
              <a:t>Gouldson</a:t>
            </a:r>
            <a:r>
              <a:rPr kumimoji="0" lang="en-US" altLang="en-US" sz="2400" b="0" i="0" u="none" strike="noStrike" cap="none" normalizeH="0" baseline="0" dirty="0" smtClean="0">
                <a:ln>
                  <a:noFill/>
                </a:ln>
                <a:solidFill>
                  <a:schemeClr val="tx1"/>
                </a:solidFill>
                <a:effectLst/>
                <a:latin typeface="Arial" panose="020B0604020202020204" pitchFamily="34" charset="0"/>
              </a:rPr>
              <a:t> and Murphy, 1997). Criticisms have been leveled at the lack of attention paid to social justice (both within and between nations) and the failure to conceive of nature beyond its value as a resource”. </a:t>
            </a:r>
          </a:p>
        </p:txBody>
      </p:sp>
    </p:spTree>
    <p:extLst>
      <p:ext uri="{BB962C8B-B14F-4D97-AF65-F5344CB8AC3E}">
        <p14:creationId xmlns:p14="http://schemas.microsoft.com/office/powerpoint/2010/main" val="10391845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577548"/>
            <a:ext cx="10058400" cy="1450757"/>
          </a:xfrm>
        </p:spPr>
        <p:txBody>
          <a:bodyPr>
            <a:normAutofit fontScale="90000"/>
          </a:bodyPr>
          <a:lstStyle/>
          <a:p>
            <a:r>
              <a:rPr lang="en-GB" dirty="0"/>
              <a:t>“Environmental Justice’s two basic premises are:</a:t>
            </a:r>
            <a:br>
              <a:rPr lang="en-GB" dirty="0"/>
            </a:br>
            <a:endParaRPr lang="en-GB" dirty="0"/>
          </a:p>
        </p:txBody>
      </p:sp>
      <p:sp>
        <p:nvSpPr>
          <p:cNvPr id="3" name="Content Placeholder 2"/>
          <p:cNvSpPr>
            <a:spLocks noGrp="1"/>
          </p:cNvSpPr>
          <p:nvPr>
            <p:ph sz="half" idx="1"/>
          </p:nvPr>
        </p:nvSpPr>
        <p:spPr/>
        <p:txBody>
          <a:bodyPr/>
          <a:lstStyle/>
          <a:p>
            <a:r>
              <a:rPr lang="en-GB" sz="2400" dirty="0" smtClean="0"/>
              <a:t>“</a:t>
            </a:r>
            <a:r>
              <a:rPr lang="en-GB" sz="2400" dirty="0"/>
              <a:t>Environmental Justice’s two basic premises </a:t>
            </a:r>
            <a:r>
              <a:rPr lang="en-GB" sz="2400" dirty="0" smtClean="0"/>
              <a:t>are:</a:t>
            </a:r>
          </a:p>
          <a:p>
            <a:pPr lvl="1"/>
            <a:r>
              <a:rPr lang="en-GB" sz="2400" dirty="0" smtClean="0"/>
              <a:t>first</a:t>
            </a:r>
            <a:r>
              <a:rPr lang="en-GB" sz="2400" dirty="0"/>
              <a:t>, that everyone should have the right and be able to live in a healthy environment, with access to enough environmental resources for a healthy life, and </a:t>
            </a:r>
            <a:endParaRPr lang="en-GB" sz="2400" dirty="0" smtClean="0"/>
          </a:p>
          <a:p>
            <a:pPr lvl="1"/>
            <a:r>
              <a:rPr lang="en-GB" sz="2400" dirty="0" smtClean="0"/>
              <a:t>second</a:t>
            </a:r>
            <a:r>
              <a:rPr lang="en-GB" sz="2400" dirty="0"/>
              <a:t>, that it </a:t>
            </a:r>
            <a:r>
              <a:rPr lang="en-GB" sz="2400" dirty="0" smtClean="0"/>
              <a:t>is predominantly </a:t>
            </a:r>
            <a:r>
              <a:rPr lang="en-GB" sz="2400" dirty="0"/>
              <a:t>the poorest and least powerful people who are missing these conditions”. </a:t>
            </a:r>
            <a:endParaRPr lang="en-GB" sz="2400" dirty="0" smtClean="0"/>
          </a:p>
          <a:p>
            <a:pPr lvl="2"/>
            <a:r>
              <a:rPr lang="en-GB" sz="2400" dirty="0" smtClean="0"/>
              <a:t>(Stevens</a:t>
            </a:r>
            <a:r>
              <a:rPr lang="en-GB" sz="2400" dirty="0"/>
              <a:t>, Bullock &amp; </a:t>
            </a:r>
            <a:r>
              <a:rPr lang="en-GB" sz="2400" dirty="0" smtClean="0"/>
              <a:t>Scott, 2001)</a:t>
            </a:r>
            <a:endParaRPr lang="en-GB" sz="2400" dirty="0"/>
          </a:p>
          <a:p>
            <a:pPr lvl="1"/>
            <a:endParaRPr lang="en-GB" dirty="0"/>
          </a:p>
          <a:p>
            <a:endParaRPr lang="en-GB" dirty="0"/>
          </a:p>
        </p:txBody>
      </p:sp>
      <p:sp>
        <p:nvSpPr>
          <p:cNvPr id="4" name="Content Placeholder 3"/>
          <p:cNvSpPr>
            <a:spLocks noGrp="1"/>
          </p:cNvSpPr>
          <p:nvPr>
            <p:ph sz="half" idx="2"/>
          </p:nvPr>
        </p:nvSpPr>
        <p:spPr>
          <a:xfrm>
            <a:off x="10055630" y="2219808"/>
            <a:ext cx="4937760" cy="4023360"/>
          </a:xfrm>
        </p:spPr>
        <p:txBody>
          <a:bodyPr/>
          <a:lstStyle/>
          <a:p>
            <a:endParaRPr lang="en-GB" dirty="0"/>
          </a:p>
        </p:txBody>
      </p:sp>
      <p:sp>
        <p:nvSpPr>
          <p:cNvPr id="5" name="Oval Callout 4"/>
          <p:cNvSpPr/>
          <p:nvPr/>
        </p:nvSpPr>
        <p:spPr>
          <a:xfrm>
            <a:off x="6400800" y="1085850"/>
            <a:ext cx="5543550" cy="4657725"/>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t>What are the differences here between the traditional definitions of Sustainability? </a:t>
            </a:r>
            <a:endParaRPr lang="en-GB" sz="2400" dirty="0"/>
          </a:p>
          <a:p>
            <a:r>
              <a:rPr lang="en-GB" sz="2400" dirty="0"/>
              <a:t>….Meeting our needs today while not compromising the ability of future generations…?</a:t>
            </a:r>
          </a:p>
        </p:txBody>
      </p:sp>
    </p:spTree>
    <p:extLst>
      <p:ext uri="{BB962C8B-B14F-4D97-AF65-F5344CB8AC3E}">
        <p14:creationId xmlns:p14="http://schemas.microsoft.com/office/powerpoint/2010/main" val="13965295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 Promoting sustainability / justice </a:t>
            </a:r>
            <a:endParaRPr lang="en-GB" dirty="0"/>
          </a:p>
        </p:txBody>
      </p:sp>
      <p:sp>
        <p:nvSpPr>
          <p:cNvPr id="3" name="Content Placeholder 2"/>
          <p:cNvSpPr>
            <a:spLocks noGrp="1"/>
          </p:cNvSpPr>
          <p:nvPr>
            <p:ph idx="1"/>
          </p:nvPr>
        </p:nvSpPr>
        <p:spPr/>
        <p:txBody>
          <a:bodyPr>
            <a:normAutofit lnSpcReduction="10000"/>
          </a:bodyPr>
          <a:lstStyle/>
          <a:p>
            <a:r>
              <a:rPr lang="en-GB" sz="2800" dirty="0" smtClean="0"/>
              <a:t>The role of Environmental Justice as a tool to engage Governments to consider equality and social inclusion is now considered within research and policy: (</a:t>
            </a:r>
            <a:r>
              <a:rPr lang="en-GB" sz="2800" dirty="0"/>
              <a:t>Stevens, Bullock &amp; Scott, 2001: 4</a:t>
            </a:r>
            <a:r>
              <a:rPr lang="en-GB" sz="2800" dirty="0" smtClean="0"/>
              <a:t>)’.</a:t>
            </a:r>
          </a:p>
          <a:p>
            <a:endParaRPr lang="en-GB" dirty="0"/>
          </a:p>
          <a:p>
            <a:pPr lvl="1"/>
            <a:r>
              <a:rPr lang="en-GB" sz="2400" dirty="0"/>
              <a:t>‘The reframing using environmental justice offers the opportunity for Government to merge two difficult agendas at two levels</a:t>
            </a:r>
            <a:r>
              <a:rPr lang="en-GB" sz="2400" dirty="0" smtClean="0"/>
              <a:t>.</a:t>
            </a:r>
          </a:p>
          <a:p>
            <a:pPr lvl="2"/>
            <a:r>
              <a:rPr lang="en-GB" sz="2400" dirty="0" smtClean="0"/>
              <a:t> </a:t>
            </a:r>
            <a:r>
              <a:rPr lang="en-GB" sz="2400" dirty="0"/>
              <a:t>At a national level, conflicts between environmental and social goals as currently pursued can start to be resolved by a focus on tackling environmental problems as part of the social exclusion agenda</a:t>
            </a:r>
            <a:r>
              <a:rPr lang="en-GB" sz="2400" dirty="0" smtClean="0"/>
              <a:t>.</a:t>
            </a:r>
          </a:p>
          <a:p>
            <a:pPr lvl="2"/>
            <a:r>
              <a:rPr lang="en-GB" sz="2400" dirty="0" smtClean="0"/>
              <a:t> </a:t>
            </a:r>
            <a:r>
              <a:rPr lang="en-GB" sz="2400" dirty="0"/>
              <a:t>Initially, this will have direct benefits for social inclusion - as the most socially excluded people have the worst environmental conditions</a:t>
            </a:r>
          </a:p>
          <a:p>
            <a:endParaRPr lang="en-GB" dirty="0"/>
          </a:p>
        </p:txBody>
      </p:sp>
    </p:spTree>
    <p:extLst>
      <p:ext uri="{BB962C8B-B14F-4D97-AF65-F5344CB8AC3E}">
        <p14:creationId xmlns:p14="http://schemas.microsoft.com/office/powerpoint/2010/main" val="9843144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(Stevens, Bullock &amp; Scott, 2001: 4)’.</a:t>
            </a:r>
            <a:br>
              <a:rPr lang="en-GB" dirty="0"/>
            </a:br>
            <a:endParaRPr lang="en-GB" dirty="0"/>
          </a:p>
        </p:txBody>
      </p:sp>
      <p:sp>
        <p:nvSpPr>
          <p:cNvPr id="3" name="Content Placeholder 2"/>
          <p:cNvSpPr>
            <a:spLocks noGrp="1"/>
          </p:cNvSpPr>
          <p:nvPr>
            <p:ph idx="1"/>
          </p:nvPr>
        </p:nvSpPr>
        <p:spPr/>
        <p:txBody>
          <a:bodyPr/>
          <a:lstStyle/>
          <a:p>
            <a:r>
              <a:rPr lang="en-GB" sz="2800" dirty="0"/>
              <a:t>- and in the medium term this merged policy focus will allow more integrated policy making at all levels, further minimising conflicts between goals. </a:t>
            </a:r>
            <a:endParaRPr lang="en-GB" sz="2800" dirty="0" smtClean="0"/>
          </a:p>
          <a:p>
            <a:r>
              <a:rPr lang="en-GB" sz="2800" dirty="0" smtClean="0"/>
              <a:t>At </a:t>
            </a:r>
            <a:r>
              <a:rPr lang="en-GB" sz="2800" dirty="0"/>
              <a:t>an international level, a focus on a fair environmental deal for the poorest people in the poorest countries is a key part of tackling endemic and deeply intractable global poverty problems. </a:t>
            </a:r>
            <a:endParaRPr lang="en-GB" sz="2800" dirty="0" smtClean="0"/>
          </a:p>
          <a:p>
            <a:r>
              <a:rPr lang="en-GB" sz="2800" dirty="0" smtClean="0"/>
              <a:t>This </a:t>
            </a:r>
            <a:r>
              <a:rPr lang="en-GB" sz="2800" dirty="0"/>
              <a:t>is because global environmental problems, and lack of access to scarce environmental resources, tend to affect the poorest and most vulnerable people hardest (Stevens, Bullock &amp; Scott, 2001: 4)’.</a:t>
            </a:r>
          </a:p>
          <a:p>
            <a:endParaRPr lang="en-GB" dirty="0"/>
          </a:p>
        </p:txBody>
      </p:sp>
    </p:spTree>
    <p:extLst>
      <p:ext uri="{BB962C8B-B14F-4D97-AF65-F5344CB8AC3E}">
        <p14:creationId xmlns:p14="http://schemas.microsoft.com/office/powerpoint/2010/main" val="41018781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 </a:t>
            </a:r>
            <a:endParaRPr lang="en-GB" dirty="0"/>
          </a:p>
        </p:txBody>
      </p:sp>
      <p:sp>
        <p:nvSpPr>
          <p:cNvPr id="3" name="Content Placeholder 2"/>
          <p:cNvSpPr>
            <a:spLocks noGrp="1"/>
          </p:cNvSpPr>
          <p:nvPr>
            <p:ph idx="1"/>
          </p:nvPr>
        </p:nvSpPr>
        <p:spPr/>
        <p:txBody>
          <a:bodyPr>
            <a:normAutofit/>
          </a:bodyPr>
          <a:lstStyle/>
          <a:p>
            <a:r>
              <a:rPr lang="en-GB" sz="2800" dirty="0"/>
              <a:t>Two major challenges to achieving sustainability, sustainable development and more sustainable communities </a:t>
            </a:r>
            <a:r>
              <a:rPr lang="en-GB" sz="2800" dirty="0" smtClean="0"/>
              <a:t>are:</a:t>
            </a:r>
          </a:p>
          <a:p>
            <a:pPr lvl="1"/>
            <a:r>
              <a:rPr lang="en-GB" sz="2800" dirty="0" smtClean="0"/>
              <a:t>the </a:t>
            </a:r>
            <a:r>
              <a:rPr lang="en-GB" sz="2800" dirty="0"/>
              <a:t>increasing </a:t>
            </a:r>
            <a:r>
              <a:rPr lang="en-GB" sz="2800" dirty="0" err="1"/>
              <a:t>scientization</a:t>
            </a:r>
            <a:r>
              <a:rPr lang="en-GB" sz="2800" dirty="0"/>
              <a:t> of sustainability</a:t>
            </a:r>
            <a:r>
              <a:rPr lang="en-GB" sz="2800" dirty="0" smtClean="0"/>
              <a:t>,</a:t>
            </a:r>
          </a:p>
          <a:p>
            <a:pPr lvl="1"/>
            <a:r>
              <a:rPr lang="en-GB" sz="2800" dirty="0" smtClean="0"/>
              <a:t> and </a:t>
            </a:r>
            <a:r>
              <a:rPr lang="en-GB" sz="2800" dirty="0"/>
              <a:t>the need to foreground the issues of equity and social justice. </a:t>
            </a:r>
            <a:endParaRPr lang="en-GB" sz="2800" dirty="0" smtClean="0"/>
          </a:p>
          <a:p>
            <a:pPr lvl="2"/>
            <a:r>
              <a:rPr lang="en-GB" sz="2800" dirty="0" err="1"/>
              <a:t>Agyeman</a:t>
            </a:r>
            <a:r>
              <a:rPr lang="en-GB" sz="2800" dirty="0"/>
              <a:t>, J (2012) </a:t>
            </a:r>
          </a:p>
          <a:p>
            <a:pPr lvl="1"/>
            <a:endParaRPr lang="en-GB" sz="2800" dirty="0" smtClean="0"/>
          </a:p>
        </p:txBody>
      </p:sp>
      <p:sp>
        <p:nvSpPr>
          <p:cNvPr id="4" name="Oval Callout 3"/>
          <p:cNvSpPr/>
          <p:nvPr/>
        </p:nvSpPr>
        <p:spPr>
          <a:xfrm>
            <a:off x="5056909" y="3671455"/>
            <a:ext cx="4946073" cy="270163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r>
              <a:rPr lang="en-GB" sz="2800"/>
              <a:t>Why is this ?????</a:t>
            </a:r>
            <a:endParaRPr lang="en-GB" sz="2800" dirty="0"/>
          </a:p>
        </p:txBody>
      </p:sp>
    </p:spTree>
    <p:extLst>
      <p:ext uri="{BB962C8B-B14F-4D97-AF65-F5344CB8AC3E}">
        <p14:creationId xmlns:p14="http://schemas.microsoft.com/office/powerpoint/2010/main" val="903065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Sustainable Communities </a:t>
            </a:r>
            <a:endParaRPr lang="en-GB" dirty="0"/>
          </a:p>
        </p:txBody>
      </p:sp>
      <p:sp>
        <p:nvSpPr>
          <p:cNvPr id="3" name="Content Placeholder 2"/>
          <p:cNvSpPr>
            <a:spLocks noGrp="1"/>
          </p:cNvSpPr>
          <p:nvPr>
            <p:ph idx="1"/>
          </p:nvPr>
        </p:nvSpPr>
        <p:spPr>
          <a:xfrm>
            <a:off x="746607" y="1764984"/>
            <a:ext cx="8596668" cy="3880773"/>
          </a:xfrm>
        </p:spPr>
        <p:txBody>
          <a:bodyPr/>
          <a:lstStyle/>
          <a:p>
            <a:r>
              <a:rPr lang="en-GB" dirty="0" smtClean="0"/>
              <a:t>A sustainable  community that has a just sustainability model could incorporate the interlinking of the following: </a:t>
            </a:r>
          </a:p>
          <a:p>
            <a:endParaRPr lang="en-GB" dirty="0"/>
          </a:p>
        </p:txBody>
      </p:sp>
      <p:grpSp>
        <p:nvGrpSpPr>
          <p:cNvPr id="8" name="Group 7"/>
          <p:cNvGrpSpPr/>
          <p:nvPr/>
        </p:nvGrpSpPr>
        <p:grpSpPr>
          <a:xfrm>
            <a:off x="1605454" y="2222601"/>
            <a:ext cx="9042051" cy="3824674"/>
            <a:chOff x="397816" y="2735219"/>
            <a:chExt cx="9042051" cy="3824674"/>
          </a:xfrm>
        </p:grpSpPr>
        <p:sp>
          <p:nvSpPr>
            <p:cNvPr id="4" name="Oval 3"/>
            <p:cNvSpPr/>
            <p:nvPr/>
          </p:nvSpPr>
          <p:spPr>
            <a:xfrm>
              <a:off x="397816" y="3358147"/>
              <a:ext cx="3281245" cy="208109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i="1" dirty="0"/>
                <a:t>Improving our quality of life and well-being</a:t>
              </a:r>
              <a:endParaRPr lang="en-GB" sz="2400" dirty="0"/>
            </a:p>
          </p:txBody>
        </p:sp>
        <p:sp>
          <p:nvSpPr>
            <p:cNvPr id="5" name="Oval 4"/>
            <p:cNvSpPr/>
            <p:nvPr/>
          </p:nvSpPr>
          <p:spPr>
            <a:xfrm>
              <a:off x="3144642" y="2735219"/>
              <a:ext cx="3077738" cy="19849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i="1" dirty="0"/>
                <a:t>Meeting the needs of both present and future generations (intra- and inter- generational equity);</a:t>
              </a:r>
              <a:endParaRPr lang="en-GB" sz="1600" dirty="0"/>
            </a:p>
          </p:txBody>
        </p:sp>
        <p:sp>
          <p:nvSpPr>
            <p:cNvPr id="6" name="Oval 5"/>
            <p:cNvSpPr/>
            <p:nvPr/>
          </p:nvSpPr>
          <p:spPr>
            <a:xfrm>
              <a:off x="5860184" y="3024189"/>
              <a:ext cx="3579683" cy="2387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t> Justice and equity in terms of </a:t>
              </a:r>
              <a:r>
                <a:rPr lang="en-GB" i="1" dirty="0" smtClean="0"/>
                <a:t>recognition</a:t>
              </a:r>
              <a:endParaRPr lang="en-GB" dirty="0"/>
            </a:p>
          </p:txBody>
        </p:sp>
        <p:sp>
          <p:nvSpPr>
            <p:cNvPr id="7" name="Oval 6"/>
            <p:cNvSpPr/>
            <p:nvPr/>
          </p:nvSpPr>
          <p:spPr>
            <a:xfrm>
              <a:off x="2800527" y="4608430"/>
              <a:ext cx="4036741" cy="19514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t>Living within ecosystem limits (also called one </a:t>
              </a:r>
              <a:r>
                <a:rPr lang="en-GB" sz="2400" i="1" dirty="0"/>
                <a:t>planet</a:t>
              </a:r>
              <a:r>
                <a:rPr lang="en-GB" i="1" dirty="0"/>
                <a:t> living)</a:t>
              </a:r>
              <a:endParaRPr lang="en-GB" dirty="0"/>
            </a:p>
          </p:txBody>
        </p:sp>
      </p:grpSp>
    </p:spTree>
    <p:extLst>
      <p:ext uri="{BB962C8B-B14F-4D97-AF65-F5344CB8AC3E}">
        <p14:creationId xmlns:p14="http://schemas.microsoft.com/office/powerpoint/2010/main" val="30927454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To Consider: </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sz="2800" dirty="0"/>
              <a:t>Can wellbeing be delivered without continued economic growth</a:t>
            </a:r>
            <a:r>
              <a:rPr lang="en-GB" sz="2800" dirty="0" smtClean="0"/>
              <a:t>?</a:t>
            </a:r>
          </a:p>
          <a:p>
            <a:pPr marL="514350" indent="-514350">
              <a:buFont typeface="+mj-lt"/>
              <a:buAutoNum type="arabicPeriod"/>
            </a:pPr>
            <a:r>
              <a:rPr lang="en-GB" sz="2800" dirty="0"/>
              <a:t>How do we supplant consumption-based social identity generation within a more just and sustainable framework</a:t>
            </a:r>
            <a:r>
              <a:rPr lang="en-GB" sz="2800" dirty="0" smtClean="0"/>
              <a:t>?</a:t>
            </a:r>
          </a:p>
          <a:p>
            <a:pPr marL="514350" indent="-514350">
              <a:buFont typeface="+mj-lt"/>
              <a:buAutoNum type="arabicPeriod"/>
            </a:pPr>
            <a:r>
              <a:rPr lang="en-GB" sz="2800" dirty="0"/>
              <a:t>Sustainability, sustainable development and sustainable communities are contested concepts on many levels. For the past thirty years they have been subject to eager and heated debate. Are they political constructs or rational, technical, or scientifically achievable notions? </a:t>
            </a:r>
          </a:p>
        </p:txBody>
      </p:sp>
    </p:spTree>
    <p:extLst>
      <p:ext uri="{BB962C8B-B14F-4D97-AF65-F5344CB8AC3E}">
        <p14:creationId xmlns:p14="http://schemas.microsoft.com/office/powerpoint/2010/main" val="38025482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GB" dirty="0" smtClean="0"/>
              <a:t>Final Word:</a:t>
            </a:r>
            <a:br>
              <a:rPr lang="en-GB" dirty="0" smtClean="0"/>
            </a:br>
            <a:r>
              <a:rPr lang="en-GB" dirty="0" smtClean="0"/>
              <a:t>David W Orr, 1991</a:t>
            </a:r>
            <a:endParaRPr lang="en-GB" dirty="0"/>
          </a:p>
        </p:txBody>
      </p:sp>
      <p:sp>
        <p:nvSpPr>
          <p:cNvPr id="3" name="Content Placeholder 2"/>
          <p:cNvSpPr>
            <a:spLocks noGrp="1"/>
          </p:cNvSpPr>
          <p:nvPr>
            <p:ph idx="1"/>
          </p:nvPr>
        </p:nvSpPr>
        <p:spPr/>
        <p:txBody>
          <a:bodyPr>
            <a:normAutofit/>
          </a:bodyPr>
          <a:lstStyle/>
          <a:p>
            <a:r>
              <a:rPr lang="en-GB" sz="3200" i="1" dirty="0" smtClean="0"/>
              <a:t>“The plain fact is that the planet does not need more successful people. But it does desperately need more peacemakers, healers, restorers, storytellers, and lovers of every kind. It needs people who live well in their places. It needs people of moral courage willing to join the fight to make the world habitable and humane. And these qualities have little to do with success as we have defined it” </a:t>
            </a:r>
          </a:p>
          <a:p>
            <a:pPr marL="0" indent="0" algn="r">
              <a:buNone/>
            </a:pPr>
            <a:r>
              <a:rPr lang="en-GB" dirty="0" smtClean="0"/>
              <a:t>(Stone </a:t>
            </a:r>
            <a:r>
              <a:rPr lang="en-GB" i="1" dirty="0" smtClean="0"/>
              <a:t>et al, </a:t>
            </a:r>
            <a:r>
              <a:rPr lang="en-GB" dirty="0" smtClean="0"/>
              <a:t>2005)</a:t>
            </a:r>
            <a:endParaRPr lang="en-GB" dirty="0"/>
          </a:p>
        </p:txBody>
      </p:sp>
    </p:spTree>
    <p:extLst>
      <p:ext uri="{BB962C8B-B14F-4D97-AF65-F5344CB8AC3E}">
        <p14:creationId xmlns:p14="http://schemas.microsoft.com/office/powerpoint/2010/main" val="35115793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 Task </a:t>
            </a:r>
            <a:endParaRPr lang="en-GB" dirty="0"/>
          </a:p>
        </p:txBody>
      </p:sp>
      <p:sp>
        <p:nvSpPr>
          <p:cNvPr id="3" name="Content Placeholder 2"/>
          <p:cNvSpPr>
            <a:spLocks noGrp="1"/>
          </p:cNvSpPr>
          <p:nvPr>
            <p:ph idx="1"/>
          </p:nvPr>
        </p:nvSpPr>
        <p:spPr/>
        <p:txBody>
          <a:bodyPr>
            <a:normAutofit/>
          </a:bodyPr>
          <a:lstStyle/>
          <a:p>
            <a:r>
              <a:rPr lang="en-GB" sz="2400" b="1" dirty="0"/>
              <a:t>Consider some of the premises of Environmental Justice and Just Sustainability in light of current Policy within Wales and also what some of the current movements promoting sustainability are trying to achieve, </a:t>
            </a:r>
            <a:r>
              <a:rPr lang="en-GB" sz="2400" b="1" dirty="0" err="1"/>
              <a:t>e.g</a:t>
            </a:r>
            <a:r>
              <a:rPr lang="en-GB" sz="2400" b="1" dirty="0"/>
              <a:t> transition towns. </a:t>
            </a:r>
            <a:endParaRPr lang="en-GB" sz="2400" dirty="0"/>
          </a:p>
          <a:p>
            <a:pPr lvl="1"/>
            <a:r>
              <a:rPr lang="en-GB" sz="2400" dirty="0" smtClean="0"/>
              <a:t>You could refer to the Well Being of Future Generations (Wales) Act 2015</a:t>
            </a:r>
          </a:p>
          <a:p>
            <a:pPr lvl="1"/>
            <a:r>
              <a:rPr lang="en-GB" sz="2400" dirty="0" smtClean="0"/>
              <a:t>Or the English : Sustainable Communities Act </a:t>
            </a:r>
            <a:endParaRPr lang="en-GB" sz="2400" dirty="0"/>
          </a:p>
        </p:txBody>
      </p:sp>
    </p:spTree>
    <p:extLst>
      <p:ext uri="{BB962C8B-B14F-4D97-AF65-F5344CB8AC3E}">
        <p14:creationId xmlns:p14="http://schemas.microsoft.com/office/powerpoint/2010/main" val="32948996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Links References </a:t>
            </a:r>
            <a:endParaRPr lang="en-GB" dirty="0"/>
          </a:p>
        </p:txBody>
      </p:sp>
      <p:sp>
        <p:nvSpPr>
          <p:cNvPr id="3" name="Content Placeholder 2"/>
          <p:cNvSpPr>
            <a:spLocks noGrp="1"/>
          </p:cNvSpPr>
          <p:nvPr>
            <p:ph idx="1"/>
          </p:nvPr>
        </p:nvSpPr>
        <p:spPr/>
        <p:txBody>
          <a:bodyPr>
            <a:normAutofit fontScale="70000" lnSpcReduction="20000"/>
          </a:bodyPr>
          <a:lstStyle/>
          <a:p>
            <a:r>
              <a:rPr lang="en-GB" b="1" dirty="0" smtClean="0"/>
              <a:t>Links </a:t>
            </a:r>
            <a:endParaRPr lang="en-GB" dirty="0"/>
          </a:p>
          <a:p>
            <a:r>
              <a:rPr lang="en-GB" b="1" dirty="0"/>
              <a:t>Policy:</a:t>
            </a:r>
            <a:endParaRPr lang="en-GB" dirty="0"/>
          </a:p>
          <a:p>
            <a:r>
              <a:rPr lang="en-GB" u="sng" dirty="0">
                <a:hlinkClick r:id="rId2"/>
              </a:rPr>
              <a:t>http://www.local.gov.uk/sustainable-communities-act</a:t>
            </a:r>
            <a:r>
              <a:rPr lang="en-GB" dirty="0"/>
              <a:t>: Sustainable Communities Act 2013 </a:t>
            </a:r>
          </a:p>
          <a:p>
            <a:r>
              <a:rPr lang="en-GB" dirty="0"/>
              <a:t>http://wales.gov.uk/topics/sustainabledevelopment/publications/sd-annual-report-2012-13/?lang=en</a:t>
            </a:r>
          </a:p>
          <a:p>
            <a:pPr marL="0" indent="0">
              <a:buNone/>
            </a:pPr>
            <a:r>
              <a:rPr lang="en-GB" dirty="0" err="1"/>
              <a:t>Agyeman</a:t>
            </a:r>
            <a:r>
              <a:rPr lang="en-GB" dirty="0"/>
              <a:t> J. (2008) Towards a Just </a:t>
            </a:r>
            <a:r>
              <a:rPr lang="en-GB" dirty="0" err="1"/>
              <a:t>Sustianability</a:t>
            </a:r>
            <a:r>
              <a:rPr lang="en-GB" dirty="0"/>
              <a:t> </a:t>
            </a:r>
            <a:r>
              <a:rPr lang="en-GB" i="1" dirty="0"/>
              <a:t>Journal of Media &amp; Cultural Studies Vol. 22, No. 6,</a:t>
            </a:r>
            <a:r>
              <a:rPr lang="en-GB" dirty="0"/>
              <a:t> December 2008, 751–756</a:t>
            </a:r>
          </a:p>
          <a:p>
            <a:pPr marL="0" indent="0">
              <a:buNone/>
            </a:pPr>
            <a:r>
              <a:rPr lang="en-US" dirty="0"/>
              <a:t>Agyeman, J. (2005). </a:t>
            </a:r>
            <a:r>
              <a:rPr lang="en-US" b="1" dirty="0"/>
              <a:t>Sustainable Communities and the Challenge of Environmental Justice</a:t>
            </a:r>
            <a:r>
              <a:rPr lang="en-US" dirty="0"/>
              <a:t>. NY/London: New York University Press.</a:t>
            </a:r>
            <a:endParaRPr lang="en-GB" dirty="0"/>
          </a:p>
          <a:p>
            <a:r>
              <a:rPr lang="en-US" dirty="0" err="1"/>
              <a:t>Hawtin</a:t>
            </a:r>
            <a:r>
              <a:rPr lang="en-US" dirty="0"/>
              <a:t>, M. &amp; Percy-Smith, J. Community Profiling: A Practical Guide: Auditing social needs (2007) Open University Press  </a:t>
            </a:r>
            <a:endParaRPr lang="en-GB" dirty="0"/>
          </a:p>
          <a:p>
            <a:r>
              <a:rPr lang="en-GB" dirty="0"/>
              <a:t>JRF (2002) </a:t>
            </a:r>
            <a:r>
              <a:rPr lang="en-US" dirty="0"/>
              <a:t>A new approach to assessing community strengths. </a:t>
            </a:r>
            <a:endParaRPr lang="en-GB" dirty="0"/>
          </a:p>
          <a:p>
            <a:r>
              <a:rPr lang="en-GB" dirty="0">
                <a:hlinkClick r:id="rId3"/>
              </a:rPr>
              <a:t> Smith</a:t>
            </a:r>
            <a:r>
              <a:rPr lang="en-GB" dirty="0"/>
              <a:t> M.K (2001-2009) </a:t>
            </a:r>
            <a:r>
              <a:rPr lang="en-GB" i="1" dirty="0"/>
              <a:t>Community Profile.</a:t>
            </a:r>
            <a:r>
              <a:rPr lang="en-GB" dirty="0"/>
              <a:t> </a:t>
            </a:r>
            <a:r>
              <a:rPr lang="en-GB" dirty="0" err="1"/>
              <a:t>Infed</a:t>
            </a:r>
            <a:r>
              <a:rPr lang="en-GB" dirty="0"/>
              <a:t> Available From : </a:t>
            </a:r>
            <a:r>
              <a:rPr lang="en-GB" u="sng" dirty="0">
                <a:hlinkClick r:id="rId4"/>
              </a:rPr>
              <a:t>http://www.infed.org/community/community_profiling.htm</a:t>
            </a:r>
            <a:r>
              <a:rPr lang="en-GB" dirty="0"/>
              <a:t>, Accessed July 2014. </a:t>
            </a:r>
          </a:p>
          <a:p>
            <a:r>
              <a:rPr lang="en-GB" dirty="0"/>
              <a:t>Stevens, C., Bullock, S. &amp; A, Scott (2001) </a:t>
            </a:r>
            <a:r>
              <a:rPr lang="en-GB" i="1" dirty="0"/>
              <a:t>Environmental justice: Rights and means to a healthy environment for all.</a:t>
            </a:r>
            <a:r>
              <a:rPr lang="en-GB" dirty="0"/>
              <a:t> ESRC: Special Briefing No 7 November 2001</a:t>
            </a:r>
          </a:p>
          <a:p>
            <a:endParaRPr lang="en-GB" dirty="0"/>
          </a:p>
        </p:txBody>
      </p:sp>
    </p:spTree>
    <p:extLst>
      <p:ext uri="{BB962C8B-B14F-4D97-AF65-F5344CB8AC3E}">
        <p14:creationId xmlns:p14="http://schemas.microsoft.com/office/powerpoint/2010/main" val="904195232"/>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588</TotalTime>
  <Words>2195</Words>
  <Application>Microsoft Office PowerPoint</Application>
  <PresentationFormat>Widescreen</PresentationFormat>
  <Paragraphs>151</Paragraphs>
  <Slides>26</Slides>
  <Notes>5</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Calibri Light</vt:lpstr>
      <vt:lpstr>Open Sans</vt:lpstr>
      <vt:lpstr>Retrospect</vt:lpstr>
      <vt:lpstr>Sustainable Communities and Environmental Justice: Equality  </vt:lpstr>
      <vt:lpstr>Reflection Task: </vt:lpstr>
      <vt:lpstr>PowerPoint Presentation</vt:lpstr>
      <vt:lpstr>Definitions</vt:lpstr>
      <vt:lpstr>Environmental Justice </vt:lpstr>
      <vt:lpstr>Environmental Justice Definitions : </vt:lpstr>
      <vt:lpstr>PowerPoint Presentation</vt:lpstr>
      <vt:lpstr>Environmental Justice</vt:lpstr>
      <vt:lpstr>UN Sustainable Development Goals</vt:lpstr>
      <vt:lpstr>Well-being of Future Generations Wales (15) Act </vt:lpstr>
      <vt:lpstr>Environmental Justice : Examples  UK </vt:lpstr>
      <vt:lpstr>    Environmental justice is a significant issue in the UK, : </vt:lpstr>
      <vt:lpstr>Environmental Justice : Examples </vt:lpstr>
      <vt:lpstr>A Just sustainability….</vt:lpstr>
      <vt:lpstr>Theoretical Basis: Sustainable Communties</vt:lpstr>
      <vt:lpstr>Definitions : Sustainable Communities </vt:lpstr>
      <vt:lpstr>Definitions :</vt:lpstr>
      <vt:lpstr>“Environmental Justice’s two basic premises are: </vt:lpstr>
      <vt:lpstr>Policy : Promoting sustainability / justice </vt:lpstr>
      <vt:lpstr>(Stevens, Bullock &amp; Scott, 2001: 4)’. </vt:lpstr>
      <vt:lpstr>Challenges </vt:lpstr>
      <vt:lpstr>Sustainable Communities </vt:lpstr>
      <vt:lpstr>Questions To Consider: </vt:lpstr>
      <vt:lpstr>Final Word: David W Orr, 1991</vt:lpstr>
      <vt:lpstr>Reflection Task </vt:lpstr>
      <vt:lpstr>Links 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Communities and Environmental Justice: Equality</dc:title>
  <dc:creator>Nicola Welton</dc:creator>
  <cp:lastModifiedBy>Nicola Welton</cp:lastModifiedBy>
  <cp:revision>26</cp:revision>
  <dcterms:created xsi:type="dcterms:W3CDTF">2016-05-10T15:48:44Z</dcterms:created>
  <dcterms:modified xsi:type="dcterms:W3CDTF">2020-11-16T09:37:44Z</dcterms:modified>
</cp:coreProperties>
</file>