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7"/>
  </p:notesMasterIdLst>
  <p:sldIdLst>
    <p:sldId id="256" r:id="rId2"/>
    <p:sldId id="257" r:id="rId3"/>
    <p:sldId id="259" r:id="rId4"/>
    <p:sldId id="258" r:id="rId5"/>
    <p:sldId id="260" r:id="rId6"/>
    <p:sldId id="277" r:id="rId7"/>
    <p:sldId id="261" r:id="rId8"/>
    <p:sldId id="278" r:id="rId9"/>
    <p:sldId id="270" r:id="rId10"/>
    <p:sldId id="262" r:id="rId11"/>
    <p:sldId id="263" r:id="rId12"/>
    <p:sldId id="279" r:id="rId13"/>
    <p:sldId id="271" r:id="rId14"/>
    <p:sldId id="264" r:id="rId15"/>
    <p:sldId id="266" r:id="rId16"/>
    <p:sldId id="265" r:id="rId17"/>
    <p:sldId id="267" r:id="rId18"/>
    <p:sldId id="280" r:id="rId19"/>
    <p:sldId id="268" r:id="rId20"/>
    <p:sldId id="281" r:id="rId21"/>
    <p:sldId id="282" r:id="rId22"/>
    <p:sldId id="269" r:id="rId23"/>
    <p:sldId id="283" r:id="rId24"/>
    <p:sldId id="272" r:id="rId25"/>
    <p:sldId id="276" r:id="rId2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5C23AA-F523-4ABA-B4F2-FE06E609C44F}" v="53" dt="2025-11-24T20:18:06.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4314" autoAdjust="0"/>
  </p:normalViewPr>
  <p:slideViewPr>
    <p:cSldViewPr snapToGrid="0">
      <p:cViewPr varScale="1">
        <p:scale>
          <a:sx n="69" d="100"/>
          <a:sy n="69" d="100"/>
        </p:scale>
        <p:origin x="3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E6D5FEF-EE51-44BA-93A1-ECEEF8B5CF79}" type="datetimeFigureOut">
              <a:rPr lang="en-GB" smtClean="0"/>
              <a:t>24/11/2025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B6CDF78-BE5B-43AE-805C-A46DD5B459D8}" type="slidenum">
              <a:rPr lang="en-GB" smtClean="0"/>
              <a:t>‹#›</a:t>
            </a:fld>
            <a:endParaRPr lang="en-GB"/>
          </a:p>
        </p:txBody>
      </p:sp>
    </p:spTree>
    <p:extLst>
      <p:ext uri="{BB962C8B-B14F-4D97-AF65-F5344CB8AC3E}">
        <p14:creationId xmlns:p14="http://schemas.microsoft.com/office/powerpoint/2010/main" val="156781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6CDF78-BE5B-43AE-805C-A46DD5B459D8}" type="slidenum">
              <a:rPr lang="en-GB" smtClean="0"/>
              <a:t>1</a:t>
            </a:fld>
            <a:endParaRPr lang="en-GB"/>
          </a:p>
        </p:txBody>
      </p:sp>
    </p:spTree>
    <p:extLst>
      <p:ext uri="{BB962C8B-B14F-4D97-AF65-F5344CB8AC3E}">
        <p14:creationId xmlns:p14="http://schemas.microsoft.com/office/powerpoint/2010/main" val="4204776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2</a:t>
            </a:fld>
            <a:endParaRPr lang="en-GB"/>
          </a:p>
        </p:txBody>
      </p:sp>
    </p:spTree>
    <p:extLst>
      <p:ext uri="{BB962C8B-B14F-4D97-AF65-F5344CB8AC3E}">
        <p14:creationId xmlns:p14="http://schemas.microsoft.com/office/powerpoint/2010/main" val="1878152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3</a:t>
            </a:fld>
            <a:endParaRPr lang="en-GB"/>
          </a:p>
        </p:txBody>
      </p:sp>
    </p:spTree>
    <p:extLst>
      <p:ext uri="{BB962C8B-B14F-4D97-AF65-F5344CB8AC3E}">
        <p14:creationId xmlns:p14="http://schemas.microsoft.com/office/powerpoint/2010/main" val="3023156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4</a:t>
            </a:fld>
            <a:endParaRPr lang="en-GB"/>
          </a:p>
        </p:txBody>
      </p:sp>
    </p:spTree>
    <p:extLst>
      <p:ext uri="{BB962C8B-B14F-4D97-AF65-F5344CB8AC3E}">
        <p14:creationId xmlns:p14="http://schemas.microsoft.com/office/powerpoint/2010/main" val="3830361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Cutter v Powell -  Mr Cutter had been employed to help work a ship from Jamaica to Liverpool. Unfortunately, he died </a:t>
            </a:r>
            <a:r>
              <a:rPr lang="en-GB" dirty="0" err="1"/>
              <a:t>en</a:t>
            </a:r>
            <a:r>
              <a:rPr lang="en-GB" dirty="0"/>
              <a:t> route and when his widow attempted to recover his wages for the period worked until his death she failed, as her late husband had not fully performed his obligations under the contract.</a:t>
            </a:r>
          </a:p>
          <a:p>
            <a:endParaRPr lang="en-GB" dirty="0"/>
          </a:p>
          <a:p>
            <a:r>
              <a:rPr lang="en-GB" dirty="0"/>
              <a:t>Bolton - Bolton agreed to install a central heating system in Mahadeva’s house. When completed, the system worked so ineffectively that it was going to cost a third of the original contract price to put right. The Court of Appeal found that the contract was entire. Bolton had not fully performed because he had not done what he said he would do and so Mahadeva did not have to pay him anything. The next slide is a diagram illustrating the entire performance rule.</a:t>
            </a:r>
          </a:p>
        </p:txBody>
      </p:sp>
      <p:sp>
        <p:nvSpPr>
          <p:cNvPr id="4" name="Slide Number Placeholder 3"/>
          <p:cNvSpPr>
            <a:spLocks noGrp="1"/>
          </p:cNvSpPr>
          <p:nvPr>
            <p:ph type="sldNum" sz="quarter" idx="10"/>
          </p:nvPr>
        </p:nvSpPr>
        <p:spPr/>
        <p:txBody>
          <a:bodyPr/>
          <a:lstStyle/>
          <a:p>
            <a:fld id="{EB6CDF78-BE5B-43AE-805C-A46DD5B459D8}" type="slidenum">
              <a:rPr lang="en-GB" smtClean="0"/>
              <a:t>5</a:t>
            </a:fld>
            <a:endParaRPr lang="en-GB"/>
          </a:p>
        </p:txBody>
      </p:sp>
    </p:spTree>
    <p:extLst>
      <p:ext uri="{BB962C8B-B14F-4D97-AF65-F5344CB8AC3E}">
        <p14:creationId xmlns:p14="http://schemas.microsoft.com/office/powerpoint/2010/main" val="41996974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6</a:t>
            </a:fld>
            <a:endParaRPr lang="en-GB"/>
          </a:p>
        </p:txBody>
      </p:sp>
    </p:spTree>
    <p:extLst>
      <p:ext uri="{BB962C8B-B14F-4D97-AF65-F5344CB8AC3E}">
        <p14:creationId xmlns:p14="http://schemas.microsoft.com/office/powerpoint/2010/main" val="1287806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b="0" baseline="0" dirty="0"/>
              <a:t>Partial performance - a party who accepts partial (or incomplete) performance of a contract will be obliged to pay the other party for what they have done so far. What is really happening in such a case is that the parties are ending the original contract by agreement and replacing it with a new contract (as demonstrated above). So, in a sale of goods contract, a buyer who decides to accept goods that are not exactly what was ordered may have to pay a reasonable price for them.</a:t>
            </a:r>
          </a:p>
          <a:p>
            <a:pPr marL="0" indent="0">
              <a:buFontTx/>
              <a:buNone/>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this exception to apply, there must be an element of choice, so where a person has no alternative but to accept partial performance. </a:t>
            </a:r>
          </a:p>
          <a:p>
            <a:pPr marL="0" indent="0">
              <a:buFontTx/>
              <a:buNone/>
            </a:pPr>
            <a:endParaRPr lang="en-GB" b="0" baseline="0" dirty="0"/>
          </a:p>
        </p:txBody>
      </p:sp>
      <p:sp>
        <p:nvSpPr>
          <p:cNvPr id="4" name="Slide Number Placeholder 3"/>
          <p:cNvSpPr>
            <a:spLocks noGrp="1"/>
          </p:cNvSpPr>
          <p:nvPr>
            <p:ph type="sldNum" sz="quarter" idx="10"/>
          </p:nvPr>
        </p:nvSpPr>
        <p:spPr/>
        <p:txBody>
          <a:bodyPr/>
          <a:lstStyle/>
          <a:p>
            <a:fld id="{EB6CDF78-BE5B-43AE-805C-A46DD5B459D8}" type="slidenum">
              <a:rPr lang="en-GB" smtClean="0"/>
              <a:t>7</a:t>
            </a:fld>
            <a:endParaRPr lang="en-GB"/>
          </a:p>
        </p:txBody>
      </p:sp>
    </p:spTree>
    <p:extLst>
      <p:ext uri="{BB962C8B-B14F-4D97-AF65-F5344CB8AC3E}">
        <p14:creationId xmlns:p14="http://schemas.microsoft.com/office/powerpoint/2010/main" val="2522090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The second situation is commonly known as substantial performance. Illustrated by Hoenig v Isaacs [1952], where a decorator refurbished a flat. He did part of the job badly, but the court held that, because it was not bad enough to amount to a failure to perform at all, he should be paid the £750 contract price, minus £56 for the cost of rectifying the faults. The outcome, in this case, should be contrasted with that in Bolton v Mahadeva [1972], which involved a contract to install central heating in the defendant’s home for a price of £560. The defendant was dissatisfied with the work and refused to pay. The defects in the work amounted to £174. Here the court held that there was no substantial performance of the contract and the action by the claimant to enforce the payment failed. </a:t>
            </a:r>
          </a:p>
          <a:p>
            <a:endParaRPr lang="en-GB" dirty="0"/>
          </a:p>
          <a:p>
            <a:r>
              <a:rPr lang="en-GB" dirty="0"/>
              <a:t>There must be a point at which part performance is not sufficiently substantial to amount to performance at all which was the case in Bolton v Mahadeva; where this line will be drawn in an individual set of circumstances will be for the court to decide.</a:t>
            </a:r>
          </a:p>
          <a:p>
            <a:endParaRPr lang="en-GB" dirty="0"/>
          </a:p>
          <a:p>
            <a:r>
              <a:rPr lang="en-GB" dirty="0"/>
              <a:t>3.  In Planché v Colburn [1831] an author was commissioned to write a book for £100. The publisher withdrew from the project when the book was half-completed. The author recovered £50 for the work he had done.</a:t>
            </a:r>
          </a:p>
          <a:p>
            <a:endParaRPr lang="en-GB" dirty="0"/>
          </a:p>
          <a:p>
            <a:r>
              <a:rPr lang="en-GB" dirty="0"/>
              <a:t>4. In such circumstances, because the first party has done all that they can to perform, it is unfair to view their attempt as anything other than full performance. However, this rule will only apply where the other party’s compliance is needed for performance to occur. For example, in Startup v Macdonald [1843], where the claimant’s attempt to deliver a large quantity of oil was rejected by the defendants, the attempt at (or tender of) performance was held to amount to performance and the claimant was therefore discharged from his contractual obligations. There was no way that the claimant could deliver the oil to the defendant if the defendant refused to allow him access to the property and the relevant receptacle for the oil.</a:t>
            </a:r>
          </a:p>
        </p:txBody>
      </p:sp>
      <p:sp>
        <p:nvSpPr>
          <p:cNvPr id="4" name="Slide Number Placeholder 3"/>
          <p:cNvSpPr>
            <a:spLocks noGrp="1"/>
          </p:cNvSpPr>
          <p:nvPr>
            <p:ph type="sldNum" sz="quarter" idx="5"/>
          </p:nvPr>
        </p:nvSpPr>
        <p:spPr/>
        <p:txBody>
          <a:bodyPr/>
          <a:lstStyle/>
          <a:p>
            <a:fld id="{EB6CDF78-BE5B-43AE-805C-A46DD5B459D8}" type="slidenum">
              <a:rPr lang="en-GB" smtClean="0"/>
              <a:t>8</a:t>
            </a:fld>
            <a:endParaRPr lang="en-GB"/>
          </a:p>
        </p:txBody>
      </p:sp>
    </p:spTree>
    <p:extLst>
      <p:ext uri="{BB962C8B-B14F-4D97-AF65-F5344CB8AC3E}">
        <p14:creationId xmlns:p14="http://schemas.microsoft.com/office/powerpoint/2010/main" val="2539719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9</a:t>
            </a:fld>
            <a:endParaRPr lang="en-GB"/>
          </a:p>
        </p:txBody>
      </p:sp>
    </p:spTree>
    <p:extLst>
      <p:ext uri="{BB962C8B-B14F-4D97-AF65-F5344CB8AC3E}">
        <p14:creationId xmlns:p14="http://schemas.microsoft.com/office/powerpoint/2010/main" val="2708864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err="1"/>
              <a:t>Valilas</a:t>
            </a:r>
            <a:r>
              <a:rPr lang="en-GB" dirty="0"/>
              <a:t> v Januzaj [2014] involved an agreement made between dentists whereby V effectively rented premises and equipment from J, in exchange for 50 per cent of V’s monthly receipts. After a few years, the agreement broke down and V refused to make the payments to J for the months of August, September and October 2010. J argued that this amounted to a repudiatory breach of contract; that is, that V had breached a condition of their agreement (i.e. to do with the time of payment).</a:t>
            </a:r>
          </a:p>
          <a:p>
            <a:pPr marL="0" indent="0">
              <a:buNone/>
            </a:pPr>
            <a:endParaRPr lang="en-GB" dirty="0"/>
          </a:p>
          <a:p>
            <a:pPr marL="0" indent="0">
              <a:buNone/>
            </a:pPr>
            <a:r>
              <a:rPr lang="en-GB" dirty="0"/>
              <a:t>The Court of Appeal confirmed that, in relation to time-of-performance clauses within a contract, such clauses:</a:t>
            </a:r>
          </a:p>
          <a:p>
            <a:pPr marL="0" indent="0">
              <a:buNone/>
            </a:pPr>
            <a:endParaRPr lang="en-GB" dirty="0"/>
          </a:p>
          <a:p>
            <a:pPr marL="0" indent="0">
              <a:buNone/>
            </a:pPr>
            <a:r>
              <a:rPr lang="en-GB" dirty="0"/>
              <a:t>would only be considered to be conditions where time was of the essence; and</a:t>
            </a:r>
          </a:p>
          <a:p>
            <a:pPr marL="0" indent="0">
              <a:buNone/>
            </a:pPr>
            <a:r>
              <a:rPr lang="en-GB" dirty="0"/>
              <a:t>time would only be of the essence where there could be found an express or implied agreement that this would be the case.</a:t>
            </a:r>
          </a:p>
          <a:p>
            <a:pPr marL="0" indent="0">
              <a:buNone/>
            </a:pPr>
            <a:r>
              <a:rPr lang="en-GB" dirty="0"/>
              <a:t>Here, the court was clear that time was not of the essence and in order to find that there had been a repudiatory breach of contract, it had to consider whether the breach had gone to the root of the contract.</a:t>
            </a:r>
          </a:p>
          <a:p>
            <a:pPr marL="0" indent="0">
              <a:buNone/>
            </a:pPr>
            <a:endParaRPr lang="en-GB" dirty="0"/>
          </a:p>
          <a:p>
            <a:pPr marL="0" indent="0">
              <a:buNone/>
            </a:pPr>
            <a:r>
              <a:rPr lang="en-GB" dirty="0"/>
              <a:t>The majority of the judges felt that this was not the case and that it was simply an issue of late, or delayed, payment by V. This was, therefore, a breach, but not a repudiatory one and J was only entitled to damages.</a:t>
            </a:r>
          </a:p>
        </p:txBody>
      </p:sp>
      <p:sp>
        <p:nvSpPr>
          <p:cNvPr id="4" name="Slide Number Placeholder 3"/>
          <p:cNvSpPr>
            <a:spLocks noGrp="1"/>
          </p:cNvSpPr>
          <p:nvPr>
            <p:ph type="sldNum" sz="quarter" idx="10"/>
          </p:nvPr>
        </p:nvSpPr>
        <p:spPr/>
        <p:txBody>
          <a:bodyPr/>
          <a:lstStyle/>
          <a:p>
            <a:fld id="{EB6CDF78-BE5B-43AE-805C-A46DD5B459D8}" type="slidenum">
              <a:rPr lang="en-GB" smtClean="0"/>
              <a:t>10</a:t>
            </a:fld>
            <a:endParaRPr lang="en-GB"/>
          </a:p>
        </p:txBody>
      </p:sp>
    </p:spTree>
    <p:extLst>
      <p:ext uri="{BB962C8B-B14F-4D97-AF65-F5344CB8AC3E}">
        <p14:creationId xmlns:p14="http://schemas.microsoft.com/office/powerpoint/2010/main" val="3921285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 condition of the contract has been breached, the innocent party can repudiate (i.e. refuse to continue with) the contract and/or claim damages to compensate them for any losses that they have suffered (Poussard v Spiers and Pond [1876]</a:t>
            </a:r>
          </a:p>
          <a:p>
            <a:endParaRPr lang="en-GB" dirty="0"/>
          </a:p>
          <a:p>
            <a:r>
              <a:rPr lang="en-GB" dirty="0"/>
              <a:t>if a warranty of the contract has been breached, the innocent party is again entitled to damages, but they do not have the right to repudiate; they must continue with the contract (Bettini v Gye [1876].</a:t>
            </a:r>
          </a:p>
          <a:p>
            <a:endParaRPr lang="en-GB" dirty="0"/>
          </a:p>
          <a:p>
            <a:r>
              <a:rPr lang="en-GB" dirty="0"/>
              <a:t>Both cases relates to Opera singers who fell ill before a performance leading to contractual dispute.</a:t>
            </a:r>
          </a:p>
          <a:p>
            <a:endParaRPr lang="en-GB" dirty="0"/>
          </a:p>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11</a:t>
            </a:fld>
            <a:endParaRPr lang="en-GB"/>
          </a:p>
        </p:txBody>
      </p:sp>
    </p:spTree>
    <p:extLst>
      <p:ext uri="{BB962C8B-B14F-4D97-AF65-F5344CB8AC3E}">
        <p14:creationId xmlns:p14="http://schemas.microsoft.com/office/powerpoint/2010/main" val="2438030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12</a:t>
            </a:fld>
            <a:endParaRPr lang="en-GB"/>
          </a:p>
        </p:txBody>
      </p:sp>
    </p:spTree>
    <p:extLst>
      <p:ext uri="{BB962C8B-B14F-4D97-AF65-F5344CB8AC3E}">
        <p14:creationId xmlns:p14="http://schemas.microsoft.com/office/powerpoint/2010/main" val="2102287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13</a:t>
            </a:fld>
            <a:endParaRPr lang="en-GB"/>
          </a:p>
        </p:txBody>
      </p:sp>
    </p:spTree>
    <p:extLst>
      <p:ext uri="{BB962C8B-B14F-4D97-AF65-F5344CB8AC3E}">
        <p14:creationId xmlns:p14="http://schemas.microsoft.com/office/powerpoint/2010/main" val="4653371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EB6CDF78-BE5B-43AE-805C-A46DD5B459D8}" type="slidenum">
              <a:rPr lang="en-GB" smtClean="0"/>
              <a:t>14</a:t>
            </a:fld>
            <a:endParaRPr lang="en-GB"/>
          </a:p>
        </p:txBody>
      </p:sp>
    </p:spTree>
    <p:extLst>
      <p:ext uri="{BB962C8B-B14F-4D97-AF65-F5344CB8AC3E}">
        <p14:creationId xmlns:p14="http://schemas.microsoft.com/office/powerpoint/2010/main" val="17772114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15</a:t>
            </a:fld>
            <a:endParaRPr lang="en-GB"/>
          </a:p>
        </p:txBody>
      </p:sp>
    </p:spTree>
    <p:extLst>
      <p:ext uri="{BB962C8B-B14F-4D97-AF65-F5344CB8AC3E}">
        <p14:creationId xmlns:p14="http://schemas.microsoft.com/office/powerpoint/2010/main" val="35216076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 frustrated contract is a contract that, subsequent to its formation, and without fault of either party, is incapable of being performed due to an unforeseen event, resulting in the obligations under the contract being impossible or illegal to perform or radically different from those contemplated by the parties to the contract.</a:t>
            </a:r>
          </a:p>
          <a:p>
            <a:endParaRPr lang="en-GB" baseline="0" dirty="0"/>
          </a:p>
          <a:p>
            <a:r>
              <a:rPr lang="en-GB" baseline="0" dirty="0"/>
              <a:t>The legal consequence of a contract that is found to have been frustrated is that the contract is automatically terminated at the point of frustration.</a:t>
            </a:r>
          </a:p>
          <a:p>
            <a:endParaRPr lang="en-GB" baseline="0" dirty="0"/>
          </a:p>
          <a:p>
            <a:r>
              <a:rPr lang="en-GB" baseline="0" dirty="0"/>
              <a:t>“£100,000… The price for the best view of Royal Wedding”</a:t>
            </a:r>
          </a:p>
          <a:p>
            <a:endParaRPr lang="en-GB" baseline="0" dirty="0"/>
          </a:p>
          <a:p>
            <a:r>
              <a:rPr lang="en-GB" baseline="0" dirty="0"/>
              <a:t>In April 2011, Prince William of Wales married Catherine Middleton at Westminster Abbey, in London, the first really high-profile royal wedding for almost 25 years. To meet the demand from those wanting to really “be there”, it was reported in the media that:</a:t>
            </a:r>
          </a:p>
          <a:p>
            <a:endParaRPr lang="en-GB" baseline="0" dirty="0"/>
          </a:p>
          <a:p>
            <a:r>
              <a:rPr lang="en-GB" baseline="0" dirty="0"/>
              <a:t>“Prime spots to watch the … procession away from the crowds are being offered for up to £100,000. Rooftops, balconies and banqueting suites are being hired out to anyone keen for a bird’s eye view of the big day … The top spot is the Sanctuary beside Westminster Abbey … – the nine rooms and four balconies are on offer for £100,000.”</a:t>
            </a:r>
          </a:p>
          <a:p>
            <a:endParaRPr lang="en-GB" baseline="0" dirty="0"/>
          </a:p>
          <a:p>
            <a:r>
              <a:rPr lang="en-GB" baseline="0" dirty="0"/>
              <a:t>Express Online, March 2011</a:t>
            </a:r>
          </a:p>
          <a:p>
            <a:endParaRPr lang="en-GB" baseline="0" dirty="0"/>
          </a:p>
          <a:p>
            <a:r>
              <a:rPr lang="en-GB" baseline="0" dirty="0"/>
              <a:t>But what would have happened to the person or persons who entered into a contract to hire the Sanctuary, or some other key location, if the wedding had had to be postponed, or even cancelled, due to one of the main players suffering an illness or getting “cold feet” at the last minute? This is where the law on frustration needs to be considered.</a:t>
            </a:r>
          </a:p>
          <a:p>
            <a:endParaRPr lang="en-GB" baseline="0" dirty="0"/>
          </a:p>
          <a:p>
            <a:r>
              <a:rPr lang="en-GB" baseline="0" dirty="0"/>
              <a:t>To reiterate, if, after a contract has been made, unforeseen circumstances – which are the fault of neither party – arise which make the contract impossible to perform or illegal or which undermine its commercial purpose, the contract may be said to have been frustrated. As the failure of the contract is the fault of neither party, so neither party can be sued for breach.</a:t>
            </a:r>
          </a:p>
        </p:txBody>
      </p:sp>
      <p:sp>
        <p:nvSpPr>
          <p:cNvPr id="4" name="Slide Number Placeholder 3"/>
          <p:cNvSpPr>
            <a:spLocks noGrp="1"/>
          </p:cNvSpPr>
          <p:nvPr>
            <p:ph type="sldNum" sz="quarter" idx="10"/>
          </p:nvPr>
        </p:nvSpPr>
        <p:spPr/>
        <p:txBody>
          <a:bodyPr/>
          <a:lstStyle/>
          <a:p>
            <a:fld id="{EB6CDF78-BE5B-43AE-805C-A46DD5B459D8}" type="slidenum">
              <a:rPr lang="en-GB" smtClean="0"/>
              <a:t>16</a:t>
            </a:fld>
            <a:endParaRPr lang="en-GB"/>
          </a:p>
        </p:txBody>
      </p:sp>
    </p:spTree>
    <p:extLst>
      <p:ext uri="{BB962C8B-B14F-4D97-AF65-F5344CB8AC3E}">
        <p14:creationId xmlns:p14="http://schemas.microsoft.com/office/powerpoint/2010/main" val="40668643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0" dirty="0"/>
              <a:t>There are a number of situations, or supervening events (i.e. unexpected events arise and interrupt or prevent performance) occurrences, which may frustrate a contract.</a:t>
            </a:r>
          </a:p>
        </p:txBody>
      </p:sp>
      <p:sp>
        <p:nvSpPr>
          <p:cNvPr id="4" name="Slide Number Placeholder 3"/>
          <p:cNvSpPr>
            <a:spLocks noGrp="1"/>
          </p:cNvSpPr>
          <p:nvPr>
            <p:ph type="sldNum" sz="quarter" idx="10"/>
          </p:nvPr>
        </p:nvSpPr>
        <p:spPr/>
        <p:txBody>
          <a:bodyPr/>
          <a:lstStyle/>
          <a:p>
            <a:fld id="{EB6CDF78-BE5B-43AE-805C-A46DD5B459D8}" type="slidenum">
              <a:rPr lang="en-GB" smtClean="0"/>
              <a:t>17</a:t>
            </a:fld>
            <a:endParaRPr lang="en-GB"/>
          </a:p>
        </p:txBody>
      </p:sp>
    </p:spTree>
    <p:extLst>
      <p:ext uri="{BB962C8B-B14F-4D97-AF65-F5344CB8AC3E}">
        <p14:creationId xmlns:p14="http://schemas.microsoft.com/office/powerpoint/2010/main" val="3549018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Metropolitan Water Board - the appellants agreed to build a reservoir within six years. The contract contained a clause allowing for an extension if the work was “unduly delayed or impeded”. War broke out and the government requisitioned the plant. The House of Lords held that this frustrated the contract, irrespective of the clause. The interruption was so serious and prolonged as to make the contract when resumed, completely different from that originally agreed.</a:t>
            </a:r>
          </a:p>
          <a:p>
            <a:endParaRPr lang="en-GB" dirty="0"/>
          </a:p>
          <a:p>
            <a:r>
              <a:rPr lang="en-GB" dirty="0"/>
              <a:t>2 – Davis Contractors - builders agreed to build 78 houses for the council in eight months, at an agreed price. Because of bad weather and labour shortages, the work took longer and cost more than expected. The builders claimed that the contract was frustrated by the bad weather and shortages and, therefore, that they were entitled to an additional payment. The House of Lords held that the unforeseen events had not frustrated the original contract, but had simply made it more difficult and expensive for the builders to perform, thereby demonstrating the importance of anticipating problems before a contract price is fixed or drafting the contract to be able to accommodate such “unforeseen” issues.</a:t>
            </a:r>
          </a:p>
          <a:p>
            <a:endParaRPr lang="en-GB" dirty="0"/>
          </a:p>
          <a:p>
            <a:r>
              <a:rPr lang="en-GB" dirty="0"/>
              <a:t>3 – Super Servant 2 - The court had to consider whether a charter party (a contract for the hire of a ship) had been frustrated when the ship was unlawfully detained by port authorities at Karachi for 108 days. It was found that the contract had not been frustrated as the consequences of the delay were financial only, due to the fact that the purpose of the contract had been fulfilled and within the particular industry (salvage), this general risk of delay was foreseeable and had been provided for in the contract.</a:t>
            </a:r>
          </a:p>
          <a:p>
            <a:endParaRPr lang="en-GB" dirty="0"/>
          </a:p>
          <a:p>
            <a:r>
              <a:rPr lang="en-GB" dirty="0"/>
              <a:t>4 – Bunge SA - the court followed the ruling in The “Sea Angel” [2007] there could be no frustration arising from the severe damage to the ship because the contract expressly provided for the event of such damage arising and even for the damage not being covered by an insurance policy.</a:t>
            </a:r>
          </a:p>
          <a:p>
            <a:endParaRPr lang="en-GB" dirty="0"/>
          </a:p>
          <a:p>
            <a:r>
              <a:rPr lang="en-GB" dirty="0"/>
              <a:t>5 – Gold Group properties ltd - economic downturn in 2010, following the banking crisis of 2008, was unlikely to give rise to frustrating situations unless the contract becomes impossible or illegal to perform; the financial climate in itself is unlikely to be viewed as a “supervening event</a:t>
            </a:r>
          </a:p>
        </p:txBody>
      </p:sp>
      <p:sp>
        <p:nvSpPr>
          <p:cNvPr id="4" name="Slide Number Placeholder 3"/>
          <p:cNvSpPr>
            <a:spLocks noGrp="1"/>
          </p:cNvSpPr>
          <p:nvPr>
            <p:ph type="sldNum" sz="quarter" idx="5"/>
          </p:nvPr>
        </p:nvSpPr>
        <p:spPr/>
        <p:txBody>
          <a:bodyPr/>
          <a:lstStyle/>
          <a:p>
            <a:fld id="{EB6CDF78-BE5B-43AE-805C-A46DD5B459D8}" type="slidenum">
              <a:rPr lang="en-GB" smtClean="0"/>
              <a:t>18</a:t>
            </a:fld>
            <a:endParaRPr lang="en-GB"/>
          </a:p>
        </p:txBody>
      </p:sp>
    </p:spTree>
    <p:extLst>
      <p:ext uri="{BB962C8B-B14F-4D97-AF65-F5344CB8AC3E}">
        <p14:creationId xmlns:p14="http://schemas.microsoft.com/office/powerpoint/2010/main" val="27169374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Taylor v Caldwell - Taylor hired a hall from Caldwell in order to hold a series of concerts. The hall was burnt down before the first concert and so the contract was frustrated.</a:t>
            </a:r>
          </a:p>
        </p:txBody>
      </p:sp>
      <p:sp>
        <p:nvSpPr>
          <p:cNvPr id="4" name="Slide Number Placeholder 3"/>
          <p:cNvSpPr>
            <a:spLocks noGrp="1"/>
          </p:cNvSpPr>
          <p:nvPr>
            <p:ph type="sldNum" sz="quarter" idx="10"/>
          </p:nvPr>
        </p:nvSpPr>
        <p:spPr/>
        <p:txBody>
          <a:bodyPr/>
          <a:lstStyle/>
          <a:p>
            <a:fld id="{EB6CDF78-BE5B-43AE-805C-A46DD5B459D8}" type="slidenum">
              <a:rPr lang="en-GB" smtClean="0"/>
              <a:t>19</a:t>
            </a:fld>
            <a:endParaRPr lang="en-GB"/>
          </a:p>
        </p:txBody>
      </p:sp>
    </p:spTree>
    <p:extLst>
      <p:ext uri="{BB962C8B-B14F-4D97-AF65-F5344CB8AC3E}">
        <p14:creationId xmlns:p14="http://schemas.microsoft.com/office/powerpoint/2010/main" val="26457358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20</a:t>
            </a:fld>
            <a:endParaRPr lang="en-GB"/>
          </a:p>
        </p:txBody>
      </p:sp>
    </p:spTree>
    <p:extLst>
      <p:ext uri="{BB962C8B-B14F-4D97-AF65-F5344CB8AC3E}">
        <p14:creationId xmlns:p14="http://schemas.microsoft.com/office/powerpoint/2010/main" val="22988546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recent COVID-19 pandemic will give the courts plenty of opportunities to assess whether contractual clauses have been worded in such a way as to relieve the party concerned of their obligations under the contract. Whether a party can successfully rely on the clause will depend on the precise wording of the clause in relation to the event, the circumstances, the parties’ intentions and how well these matters can be proven. The more precisely the wording matches the events, the more it likely to be successful. A clause referring to more general events, such as “events beyond a party’s reasonable control” might not be adequate.</a:t>
            </a:r>
          </a:p>
        </p:txBody>
      </p:sp>
      <p:sp>
        <p:nvSpPr>
          <p:cNvPr id="4" name="Slide Number Placeholder 3"/>
          <p:cNvSpPr>
            <a:spLocks noGrp="1"/>
          </p:cNvSpPr>
          <p:nvPr>
            <p:ph type="sldNum" sz="quarter" idx="5"/>
          </p:nvPr>
        </p:nvSpPr>
        <p:spPr/>
        <p:txBody>
          <a:bodyPr/>
          <a:lstStyle/>
          <a:p>
            <a:fld id="{EB6CDF78-BE5B-43AE-805C-A46DD5B459D8}" type="slidenum">
              <a:rPr lang="en-GB" smtClean="0"/>
              <a:t>21</a:t>
            </a:fld>
            <a:endParaRPr lang="en-GB"/>
          </a:p>
        </p:txBody>
      </p:sp>
    </p:spTree>
    <p:extLst>
      <p:ext uri="{BB962C8B-B14F-4D97-AF65-F5344CB8AC3E}">
        <p14:creationId xmlns:p14="http://schemas.microsoft.com/office/powerpoint/2010/main" val="31103680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stated earlier, the main effect of frustration is to bring the contract to an end automatically. Further, neither party is able to sue the other for breach of contract, although they may have suffered losses. Any deposits paid in advance of the contract are refundable.</a:t>
            </a:r>
          </a:p>
          <a:p>
            <a:endParaRPr lang="en-GB" dirty="0"/>
          </a:p>
          <a:p>
            <a:r>
              <a:rPr lang="en-GB" dirty="0"/>
              <a:t>Appleby v Myers - where a contract for the installation of machinery on the defendants’ premises was frustrated following a fire at those premises. Unfortunately for the claimants, the machinery was already in place at the time of the incident, although payment was not yet due and the court held that nothing could be recovered. This outcome was extremely harsh and placed a disproportionate burden on the claimants.</a:t>
            </a:r>
          </a:p>
        </p:txBody>
      </p:sp>
      <p:sp>
        <p:nvSpPr>
          <p:cNvPr id="4" name="Slide Number Placeholder 3"/>
          <p:cNvSpPr>
            <a:spLocks noGrp="1"/>
          </p:cNvSpPr>
          <p:nvPr>
            <p:ph type="sldNum" sz="quarter" idx="10"/>
          </p:nvPr>
        </p:nvSpPr>
        <p:spPr/>
        <p:txBody>
          <a:bodyPr/>
          <a:lstStyle/>
          <a:p>
            <a:fld id="{EB6CDF78-BE5B-43AE-805C-A46DD5B459D8}" type="slidenum">
              <a:rPr lang="en-GB" smtClean="0"/>
              <a:t>22</a:t>
            </a:fld>
            <a:endParaRPr lang="en-GB"/>
          </a:p>
        </p:txBody>
      </p:sp>
    </p:spTree>
    <p:extLst>
      <p:ext uri="{BB962C8B-B14F-4D97-AF65-F5344CB8AC3E}">
        <p14:creationId xmlns:p14="http://schemas.microsoft.com/office/powerpoint/2010/main" val="22422317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effects of frustration are described in </a:t>
            </a:r>
            <a:r>
              <a:rPr lang="en-GB" sz="1200" b="1" i="0" kern="1200" dirty="0">
                <a:solidFill>
                  <a:schemeClr val="tx1"/>
                </a:solidFill>
                <a:effectLst/>
                <a:latin typeface="+mn-lt"/>
                <a:ea typeface="+mn-ea"/>
                <a:cs typeface="+mn-cs"/>
              </a:rPr>
              <a:t>LR(FC)A 1943.</a:t>
            </a:r>
            <a:r>
              <a:rPr lang="en-GB" sz="1200" b="0" i="0" kern="1200" dirty="0">
                <a:solidFill>
                  <a:schemeClr val="tx1"/>
                </a:solidFill>
                <a:effectLst/>
                <a:latin typeface="+mn-lt"/>
                <a:ea typeface="+mn-ea"/>
                <a:cs typeface="+mn-cs"/>
              </a:rPr>
              <a:t> Payments can be recovered and money originally payable ceases to be so, although in both cases the payee may be able to retain or claim, some or all of their expenses from the money paid or payable. Where a valuable benefit has been conferred before frustration, the court may award a “just sum” in compensation</a:t>
            </a:r>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23</a:t>
            </a:fld>
            <a:endParaRPr lang="en-GB"/>
          </a:p>
        </p:txBody>
      </p:sp>
    </p:spTree>
    <p:extLst>
      <p:ext uri="{BB962C8B-B14F-4D97-AF65-F5344CB8AC3E}">
        <p14:creationId xmlns:p14="http://schemas.microsoft.com/office/powerpoint/2010/main" val="29593865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1 – B</a:t>
            </a:r>
          </a:p>
          <a:p>
            <a:pPr fontAlgn="auto"/>
            <a:r>
              <a:rPr lang="en-GB" sz="1200" b="0" i="0" kern="1200" dirty="0">
                <a:solidFill>
                  <a:schemeClr val="tx1"/>
                </a:solidFill>
                <a:effectLst/>
                <a:latin typeface="+mn-lt"/>
                <a:ea typeface="+mn-ea"/>
                <a:cs typeface="+mn-cs"/>
              </a:rPr>
              <a:t>Discharge by breach (leading to termination of the contract) has two prerequisites:</a:t>
            </a:r>
          </a:p>
          <a:p>
            <a:pPr fontAlgn="auto"/>
            <a:r>
              <a:rPr lang="en-GB" sz="1200" b="0" i="0" kern="1200" dirty="0">
                <a:solidFill>
                  <a:schemeClr val="tx1"/>
                </a:solidFill>
                <a:effectLst/>
                <a:latin typeface="+mn-lt"/>
                <a:ea typeface="+mn-ea"/>
                <a:cs typeface="+mn-cs"/>
              </a:rPr>
              <a:t>There must be a right to terminate.</a:t>
            </a:r>
          </a:p>
          <a:p>
            <a:pPr fontAlgn="auto"/>
            <a:r>
              <a:rPr lang="en-GB" sz="1200" b="0" i="0" kern="1200" dirty="0">
                <a:solidFill>
                  <a:schemeClr val="tx1"/>
                </a:solidFill>
                <a:effectLst/>
                <a:latin typeface="+mn-lt"/>
                <a:ea typeface="+mn-ea"/>
                <a:cs typeface="+mn-cs"/>
              </a:rPr>
              <a:t>That right must have been exercised.</a:t>
            </a:r>
          </a:p>
          <a:p>
            <a:pPr fontAlgn="auto"/>
            <a:r>
              <a:rPr lang="en-GB" sz="1200" b="0" i="0" kern="1200" dirty="0">
                <a:solidFill>
                  <a:schemeClr val="tx1"/>
                </a:solidFill>
                <a:effectLst/>
                <a:latin typeface="+mn-lt"/>
                <a:ea typeface="+mn-ea"/>
                <a:cs typeface="+mn-cs"/>
              </a:rPr>
              <a:t>Remember, not every breach of contract gives rise to a right to terminate, for example, a breach of a warranty. Nor is a contract automatically discharged when a breach gives rise to a right to terminate the contract. The innocent party must exercise that right.</a:t>
            </a:r>
          </a:p>
          <a:p>
            <a:pPr marL="0" indent="0">
              <a:buNone/>
            </a:pPr>
            <a:endParaRPr lang="en-GB" dirty="0"/>
          </a:p>
          <a:p>
            <a:pPr marL="0" indent="0">
              <a:buNone/>
            </a:pPr>
            <a:r>
              <a:rPr lang="en-GB" dirty="0"/>
              <a:t>2 – D </a:t>
            </a:r>
          </a:p>
          <a:p>
            <a:pPr marL="0" indent="0">
              <a:buNone/>
            </a:pPr>
            <a:r>
              <a:rPr lang="en-GB" dirty="0"/>
              <a:t>If a seller was unable to fulfil a contract for sale of goods because one of his suppliers’ factories had been burned down by accidental fire, this is not a potentially frustrating event. It is important to distinguish the two contractual relationships here. The contract between the seller and their suppliers may be frustrated by impossibility (Taylor v Caldwell). However, the sales contract between the seller and buyer is not rendered impossible to perform by the destruction of any of the suppliers’ factories. Even if all of the suppliers’ factories were burned down, the seller would be required to obtain the goods from some other source.</a:t>
            </a:r>
          </a:p>
        </p:txBody>
      </p:sp>
      <p:sp>
        <p:nvSpPr>
          <p:cNvPr id="4" name="Slide Number Placeholder 3"/>
          <p:cNvSpPr>
            <a:spLocks noGrp="1"/>
          </p:cNvSpPr>
          <p:nvPr>
            <p:ph type="sldNum" sz="quarter" idx="10"/>
          </p:nvPr>
        </p:nvSpPr>
        <p:spPr/>
        <p:txBody>
          <a:bodyPr/>
          <a:lstStyle/>
          <a:p>
            <a:fld id="{EB6CDF78-BE5B-43AE-805C-A46DD5B459D8}" type="slidenum">
              <a:rPr lang="en-GB" smtClean="0"/>
              <a:t>24</a:t>
            </a:fld>
            <a:endParaRPr lang="en-GB"/>
          </a:p>
        </p:txBody>
      </p:sp>
    </p:spTree>
    <p:extLst>
      <p:ext uri="{BB962C8B-B14F-4D97-AF65-F5344CB8AC3E}">
        <p14:creationId xmlns:p14="http://schemas.microsoft.com/office/powerpoint/2010/main" val="21300571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25</a:t>
            </a:fld>
            <a:endParaRPr lang="en-GB"/>
          </a:p>
        </p:txBody>
      </p:sp>
    </p:spTree>
    <p:extLst>
      <p:ext uri="{BB962C8B-B14F-4D97-AF65-F5344CB8AC3E}">
        <p14:creationId xmlns:p14="http://schemas.microsoft.com/office/powerpoint/2010/main" val="549770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11/24/2025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9" y="1298448"/>
            <a:ext cx="7056444" cy="3255264"/>
          </a:xfrm>
        </p:spPr>
        <p:txBody>
          <a:bodyPr>
            <a:normAutofit/>
          </a:bodyPr>
          <a:lstStyle/>
          <a:p>
            <a:pPr algn="r"/>
            <a:r>
              <a:rPr lang="en-GB">
                <a:solidFill>
                  <a:schemeClr val="accent1"/>
                </a:solidFill>
              </a:rPr>
              <a:t>THE DISCHARGE OF CONTRACTS</a:t>
            </a:r>
          </a:p>
        </p:txBody>
      </p:sp>
    </p:spTree>
    <p:extLst>
      <p:ext uri="{BB962C8B-B14F-4D97-AF65-F5344CB8AC3E}">
        <p14:creationId xmlns:p14="http://schemas.microsoft.com/office/powerpoint/2010/main" val="298681997"/>
      </p:ext>
    </p:extLst>
  </p:cSld>
  <p:clrMapOvr>
    <a:masterClrMapping/>
  </p:clrMapOvr>
  <mc:AlternateContent xmlns:mc="http://schemas.openxmlformats.org/markup-compatibility/2006" xmlns:p14="http://schemas.microsoft.com/office/powerpoint/2010/main">
    <mc:Choice Requires="p14">
      <p:transition spd="slow" p14:dur="2000" advTm="15946"/>
    </mc:Choice>
    <mc:Fallback xmlns="">
      <p:transition spd="slow" advTm="1594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pPr marL="0" indent="0">
              <a:buNone/>
            </a:pPr>
            <a:r>
              <a:rPr lang="en-GB" sz="3200" dirty="0">
                <a:solidFill>
                  <a:srgbClr val="00B0F0"/>
                </a:solidFill>
              </a:rPr>
              <a:t>BY THE END OF THIS SESSION, YOU SHOULD BE ABLE TO . . .</a:t>
            </a:r>
          </a:p>
          <a:p>
            <a:pPr>
              <a:buFontTx/>
              <a:buChar char="-"/>
            </a:pPr>
            <a:r>
              <a:rPr lang="en-GB" sz="3200" dirty="0"/>
              <a:t>Define what discharge of contracts is</a:t>
            </a:r>
          </a:p>
          <a:p>
            <a:pPr>
              <a:buFontTx/>
              <a:buChar char="-"/>
            </a:pPr>
            <a:r>
              <a:rPr lang="en-GB" sz="3200" dirty="0"/>
              <a:t>Explain the different ways in which a contract can be discharged</a:t>
            </a:r>
          </a:p>
        </p:txBody>
      </p:sp>
    </p:spTree>
    <p:extLst>
      <p:ext uri="{BB962C8B-B14F-4D97-AF65-F5344CB8AC3E}">
        <p14:creationId xmlns:p14="http://schemas.microsoft.com/office/powerpoint/2010/main" val="1444370664"/>
      </p:ext>
    </p:extLst>
  </p:cSld>
  <p:clrMapOvr>
    <a:masterClrMapping/>
  </p:clrMapOvr>
  <mc:AlternateContent xmlns:mc="http://schemas.openxmlformats.org/markup-compatibility/2006" xmlns:p14="http://schemas.microsoft.com/office/powerpoint/2010/main">
    <mc:Choice Requires="p14">
      <p:transition spd="slow" p14:dur="2000" advTm="12724"/>
    </mc:Choice>
    <mc:Fallback xmlns="">
      <p:transition spd="slow" advTm="1272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28581" t="6127" r="37433" b="8108"/>
          <a:stretch/>
        </p:blipFill>
        <p:spPr>
          <a:xfrm>
            <a:off x="263609" y="304800"/>
            <a:ext cx="4143633" cy="5881816"/>
          </a:xfrm>
          <a:prstGeom prst="rect">
            <a:avLst/>
          </a:prstGeom>
        </p:spPr>
      </p:pic>
      <p:pic>
        <p:nvPicPr>
          <p:cNvPr id="3" name="Picture 2"/>
          <p:cNvPicPr>
            <a:picLocks noChangeAspect="1"/>
          </p:cNvPicPr>
          <p:nvPr/>
        </p:nvPicPr>
        <p:blipFill rotWithShape="1">
          <a:blip r:embed="rId4"/>
          <a:srcRect l="31825" t="14415" r="42027" b="7988"/>
          <a:stretch/>
        </p:blipFill>
        <p:spPr>
          <a:xfrm>
            <a:off x="8666206" y="387179"/>
            <a:ext cx="3188043" cy="5321644"/>
          </a:xfrm>
          <a:prstGeom prst="rect">
            <a:avLst/>
          </a:prstGeom>
        </p:spPr>
      </p:pic>
      <p:sp>
        <p:nvSpPr>
          <p:cNvPr id="4" name="TextBox 3"/>
          <p:cNvSpPr txBox="1"/>
          <p:nvPr/>
        </p:nvSpPr>
        <p:spPr>
          <a:xfrm>
            <a:off x="4407242" y="2388973"/>
            <a:ext cx="3685088" cy="1938992"/>
          </a:xfrm>
          <a:prstGeom prst="rect">
            <a:avLst/>
          </a:prstGeom>
          <a:solidFill>
            <a:schemeClr val="accent3">
              <a:lumMod val="40000"/>
              <a:lumOff val="60000"/>
            </a:schemeClr>
          </a:solidFill>
        </p:spPr>
        <p:txBody>
          <a:bodyPr wrap="square" rtlCol="0">
            <a:spAutoFit/>
          </a:bodyPr>
          <a:lstStyle/>
          <a:p>
            <a:pPr algn="ctr"/>
            <a:r>
              <a:rPr lang="en-GB" sz="2400" dirty="0">
                <a:latin typeface="Arial Rounded MT Bold" panose="020F0704030504030204" pitchFamily="34" charset="0"/>
              </a:rPr>
              <a:t>CAN YOU FIND SOME HIGH PROFILE EXAMPLES OF ‘BREACH OF CONTRACT’.</a:t>
            </a:r>
          </a:p>
        </p:txBody>
      </p:sp>
    </p:spTree>
    <p:extLst>
      <p:ext uri="{BB962C8B-B14F-4D97-AF65-F5344CB8AC3E}">
        <p14:creationId xmlns:p14="http://schemas.microsoft.com/office/powerpoint/2010/main" val="3490526424"/>
      </p:ext>
    </p:extLst>
  </p:cSld>
  <p:clrMapOvr>
    <a:masterClrMapping/>
  </p:clrMapOvr>
  <mc:AlternateContent xmlns:mc="http://schemas.openxmlformats.org/markup-compatibility/2006" xmlns:p14="http://schemas.microsoft.com/office/powerpoint/2010/main">
    <mc:Choice Requires="p14">
      <p:transition spd="slow" p14:dur="2000" advTm="88213"/>
    </mc:Choice>
    <mc:Fallback xmlns="">
      <p:transition spd="slow" advTm="8821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dirty="0"/>
              <a:t>Contracts can be discharged by: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pPr marL="457200" indent="-457200">
              <a:buFont typeface="+mj-lt"/>
              <a:buAutoNum type="arabicParenR"/>
            </a:pPr>
            <a:r>
              <a:rPr lang="en-GB">
                <a:solidFill>
                  <a:schemeClr val="tx1"/>
                </a:solidFill>
                <a:latin typeface="Arial" panose="020B0604020202020204" pitchFamily="34" charset="0"/>
                <a:cs typeface="Arial" panose="020B0604020202020204" pitchFamily="34" charset="0"/>
              </a:rPr>
              <a:t>Performance: when both parties have done what they promised to do;</a:t>
            </a:r>
          </a:p>
          <a:p>
            <a:pPr marL="457200" indent="-457200">
              <a:buFont typeface="+mj-lt"/>
              <a:buAutoNum type="arabicParenR"/>
            </a:pPr>
            <a:r>
              <a:rPr lang="en-GB">
                <a:solidFill>
                  <a:schemeClr val="tx1"/>
                </a:solidFill>
                <a:latin typeface="Arial" panose="020B0604020202020204" pitchFamily="34" charset="0"/>
                <a:cs typeface="Arial" panose="020B0604020202020204" pitchFamily="34" charset="0"/>
              </a:rPr>
              <a:t>Breach: when one party’s failure to perform is so fundamental that the other is entitled to end the contract;</a:t>
            </a:r>
          </a:p>
          <a:p>
            <a:pPr marL="457200" indent="-457200">
              <a:buFont typeface="+mj-lt"/>
              <a:buAutoNum type="arabicParenR"/>
            </a:pPr>
            <a:r>
              <a:rPr lang="en-GB">
                <a:solidFill>
                  <a:schemeClr val="tx1"/>
                </a:solidFill>
                <a:latin typeface="Arial" panose="020B0604020202020204" pitchFamily="34" charset="0"/>
                <a:cs typeface="Arial" panose="020B0604020202020204" pitchFamily="34" charset="0"/>
              </a:rPr>
              <a:t>Agreement: when both parties agree that they both wish to be freed of their obligations;</a:t>
            </a:r>
          </a:p>
          <a:p>
            <a:pPr marL="457200" indent="-457200">
              <a:buFont typeface="+mj-lt"/>
              <a:buAutoNum type="arabicParenR"/>
            </a:pPr>
            <a:r>
              <a:rPr lang="en-GB">
                <a:solidFill>
                  <a:schemeClr val="tx1"/>
                </a:solidFill>
                <a:latin typeface="Arial" panose="020B0604020202020204" pitchFamily="34" charset="0"/>
                <a:cs typeface="Arial" panose="020B0604020202020204" pitchFamily="34" charset="0"/>
              </a:rPr>
              <a:t>Frustration: when something happens which makes the performance of the contract impossible.</a:t>
            </a:r>
          </a:p>
        </p:txBody>
      </p:sp>
    </p:spTree>
    <p:extLst>
      <p:ext uri="{BB962C8B-B14F-4D97-AF65-F5344CB8AC3E}">
        <p14:creationId xmlns:p14="http://schemas.microsoft.com/office/powerpoint/2010/main" val="2932732096"/>
      </p:ext>
    </p:extLst>
  </p:cSld>
  <p:clrMapOvr>
    <a:masterClrMapping/>
  </p:clrMapOvr>
  <mc:AlternateContent xmlns:mc="http://schemas.openxmlformats.org/markup-compatibility/2006" xmlns:p14="http://schemas.microsoft.com/office/powerpoint/2010/main">
    <mc:Choice Requires="p14">
      <p:transition spd="slow" p14:dur="2000" advTm="57307"/>
    </mc:Choice>
    <mc:Fallback xmlns="">
      <p:transition spd="slow" advTm="5730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a:t>
            </a:r>
            <a:r>
              <a:rPr lang="en-GB" sz="3200" dirty="0"/>
              <a:t>PERFORMANCE</a:t>
            </a:r>
          </a:p>
        </p:txBody>
      </p:sp>
      <p:sp>
        <p:nvSpPr>
          <p:cNvPr id="3" name="Content Placeholder 2"/>
          <p:cNvSpPr>
            <a:spLocks noGrp="1"/>
          </p:cNvSpPr>
          <p:nvPr>
            <p:ph idx="1"/>
          </p:nvPr>
        </p:nvSpPr>
        <p:spPr>
          <a:xfrm>
            <a:off x="3579337" y="763748"/>
            <a:ext cx="7315200" cy="5120640"/>
          </a:xfrm>
        </p:spPr>
        <p:txBody>
          <a:bodyPr/>
          <a:lstStyle/>
          <a:p>
            <a:pPr marL="0" indent="0">
              <a:buNone/>
            </a:pPr>
            <a:r>
              <a:rPr lang="en-GB" sz="2800" dirty="0">
                <a:solidFill>
                  <a:srgbClr val="00B0F0"/>
                </a:solidFill>
              </a:rPr>
              <a:t>Entire performance rule</a:t>
            </a:r>
            <a:r>
              <a:rPr lang="en-GB" sz="2800" dirty="0"/>
              <a:t>: An entire contract is one which depends on the performance of the whole contract.</a:t>
            </a:r>
          </a:p>
          <a:p>
            <a:pPr marL="0" indent="0">
              <a:buNone/>
            </a:pPr>
            <a:endParaRPr lang="en-GB" sz="2800" dirty="0"/>
          </a:p>
          <a:p>
            <a:pPr marL="0" indent="0">
              <a:buNone/>
            </a:pPr>
            <a:r>
              <a:rPr lang="en-GB" sz="2800" i="1" dirty="0">
                <a:solidFill>
                  <a:srgbClr val="7030A0"/>
                </a:solidFill>
              </a:rPr>
              <a:t>Cutter v Powell [1795]- </a:t>
            </a:r>
            <a:r>
              <a:rPr lang="en-GB" sz="2800" dirty="0"/>
              <a:t>demonstrates the harshness of the entire performance rule.</a:t>
            </a:r>
          </a:p>
          <a:p>
            <a:pPr marL="0" indent="0">
              <a:buNone/>
            </a:pPr>
            <a:endParaRPr lang="en-GB" sz="2800" dirty="0"/>
          </a:p>
          <a:p>
            <a:pPr marL="0" indent="0">
              <a:buNone/>
            </a:pPr>
            <a:r>
              <a:rPr lang="en-GB" sz="2800" dirty="0"/>
              <a:t>A more modern example is shown in </a:t>
            </a:r>
            <a:r>
              <a:rPr lang="en-GB" sz="2800" i="1" dirty="0">
                <a:solidFill>
                  <a:srgbClr val="7030A0"/>
                </a:solidFill>
              </a:rPr>
              <a:t>Bolton v </a:t>
            </a:r>
            <a:r>
              <a:rPr lang="en-GB" sz="2800" i="1" dirty="0" err="1">
                <a:solidFill>
                  <a:srgbClr val="7030A0"/>
                </a:solidFill>
              </a:rPr>
              <a:t>Mahadeva</a:t>
            </a:r>
            <a:r>
              <a:rPr lang="en-GB" sz="2800" i="1" dirty="0">
                <a:solidFill>
                  <a:srgbClr val="7030A0"/>
                </a:solidFill>
              </a:rPr>
              <a:t> [1972]</a:t>
            </a:r>
          </a:p>
          <a:p>
            <a:pPr marL="0" indent="0">
              <a:buNone/>
            </a:pPr>
            <a:endParaRPr lang="en-GB" b="1" dirty="0"/>
          </a:p>
        </p:txBody>
      </p:sp>
      <p:pic>
        <p:nvPicPr>
          <p:cNvPr id="4" name="Picture 3"/>
          <p:cNvPicPr>
            <a:picLocks noChangeAspect="1"/>
          </p:cNvPicPr>
          <p:nvPr/>
        </p:nvPicPr>
        <p:blipFill>
          <a:blip r:embed="rId3"/>
          <a:stretch>
            <a:fillRect/>
          </a:stretch>
        </p:blipFill>
        <p:spPr>
          <a:xfrm>
            <a:off x="252919" y="1212831"/>
            <a:ext cx="3028950" cy="1514475"/>
          </a:xfrm>
          <a:prstGeom prst="rect">
            <a:avLst/>
          </a:prstGeom>
        </p:spPr>
      </p:pic>
      <p:pic>
        <p:nvPicPr>
          <p:cNvPr id="5" name="Picture 4"/>
          <p:cNvPicPr>
            <a:picLocks noChangeAspect="1"/>
          </p:cNvPicPr>
          <p:nvPr/>
        </p:nvPicPr>
        <p:blipFill>
          <a:blip r:embed="rId4"/>
          <a:stretch>
            <a:fillRect/>
          </a:stretch>
        </p:blipFill>
        <p:spPr>
          <a:xfrm>
            <a:off x="542657" y="4326812"/>
            <a:ext cx="2085975" cy="2190750"/>
          </a:xfrm>
          <a:prstGeom prst="rect">
            <a:avLst/>
          </a:prstGeom>
        </p:spPr>
      </p:pic>
    </p:spTree>
    <p:extLst>
      <p:ext uri="{BB962C8B-B14F-4D97-AF65-F5344CB8AC3E}">
        <p14:creationId xmlns:p14="http://schemas.microsoft.com/office/powerpoint/2010/main" val="1959085181"/>
      </p:ext>
    </p:extLst>
  </p:cSld>
  <p:clrMapOvr>
    <a:masterClrMapping/>
  </p:clrMapOvr>
  <mc:AlternateContent xmlns:mc="http://schemas.openxmlformats.org/markup-compatibility/2006" xmlns:p14="http://schemas.microsoft.com/office/powerpoint/2010/main">
    <mc:Choice Requires="p14">
      <p:transition spd="slow" p14:dur="2000" advTm="133585"/>
    </mc:Choice>
    <mc:Fallback xmlns="">
      <p:transition spd="slow" advTm="13358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308670-5698-2FD9-B560-49E1E7E5CA37}"/>
              </a:ext>
            </a:extLst>
          </p:cNvPr>
          <p:cNvPicPr>
            <a:picLocks noChangeAspect="1"/>
          </p:cNvPicPr>
          <p:nvPr/>
        </p:nvPicPr>
        <p:blipFill>
          <a:blip r:embed="rId3"/>
          <a:stretch>
            <a:fillRect/>
          </a:stretch>
        </p:blipFill>
        <p:spPr>
          <a:xfrm>
            <a:off x="260057" y="170201"/>
            <a:ext cx="10737123" cy="6687799"/>
          </a:xfrm>
          <a:prstGeom prst="rect">
            <a:avLst/>
          </a:prstGeom>
        </p:spPr>
      </p:pic>
    </p:spTree>
    <p:extLst>
      <p:ext uri="{BB962C8B-B14F-4D97-AF65-F5344CB8AC3E}">
        <p14:creationId xmlns:p14="http://schemas.microsoft.com/office/powerpoint/2010/main" val="2721692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EXCEPTIONS TO THE ENTIRE PERFORMANCE RULE</a:t>
            </a:r>
          </a:p>
        </p:txBody>
      </p:sp>
      <p:sp>
        <p:nvSpPr>
          <p:cNvPr id="3" name="Content Placeholder 2"/>
          <p:cNvSpPr>
            <a:spLocks noGrp="1"/>
          </p:cNvSpPr>
          <p:nvPr>
            <p:ph idx="1"/>
          </p:nvPr>
        </p:nvSpPr>
        <p:spPr>
          <a:xfrm>
            <a:off x="3760211" y="184600"/>
            <a:ext cx="7315200" cy="2564892"/>
          </a:xfrm>
        </p:spPr>
        <p:txBody>
          <a:bodyPr>
            <a:noAutofit/>
          </a:bodyPr>
          <a:lstStyle/>
          <a:p>
            <a:pPr marL="0" indent="0">
              <a:buNone/>
            </a:pPr>
            <a:r>
              <a:rPr lang="en-GB" sz="2800" b="1" dirty="0"/>
              <a:t>1.Acceptance of partial performance </a:t>
            </a:r>
          </a:p>
          <a:p>
            <a:pPr>
              <a:buFontTx/>
              <a:buChar char="-"/>
            </a:pPr>
            <a:r>
              <a:rPr lang="en-GB" sz="2800" i="1" dirty="0">
                <a:solidFill>
                  <a:srgbClr val="7030A0"/>
                </a:solidFill>
              </a:rPr>
              <a:t>Sumpter v Hedges [1898]</a:t>
            </a:r>
          </a:p>
          <a:p>
            <a:pPr>
              <a:buFontTx/>
              <a:buChar char="-"/>
            </a:pPr>
            <a:endParaRPr lang="en-GB" sz="2800" i="1" dirty="0">
              <a:solidFill>
                <a:srgbClr val="7030A0"/>
              </a:solidFill>
            </a:endParaRPr>
          </a:p>
          <a:p>
            <a:pPr marL="0" indent="0">
              <a:buNone/>
            </a:pPr>
            <a:endParaRPr lang="en-GB" sz="2800" i="1" dirty="0">
              <a:solidFill>
                <a:srgbClr val="7030A0"/>
              </a:solidFill>
            </a:endParaRPr>
          </a:p>
          <a:p>
            <a:pPr marL="0" indent="0">
              <a:buNone/>
            </a:pPr>
            <a:endParaRPr lang="en-GB" sz="2800" b="1" dirty="0"/>
          </a:p>
        </p:txBody>
      </p:sp>
      <p:pic>
        <p:nvPicPr>
          <p:cNvPr id="4" name="Picture 3"/>
          <p:cNvPicPr>
            <a:picLocks noChangeAspect="1"/>
          </p:cNvPicPr>
          <p:nvPr/>
        </p:nvPicPr>
        <p:blipFill>
          <a:blip r:embed="rId3"/>
          <a:stretch>
            <a:fillRect/>
          </a:stretch>
        </p:blipFill>
        <p:spPr>
          <a:xfrm>
            <a:off x="678910" y="4439827"/>
            <a:ext cx="2095500" cy="2190750"/>
          </a:xfrm>
          <a:prstGeom prst="rect">
            <a:avLst/>
          </a:prstGeom>
        </p:spPr>
      </p:pic>
      <p:pic>
        <p:nvPicPr>
          <p:cNvPr id="7" name="Picture 6">
            <a:extLst>
              <a:ext uri="{FF2B5EF4-FFF2-40B4-BE49-F238E27FC236}">
                <a16:creationId xmlns:a16="http://schemas.microsoft.com/office/drawing/2014/main" id="{CC78D13D-936C-8E15-169B-AB4F7CF6A29C}"/>
              </a:ext>
            </a:extLst>
          </p:cNvPr>
          <p:cNvPicPr>
            <a:picLocks noChangeAspect="1"/>
          </p:cNvPicPr>
          <p:nvPr/>
        </p:nvPicPr>
        <p:blipFill>
          <a:blip r:embed="rId4"/>
          <a:stretch>
            <a:fillRect/>
          </a:stretch>
        </p:blipFill>
        <p:spPr>
          <a:xfrm>
            <a:off x="3428846" y="1189298"/>
            <a:ext cx="7977930" cy="2954487"/>
          </a:xfrm>
          <a:prstGeom prst="rect">
            <a:avLst/>
          </a:prstGeom>
        </p:spPr>
      </p:pic>
      <p:pic>
        <p:nvPicPr>
          <p:cNvPr id="9" name="Picture 8">
            <a:extLst>
              <a:ext uri="{FF2B5EF4-FFF2-40B4-BE49-F238E27FC236}">
                <a16:creationId xmlns:a16="http://schemas.microsoft.com/office/drawing/2014/main" id="{287BA11E-49A5-F9FA-4716-F0EC7E8D0592}"/>
              </a:ext>
            </a:extLst>
          </p:cNvPr>
          <p:cNvPicPr>
            <a:picLocks noChangeAspect="1"/>
          </p:cNvPicPr>
          <p:nvPr/>
        </p:nvPicPr>
        <p:blipFill>
          <a:blip r:embed="rId5"/>
          <a:stretch>
            <a:fillRect/>
          </a:stretch>
        </p:blipFill>
        <p:spPr>
          <a:xfrm>
            <a:off x="3626392" y="4143785"/>
            <a:ext cx="7617204" cy="2338341"/>
          </a:xfrm>
          <a:prstGeom prst="rect">
            <a:avLst/>
          </a:prstGeom>
        </p:spPr>
      </p:pic>
    </p:spTree>
    <p:extLst>
      <p:ext uri="{BB962C8B-B14F-4D97-AF65-F5344CB8AC3E}">
        <p14:creationId xmlns:p14="http://schemas.microsoft.com/office/powerpoint/2010/main" val="756377914"/>
      </p:ext>
    </p:extLst>
  </p:cSld>
  <p:clrMapOvr>
    <a:masterClrMapping/>
  </p:clrMapOvr>
  <mc:AlternateContent xmlns:mc="http://schemas.openxmlformats.org/markup-compatibility/2006" xmlns:p14="http://schemas.microsoft.com/office/powerpoint/2010/main">
    <mc:Choice Requires="p14">
      <p:transition spd="slow" p14:dur="2000" advTm="438593"/>
    </mc:Choice>
    <mc:Fallback xmlns="">
      <p:transition spd="slow" advTm="43859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F20BE-10C9-3BAC-AB2B-D1C10731C937}"/>
              </a:ext>
            </a:extLst>
          </p:cNvPr>
          <p:cNvSpPr>
            <a:spLocks noGrp="1"/>
          </p:cNvSpPr>
          <p:nvPr>
            <p:ph type="title"/>
          </p:nvPr>
        </p:nvSpPr>
        <p:spPr/>
        <p:txBody>
          <a:bodyPr/>
          <a:lstStyle/>
          <a:p>
            <a:r>
              <a:rPr lang="en-GB" dirty="0"/>
              <a:t>Exceptions to the entire performance rule</a:t>
            </a:r>
          </a:p>
        </p:txBody>
      </p:sp>
      <p:sp>
        <p:nvSpPr>
          <p:cNvPr id="3" name="Content Placeholder 2">
            <a:extLst>
              <a:ext uri="{FF2B5EF4-FFF2-40B4-BE49-F238E27FC236}">
                <a16:creationId xmlns:a16="http://schemas.microsoft.com/office/drawing/2014/main" id="{F86BCDE1-3EB5-6231-7E0F-112416B0392F}"/>
              </a:ext>
            </a:extLst>
          </p:cNvPr>
          <p:cNvSpPr>
            <a:spLocks noGrp="1"/>
          </p:cNvSpPr>
          <p:nvPr>
            <p:ph idx="1"/>
          </p:nvPr>
        </p:nvSpPr>
        <p:spPr/>
        <p:txBody>
          <a:bodyPr/>
          <a:lstStyle/>
          <a:p>
            <a:pPr marL="0" indent="0">
              <a:buNone/>
            </a:pPr>
            <a:r>
              <a:rPr lang="en-GB" sz="2000" b="1" dirty="0"/>
              <a:t>. </a:t>
            </a:r>
            <a:r>
              <a:rPr lang="en-GB" sz="3200" b="1" dirty="0"/>
              <a:t>Substantial performance</a:t>
            </a:r>
          </a:p>
          <a:p>
            <a:pPr>
              <a:buFontTx/>
              <a:buChar char="-"/>
            </a:pPr>
            <a:r>
              <a:rPr lang="en-GB" sz="3200" i="1" dirty="0">
                <a:solidFill>
                  <a:srgbClr val="7030A0"/>
                </a:solidFill>
              </a:rPr>
              <a:t>Hoenig v Isaacs [1952]</a:t>
            </a:r>
          </a:p>
          <a:p>
            <a:pPr>
              <a:buFontTx/>
              <a:buChar char="-"/>
            </a:pPr>
            <a:r>
              <a:rPr lang="en-GB" sz="3200" i="1" dirty="0">
                <a:solidFill>
                  <a:srgbClr val="7030A0"/>
                </a:solidFill>
              </a:rPr>
              <a:t>Bolton v Mahadeva [1972]</a:t>
            </a:r>
          </a:p>
          <a:p>
            <a:pPr marL="0" indent="0">
              <a:buNone/>
            </a:pPr>
            <a:r>
              <a:rPr lang="en-GB" sz="3200" b="1" dirty="0"/>
              <a:t>3. Prevention of performance by one party</a:t>
            </a:r>
          </a:p>
          <a:p>
            <a:pPr>
              <a:buFontTx/>
              <a:buChar char="-"/>
            </a:pPr>
            <a:r>
              <a:rPr lang="en-GB" sz="3200" i="1" dirty="0" err="1">
                <a:solidFill>
                  <a:srgbClr val="7030A0"/>
                </a:solidFill>
              </a:rPr>
              <a:t>Planche</a:t>
            </a:r>
            <a:r>
              <a:rPr lang="en-GB" sz="3200" i="1" dirty="0">
                <a:solidFill>
                  <a:srgbClr val="7030A0"/>
                </a:solidFill>
              </a:rPr>
              <a:t> v Colburn [1831]</a:t>
            </a:r>
          </a:p>
          <a:p>
            <a:pPr marL="0" indent="0">
              <a:buNone/>
            </a:pPr>
            <a:r>
              <a:rPr lang="en-GB" sz="3200" b="1" dirty="0"/>
              <a:t>4. One party tenders performance</a:t>
            </a:r>
          </a:p>
          <a:p>
            <a:pPr>
              <a:buFontTx/>
              <a:buChar char="-"/>
            </a:pPr>
            <a:r>
              <a:rPr lang="en-GB" sz="3200" i="1" dirty="0">
                <a:solidFill>
                  <a:srgbClr val="7030A0"/>
                </a:solidFill>
              </a:rPr>
              <a:t>Startup v Macdonald [1843]</a:t>
            </a:r>
          </a:p>
          <a:p>
            <a:endParaRPr lang="en-GB" dirty="0"/>
          </a:p>
        </p:txBody>
      </p:sp>
    </p:spTree>
    <p:extLst>
      <p:ext uri="{BB962C8B-B14F-4D97-AF65-F5344CB8AC3E}">
        <p14:creationId xmlns:p14="http://schemas.microsoft.com/office/powerpoint/2010/main" val="2716266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8972A-51A6-416E-8220-463488ABA3FB}"/>
              </a:ext>
            </a:extLst>
          </p:cNvPr>
          <p:cNvSpPr>
            <a:spLocks noGrp="1"/>
          </p:cNvSpPr>
          <p:nvPr>
            <p:ph type="title"/>
          </p:nvPr>
        </p:nvSpPr>
        <p:spPr/>
        <p:txBody>
          <a:bodyPr/>
          <a:lstStyle/>
          <a:p>
            <a:r>
              <a:rPr lang="en-GB" dirty="0"/>
              <a:t>Exceptions to the entire performance rule</a:t>
            </a:r>
          </a:p>
        </p:txBody>
      </p:sp>
      <p:sp>
        <p:nvSpPr>
          <p:cNvPr id="3" name="Content Placeholder 2">
            <a:extLst>
              <a:ext uri="{FF2B5EF4-FFF2-40B4-BE49-F238E27FC236}">
                <a16:creationId xmlns:a16="http://schemas.microsoft.com/office/drawing/2014/main" id="{86C08CB3-D5BC-4F22-B090-E3485F5268F9}"/>
              </a:ext>
            </a:extLst>
          </p:cNvPr>
          <p:cNvSpPr>
            <a:spLocks noGrp="1"/>
          </p:cNvSpPr>
          <p:nvPr>
            <p:ph idx="1"/>
          </p:nvPr>
        </p:nvSpPr>
        <p:spPr/>
        <p:txBody>
          <a:bodyPr/>
          <a:lstStyle/>
          <a:p>
            <a:pPr marL="0" indent="0">
              <a:buFontTx/>
              <a:buNone/>
            </a:pPr>
            <a:r>
              <a:rPr lang="en-GB" b="0" baseline="0" dirty="0"/>
              <a:t>5</a:t>
            </a:r>
            <a:r>
              <a:rPr lang="en-GB" sz="3200" b="0" baseline="0" dirty="0"/>
              <a:t>. The entire performance rule can be avoided for contracts which are not entire; these are divisible or severable obligations.</a:t>
            </a:r>
          </a:p>
          <a:p>
            <a:pPr marL="0" indent="0">
              <a:buFontTx/>
              <a:buNone/>
            </a:pPr>
            <a:r>
              <a:rPr lang="en-GB" sz="3200" b="0" baseline="0" dirty="0"/>
              <a:t>Such contractual obligations may be divided into parts so that one party may claim payment when he has completed only one part of his obligation. Elements of building contracts can fall into this category.</a:t>
            </a:r>
          </a:p>
          <a:p>
            <a:pPr marL="0" indent="0">
              <a:buNone/>
            </a:pPr>
            <a:endParaRPr lang="en-GB" dirty="0"/>
          </a:p>
        </p:txBody>
      </p:sp>
    </p:spTree>
    <p:extLst>
      <p:ext uri="{BB962C8B-B14F-4D97-AF65-F5344CB8AC3E}">
        <p14:creationId xmlns:p14="http://schemas.microsoft.com/office/powerpoint/2010/main" val="3099573675"/>
      </p:ext>
    </p:extLst>
  </p:cSld>
  <p:clrMapOvr>
    <a:masterClrMapping/>
  </p:clrMapOvr>
  <mc:AlternateContent xmlns:mc="http://schemas.openxmlformats.org/markup-compatibility/2006" xmlns:p14="http://schemas.microsoft.com/office/powerpoint/2010/main">
    <mc:Choice Requires="p14">
      <p:transition spd="slow" p14:dur="2000" advTm="132656"/>
    </mc:Choice>
    <mc:Fallback xmlns="">
      <p:transition spd="slow" advTm="13265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6324DAD-3C03-4590-BDB0-ACCE29E8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D0ABBA-7770-4A8E-A402-3336AD7E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89248" y="1123837"/>
            <a:ext cx="6451110" cy="1255469"/>
          </a:xfrm>
        </p:spPr>
        <p:txBody>
          <a:bodyPr>
            <a:normAutofit/>
          </a:bodyPr>
          <a:lstStyle/>
          <a:p>
            <a:r>
              <a:rPr lang="en-GB" dirty="0"/>
              <a:t>6.  Time of performance</a:t>
            </a:r>
          </a:p>
        </p:txBody>
      </p:sp>
      <p:sp>
        <p:nvSpPr>
          <p:cNvPr id="3" name="Content Placeholder 2"/>
          <p:cNvSpPr>
            <a:spLocks noGrp="1"/>
          </p:cNvSpPr>
          <p:nvPr>
            <p:ph idx="1"/>
          </p:nvPr>
        </p:nvSpPr>
        <p:spPr>
          <a:xfrm>
            <a:off x="289248" y="2510395"/>
            <a:ext cx="6451109" cy="3274586"/>
          </a:xfrm>
        </p:spPr>
        <p:txBody>
          <a:bodyPr anchor="t">
            <a:normAutofit/>
          </a:bodyPr>
          <a:lstStyle/>
          <a:p>
            <a:pPr marL="0" indent="0">
              <a:buNone/>
            </a:pPr>
            <a:r>
              <a:rPr lang="en-GB" sz="1600" b="1" u="sng">
                <a:solidFill>
                  <a:srgbClr val="FFFFFF"/>
                </a:solidFill>
              </a:rPr>
              <a:t>Time will only be of the essence when:</a:t>
            </a:r>
          </a:p>
          <a:p>
            <a:pPr>
              <a:buFontTx/>
              <a:buChar char="-"/>
            </a:pPr>
            <a:r>
              <a:rPr lang="en-GB" sz="1600">
                <a:solidFill>
                  <a:srgbClr val="FFFFFF"/>
                </a:solidFill>
                <a:latin typeface="Arial" panose="020B0604020202020204" pitchFamily="34" charset="0"/>
                <a:cs typeface="Arial" panose="020B0604020202020204" pitchFamily="34" charset="0"/>
              </a:rPr>
              <a:t>The contract expressly or impliedly says that it is</a:t>
            </a:r>
          </a:p>
          <a:p>
            <a:pPr>
              <a:buFontTx/>
              <a:buChar char="-"/>
            </a:pPr>
            <a:r>
              <a:rPr lang="en-GB" sz="1600">
                <a:solidFill>
                  <a:srgbClr val="FFFFFF"/>
                </a:solidFill>
                <a:latin typeface="Arial" panose="020B0604020202020204" pitchFamily="34" charset="0"/>
                <a:cs typeface="Arial" panose="020B0604020202020204" pitchFamily="34" charset="0"/>
              </a:rPr>
              <a:t>After an agreed date for performance of a contractual obligation has not been met, 1 party notifies the other that time is of the essence and sets a new deadline. (Terminate or sue for damages)</a:t>
            </a:r>
          </a:p>
          <a:p>
            <a:pPr>
              <a:buFontTx/>
              <a:buChar char="-"/>
            </a:pPr>
            <a:r>
              <a:rPr lang="en-GB" sz="1600">
                <a:solidFill>
                  <a:srgbClr val="FFFFFF"/>
                </a:solidFill>
                <a:latin typeface="Arial" panose="020B0604020202020204" pitchFamily="34" charset="0"/>
                <a:cs typeface="Arial" panose="020B0604020202020204" pitchFamily="34" charset="0"/>
              </a:rPr>
              <a:t>The circumstances show that time is of the essence </a:t>
            </a:r>
          </a:p>
          <a:p>
            <a:pPr marL="0" indent="0">
              <a:buNone/>
            </a:pPr>
            <a:r>
              <a:rPr lang="en-GB" sz="1600">
                <a:solidFill>
                  <a:srgbClr val="FFFFFF"/>
                </a:solidFill>
                <a:latin typeface="Arial" panose="020B0604020202020204" pitchFamily="34" charset="0"/>
                <a:cs typeface="Arial" panose="020B0604020202020204" pitchFamily="34" charset="0"/>
              </a:rPr>
              <a:t>e.g. the goods are perishable (food) or fluctuate in value (shares)</a:t>
            </a:r>
          </a:p>
          <a:p>
            <a:pPr marL="0" indent="0">
              <a:buNone/>
            </a:pPr>
            <a:endParaRPr lang="en-GB" sz="1600">
              <a:solidFill>
                <a:srgbClr val="FFFFFF"/>
              </a:solidFill>
              <a:latin typeface="Arial" panose="020B0604020202020204" pitchFamily="34" charset="0"/>
              <a:cs typeface="Arial" panose="020B0604020202020204" pitchFamily="34" charset="0"/>
            </a:endParaRPr>
          </a:p>
          <a:p>
            <a:pPr marL="0" indent="0">
              <a:buNone/>
            </a:pPr>
            <a:r>
              <a:rPr lang="en-GB" sz="1600" i="1">
                <a:solidFill>
                  <a:srgbClr val="FFFFFF"/>
                </a:solidFill>
                <a:latin typeface="Arial" panose="020B0604020202020204" pitchFamily="34" charset="0"/>
                <a:cs typeface="Arial" panose="020B0604020202020204" pitchFamily="34" charset="0"/>
              </a:rPr>
              <a:t>Valilas v Januzaj [2014]</a:t>
            </a:r>
          </a:p>
        </p:txBody>
      </p:sp>
      <p:pic>
        <p:nvPicPr>
          <p:cNvPr id="4" name="Picture 3"/>
          <p:cNvPicPr>
            <a:picLocks noChangeAspect="1"/>
          </p:cNvPicPr>
          <p:nvPr/>
        </p:nvPicPr>
        <p:blipFill>
          <a:blip r:embed="rId3"/>
          <a:srcRect l="21184"/>
          <a:stretch>
            <a:fillRect/>
          </a:stretch>
        </p:blipFill>
        <p:spPr>
          <a:xfrm>
            <a:off x="7545032" y="759599"/>
            <a:ext cx="3778286" cy="2584892"/>
          </a:xfrm>
          <a:prstGeom prst="rect">
            <a:avLst/>
          </a:prstGeom>
        </p:spPr>
      </p:pic>
      <p:pic>
        <p:nvPicPr>
          <p:cNvPr id="5" name="Picture 4"/>
          <p:cNvPicPr>
            <a:picLocks noChangeAspect="1"/>
          </p:cNvPicPr>
          <p:nvPr/>
        </p:nvPicPr>
        <p:blipFill>
          <a:blip r:embed="rId4"/>
          <a:srcRect l="2719" r="-1" b="-1"/>
          <a:stretch>
            <a:fillRect/>
          </a:stretch>
        </p:blipFill>
        <p:spPr>
          <a:xfrm>
            <a:off x="7545032" y="3505358"/>
            <a:ext cx="3778286" cy="2584546"/>
          </a:xfrm>
          <a:prstGeom prst="rect">
            <a:avLst/>
          </a:prstGeom>
        </p:spPr>
      </p:pic>
      <p:sp>
        <p:nvSpPr>
          <p:cNvPr id="22" name="Rectangle 21">
            <a:extLst>
              <a:ext uri="{FF2B5EF4-FFF2-40B4-BE49-F238E27FC236}">
                <a16:creationId xmlns:a16="http://schemas.microsoft.com/office/drawing/2014/main" id="{A6ACAFF7-48DF-441D-AF2E-21BC7596E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1180566"/>
      </p:ext>
    </p:extLst>
  </p:cSld>
  <p:clrMapOvr>
    <a:masterClrMapping/>
  </p:clrMapOvr>
  <mc:AlternateContent xmlns:mc="http://schemas.openxmlformats.org/markup-compatibility/2006" xmlns:p14="http://schemas.microsoft.com/office/powerpoint/2010/main">
    <mc:Choice Requires="p14">
      <p:transition spd="slow" p14:dur="2000" advTm="126832"/>
    </mc:Choice>
    <mc:Fallback xmlns="">
      <p:transition spd="slow" advTm="12683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DISCHARGE OF A CONTRACT BY A BREACH</a:t>
            </a:r>
            <a:br>
              <a:rPr lang="en-GB" dirty="0"/>
            </a:br>
            <a:br>
              <a:rPr lang="en-GB" dirty="0"/>
            </a:br>
            <a:endParaRPr lang="en-GB" dirty="0"/>
          </a:p>
        </p:txBody>
      </p:sp>
      <p:sp>
        <p:nvSpPr>
          <p:cNvPr id="3" name="Content Placeholder 2"/>
          <p:cNvSpPr>
            <a:spLocks noGrp="1"/>
          </p:cNvSpPr>
          <p:nvPr>
            <p:ph idx="1"/>
          </p:nvPr>
        </p:nvSpPr>
        <p:spPr>
          <a:xfrm>
            <a:off x="3725430" y="-1016063"/>
            <a:ext cx="7315200" cy="5120640"/>
          </a:xfrm>
        </p:spPr>
        <p:txBody>
          <a:bodyPr/>
          <a:lstStyle/>
          <a:p>
            <a:r>
              <a:rPr lang="en-GB" dirty="0"/>
              <a:t>Occurs when one party fails to discharge the contract as agreed.</a:t>
            </a:r>
          </a:p>
          <a:p>
            <a:r>
              <a:rPr lang="en-GB" dirty="0"/>
              <a:t>Injured party can claim damages and may repudiate the contract.</a:t>
            </a:r>
          </a:p>
          <a:p>
            <a:endParaRPr lang="en-GB" dirty="0"/>
          </a:p>
        </p:txBody>
      </p:sp>
      <p:sp>
        <p:nvSpPr>
          <p:cNvPr id="4" name="TextBox 3"/>
          <p:cNvSpPr txBox="1"/>
          <p:nvPr/>
        </p:nvSpPr>
        <p:spPr>
          <a:xfrm>
            <a:off x="3725430" y="2476072"/>
            <a:ext cx="1555487" cy="369332"/>
          </a:xfrm>
          <a:prstGeom prst="rect">
            <a:avLst/>
          </a:prstGeom>
          <a:noFill/>
        </p:spPr>
        <p:txBody>
          <a:bodyPr wrap="square" rtlCol="0">
            <a:spAutoFit/>
          </a:bodyPr>
          <a:lstStyle/>
          <a:p>
            <a:r>
              <a:rPr lang="en-GB" dirty="0"/>
              <a:t>CONDITION</a:t>
            </a:r>
          </a:p>
        </p:txBody>
      </p:sp>
      <p:sp>
        <p:nvSpPr>
          <p:cNvPr id="5" name="Right Arrow 4"/>
          <p:cNvSpPr/>
          <p:nvPr/>
        </p:nvSpPr>
        <p:spPr>
          <a:xfrm>
            <a:off x="5661061" y="2383604"/>
            <a:ext cx="2054831" cy="5548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070874" y="2245239"/>
            <a:ext cx="2476071" cy="1200329"/>
          </a:xfrm>
          <a:prstGeom prst="rect">
            <a:avLst/>
          </a:prstGeom>
          <a:noFill/>
        </p:spPr>
        <p:txBody>
          <a:bodyPr wrap="square" rtlCol="0">
            <a:spAutoFit/>
          </a:bodyPr>
          <a:lstStyle/>
          <a:p>
            <a:r>
              <a:rPr lang="en-GB" dirty="0"/>
              <a:t>Repudiate (refuse to continue)</a:t>
            </a:r>
          </a:p>
          <a:p>
            <a:r>
              <a:rPr lang="en-GB" dirty="0"/>
              <a:t>And/or</a:t>
            </a:r>
          </a:p>
          <a:p>
            <a:r>
              <a:rPr lang="en-GB" dirty="0"/>
              <a:t>Damages </a:t>
            </a:r>
          </a:p>
        </p:txBody>
      </p:sp>
      <p:sp>
        <p:nvSpPr>
          <p:cNvPr id="8" name="TextBox 7"/>
          <p:cNvSpPr txBox="1"/>
          <p:nvPr/>
        </p:nvSpPr>
        <p:spPr>
          <a:xfrm>
            <a:off x="3832261" y="5003515"/>
            <a:ext cx="1448656" cy="369332"/>
          </a:xfrm>
          <a:prstGeom prst="rect">
            <a:avLst/>
          </a:prstGeom>
          <a:noFill/>
        </p:spPr>
        <p:txBody>
          <a:bodyPr wrap="square" rtlCol="0">
            <a:spAutoFit/>
          </a:bodyPr>
          <a:lstStyle/>
          <a:p>
            <a:r>
              <a:rPr lang="en-GB" dirty="0"/>
              <a:t>WARRANTY</a:t>
            </a:r>
          </a:p>
        </p:txBody>
      </p:sp>
      <p:sp>
        <p:nvSpPr>
          <p:cNvPr id="9" name="Right Arrow 8"/>
          <p:cNvSpPr/>
          <p:nvPr/>
        </p:nvSpPr>
        <p:spPr>
          <a:xfrm>
            <a:off x="5774076" y="5003515"/>
            <a:ext cx="1941816" cy="5034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075487" y="4768284"/>
            <a:ext cx="1869897" cy="1477328"/>
          </a:xfrm>
          <a:prstGeom prst="rect">
            <a:avLst/>
          </a:prstGeom>
          <a:noFill/>
        </p:spPr>
        <p:txBody>
          <a:bodyPr wrap="square" rtlCol="0">
            <a:spAutoFit/>
          </a:bodyPr>
          <a:lstStyle/>
          <a:p>
            <a:r>
              <a:rPr lang="en-GB" dirty="0"/>
              <a:t>Damages</a:t>
            </a:r>
          </a:p>
          <a:p>
            <a:r>
              <a:rPr lang="en-GB" dirty="0"/>
              <a:t>No right to repudiate (must continue with contract) </a:t>
            </a:r>
          </a:p>
        </p:txBody>
      </p:sp>
      <p:sp>
        <p:nvSpPr>
          <p:cNvPr id="11" name="TextBox 10"/>
          <p:cNvSpPr txBox="1"/>
          <p:nvPr/>
        </p:nvSpPr>
        <p:spPr>
          <a:xfrm>
            <a:off x="5799761" y="2983768"/>
            <a:ext cx="1777429" cy="1200329"/>
          </a:xfrm>
          <a:prstGeom prst="rect">
            <a:avLst/>
          </a:prstGeom>
          <a:noFill/>
        </p:spPr>
        <p:txBody>
          <a:bodyPr wrap="square" rtlCol="0">
            <a:spAutoFit/>
          </a:bodyPr>
          <a:lstStyle/>
          <a:p>
            <a:r>
              <a:rPr lang="en-GB" sz="2400" i="1" dirty="0" err="1">
                <a:solidFill>
                  <a:srgbClr val="7030A0"/>
                </a:solidFill>
              </a:rPr>
              <a:t>Poussard</a:t>
            </a:r>
            <a:r>
              <a:rPr lang="en-GB" sz="2400" i="1" dirty="0">
                <a:solidFill>
                  <a:srgbClr val="7030A0"/>
                </a:solidFill>
              </a:rPr>
              <a:t> v </a:t>
            </a:r>
            <a:r>
              <a:rPr lang="en-GB" sz="2400" i="1" dirty="0" err="1">
                <a:solidFill>
                  <a:srgbClr val="7030A0"/>
                </a:solidFill>
              </a:rPr>
              <a:t>Spiers</a:t>
            </a:r>
            <a:r>
              <a:rPr lang="en-GB" sz="2400" i="1" dirty="0">
                <a:solidFill>
                  <a:srgbClr val="7030A0"/>
                </a:solidFill>
              </a:rPr>
              <a:t> and Pond 1876</a:t>
            </a:r>
          </a:p>
        </p:txBody>
      </p:sp>
      <p:sp>
        <p:nvSpPr>
          <p:cNvPr id="12" name="TextBox 11"/>
          <p:cNvSpPr txBox="1"/>
          <p:nvPr/>
        </p:nvSpPr>
        <p:spPr>
          <a:xfrm>
            <a:off x="5887092" y="5619964"/>
            <a:ext cx="1191802" cy="1200329"/>
          </a:xfrm>
          <a:prstGeom prst="rect">
            <a:avLst/>
          </a:prstGeom>
          <a:noFill/>
        </p:spPr>
        <p:txBody>
          <a:bodyPr wrap="square" rtlCol="0">
            <a:spAutoFit/>
          </a:bodyPr>
          <a:lstStyle/>
          <a:p>
            <a:r>
              <a:rPr lang="en-GB" sz="2400" i="1" dirty="0">
                <a:solidFill>
                  <a:srgbClr val="7030A0"/>
                </a:solidFill>
              </a:rPr>
              <a:t>Bettini v </a:t>
            </a:r>
            <a:r>
              <a:rPr lang="en-GB" sz="2400" i="1" dirty="0" err="1">
                <a:solidFill>
                  <a:srgbClr val="7030A0"/>
                </a:solidFill>
              </a:rPr>
              <a:t>Gye</a:t>
            </a:r>
            <a:r>
              <a:rPr lang="en-GB" sz="2400" i="1" dirty="0">
                <a:solidFill>
                  <a:srgbClr val="7030A0"/>
                </a:solidFill>
              </a:rPr>
              <a:t> [1876]</a:t>
            </a:r>
          </a:p>
        </p:txBody>
      </p:sp>
    </p:spTree>
    <p:extLst>
      <p:ext uri="{BB962C8B-B14F-4D97-AF65-F5344CB8AC3E}">
        <p14:creationId xmlns:p14="http://schemas.microsoft.com/office/powerpoint/2010/main" val="3770547332"/>
      </p:ext>
    </p:extLst>
  </p:cSld>
  <p:clrMapOvr>
    <a:masterClrMapping/>
  </p:clrMapOvr>
  <mc:AlternateContent xmlns:mc="http://schemas.openxmlformats.org/markup-compatibility/2006" xmlns:p14="http://schemas.microsoft.com/office/powerpoint/2010/main">
    <mc:Choice Requires="p14">
      <p:transition spd="slow" p14:dur="2000" advTm="232665"/>
    </mc:Choice>
    <mc:Fallback xmlns="">
      <p:transition spd="slow" advTm="232665"/>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1746A-CE85-DCCA-CC19-140FD0AA9DB4}"/>
              </a:ext>
            </a:extLst>
          </p:cNvPr>
          <p:cNvSpPr>
            <a:spLocks noGrp="1"/>
          </p:cNvSpPr>
          <p:nvPr>
            <p:ph type="title"/>
          </p:nvPr>
        </p:nvSpPr>
        <p:spPr/>
        <p:txBody>
          <a:bodyPr/>
          <a:lstStyle/>
          <a:p>
            <a:r>
              <a:rPr lang="en-GB" dirty="0"/>
              <a:t>BREACH OF CONTRACT: Repudiatory breach</a:t>
            </a:r>
          </a:p>
        </p:txBody>
      </p:sp>
      <p:sp>
        <p:nvSpPr>
          <p:cNvPr id="3" name="Content Placeholder 2">
            <a:extLst>
              <a:ext uri="{FF2B5EF4-FFF2-40B4-BE49-F238E27FC236}">
                <a16:creationId xmlns:a16="http://schemas.microsoft.com/office/drawing/2014/main" id="{C7EBFC3C-5F09-077D-E10E-854731D4A3A6}"/>
              </a:ext>
            </a:extLst>
          </p:cNvPr>
          <p:cNvSpPr>
            <a:spLocks noGrp="1"/>
          </p:cNvSpPr>
          <p:nvPr>
            <p:ph idx="1"/>
          </p:nvPr>
        </p:nvSpPr>
        <p:spPr/>
        <p:txBody>
          <a:bodyPr>
            <a:normAutofit/>
          </a:bodyPr>
          <a:lstStyle/>
          <a:p>
            <a:r>
              <a:rPr lang="en-GB" sz="2400" dirty="0"/>
              <a:t>For the contract and subsequent obligations to be treated as discharged by a breach, the innocent party must be confronted by what is known as a ‘repudiatory breach’.</a:t>
            </a:r>
          </a:p>
          <a:p>
            <a:endParaRPr lang="en-GB" sz="2400" dirty="0"/>
          </a:p>
          <a:p>
            <a:r>
              <a:rPr lang="en-GB" sz="2400" dirty="0"/>
              <a:t>Examples include: Total refusal to perform (there can be no argument in this case that the innocent party may decide to treat the contract as discharged’</a:t>
            </a:r>
          </a:p>
          <a:p>
            <a:r>
              <a:rPr lang="en-GB" sz="2400" b="1" dirty="0"/>
              <a:t>OR</a:t>
            </a:r>
          </a:p>
          <a:p>
            <a:r>
              <a:rPr lang="en-GB" sz="2400" dirty="0"/>
              <a:t>By a breach of a primary contract term (the court will classify this as amounting to a breach of condition or a serious breach of an innominate term.</a:t>
            </a:r>
          </a:p>
        </p:txBody>
      </p:sp>
    </p:spTree>
    <p:extLst>
      <p:ext uri="{BB962C8B-B14F-4D97-AF65-F5344CB8AC3E}">
        <p14:creationId xmlns:p14="http://schemas.microsoft.com/office/powerpoint/2010/main" val="2490016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77B66-7471-4E8B-BA0C-92893FA5A0A4}"/>
              </a:ext>
            </a:extLst>
          </p:cNvPr>
          <p:cNvSpPr>
            <a:spLocks noGrp="1"/>
          </p:cNvSpPr>
          <p:nvPr>
            <p:ph type="title"/>
          </p:nvPr>
        </p:nvSpPr>
        <p:spPr/>
        <p:txBody>
          <a:bodyPr/>
          <a:lstStyle/>
          <a:p>
            <a:r>
              <a:rPr lang="en-GB" dirty="0"/>
              <a:t>2. Discharge by breach</a:t>
            </a:r>
          </a:p>
        </p:txBody>
      </p:sp>
      <p:sp>
        <p:nvSpPr>
          <p:cNvPr id="3" name="Content Placeholder 2">
            <a:extLst>
              <a:ext uri="{FF2B5EF4-FFF2-40B4-BE49-F238E27FC236}">
                <a16:creationId xmlns:a16="http://schemas.microsoft.com/office/drawing/2014/main" id="{6D8FB07C-47F2-45FB-92FD-7E8199FF30AA}"/>
              </a:ext>
            </a:extLst>
          </p:cNvPr>
          <p:cNvSpPr>
            <a:spLocks noGrp="1"/>
          </p:cNvSpPr>
          <p:nvPr>
            <p:ph idx="1"/>
          </p:nvPr>
        </p:nvSpPr>
        <p:spPr/>
        <p:txBody>
          <a:bodyPr>
            <a:normAutofit/>
          </a:bodyPr>
          <a:lstStyle/>
          <a:p>
            <a:r>
              <a:rPr lang="en-GB" sz="3200" b="1" u="sng" dirty="0"/>
              <a:t>ANTICIPATORY BREACH</a:t>
            </a:r>
          </a:p>
          <a:p>
            <a:r>
              <a:rPr lang="en-GB" sz="3200" b="1" dirty="0">
                <a:solidFill>
                  <a:srgbClr val="00B0F0"/>
                </a:solidFill>
              </a:rPr>
              <a:t>Hochster v De La Tour [1853]</a:t>
            </a:r>
            <a:endParaRPr lang="en-GB" sz="3200" b="1" u="sng" dirty="0"/>
          </a:p>
          <a:p>
            <a:pPr>
              <a:buFontTx/>
              <a:buChar char="-"/>
            </a:pPr>
            <a:r>
              <a:rPr lang="en-GB" sz="3200" dirty="0"/>
              <a:t>The innocent party may also treat the contract as discharged where, for example, the other party intimates by words or conduct, before performance is due, that they do not intend to honour their obligations under the contract.</a:t>
            </a:r>
          </a:p>
        </p:txBody>
      </p:sp>
    </p:spTree>
    <p:extLst>
      <p:ext uri="{BB962C8B-B14F-4D97-AF65-F5344CB8AC3E}">
        <p14:creationId xmlns:p14="http://schemas.microsoft.com/office/powerpoint/2010/main" val="2537401395"/>
      </p:ext>
    </p:extLst>
  </p:cSld>
  <p:clrMapOvr>
    <a:masterClrMapping/>
  </p:clrMapOvr>
  <mc:AlternateContent xmlns:mc="http://schemas.openxmlformats.org/markup-compatibility/2006" xmlns:p14="http://schemas.microsoft.com/office/powerpoint/2010/main">
    <mc:Choice Requires="p14">
      <p:transition spd="slow" p14:dur="2000" advTm="110899"/>
    </mc:Choice>
    <mc:Fallback xmlns="">
      <p:transition spd="slow" advTm="11089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3.AGREEMENT</a:t>
            </a:r>
          </a:p>
        </p:txBody>
      </p:sp>
      <p:sp>
        <p:nvSpPr>
          <p:cNvPr id="3" name="Content Placeholder 2"/>
          <p:cNvSpPr>
            <a:spLocks noGrp="1"/>
          </p:cNvSpPr>
          <p:nvPr>
            <p:ph idx="1"/>
          </p:nvPr>
        </p:nvSpPr>
        <p:spPr/>
        <p:txBody>
          <a:bodyPr/>
          <a:lstStyle/>
          <a:p>
            <a:r>
              <a:rPr lang="en-GB" dirty="0"/>
              <a:t>A contract may be ended by agreement , but this agreement must also be a valid contract.</a:t>
            </a:r>
          </a:p>
          <a:p>
            <a:pPr marL="0" indent="0">
              <a:buNone/>
            </a:pPr>
            <a:r>
              <a:rPr lang="en-GB" dirty="0"/>
              <a:t>Mutual promises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Rectangle 3"/>
          <p:cNvSpPr/>
          <p:nvPr/>
        </p:nvSpPr>
        <p:spPr>
          <a:xfrm>
            <a:off x="3456206" y="2465798"/>
            <a:ext cx="6000108" cy="3518950"/>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537351" y="2465798"/>
            <a:ext cx="6174768" cy="3139321"/>
          </a:xfrm>
          <a:prstGeom prst="rect">
            <a:avLst/>
          </a:prstGeom>
          <a:noFill/>
        </p:spPr>
        <p:txBody>
          <a:bodyPr wrap="square" rtlCol="0">
            <a:spAutoFit/>
          </a:bodyPr>
          <a:lstStyle/>
          <a:p>
            <a:r>
              <a:rPr lang="en-GB" u="sng" dirty="0"/>
              <a:t>Contract 1:</a:t>
            </a:r>
          </a:p>
          <a:p>
            <a:endParaRPr lang="en-GB" dirty="0"/>
          </a:p>
          <a:p>
            <a:r>
              <a:rPr lang="en-GB" dirty="0"/>
              <a:t>A                           promises to sell 500 CDs</a:t>
            </a:r>
          </a:p>
          <a:p>
            <a:r>
              <a:rPr lang="en-GB" dirty="0"/>
              <a:t>			</a:t>
            </a:r>
            <a:r>
              <a:rPr lang="en-GB" sz="1600" dirty="0"/>
              <a:t>in exchange for . . . . </a:t>
            </a:r>
          </a:p>
          <a:p>
            <a:r>
              <a:rPr lang="en-GB" dirty="0"/>
              <a:t>			promise to pay £500				B</a:t>
            </a:r>
          </a:p>
          <a:p>
            <a:endParaRPr lang="en-GB" dirty="0"/>
          </a:p>
          <a:p>
            <a:r>
              <a:rPr lang="en-GB" u="sng" dirty="0"/>
              <a:t>Contract 2:</a:t>
            </a:r>
          </a:p>
          <a:p>
            <a:endParaRPr lang="en-GB" dirty="0"/>
          </a:p>
          <a:p>
            <a:r>
              <a:rPr lang="en-GB" dirty="0"/>
              <a:t>A 			promise not to enforce Contract 1 against B</a:t>
            </a:r>
          </a:p>
          <a:p>
            <a:r>
              <a:rPr lang="en-GB" dirty="0"/>
              <a:t>			</a:t>
            </a:r>
            <a:r>
              <a:rPr lang="en-GB" sz="1600" dirty="0"/>
              <a:t>in exchange for . . . . .</a:t>
            </a:r>
          </a:p>
          <a:p>
            <a:r>
              <a:rPr lang="en-GB" dirty="0"/>
              <a:t>promise not to enforce Contract 1 against A    			B	</a:t>
            </a:r>
          </a:p>
        </p:txBody>
      </p:sp>
      <p:sp>
        <p:nvSpPr>
          <p:cNvPr id="6" name="Left Arrow 5"/>
          <p:cNvSpPr/>
          <p:nvPr/>
        </p:nvSpPr>
        <p:spPr>
          <a:xfrm>
            <a:off x="9501026" y="3123344"/>
            <a:ext cx="624155" cy="63699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0270641" y="2980178"/>
            <a:ext cx="1326889" cy="923330"/>
          </a:xfrm>
          <a:prstGeom prst="rect">
            <a:avLst/>
          </a:prstGeom>
          <a:noFill/>
        </p:spPr>
        <p:txBody>
          <a:bodyPr wrap="square" rtlCol="0">
            <a:spAutoFit/>
          </a:bodyPr>
          <a:lstStyle/>
          <a:p>
            <a:r>
              <a:rPr lang="en-GB" dirty="0"/>
              <a:t>Neither party has performed</a:t>
            </a:r>
          </a:p>
        </p:txBody>
      </p:sp>
      <p:cxnSp>
        <p:nvCxnSpPr>
          <p:cNvPr id="9" name="Straight Arrow Connector 8"/>
          <p:cNvCxnSpPr/>
          <p:nvPr/>
        </p:nvCxnSpPr>
        <p:spPr>
          <a:xfrm>
            <a:off x="3869268" y="3226085"/>
            <a:ext cx="99040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7202184" y="3760342"/>
            <a:ext cx="12534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869268" y="4849402"/>
            <a:ext cx="990408"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7900827" y="5414481"/>
            <a:ext cx="1058998" cy="205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8440596"/>
      </p:ext>
    </p:extLst>
  </p:cSld>
  <p:clrMapOvr>
    <a:masterClrMapping/>
  </p:clrMapOvr>
  <mc:AlternateContent xmlns:mc="http://schemas.openxmlformats.org/markup-compatibility/2006" xmlns:p14="http://schemas.microsoft.com/office/powerpoint/2010/main">
    <mc:Choice Requires="p14">
      <p:transition spd="slow" p14:dur="2000" advTm="68434"/>
    </mc:Choice>
    <mc:Fallback xmlns="">
      <p:transition spd="slow" advTm="6843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Agreement</a:t>
            </a:r>
          </a:p>
        </p:txBody>
      </p:sp>
      <p:sp>
        <p:nvSpPr>
          <p:cNvPr id="3" name="Content Placeholder 2"/>
          <p:cNvSpPr>
            <a:spLocks noGrp="1"/>
          </p:cNvSpPr>
          <p:nvPr>
            <p:ph idx="1"/>
          </p:nvPr>
        </p:nvSpPr>
        <p:spPr>
          <a:xfrm>
            <a:off x="3869267" y="864108"/>
            <a:ext cx="7586417" cy="1992108"/>
          </a:xfrm>
        </p:spPr>
        <p:txBody>
          <a:bodyPr>
            <a:normAutofit/>
          </a:bodyPr>
          <a:lstStyle/>
          <a:p>
            <a:r>
              <a:rPr lang="en-GB" sz="2400" dirty="0">
                <a:solidFill>
                  <a:srgbClr val="00B0F0"/>
                </a:solidFill>
                <a:latin typeface="Arial" panose="020B0604020202020204" pitchFamily="34" charset="0"/>
                <a:cs typeface="Arial" panose="020B0604020202020204" pitchFamily="34" charset="0"/>
              </a:rPr>
              <a:t>Accord and satisfaction: </a:t>
            </a:r>
            <a:r>
              <a:rPr lang="en-GB" sz="2400" dirty="0">
                <a:latin typeface="Arial" panose="020B0604020202020204" pitchFamily="34" charset="0"/>
                <a:cs typeface="Arial" panose="020B0604020202020204" pitchFamily="34" charset="0"/>
              </a:rPr>
              <a:t>If one party has performed his part of the contract but the other has not, the one who has performed may release the other from his obligation to perform if he receives something in return for his promise to release.</a:t>
            </a:r>
          </a:p>
        </p:txBody>
      </p:sp>
      <p:sp>
        <p:nvSpPr>
          <p:cNvPr id="4" name="Rectangle 3"/>
          <p:cNvSpPr/>
          <p:nvPr/>
        </p:nvSpPr>
        <p:spPr>
          <a:xfrm>
            <a:off x="3770616" y="2856216"/>
            <a:ext cx="7315200" cy="343156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869267" y="2989780"/>
            <a:ext cx="7072711" cy="3139321"/>
          </a:xfrm>
          <a:prstGeom prst="rect">
            <a:avLst/>
          </a:prstGeom>
          <a:noFill/>
        </p:spPr>
        <p:txBody>
          <a:bodyPr wrap="square" rtlCol="0">
            <a:spAutoFit/>
          </a:bodyPr>
          <a:lstStyle/>
          <a:p>
            <a:r>
              <a:rPr lang="en-GB" u="sng" dirty="0"/>
              <a:t>Contract 1:</a:t>
            </a:r>
          </a:p>
          <a:p>
            <a:r>
              <a:rPr lang="en-GB" dirty="0"/>
              <a:t>A 		promise to sell 500 CDs</a:t>
            </a:r>
          </a:p>
          <a:p>
            <a:r>
              <a:rPr lang="en-GB" dirty="0"/>
              <a:t>				in exchange for . . . . </a:t>
            </a:r>
          </a:p>
          <a:p>
            <a:r>
              <a:rPr lang="en-GB" dirty="0"/>
              <a:t>				promise to pay £500					B</a:t>
            </a:r>
          </a:p>
          <a:p>
            <a:endParaRPr lang="en-GB" dirty="0"/>
          </a:p>
          <a:p>
            <a:r>
              <a:rPr lang="en-GB" dirty="0"/>
              <a:t>B HAS PAID THE £500 – BUT A HAS YET TO HAND OVER THE CDs . . .</a:t>
            </a:r>
          </a:p>
          <a:p>
            <a:endParaRPr lang="en-GB" dirty="0"/>
          </a:p>
          <a:p>
            <a:r>
              <a:rPr lang="en-GB" u="sng" dirty="0"/>
              <a:t>Contract 2:</a:t>
            </a:r>
          </a:p>
          <a:p>
            <a:r>
              <a:rPr lang="en-GB" dirty="0"/>
              <a:t>A                             promises to provide 250 DVDS instead</a:t>
            </a:r>
          </a:p>
          <a:p>
            <a:r>
              <a:rPr lang="en-GB" dirty="0"/>
              <a:t>				in exchange for . . . </a:t>
            </a:r>
          </a:p>
          <a:p>
            <a:r>
              <a:rPr lang="en-GB" dirty="0"/>
              <a:t>			promise not to enforce Contract 1 against A			B </a:t>
            </a:r>
          </a:p>
        </p:txBody>
      </p:sp>
      <p:cxnSp>
        <p:nvCxnSpPr>
          <p:cNvPr id="7" name="Straight Arrow Connector 6"/>
          <p:cNvCxnSpPr/>
          <p:nvPr/>
        </p:nvCxnSpPr>
        <p:spPr>
          <a:xfrm flipV="1">
            <a:off x="4161034" y="3452117"/>
            <a:ext cx="647271" cy="102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024117" y="4006922"/>
            <a:ext cx="1654139"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4202130" y="5383658"/>
            <a:ext cx="904126"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9483047" y="5938463"/>
            <a:ext cx="7500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9066187"/>
      </p:ext>
    </p:extLst>
  </p:cSld>
  <p:clrMapOvr>
    <a:masterClrMapping/>
  </p:clrMapOvr>
  <mc:AlternateContent xmlns:mc="http://schemas.openxmlformats.org/markup-compatibility/2006" xmlns:p14="http://schemas.microsoft.com/office/powerpoint/2010/main">
    <mc:Choice Requires="p14">
      <p:transition spd="slow" p14:dur="2000" advTm="85542"/>
    </mc:Choice>
    <mc:Fallback xmlns="">
      <p:transition spd="slow" advTm="8554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4. FRUSTRATION</a:t>
            </a:r>
          </a:p>
        </p:txBody>
      </p:sp>
      <p:pic>
        <p:nvPicPr>
          <p:cNvPr id="5" name="Content Placeholder 4"/>
          <p:cNvPicPr>
            <a:picLocks noGrp="1" noChangeAspect="1"/>
          </p:cNvPicPr>
          <p:nvPr>
            <p:ph idx="1"/>
          </p:nvPr>
        </p:nvPicPr>
        <p:blipFill>
          <a:blip r:embed="rId3"/>
          <a:stretch>
            <a:fillRect/>
          </a:stretch>
        </p:blipFill>
        <p:spPr>
          <a:xfrm>
            <a:off x="345535" y="4270250"/>
            <a:ext cx="2762250" cy="1657350"/>
          </a:xfrm>
          <a:prstGeom prst="rect">
            <a:avLst/>
          </a:prstGeom>
        </p:spPr>
      </p:pic>
      <p:sp>
        <p:nvSpPr>
          <p:cNvPr id="6" name="TextBox 5"/>
          <p:cNvSpPr txBox="1"/>
          <p:nvPr/>
        </p:nvSpPr>
        <p:spPr>
          <a:xfrm>
            <a:off x="4939991" y="299932"/>
            <a:ext cx="6300439" cy="3970318"/>
          </a:xfrm>
          <a:prstGeom prst="rect">
            <a:avLst/>
          </a:prstGeom>
          <a:noFill/>
        </p:spPr>
        <p:txBody>
          <a:bodyPr wrap="square" rtlCol="0">
            <a:spAutoFit/>
          </a:bodyPr>
          <a:lstStyle/>
          <a:p>
            <a:r>
              <a:rPr lang="en-GB" sz="2000" b="1" dirty="0">
                <a:latin typeface="Batang" panose="02030600000101010101" pitchFamily="18" charset="-127"/>
                <a:ea typeface="Batang" panose="02030600000101010101" pitchFamily="18" charset="-127"/>
              </a:rPr>
              <a:t>“£100,000 . .  . The price for best view of Royal Wedding”</a:t>
            </a:r>
          </a:p>
          <a:p>
            <a:endParaRPr lang="en-GB" sz="2000" dirty="0">
              <a:latin typeface="Batang" panose="02030600000101010101" pitchFamily="18" charset="-127"/>
              <a:ea typeface="Batang" panose="02030600000101010101" pitchFamily="18" charset="-127"/>
            </a:endParaRPr>
          </a:p>
          <a:p>
            <a:r>
              <a:rPr lang="en-GB" sz="2000" dirty="0">
                <a:latin typeface="Batang" panose="02030600000101010101" pitchFamily="18" charset="-127"/>
                <a:ea typeface="Batang" panose="02030600000101010101" pitchFamily="18" charset="-127"/>
              </a:rPr>
              <a:t>“Prime spots to watch the  . . . Procession away from the crowds are being offered for up to £100,000. Rooftops, balconies and banqueting suites are being hired out for anyone keen for a birds eye view of the big day . . . The top spot is the Sanctuary beside Westminster Abbey . . The nine rooms and balconies are on offer for £100,000.</a:t>
            </a:r>
          </a:p>
          <a:p>
            <a:endParaRPr lang="en-GB" sz="1600" dirty="0">
              <a:latin typeface="Batang" panose="02030600000101010101" pitchFamily="18" charset="-127"/>
              <a:ea typeface="Batang" panose="02030600000101010101" pitchFamily="18" charset="-127"/>
            </a:endParaRPr>
          </a:p>
          <a:p>
            <a:r>
              <a:rPr lang="en-GB" sz="1600" dirty="0">
                <a:latin typeface="Batang" panose="02030600000101010101" pitchFamily="18" charset="-127"/>
                <a:ea typeface="Batang" panose="02030600000101010101" pitchFamily="18" charset="-127"/>
              </a:rPr>
              <a:t>(Express online, March 2011)</a:t>
            </a:r>
          </a:p>
        </p:txBody>
      </p:sp>
      <p:sp>
        <p:nvSpPr>
          <p:cNvPr id="7" name="TextBox 6"/>
          <p:cNvSpPr txBox="1"/>
          <p:nvPr/>
        </p:nvSpPr>
        <p:spPr>
          <a:xfrm>
            <a:off x="4939991" y="4514440"/>
            <a:ext cx="5571850" cy="2031325"/>
          </a:xfrm>
          <a:prstGeom prst="rect">
            <a:avLst/>
          </a:prstGeom>
          <a:solidFill>
            <a:schemeClr val="accent5">
              <a:lumMod val="40000"/>
              <a:lumOff val="60000"/>
            </a:schemeClr>
          </a:solidFill>
        </p:spPr>
        <p:txBody>
          <a:bodyPr wrap="square" rtlCol="0">
            <a:spAutoFit/>
          </a:bodyPr>
          <a:lstStyle/>
          <a:p>
            <a:pPr algn="ctr"/>
            <a:r>
              <a:rPr lang="en-GB" dirty="0">
                <a:latin typeface="Arial" panose="020B0604020202020204" pitchFamily="34" charset="0"/>
                <a:cs typeface="Arial" panose="020B0604020202020204" pitchFamily="34" charset="0"/>
              </a:rPr>
              <a:t>If, after a contract has been made, unforeseen circumstances – which are the fault of neither party – arise which make the contract </a:t>
            </a:r>
          </a:p>
          <a:p>
            <a:pPr algn="ctr"/>
            <a:r>
              <a:rPr lang="en-GB" b="1" dirty="0">
                <a:latin typeface="Arial" panose="020B0604020202020204" pitchFamily="34" charset="0"/>
                <a:cs typeface="Arial" panose="020B0604020202020204" pitchFamily="34" charset="0"/>
              </a:rPr>
              <a:t>Impossible</a:t>
            </a:r>
          </a:p>
          <a:p>
            <a:pPr algn="ctr"/>
            <a:r>
              <a:rPr lang="en-GB" b="1" dirty="0">
                <a:latin typeface="Arial" panose="020B0604020202020204" pitchFamily="34" charset="0"/>
                <a:cs typeface="Arial" panose="020B0604020202020204" pitchFamily="34" charset="0"/>
              </a:rPr>
              <a:t>Illegal </a:t>
            </a:r>
          </a:p>
          <a:p>
            <a:pPr algn="ctr"/>
            <a:r>
              <a:rPr lang="en-GB" b="1" dirty="0">
                <a:latin typeface="Arial" panose="020B0604020202020204" pitchFamily="34" charset="0"/>
                <a:cs typeface="Arial" panose="020B0604020202020204" pitchFamily="34" charset="0"/>
              </a:rPr>
              <a:t>Undermine its commercial purpose</a:t>
            </a:r>
          </a:p>
          <a:p>
            <a:pPr algn="ctr"/>
            <a:r>
              <a:rPr lang="en-GB" dirty="0">
                <a:latin typeface="Arial" panose="020B0604020202020204" pitchFamily="34" charset="0"/>
                <a:cs typeface="Arial" panose="020B0604020202020204" pitchFamily="34" charset="0"/>
              </a:rPr>
              <a:t>The contract may be said to have been frustrated. </a:t>
            </a:r>
          </a:p>
        </p:txBody>
      </p:sp>
      <p:pic>
        <p:nvPicPr>
          <p:cNvPr id="8" name="Picture 7">
            <a:extLst>
              <a:ext uri="{FF2B5EF4-FFF2-40B4-BE49-F238E27FC236}">
                <a16:creationId xmlns:a16="http://schemas.microsoft.com/office/drawing/2014/main" id="{CBFEAEB4-C329-9E12-68A3-8F85AD8D9FB0}"/>
              </a:ext>
            </a:extLst>
          </p:cNvPr>
          <p:cNvPicPr>
            <a:picLocks noChangeAspect="1"/>
          </p:cNvPicPr>
          <p:nvPr/>
        </p:nvPicPr>
        <p:blipFill>
          <a:blip r:embed="rId4"/>
          <a:stretch>
            <a:fillRect/>
          </a:stretch>
        </p:blipFill>
        <p:spPr>
          <a:xfrm>
            <a:off x="0" y="312235"/>
            <a:ext cx="5153422" cy="1264244"/>
          </a:xfrm>
          <a:prstGeom prst="rect">
            <a:avLst/>
          </a:prstGeom>
        </p:spPr>
      </p:pic>
    </p:spTree>
    <p:extLst>
      <p:ext uri="{BB962C8B-B14F-4D97-AF65-F5344CB8AC3E}">
        <p14:creationId xmlns:p14="http://schemas.microsoft.com/office/powerpoint/2010/main" val="883365834"/>
      </p:ext>
    </p:extLst>
  </p:cSld>
  <p:clrMapOvr>
    <a:masterClrMapping/>
  </p:clrMapOvr>
  <mc:AlternateContent xmlns:mc="http://schemas.openxmlformats.org/markup-compatibility/2006" xmlns:p14="http://schemas.microsoft.com/office/powerpoint/2010/main">
    <mc:Choice Requires="p14">
      <p:transition spd="slow" p14:dur="2000" advTm="113174"/>
    </mc:Choice>
    <mc:Fallback xmlns="">
      <p:transition spd="slow" advTm="113174"/>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Frustrating events</a:t>
            </a:r>
          </a:p>
        </p:txBody>
      </p:sp>
      <p:sp>
        <p:nvSpPr>
          <p:cNvPr id="3" name="Content Placeholder 2"/>
          <p:cNvSpPr>
            <a:spLocks noGrp="1"/>
          </p:cNvSpPr>
          <p:nvPr>
            <p:ph idx="1"/>
          </p:nvPr>
        </p:nvSpPr>
        <p:spPr/>
        <p:txBody>
          <a:bodyPr>
            <a:normAutofit fontScale="92500" lnSpcReduction="20000"/>
          </a:bodyPr>
          <a:lstStyle/>
          <a:p>
            <a:pPr marL="457200" indent="-457200">
              <a:buAutoNum type="arabicPeriod"/>
            </a:pPr>
            <a:r>
              <a:rPr lang="en-GB" sz="2800" b="1" dirty="0"/>
              <a:t>Death/Illness</a:t>
            </a:r>
            <a:r>
              <a:rPr lang="en-GB" dirty="0"/>
              <a:t> - </a:t>
            </a:r>
            <a:r>
              <a:rPr lang="en-GB" i="1" dirty="0">
                <a:solidFill>
                  <a:srgbClr val="7030A0"/>
                </a:solidFill>
              </a:rPr>
              <a:t>Condor v The Barron Knights Ltd [1966]</a:t>
            </a:r>
          </a:p>
          <a:p>
            <a:pPr marL="0" indent="0">
              <a:buNone/>
            </a:pPr>
            <a:r>
              <a:rPr lang="en-GB" dirty="0"/>
              <a:t>2. </a:t>
            </a:r>
            <a:r>
              <a:rPr lang="en-GB" sz="2800" b="1" dirty="0"/>
              <a:t>Something essential to the contract </a:t>
            </a:r>
            <a:r>
              <a:rPr lang="en-GB" dirty="0"/>
              <a:t>- </a:t>
            </a:r>
            <a:r>
              <a:rPr lang="en-GB" i="1" dirty="0">
                <a:solidFill>
                  <a:srgbClr val="7030A0"/>
                </a:solidFill>
              </a:rPr>
              <a:t>Taylor v Caldwell [1863]</a:t>
            </a:r>
          </a:p>
          <a:p>
            <a:pPr marL="0" indent="0">
              <a:buNone/>
            </a:pPr>
            <a:r>
              <a:rPr lang="en-GB" dirty="0"/>
              <a:t>3. </a:t>
            </a:r>
            <a:r>
              <a:rPr lang="en-GB" sz="2800" b="1" dirty="0"/>
              <a:t>Where an event (which was the sole reason of the contract) does not take place</a:t>
            </a:r>
          </a:p>
          <a:p>
            <a:pPr marL="0" indent="0">
              <a:buNone/>
            </a:pPr>
            <a:r>
              <a:rPr lang="en-GB" i="1" dirty="0" err="1">
                <a:solidFill>
                  <a:srgbClr val="7030A0"/>
                </a:solidFill>
              </a:rPr>
              <a:t>Krell</a:t>
            </a:r>
            <a:r>
              <a:rPr lang="en-GB" i="1" dirty="0">
                <a:solidFill>
                  <a:srgbClr val="7030A0"/>
                </a:solidFill>
              </a:rPr>
              <a:t> v Henry [1903]</a:t>
            </a:r>
          </a:p>
          <a:p>
            <a:pPr marL="0" indent="0">
              <a:buNone/>
            </a:pPr>
            <a:r>
              <a:rPr lang="en-GB" i="1" dirty="0">
                <a:solidFill>
                  <a:srgbClr val="7030A0"/>
                </a:solidFill>
              </a:rPr>
              <a:t>Herne Bay Steamboat Co v Hutton [1903]</a:t>
            </a:r>
          </a:p>
          <a:p>
            <a:pPr marL="0" indent="0">
              <a:buNone/>
            </a:pPr>
            <a:r>
              <a:rPr lang="en-GB" dirty="0"/>
              <a:t>4. </a:t>
            </a:r>
            <a:r>
              <a:rPr lang="en-GB" sz="2800" b="1" dirty="0"/>
              <a:t>Government Interference </a:t>
            </a:r>
            <a:r>
              <a:rPr lang="en-GB" dirty="0"/>
              <a:t>- </a:t>
            </a:r>
            <a:r>
              <a:rPr lang="en-GB" i="1" dirty="0">
                <a:solidFill>
                  <a:srgbClr val="7030A0"/>
                </a:solidFill>
              </a:rPr>
              <a:t>e.g. The requisitioning of the materials used in the contract</a:t>
            </a:r>
          </a:p>
          <a:p>
            <a:pPr marL="0" indent="0">
              <a:buNone/>
            </a:pPr>
            <a:r>
              <a:rPr lang="en-GB" dirty="0"/>
              <a:t>5. </a:t>
            </a:r>
            <a:r>
              <a:rPr lang="en-GB" sz="2800" b="1" dirty="0"/>
              <a:t>Supervening Illegality- </a:t>
            </a:r>
            <a:r>
              <a:rPr lang="en-GB" i="1" dirty="0">
                <a:solidFill>
                  <a:srgbClr val="7030A0"/>
                </a:solidFill>
              </a:rPr>
              <a:t>Fibrosa </a:t>
            </a:r>
            <a:r>
              <a:rPr lang="en-GB" i="1" dirty="0" err="1">
                <a:solidFill>
                  <a:srgbClr val="7030A0"/>
                </a:solidFill>
              </a:rPr>
              <a:t>Spolka</a:t>
            </a:r>
            <a:r>
              <a:rPr lang="en-GB" i="1" dirty="0">
                <a:solidFill>
                  <a:srgbClr val="7030A0"/>
                </a:solidFill>
              </a:rPr>
              <a:t> [1943]</a:t>
            </a:r>
          </a:p>
          <a:p>
            <a:pPr marL="0" indent="0">
              <a:buNone/>
            </a:pPr>
            <a:r>
              <a:rPr lang="en-GB" i="1" dirty="0">
                <a:solidFill>
                  <a:srgbClr val="7030A0"/>
                </a:solidFill>
              </a:rPr>
              <a:t>6. </a:t>
            </a:r>
            <a:r>
              <a:rPr lang="en-GB" sz="2800" b="1" dirty="0"/>
              <a:t>Delay  - </a:t>
            </a:r>
            <a:r>
              <a:rPr lang="en-GB" sz="2800" dirty="0"/>
              <a:t>Significant analysis will be undertaken to consider the impact of the delay on the performance of the contract – was the delay a significant change to what the parties could have envisaged? – </a:t>
            </a:r>
            <a:r>
              <a:rPr lang="en-GB" sz="2600" i="1" dirty="0">
                <a:solidFill>
                  <a:srgbClr val="7030A0"/>
                </a:solidFill>
              </a:rPr>
              <a:t>Tatem Ltd v Gamboa [1939]</a:t>
            </a:r>
            <a:endParaRPr lang="en-GB" sz="2800" i="1" dirty="0">
              <a:solidFill>
                <a:srgbClr val="7030A0"/>
              </a:solidFill>
            </a:endParaRPr>
          </a:p>
        </p:txBody>
      </p:sp>
    </p:spTree>
    <p:extLst>
      <p:ext uri="{BB962C8B-B14F-4D97-AF65-F5344CB8AC3E}">
        <p14:creationId xmlns:p14="http://schemas.microsoft.com/office/powerpoint/2010/main" val="69083796"/>
      </p:ext>
    </p:extLst>
  </p:cSld>
  <p:clrMapOvr>
    <a:masterClrMapping/>
  </p:clrMapOvr>
  <mc:AlternateContent xmlns:mc="http://schemas.openxmlformats.org/markup-compatibility/2006" xmlns:p14="http://schemas.microsoft.com/office/powerpoint/2010/main">
    <mc:Choice Requires="p14">
      <p:transition spd="slow" p14:dur="2000" advTm="304763"/>
    </mc:Choice>
    <mc:Fallback xmlns="">
      <p:transition spd="slow" advTm="30476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C822D-6560-AE5D-AA11-EBB13DFF87DA}"/>
              </a:ext>
            </a:extLst>
          </p:cNvPr>
          <p:cNvSpPr>
            <a:spLocks noGrp="1"/>
          </p:cNvSpPr>
          <p:nvPr>
            <p:ph type="title"/>
          </p:nvPr>
        </p:nvSpPr>
        <p:spPr/>
        <p:txBody>
          <a:bodyPr/>
          <a:lstStyle/>
          <a:p>
            <a:r>
              <a:rPr lang="en-GB" dirty="0"/>
              <a:t>Non-frustrating events</a:t>
            </a:r>
          </a:p>
        </p:txBody>
      </p:sp>
      <p:sp>
        <p:nvSpPr>
          <p:cNvPr id="3" name="Content Placeholder 2">
            <a:extLst>
              <a:ext uri="{FF2B5EF4-FFF2-40B4-BE49-F238E27FC236}">
                <a16:creationId xmlns:a16="http://schemas.microsoft.com/office/drawing/2014/main" id="{0CB927B7-5C48-1E49-D401-F070E4415253}"/>
              </a:ext>
            </a:extLst>
          </p:cNvPr>
          <p:cNvSpPr>
            <a:spLocks noGrp="1"/>
          </p:cNvSpPr>
          <p:nvPr>
            <p:ph idx="1"/>
          </p:nvPr>
        </p:nvSpPr>
        <p:spPr>
          <a:xfrm>
            <a:off x="3791210" y="427482"/>
            <a:ext cx="7315200" cy="5993892"/>
          </a:xfrm>
        </p:spPr>
        <p:txBody>
          <a:bodyPr>
            <a:normAutofit fontScale="92500"/>
          </a:bodyPr>
          <a:lstStyle/>
          <a:p>
            <a:r>
              <a:rPr lang="en-GB" sz="1800" dirty="0"/>
              <a:t>Not all supervening events will frustrate a contract:</a:t>
            </a:r>
          </a:p>
          <a:p>
            <a:pPr marL="457200" indent="-457200">
              <a:buAutoNum type="arabicParenBoth"/>
            </a:pPr>
            <a:r>
              <a:rPr lang="en-GB" sz="1800" dirty="0"/>
              <a:t>If the parties have anticipated and provided for the event in the terms of the contract, this event will generally not have the effect of frustrating that contract unless, perhaps, what happens is so drastic that the contract, when performed, would be totally different from that which the parties originally intended. In </a:t>
            </a:r>
            <a:r>
              <a:rPr lang="en-GB" sz="1800" i="1" dirty="0">
                <a:solidFill>
                  <a:srgbClr val="00B0F0"/>
                </a:solidFill>
              </a:rPr>
              <a:t>Metropolitan Water Board v Dick Kerr [1918] .</a:t>
            </a:r>
          </a:p>
          <a:p>
            <a:pPr marL="457200" indent="-457200">
              <a:buAutoNum type="arabicParenBoth"/>
            </a:pPr>
            <a:r>
              <a:rPr lang="en-GB" sz="1800" dirty="0"/>
              <a:t> A contract will also not be frustrated if it simply turns out to be more difficult or expensive than the parties envisaged, as illustrated in</a:t>
            </a:r>
            <a:r>
              <a:rPr lang="en-GB" sz="1800" i="1" dirty="0">
                <a:solidFill>
                  <a:srgbClr val="00B0F0"/>
                </a:solidFill>
              </a:rPr>
              <a:t> Davis Contractors v Fareham Urban District Council [1956]. </a:t>
            </a:r>
          </a:p>
          <a:p>
            <a:pPr marL="0" indent="0">
              <a:buNone/>
            </a:pPr>
            <a:r>
              <a:rPr lang="en-GB" sz="1800" dirty="0"/>
              <a:t>The “Sea Angel” [2007]. </a:t>
            </a:r>
          </a:p>
          <a:p>
            <a:pPr marL="0" indent="0">
              <a:buNone/>
            </a:pPr>
            <a:r>
              <a:rPr lang="en-GB" sz="1800" i="1" dirty="0">
                <a:solidFill>
                  <a:srgbClr val="00B0F0"/>
                </a:solidFill>
              </a:rPr>
              <a:t>(3) </a:t>
            </a:r>
            <a:r>
              <a:rPr lang="en-GB" sz="1800" dirty="0"/>
              <a:t> Where the event is “self-induced”, it will not frustrate the contract. Self-induced frustration may occur where the event is the result of the deliberate act of the party claiming frustration. The </a:t>
            </a:r>
            <a:r>
              <a:rPr lang="en-GB" sz="1800" dirty="0">
                <a:solidFill>
                  <a:srgbClr val="00B0F0"/>
                </a:solidFill>
              </a:rPr>
              <a:t>“Super Servant 2” [1990] </a:t>
            </a:r>
          </a:p>
          <a:p>
            <a:pPr marL="0" indent="0">
              <a:buNone/>
            </a:pPr>
            <a:r>
              <a:rPr lang="en-GB" sz="1800" dirty="0"/>
              <a:t>(4) The contract must not provide for the event which is argued to be frustrated, remember, a frustrating event is one that is unexpected and unforeseen. In </a:t>
            </a:r>
            <a:r>
              <a:rPr lang="en-GB" sz="1800" i="1" dirty="0">
                <a:solidFill>
                  <a:srgbClr val="00B0F0"/>
                </a:solidFill>
              </a:rPr>
              <a:t>Bunge SA v Kyla Shipping Co Ltd [2012].</a:t>
            </a:r>
          </a:p>
          <a:p>
            <a:pPr marL="0" indent="0">
              <a:buNone/>
            </a:pPr>
            <a:r>
              <a:rPr lang="en-GB" sz="1800" i="1" dirty="0">
                <a:solidFill>
                  <a:srgbClr val="00B0F0"/>
                </a:solidFill>
              </a:rPr>
              <a:t>(5) </a:t>
            </a:r>
            <a:r>
              <a:rPr lang="en-GB" sz="1800" dirty="0"/>
              <a:t>It has also been suggested, in </a:t>
            </a:r>
            <a:r>
              <a:rPr lang="en-GB" sz="1800" i="1" dirty="0">
                <a:solidFill>
                  <a:srgbClr val="00B0F0"/>
                </a:solidFill>
              </a:rPr>
              <a:t>Gold Group Properties Ltd v B D W Trading Ltd [2010], </a:t>
            </a:r>
            <a:r>
              <a:rPr lang="en-GB" sz="1800" dirty="0"/>
              <a:t>that the economic downturn in 2010, following the banking crisis of 2008 was unlikely to give rise to frustrating situations unless the contract becomes impossible or illegal to perform; the financial climate in itself is unlikely to be viewed as a “supervening event”.</a:t>
            </a:r>
            <a:endParaRPr lang="en-GB" sz="1800" i="1" dirty="0">
              <a:solidFill>
                <a:srgbClr val="00B0F0"/>
              </a:solidFill>
            </a:endParaRPr>
          </a:p>
        </p:txBody>
      </p:sp>
    </p:spTree>
    <p:extLst>
      <p:ext uri="{BB962C8B-B14F-4D97-AF65-F5344CB8AC3E}">
        <p14:creationId xmlns:p14="http://schemas.microsoft.com/office/powerpoint/2010/main" val="3320853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Non-frustrating events</a:t>
            </a:r>
          </a:p>
        </p:txBody>
      </p:sp>
      <p:sp>
        <p:nvSpPr>
          <p:cNvPr id="3" name="Content Placeholder 2"/>
          <p:cNvSpPr>
            <a:spLocks noGrp="1"/>
          </p:cNvSpPr>
          <p:nvPr>
            <p:ph idx="1"/>
          </p:nvPr>
        </p:nvSpPr>
        <p:spPr/>
        <p:txBody>
          <a:bodyPr/>
          <a:lstStyle/>
          <a:p>
            <a:pPr marL="457200" indent="-457200">
              <a:buAutoNum type="arabicPeriod"/>
            </a:pPr>
            <a:r>
              <a:rPr lang="en-GB" dirty="0">
                <a:latin typeface="Arial" panose="020B0604020202020204" pitchFamily="34" charset="0"/>
                <a:cs typeface="Arial" panose="020B0604020202020204" pitchFamily="34" charset="0"/>
              </a:rPr>
              <a:t>If the parties have anticipated the event in terms of the contract</a:t>
            </a:r>
          </a:p>
          <a:p>
            <a:pPr marL="0" indent="0">
              <a:buNone/>
            </a:pPr>
            <a:r>
              <a:rPr lang="en-GB" i="1" dirty="0">
                <a:solidFill>
                  <a:srgbClr val="7030A0"/>
                </a:solidFill>
                <a:latin typeface="Arial" panose="020B0604020202020204" pitchFamily="34" charset="0"/>
                <a:cs typeface="Arial" panose="020B0604020202020204" pitchFamily="34" charset="0"/>
              </a:rPr>
              <a:t>Metropolitan Water Board v Dick Kerr [1918]</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2. Not frustration simply because the contract turns out to be more expensive than the parties envisaged.</a:t>
            </a:r>
          </a:p>
          <a:p>
            <a:pPr marL="0" indent="0">
              <a:buNone/>
            </a:pPr>
            <a:r>
              <a:rPr lang="en-GB" i="1" dirty="0">
                <a:solidFill>
                  <a:srgbClr val="7030A0"/>
                </a:solidFill>
                <a:latin typeface="Arial" panose="020B0604020202020204" pitchFamily="34" charset="0"/>
                <a:cs typeface="Arial" panose="020B0604020202020204" pitchFamily="34" charset="0"/>
              </a:rPr>
              <a:t>Davis Contractors v Fareham Urban District Council [1956]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3. Where the event is self induced, it will not frustrate the contract.</a:t>
            </a:r>
          </a:p>
          <a:p>
            <a:pPr marL="0" indent="0">
              <a:buNone/>
            </a:pPr>
            <a:r>
              <a:rPr lang="en-GB" i="1" dirty="0">
                <a:solidFill>
                  <a:srgbClr val="7030A0"/>
                </a:solidFill>
                <a:latin typeface="Arial" panose="020B0604020202020204" pitchFamily="34" charset="0"/>
                <a:cs typeface="Arial" panose="020B0604020202020204" pitchFamily="34" charset="0"/>
              </a:rPr>
              <a:t>Taylor v Caldwell [1863]</a:t>
            </a:r>
          </a:p>
        </p:txBody>
      </p:sp>
    </p:spTree>
    <p:extLst>
      <p:ext uri="{BB962C8B-B14F-4D97-AF65-F5344CB8AC3E}">
        <p14:creationId xmlns:p14="http://schemas.microsoft.com/office/powerpoint/2010/main" val="3686919578"/>
      </p:ext>
    </p:extLst>
  </p:cSld>
  <p:clrMapOvr>
    <a:masterClrMapping/>
  </p:clrMapOvr>
  <mc:AlternateContent xmlns:mc="http://schemas.openxmlformats.org/markup-compatibility/2006" xmlns:p14="http://schemas.microsoft.com/office/powerpoint/2010/main">
    <mc:Choice Requires="p14">
      <p:transition spd="slow" p14:dur="2000" advTm="170574"/>
    </mc:Choice>
    <mc:Fallback xmlns="">
      <p:transition spd="slow" advTm="170574"/>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636C4CB-2AAC-20ED-5716-3104DD7FC284}"/>
              </a:ext>
            </a:extLst>
          </p:cNvPr>
          <p:cNvSpPr>
            <a:spLocks noGrp="1"/>
          </p:cNvSpPr>
          <p:nvPr>
            <p:ph type="title"/>
          </p:nvPr>
        </p:nvSpPr>
        <p:spPr>
          <a:xfrm>
            <a:off x="1600754" y="1087374"/>
            <a:ext cx="8983489" cy="1000978"/>
          </a:xfrm>
        </p:spPr>
        <p:txBody>
          <a:bodyPr>
            <a:normAutofit/>
          </a:bodyPr>
          <a:lstStyle/>
          <a:p>
            <a:r>
              <a:rPr lang="en-GB" dirty="0"/>
              <a:t>Pandemics and Frustration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8A56F2C5-8393-343F-CD47-407D982B5B60}"/>
              </a:ext>
            </a:extLst>
          </p:cNvPr>
          <p:cNvSpPr>
            <a:spLocks noGrp="1"/>
          </p:cNvSpPr>
          <p:nvPr>
            <p:ph idx="1"/>
          </p:nvPr>
        </p:nvSpPr>
        <p:spPr>
          <a:xfrm>
            <a:off x="1600753" y="2535446"/>
            <a:ext cx="8983489" cy="3554457"/>
          </a:xfrm>
        </p:spPr>
        <p:txBody>
          <a:bodyPr>
            <a:normAutofit/>
          </a:bodyPr>
          <a:lstStyle/>
          <a:p>
            <a:endParaRPr lang="en-GB">
              <a:solidFill>
                <a:schemeClr val="tx1"/>
              </a:solidFill>
            </a:endParaRPr>
          </a:p>
          <a:p>
            <a:r>
              <a:rPr lang="en-GB">
                <a:solidFill>
                  <a:schemeClr val="tx1"/>
                </a:solidFill>
              </a:rPr>
              <a:t>The impact of the Coronavirus (also referred to as COVID-19) has impacted businesses’ ability to fulfil their contractual obligations. Depending on the circumstances of the contractual obligations and performance, the COVID-19 pandemic may be a supervening event that renders a contract frustrated. </a:t>
            </a:r>
          </a:p>
          <a:p>
            <a:r>
              <a:rPr lang="en-GB">
                <a:solidFill>
                  <a:schemeClr val="tx1"/>
                </a:solidFill>
              </a:rPr>
              <a:t>It is important to note however, that frustration will not apply just because an obligation has become, because of the COVID-19 outbreak, more onerous than what the parties have contracted for. To rely on the doctrine of frustration, it must be proved that the COVID-19 outbreak has rendered the contract legally and physically impossible to perform.</a:t>
            </a:r>
          </a:p>
          <a:p>
            <a:endParaRPr lang="en-GB">
              <a:solidFill>
                <a:schemeClr val="tx1"/>
              </a:solidFill>
            </a:endParaRPr>
          </a:p>
        </p:txBody>
      </p:sp>
    </p:spTree>
    <p:extLst>
      <p:ext uri="{BB962C8B-B14F-4D97-AF65-F5344CB8AC3E}">
        <p14:creationId xmlns:p14="http://schemas.microsoft.com/office/powerpoint/2010/main" val="3145843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5C1E1A2-59FC-BF0C-E7E5-53496359EC0E}"/>
              </a:ext>
            </a:extLst>
          </p:cNvPr>
          <p:cNvSpPr>
            <a:spLocks noGrp="1"/>
          </p:cNvSpPr>
          <p:nvPr>
            <p:ph type="title"/>
          </p:nvPr>
        </p:nvSpPr>
        <p:spPr>
          <a:xfrm>
            <a:off x="1600754" y="1087374"/>
            <a:ext cx="8983489" cy="1000978"/>
          </a:xfrm>
        </p:spPr>
        <p:txBody>
          <a:bodyPr>
            <a:normAutofit/>
          </a:bodyPr>
          <a:lstStyle/>
          <a:p>
            <a:r>
              <a:rPr lang="en-GB" dirty="0"/>
              <a:t>Force Majeure Clause</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CA04451C-CD62-BC28-8A36-5A835DD40D0C}"/>
              </a:ext>
            </a:extLst>
          </p:cNvPr>
          <p:cNvSpPr>
            <a:spLocks noGrp="1"/>
          </p:cNvSpPr>
          <p:nvPr>
            <p:ph idx="1"/>
          </p:nvPr>
        </p:nvSpPr>
        <p:spPr>
          <a:xfrm>
            <a:off x="1600753" y="2535446"/>
            <a:ext cx="8983489" cy="3554457"/>
          </a:xfrm>
        </p:spPr>
        <p:txBody>
          <a:bodyPr>
            <a:normAutofit/>
          </a:bodyPr>
          <a:lstStyle/>
          <a:p>
            <a:r>
              <a:rPr lang="en-GB">
                <a:solidFill>
                  <a:schemeClr val="tx1"/>
                </a:solidFill>
              </a:rPr>
              <a:t>This clause can suspend or terminate performance obligations under a contract where an event outside of a parties control arises, which prevents a party from performing their contractual obligations.</a:t>
            </a:r>
          </a:p>
          <a:p>
            <a:endParaRPr lang="en-GB">
              <a:solidFill>
                <a:schemeClr val="tx1"/>
              </a:solidFill>
            </a:endParaRPr>
          </a:p>
          <a:p>
            <a:r>
              <a:rPr lang="en-GB">
                <a:solidFill>
                  <a:schemeClr val="tx1"/>
                </a:solidFill>
              </a:rPr>
              <a:t>If the clause is relied on successfully, the non-performing party seeking to rely on the Force Majeure clause will not be liable for its failure to perform the obligations under the contract.</a:t>
            </a:r>
          </a:p>
        </p:txBody>
      </p:sp>
    </p:spTree>
    <p:extLst>
      <p:ext uri="{BB962C8B-B14F-4D97-AF65-F5344CB8AC3E}">
        <p14:creationId xmlns:p14="http://schemas.microsoft.com/office/powerpoint/2010/main" val="1592652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Effects of Frustration</a:t>
            </a:r>
          </a:p>
        </p:txBody>
      </p:sp>
      <p:sp>
        <p:nvSpPr>
          <p:cNvPr id="3" name="Content Placeholder 2"/>
          <p:cNvSpPr>
            <a:spLocks noGrp="1"/>
          </p:cNvSpPr>
          <p:nvPr>
            <p:ph idx="1"/>
          </p:nvPr>
        </p:nvSpPr>
        <p:spPr>
          <a:xfrm>
            <a:off x="3869268" y="1271238"/>
            <a:ext cx="2286205" cy="4713509"/>
          </a:xfrm>
          <a:solidFill>
            <a:schemeClr val="accent3">
              <a:lumMod val="20000"/>
              <a:lumOff val="80000"/>
            </a:schemeClr>
          </a:solidFill>
        </p:spPr>
        <p:txBody>
          <a:bodyPr>
            <a:normAutofit/>
          </a:bodyPr>
          <a:lstStyle/>
          <a:p>
            <a:pPr marL="0" indent="0">
              <a:buNone/>
            </a:pPr>
            <a:r>
              <a:rPr lang="en-GB" sz="2400" u="sng" dirty="0"/>
              <a:t>COMMON LAW</a:t>
            </a:r>
          </a:p>
          <a:p>
            <a:r>
              <a:rPr lang="en-GB" sz="2400" dirty="0"/>
              <a:t>Expenditure under a contract that has become frustrated could not be recovered.</a:t>
            </a:r>
          </a:p>
          <a:p>
            <a:r>
              <a:rPr lang="en-GB" sz="2400" i="1" dirty="0">
                <a:solidFill>
                  <a:srgbClr val="7030A0"/>
                </a:solidFill>
              </a:rPr>
              <a:t>Appleby v Myers [1867]</a:t>
            </a:r>
          </a:p>
        </p:txBody>
      </p:sp>
      <p:sp>
        <p:nvSpPr>
          <p:cNvPr id="4" name="TextBox 3"/>
          <p:cNvSpPr txBox="1"/>
          <p:nvPr/>
        </p:nvSpPr>
        <p:spPr>
          <a:xfrm>
            <a:off x="6490010" y="1123837"/>
            <a:ext cx="4772722" cy="4062651"/>
          </a:xfrm>
          <a:prstGeom prst="rect">
            <a:avLst/>
          </a:prstGeom>
          <a:solidFill>
            <a:schemeClr val="accent5">
              <a:lumMod val="20000"/>
              <a:lumOff val="80000"/>
            </a:schemeClr>
          </a:solidFill>
        </p:spPr>
        <p:txBody>
          <a:bodyPr wrap="square" rtlCol="0">
            <a:spAutoFit/>
          </a:bodyPr>
          <a:lstStyle/>
          <a:p>
            <a:pPr algn="ctr"/>
            <a:r>
              <a:rPr lang="en-GB" sz="2000" b="1" dirty="0"/>
              <a:t>THE LAW REFORM (FRUSTRATED CONTRACTS) ACT [1943]</a:t>
            </a:r>
          </a:p>
          <a:p>
            <a:pPr algn="ctr"/>
            <a:endParaRPr lang="en-GB" sz="2000" dirty="0"/>
          </a:p>
          <a:p>
            <a:r>
              <a:rPr lang="en-GB" sz="2000" dirty="0"/>
              <a:t>S.1(2) </a:t>
            </a:r>
          </a:p>
          <a:p>
            <a:r>
              <a:rPr lang="en-GB" sz="2000" b="1" i="1" u="sng" dirty="0"/>
              <a:t>Payer rule: </a:t>
            </a:r>
            <a:r>
              <a:rPr lang="en-GB" sz="2000" dirty="0"/>
              <a:t>Money paid before the frustrating event is recoverable by the payer</a:t>
            </a:r>
          </a:p>
          <a:p>
            <a:endParaRPr lang="en-GB" sz="2000" dirty="0"/>
          </a:p>
          <a:p>
            <a:r>
              <a:rPr lang="en-GB" sz="2000" b="1" i="1" u="sng" dirty="0"/>
              <a:t>Payee rule: </a:t>
            </a:r>
            <a:r>
              <a:rPr lang="en-GB" sz="2000" dirty="0"/>
              <a:t>The payee  may be allowed, by the court to retain, or recover all or some of the money paid or owed to him under the contract if he has incurred expenses.</a:t>
            </a:r>
          </a:p>
          <a:p>
            <a:endParaRPr lang="en-GB" dirty="0"/>
          </a:p>
        </p:txBody>
      </p:sp>
    </p:spTree>
    <p:extLst>
      <p:ext uri="{BB962C8B-B14F-4D97-AF65-F5344CB8AC3E}">
        <p14:creationId xmlns:p14="http://schemas.microsoft.com/office/powerpoint/2010/main" val="4034028389"/>
      </p:ext>
    </p:extLst>
  </p:cSld>
  <p:clrMapOvr>
    <a:masterClrMapping/>
  </p:clrMapOvr>
  <mc:AlternateContent xmlns:mc="http://schemas.openxmlformats.org/markup-compatibility/2006" xmlns:p14="http://schemas.microsoft.com/office/powerpoint/2010/main">
    <mc:Choice Requires="p14">
      <p:transition spd="slow" p14:dur="2000" advTm="156440"/>
    </mc:Choice>
    <mc:Fallback xmlns="">
      <p:transition spd="slow" advTm="15644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C200148-2CF9-7B00-78F6-A6B5E22D369F}"/>
              </a:ext>
            </a:extLst>
          </p:cNvPr>
          <p:cNvSpPr txBox="1"/>
          <p:nvPr/>
        </p:nvSpPr>
        <p:spPr>
          <a:xfrm>
            <a:off x="506475" y="582756"/>
            <a:ext cx="8592920" cy="1200329"/>
          </a:xfrm>
          <a:prstGeom prst="rect">
            <a:avLst/>
          </a:prstGeom>
          <a:noFill/>
        </p:spPr>
        <p:txBody>
          <a:bodyPr wrap="square">
            <a:spAutoFit/>
          </a:bodyPr>
          <a:lstStyle/>
          <a:p>
            <a:r>
              <a:rPr lang="en-GB" dirty="0"/>
              <a:t>The main provisions of The Law Reform (Frustrated Contracts) Act 1943 are summarised below.</a:t>
            </a:r>
          </a:p>
          <a:p>
            <a:endParaRPr lang="en-GB" dirty="0"/>
          </a:p>
          <a:p>
            <a:endParaRPr lang="en-GB" dirty="0"/>
          </a:p>
        </p:txBody>
      </p:sp>
      <p:pic>
        <p:nvPicPr>
          <p:cNvPr id="7" name="Picture 6">
            <a:extLst>
              <a:ext uri="{FF2B5EF4-FFF2-40B4-BE49-F238E27FC236}">
                <a16:creationId xmlns:a16="http://schemas.microsoft.com/office/drawing/2014/main" id="{518A6215-5F76-C065-5A65-CE5255992D05}"/>
              </a:ext>
            </a:extLst>
          </p:cNvPr>
          <p:cNvPicPr>
            <a:picLocks noChangeAspect="1"/>
          </p:cNvPicPr>
          <p:nvPr/>
        </p:nvPicPr>
        <p:blipFill>
          <a:blip r:embed="rId3"/>
          <a:stretch>
            <a:fillRect/>
          </a:stretch>
        </p:blipFill>
        <p:spPr>
          <a:xfrm>
            <a:off x="0" y="1346652"/>
            <a:ext cx="11622122" cy="4610743"/>
          </a:xfrm>
          <a:prstGeom prst="rect">
            <a:avLst/>
          </a:prstGeom>
        </p:spPr>
      </p:pic>
    </p:spTree>
    <p:extLst>
      <p:ext uri="{BB962C8B-B14F-4D97-AF65-F5344CB8AC3E}">
        <p14:creationId xmlns:p14="http://schemas.microsoft.com/office/powerpoint/2010/main" val="1821979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295525" y="400050"/>
            <a:ext cx="9896475" cy="1033463"/>
          </a:xfrm>
        </p:spPr>
        <p:txBody>
          <a:bodyPr>
            <a:normAutofit/>
          </a:bodyPr>
          <a:lstStyle/>
          <a:p>
            <a:r>
              <a:rPr lang="en-GB" sz="4000" dirty="0">
                <a:solidFill>
                  <a:srgbClr val="0070C0"/>
                </a:solidFill>
              </a:rPr>
              <a:t>Knowledge check questions</a:t>
            </a:r>
          </a:p>
        </p:txBody>
      </p:sp>
      <p:pic>
        <p:nvPicPr>
          <p:cNvPr id="5" name="Picture 4">
            <a:extLst>
              <a:ext uri="{FF2B5EF4-FFF2-40B4-BE49-F238E27FC236}">
                <a16:creationId xmlns:a16="http://schemas.microsoft.com/office/drawing/2014/main" id="{55FF9FDF-616F-8A05-239B-B8B513C8B7F5}"/>
              </a:ext>
            </a:extLst>
          </p:cNvPr>
          <p:cNvPicPr>
            <a:picLocks noChangeAspect="1"/>
          </p:cNvPicPr>
          <p:nvPr/>
        </p:nvPicPr>
        <p:blipFill>
          <a:blip r:embed="rId3"/>
          <a:stretch>
            <a:fillRect/>
          </a:stretch>
        </p:blipFill>
        <p:spPr>
          <a:xfrm>
            <a:off x="0" y="1545258"/>
            <a:ext cx="12192000" cy="1883742"/>
          </a:xfrm>
          <a:prstGeom prst="rect">
            <a:avLst/>
          </a:prstGeom>
        </p:spPr>
      </p:pic>
      <p:pic>
        <p:nvPicPr>
          <p:cNvPr id="7" name="Picture 6">
            <a:extLst>
              <a:ext uri="{FF2B5EF4-FFF2-40B4-BE49-F238E27FC236}">
                <a16:creationId xmlns:a16="http://schemas.microsoft.com/office/drawing/2014/main" id="{88F60C49-D912-5574-2D6A-CF790F3322B2}"/>
              </a:ext>
            </a:extLst>
          </p:cNvPr>
          <p:cNvPicPr>
            <a:picLocks noChangeAspect="1"/>
          </p:cNvPicPr>
          <p:nvPr/>
        </p:nvPicPr>
        <p:blipFill>
          <a:blip r:embed="rId4"/>
          <a:stretch>
            <a:fillRect/>
          </a:stretch>
        </p:blipFill>
        <p:spPr>
          <a:xfrm>
            <a:off x="178420" y="4351169"/>
            <a:ext cx="11817040" cy="1576856"/>
          </a:xfrm>
          <a:prstGeom prst="rect">
            <a:avLst/>
          </a:prstGeom>
        </p:spPr>
      </p:pic>
    </p:spTree>
    <p:extLst>
      <p:ext uri="{BB962C8B-B14F-4D97-AF65-F5344CB8AC3E}">
        <p14:creationId xmlns:p14="http://schemas.microsoft.com/office/powerpoint/2010/main" val="943805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B45F604-CA3C-42CE-A5AF-BEFB727F9616}"/>
              </a:ext>
            </a:extLst>
          </p:cNvPr>
          <p:cNvSpPr>
            <a:spLocks noGrp="1"/>
          </p:cNvSpPr>
          <p:nvPr>
            <p:ph type="title"/>
          </p:nvPr>
        </p:nvSpPr>
        <p:spPr>
          <a:xfrm>
            <a:off x="1600754" y="1087374"/>
            <a:ext cx="8983489" cy="1000978"/>
          </a:xfrm>
        </p:spPr>
        <p:txBody>
          <a:bodyPr vert="horz" lIns="91440" tIns="45720" rIns="91440" bIns="45720" rtlCol="0">
            <a:normAutofit/>
          </a:bodyPr>
          <a:lstStyle/>
          <a:p>
            <a:r>
              <a:rPr lang="en-US" sz="3300" kern="1200" dirty="0">
                <a:latin typeface="+mj-lt"/>
                <a:ea typeface="+mj-ea"/>
                <a:cs typeface="+mj-cs"/>
              </a:rPr>
              <a:t>NEXT </a:t>
            </a:r>
            <a:r>
              <a:rPr lang="en-US" sz="3300" dirty="0"/>
              <a:t>TOPIC</a:t>
            </a:r>
            <a:endParaRPr lang="en-US" sz="3300" kern="1200" dirty="0">
              <a:latin typeface="+mj-lt"/>
              <a:ea typeface="+mj-ea"/>
              <a:cs typeface="+mj-cs"/>
            </a:endParaRP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D72CE718-BE26-4BF9-8099-338520305968}"/>
              </a:ext>
            </a:extLst>
          </p:cNvPr>
          <p:cNvSpPr>
            <a:spLocks noGrp="1"/>
          </p:cNvSpPr>
          <p:nvPr>
            <p:ph idx="1"/>
          </p:nvPr>
        </p:nvSpPr>
        <p:spPr>
          <a:xfrm>
            <a:off x="1600753" y="2535446"/>
            <a:ext cx="8983489" cy="3554457"/>
          </a:xfrm>
        </p:spPr>
        <p:txBody>
          <a:bodyPr vert="horz" lIns="91440" tIns="45720" rIns="91440" bIns="45720" rtlCol="0">
            <a:normAutofit/>
          </a:bodyPr>
          <a:lstStyle/>
          <a:p>
            <a:pPr marL="0" indent="0">
              <a:buNone/>
            </a:pPr>
            <a:r>
              <a:rPr lang="en-US" kern="1200" dirty="0">
                <a:solidFill>
                  <a:schemeClr val="tx1"/>
                </a:solidFill>
                <a:latin typeface="+mn-lt"/>
                <a:ea typeface="+mn-ea"/>
                <a:cs typeface="+mn-cs"/>
              </a:rPr>
              <a:t>REMEDIES</a:t>
            </a:r>
          </a:p>
        </p:txBody>
      </p:sp>
    </p:spTree>
    <p:extLst>
      <p:ext uri="{BB962C8B-B14F-4D97-AF65-F5344CB8AC3E}">
        <p14:creationId xmlns:p14="http://schemas.microsoft.com/office/powerpoint/2010/main" val="55961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4201</Words>
  <Application>Microsoft Office PowerPoint</Application>
  <PresentationFormat>Widescreen</PresentationFormat>
  <Paragraphs>246</Paragraphs>
  <Slides>25</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Batang</vt:lpstr>
      <vt:lpstr>Arial</vt:lpstr>
      <vt:lpstr>Arial Rounded MT Bold</vt:lpstr>
      <vt:lpstr>Calibri</vt:lpstr>
      <vt:lpstr>Corbel</vt:lpstr>
      <vt:lpstr>Wingdings 2</vt:lpstr>
      <vt:lpstr>Frame</vt:lpstr>
      <vt:lpstr>THE DISCHARGE OF CONTRACTS</vt:lpstr>
      <vt:lpstr>LEARNING OBJECTIVES</vt:lpstr>
      <vt:lpstr>PowerPoint Presentation</vt:lpstr>
      <vt:lpstr>Contracts can be discharged by:</vt:lpstr>
      <vt:lpstr>1. PERFORMANCE</vt:lpstr>
      <vt:lpstr>PowerPoint Presentation</vt:lpstr>
      <vt:lpstr>EXCEPTIONS TO THE ENTIRE PERFORMANCE RULE</vt:lpstr>
      <vt:lpstr>Exceptions to the entire performance rule</vt:lpstr>
      <vt:lpstr>Exceptions to the entire performance rule</vt:lpstr>
      <vt:lpstr>6.  Time of performance</vt:lpstr>
      <vt:lpstr>2. DISCHARGE OF A CONTRACT BY A BREACH  </vt:lpstr>
      <vt:lpstr>BREACH OF CONTRACT: Repudiatory breach</vt:lpstr>
      <vt:lpstr>2. Discharge by breach</vt:lpstr>
      <vt:lpstr>3.AGREEMENT</vt:lpstr>
      <vt:lpstr>3. Agreement</vt:lpstr>
      <vt:lpstr>4. FRUSTRATION</vt:lpstr>
      <vt:lpstr>Frustrating events</vt:lpstr>
      <vt:lpstr>Non-frustrating events</vt:lpstr>
      <vt:lpstr>Non-frustrating events</vt:lpstr>
      <vt:lpstr>Pandemics and Frustration</vt:lpstr>
      <vt:lpstr>Force Majeure Clause</vt:lpstr>
      <vt:lpstr>Effects of Frustration</vt:lpstr>
      <vt:lpstr>PowerPoint Presentation</vt:lpstr>
      <vt:lpstr>Knowledge check questions</vt:lpstr>
      <vt:lpstr>NEXT TOPIC</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DISCHARGE OF CONTRACTS</dc:title>
  <dc:creator>Laura Knight</dc:creator>
  <cp:lastModifiedBy>Ellie Brown</cp:lastModifiedBy>
  <cp:revision>27</cp:revision>
  <cp:lastPrinted>2018-03-22T17:24:04Z</cp:lastPrinted>
  <dcterms:created xsi:type="dcterms:W3CDTF">2018-03-19T10:50:46Z</dcterms:created>
  <dcterms:modified xsi:type="dcterms:W3CDTF">2025-11-24T20:18:29Z</dcterms:modified>
</cp:coreProperties>
</file>