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68"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15:guide id="1" orient="horz" pos="2880" userDrawn="1">
          <p15:clr>
            <a:srgbClr val="A4A3A4"/>
          </p15:clr>
        </p15:guide>
        <p15:guide id="2" pos="216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74" autoAdjust="0"/>
    <p:restoredTop sz="76812" autoAdjust="0"/>
  </p:normalViewPr>
  <p:slideViewPr>
    <p:cSldViewPr snapToGrid="0">
      <p:cViewPr varScale="1">
        <p:scale>
          <a:sx n="61" d="100"/>
          <a:sy n="61" d="100"/>
        </p:scale>
        <p:origin x="856" y="60"/>
      </p:cViewPr>
      <p:guideLst/>
    </p:cSldViewPr>
  </p:slideViewPr>
  <p:notesTextViewPr>
    <p:cViewPr>
      <p:scale>
        <a:sx n="100" d="100"/>
        <a:sy n="100" d="100"/>
      </p:scale>
      <p:origin x="0" y="0"/>
    </p:cViewPr>
  </p:notesTextViewPr>
  <p:sorterViewPr>
    <p:cViewPr>
      <p:scale>
        <a:sx n="100" d="100"/>
        <a:sy n="100" d="100"/>
      </p:scale>
      <p:origin x="0" y="0"/>
    </p:cViewPr>
  </p:sorterViewPr>
  <p:notesViewPr>
    <p:cSldViewPr snapToGrid="0" showGuides="1">
      <p:cViewPr varScale="1">
        <p:scale>
          <a:sx n="52" d="100"/>
          <a:sy n="52" d="100"/>
        </p:scale>
        <p:origin x="2680" y="6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7D48FC3-5C44-49AE-9D35-50ACB4D5D0AD}" type="datetimeFigureOut">
              <a:rPr lang="en-US" smtClean="0"/>
              <a:t>2/22/2025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1190367-1823-427E-A209-AA2ABC830A77}" type="slidenum">
              <a:rPr lang="en-US" smtClean="0"/>
              <a:t>‹#›</a:t>
            </a:fld>
            <a:endParaRPr lang="en-US"/>
          </a:p>
        </p:txBody>
      </p:sp>
    </p:spTree>
    <p:extLst>
      <p:ext uri="{BB962C8B-B14F-4D97-AF65-F5344CB8AC3E}">
        <p14:creationId xmlns:p14="http://schemas.microsoft.com/office/powerpoint/2010/main" val="23510431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D1190367-1823-427E-A209-AA2ABC830A77}" type="slidenum">
              <a:rPr lang="en-US" smtClean="0"/>
              <a:t>1</a:t>
            </a:fld>
            <a:endParaRPr lang="en-US"/>
          </a:p>
        </p:txBody>
      </p:sp>
    </p:spTree>
    <p:extLst>
      <p:ext uri="{BB962C8B-B14F-4D97-AF65-F5344CB8AC3E}">
        <p14:creationId xmlns:p14="http://schemas.microsoft.com/office/powerpoint/2010/main" val="25776782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D1190367-1823-427E-A209-AA2ABC830A77}" type="slidenum">
              <a:rPr lang="en-US" smtClean="0"/>
              <a:t>2</a:t>
            </a:fld>
            <a:endParaRPr lang="en-US"/>
          </a:p>
        </p:txBody>
      </p:sp>
    </p:spTree>
    <p:extLst>
      <p:ext uri="{BB962C8B-B14F-4D97-AF65-F5344CB8AC3E}">
        <p14:creationId xmlns:p14="http://schemas.microsoft.com/office/powerpoint/2010/main" val="37448490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2000" dirty="0" smtClean="0"/>
              <a:t>.</a:t>
            </a:r>
            <a:endParaRPr lang="en-US" sz="20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D1190367-1823-427E-A209-AA2ABC830A77}" type="slidenum">
              <a:rPr lang="en-US" smtClean="0"/>
              <a:t>3</a:t>
            </a:fld>
            <a:endParaRPr lang="en-US"/>
          </a:p>
        </p:txBody>
      </p:sp>
    </p:spTree>
    <p:extLst>
      <p:ext uri="{BB962C8B-B14F-4D97-AF65-F5344CB8AC3E}">
        <p14:creationId xmlns:p14="http://schemas.microsoft.com/office/powerpoint/2010/main" val="10454204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621427"/>
            <a:ext cx="5486400" cy="3600450"/>
          </a:xfrm>
        </p:spPr>
        <p:txBody>
          <a:bodyPr/>
          <a:lstStyle/>
          <a:p>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D1190367-1823-427E-A209-AA2ABC830A77}" type="slidenum">
              <a:rPr lang="en-US" smtClean="0"/>
              <a:t>4</a:t>
            </a:fld>
            <a:endParaRPr lang="en-US"/>
          </a:p>
        </p:txBody>
      </p:sp>
    </p:spTree>
    <p:extLst>
      <p:ext uri="{BB962C8B-B14F-4D97-AF65-F5344CB8AC3E}">
        <p14:creationId xmlns:p14="http://schemas.microsoft.com/office/powerpoint/2010/main" val="32257059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D1190367-1823-427E-A209-AA2ABC830A77}" type="slidenum">
              <a:rPr lang="en-US" smtClean="0"/>
              <a:t>5</a:t>
            </a:fld>
            <a:endParaRPr lang="en-US"/>
          </a:p>
        </p:txBody>
      </p:sp>
    </p:spTree>
    <p:extLst>
      <p:ext uri="{BB962C8B-B14F-4D97-AF65-F5344CB8AC3E}">
        <p14:creationId xmlns:p14="http://schemas.microsoft.com/office/powerpoint/2010/main" val="33361501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D1190367-1823-427E-A209-AA2ABC830A77}" type="slidenum">
              <a:rPr lang="en-US" smtClean="0"/>
              <a:t>6</a:t>
            </a:fld>
            <a:endParaRPr lang="en-US"/>
          </a:p>
        </p:txBody>
      </p:sp>
    </p:spTree>
    <p:extLst>
      <p:ext uri="{BB962C8B-B14F-4D97-AF65-F5344CB8AC3E}">
        <p14:creationId xmlns:p14="http://schemas.microsoft.com/office/powerpoint/2010/main" val="31268601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D1190367-1823-427E-A209-AA2ABC830A77}" type="slidenum">
              <a:rPr lang="en-US" smtClean="0"/>
              <a:t>7</a:t>
            </a:fld>
            <a:endParaRPr lang="en-US"/>
          </a:p>
        </p:txBody>
      </p:sp>
    </p:spTree>
    <p:extLst>
      <p:ext uri="{BB962C8B-B14F-4D97-AF65-F5344CB8AC3E}">
        <p14:creationId xmlns:p14="http://schemas.microsoft.com/office/powerpoint/2010/main" val="30534505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D1190367-1823-427E-A209-AA2ABC830A77}" type="slidenum">
              <a:rPr lang="en-US" smtClean="0"/>
              <a:t>8</a:t>
            </a:fld>
            <a:endParaRPr lang="en-US"/>
          </a:p>
        </p:txBody>
      </p:sp>
    </p:spTree>
    <p:extLst>
      <p:ext uri="{BB962C8B-B14F-4D97-AF65-F5344CB8AC3E}">
        <p14:creationId xmlns:p14="http://schemas.microsoft.com/office/powerpoint/2010/main" val="169177712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D1190367-1823-427E-A209-AA2ABC830A77}" type="slidenum">
              <a:rPr lang="en-US" smtClean="0"/>
              <a:t>9</a:t>
            </a:fld>
            <a:endParaRPr lang="en-US"/>
          </a:p>
        </p:txBody>
      </p:sp>
    </p:spTree>
    <p:extLst>
      <p:ext uri="{BB962C8B-B14F-4D97-AF65-F5344CB8AC3E}">
        <p14:creationId xmlns:p14="http://schemas.microsoft.com/office/powerpoint/2010/main" val="129670611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D1190367-1823-427E-A209-AA2ABC830A77}" type="slidenum">
              <a:rPr lang="en-US" smtClean="0"/>
              <a:t>10</a:t>
            </a:fld>
            <a:endParaRPr lang="en-US"/>
          </a:p>
        </p:txBody>
      </p:sp>
    </p:spTree>
    <p:extLst>
      <p:ext uri="{BB962C8B-B14F-4D97-AF65-F5344CB8AC3E}">
        <p14:creationId xmlns:p14="http://schemas.microsoft.com/office/powerpoint/2010/main" val="225606047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D1190367-1823-427E-A209-AA2ABC830A77}" type="slidenum">
              <a:rPr lang="en-US" smtClean="0"/>
              <a:t>11</a:t>
            </a:fld>
            <a:endParaRPr lang="en-US"/>
          </a:p>
        </p:txBody>
      </p:sp>
    </p:spTree>
    <p:extLst>
      <p:ext uri="{BB962C8B-B14F-4D97-AF65-F5344CB8AC3E}">
        <p14:creationId xmlns:p14="http://schemas.microsoft.com/office/powerpoint/2010/main" val="415776635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D1190367-1823-427E-A209-AA2ABC830A77}" type="slidenum">
              <a:rPr lang="en-US" smtClean="0"/>
              <a:t>12</a:t>
            </a:fld>
            <a:endParaRPr lang="en-US"/>
          </a:p>
        </p:txBody>
      </p:sp>
    </p:spTree>
    <p:extLst>
      <p:ext uri="{BB962C8B-B14F-4D97-AF65-F5344CB8AC3E}">
        <p14:creationId xmlns:p14="http://schemas.microsoft.com/office/powerpoint/2010/main" val="24999993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BF37E44C-50C5-4998-9285-52083B4BAF58}" type="datetimeFigureOut">
              <a:rPr lang="en-US" smtClean="0"/>
              <a:t>2/22/2025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DAC6E01-417E-4DF6-9714-E40DCA7B5C15}" type="slidenum">
              <a:rPr lang="en-US" smtClean="0"/>
              <a:t>‹#›</a:t>
            </a:fld>
            <a:endParaRPr lang="en-US"/>
          </a:p>
        </p:txBody>
      </p:sp>
    </p:spTree>
    <p:extLst>
      <p:ext uri="{BB962C8B-B14F-4D97-AF65-F5344CB8AC3E}">
        <p14:creationId xmlns:p14="http://schemas.microsoft.com/office/powerpoint/2010/main" val="3675273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BF37E44C-50C5-4998-9285-52083B4BAF58}" type="datetimeFigureOut">
              <a:rPr lang="en-US" smtClean="0"/>
              <a:t>2/22/2025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DAC6E01-417E-4DF6-9714-E40DCA7B5C15}" type="slidenum">
              <a:rPr lang="en-US" smtClean="0"/>
              <a:t>‹#›</a:t>
            </a:fld>
            <a:endParaRPr lang="en-US"/>
          </a:p>
        </p:txBody>
      </p:sp>
    </p:spTree>
    <p:extLst>
      <p:ext uri="{BB962C8B-B14F-4D97-AF65-F5344CB8AC3E}">
        <p14:creationId xmlns:p14="http://schemas.microsoft.com/office/powerpoint/2010/main" val="37749652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F37E44C-50C5-4998-9285-52083B4BAF58}" type="datetimeFigureOut">
              <a:rPr lang="en-US" smtClean="0"/>
              <a:t>2/22/2025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DAC6E01-417E-4DF6-9714-E40DCA7B5C15}" type="slidenum">
              <a:rPr lang="en-US" smtClean="0"/>
              <a:t>‹#›</a:t>
            </a:fld>
            <a:endParaRPr lang="en-US"/>
          </a:p>
        </p:txBody>
      </p:sp>
    </p:spTree>
    <p:extLst>
      <p:ext uri="{BB962C8B-B14F-4D97-AF65-F5344CB8AC3E}">
        <p14:creationId xmlns:p14="http://schemas.microsoft.com/office/powerpoint/2010/main" val="21189460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BF37E44C-50C5-4998-9285-52083B4BAF58}" type="datetimeFigureOut">
              <a:rPr lang="en-US" smtClean="0"/>
              <a:t>2/22/2025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DAC6E01-417E-4DF6-9714-E40DCA7B5C15}" type="slidenum">
              <a:rPr lang="en-US" smtClean="0"/>
              <a:t>‹#›</a:t>
            </a:fld>
            <a:endParaRPr lang="en-US"/>
          </a:p>
        </p:txBody>
      </p:sp>
    </p:spTree>
    <p:extLst>
      <p:ext uri="{BB962C8B-B14F-4D97-AF65-F5344CB8AC3E}">
        <p14:creationId xmlns:p14="http://schemas.microsoft.com/office/powerpoint/2010/main" val="29854306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BF37E44C-50C5-4998-9285-52083B4BAF58}" type="datetimeFigureOut">
              <a:rPr lang="en-US" smtClean="0"/>
              <a:t>2/22/2025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DAC6E01-417E-4DF6-9714-E40DCA7B5C15}" type="slidenum">
              <a:rPr lang="en-US" smtClean="0"/>
              <a:t>‹#›</a:t>
            </a:fld>
            <a:endParaRPr lang="en-US"/>
          </a:p>
        </p:txBody>
      </p:sp>
    </p:spTree>
    <p:extLst>
      <p:ext uri="{BB962C8B-B14F-4D97-AF65-F5344CB8AC3E}">
        <p14:creationId xmlns:p14="http://schemas.microsoft.com/office/powerpoint/2010/main" val="38620784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BF37E44C-50C5-4998-9285-52083B4BAF58}" type="datetimeFigureOut">
              <a:rPr lang="en-US" smtClean="0"/>
              <a:t>2/22/2025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DAC6E01-417E-4DF6-9714-E40DCA7B5C15}" type="slidenum">
              <a:rPr lang="en-US" smtClean="0"/>
              <a:t>‹#›</a:t>
            </a:fld>
            <a:endParaRPr lang="en-US"/>
          </a:p>
        </p:txBody>
      </p:sp>
    </p:spTree>
    <p:extLst>
      <p:ext uri="{BB962C8B-B14F-4D97-AF65-F5344CB8AC3E}">
        <p14:creationId xmlns:p14="http://schemas.microsoft.com/office/powerpoint/2010/main" val="30424470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F37E44C-50C5-4998-9285-52083B4BAF58}" type="datetimeFigureOut">
              <a:rPr lang="en-US" smtClean="0"/>
              <a:t>2/22/2025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DAC6E01-417E-4DF6-9714-E40DCA7B5C15}" type="slidenum">
              <a:rPr lang="en-US" smtClean="0"/>
              <a:t>‹#›</a:t>
            </a:fld>
            <a:endParaRPr lang="en-US"/>
          </a:p>
        </p:txBody>
      </p:sp>
    </p:spTree>
    <p:extLst>
      <p:ext uri="{BB962C8B-B14F-4D97-AF65-F5344CB8AC3E}">
        <p14:creationId xmlns:p14="http://schemas.microsoft.com/office/powerpoint/2010/main" val="22031253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F37E44C-50C5-4998-9285-52083B4BAF58}" type="datetimeFigureOut">
              <a:rPr lang="en-US" smtClean="0"/>
              <a:t>2/22/2025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DAC6E01-417E-4DF6-9714-E40DCA7B5C15}" type="slidenum">
              <a:rPr lang="en-US" smtClean="0"/>
              <a:t>‹#›</a:t>
            </a:fld>
            <a:endParaRPr lang="en-US"/>
          </a:p>
        </p:txBody>
      </p:sp>
    </p:spTree>
    <p:extLst>
      <p:ext uri="{BB962C8B-B14F-4D97-AF65-F5344CB8AC3E}">
        <p14:creationId xmlns:p14="http://schemas.microsoft.com/office/powerpoint/2010/main" val="37140028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F37E44C-50C5-4998-9285-52083B4BAF58}" type="datetimeFigureOut">
              <a:rPr lang="en-US" smtClean="0"/>
              <a:t>2/22/2025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DAC6E01-417E-4DF6-9714-E40DCA7B5C15}" type="slidenum">
              <a:rPr lang="en-US" smtClean="0"/>
              <a:t>‹#›</a:t>
            </a:fld>
            <a:endParaRPr lang="en-US"/>
          </a:p>
        </p:txBody>
      </p:sp>
    </p:spTree>
    <p:extLst>
      <p:ext uri="{BB962C8B-B14F-4D97-AF65-F5344CB8AC3E}">
        <p14:creationId xmlns:p14="http://schemas.microsoft.com/office/powerpoint/2010/main" val="5505039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BF37E44C-50C5-4998-9285-52083B4BAF58}" type="datetimeFigureOut">
              <a:rPr lang="en-US" smtClean="0"/>
              <a:t>2/22/2025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DAC6E01-417E-4DF6-9714-E40DCA7B5C15}" type="slidenum">
              <a:rPr lang="en-US" smtClean="0"/>
              <a:t>‹#›</a:t>
            </a:fld>
            <a:endParaRPr lang="en-US"/>
          </a:p>
        </p:txBody>
      </p:sp>
    </p:spTree>
    <p:extLst>
      <p:ext uri="{BB962C8B-B14F-4D97-AF65-F5344CB8AC3E}">
        <p14:creationId xmlns:p14="http://schemas.microsoft.com/office/powerpoint/2010/main" val="33072356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BF37E44C-50C5-4998-9285-52083B4BAF58}" type="datetimeFigureOut">
              <a:rPr lang="en-US" smtClean="0"/>
              <a:t>2/22/2025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DAC6E01-417E-4DF6-9714-E40DCA7B5C15}" type="slidenum">
              <a:rPr lang="en-US" smtClean="0"/>
              <a:t>‹#›</a:t>
            </a:fld>
            <a:endParaRPr lang="en-US"/>
          </a:p>
        </p:txBody>
      </p:sp>
    </p:spTree>
    <p:extLst>
      <p:ext uri="{BB962C8B-B14F-4D97-AF65-F5344CB8AC3E}">
        <p14:creationId xmlns:p14="http://schemas.microsoft.com/office/powerpoint/2010/main" val="8685585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F37E44C-50C5-4998-9285-52083B4BAF58}" type="datetimeFigureOut">
              <a:rPr lang="en-US" smtClean="0"/>
              <a:t>2/22/2025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DAC6E01-417E-4DF6-9714-E40DCA7B5C15}" type="slidenum">
              <a:rPr lang="en-US" smtClean="0"/>
              <a:t>‹#›</a:t>
            </a:fld>
            <a:endParaRPr lang="en-US"/>
          </a:p>
        </p:txBody>
      </p:sp>
    </p:spTree>
    <p:extLst>
      <p:ext uri="{BB962C8B-B14F-4D97-AF65-F5344CB8AC3E}">
        <p14:creationId xmlns:p14="http://schemas.microsoft.com/office/powerpoint/2010/main" val="54894000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38666" y="553156"/>
            <a:ext cx="11198578" cy="118533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400" b="1" dirty="0" smtClean="0">
                <a:solidFill>
                  <a:schemeClr val="tx1"/>
                </a:solidFill>
                <a:latin typeface="Times New Roman" panose="02020603050405020304" pitchFamily="18" charset="0"/>
                <a:cs typeface="Times New Roman" panose="02020603050405020304" pitchFamily="18" charset="0"/>
              </a:rPr>
              <a:t>Sustainability in the Hotel and Hospitality Sector </a:t>
            </a:r>
            <a:endParaRPr lang="en-US" sz="4400" b="1" dirty="0">
              <a:solidFill>
                <a:schemeClr val="tx1"/>
              </a:solidFill>
              <a:latin typeface="Times New Roman" panose="02020603050405020304" pitchFamily="18" charset="0"/>
              <a:cs typeface="Times New Roman" panose="02020603050405020304" pitchFamily="18" charset="0"/>
            </a:endParaRPr>
          </a:p>
        </p:txBody>
      </p:sp>
      <p:pic>
        <p:nvPicPr>
          <p:cNvPr id="3" name="Picture 2"/>
          <p:cNvPicPr>
            <a:picLocks noChangeAspect="1"/>
          </p:cNvPicPr>
          <p:nvPr/>
        </p:nvPicPr>
        <p:blipFill>
          <a:blip r:embed="rId3"/>
          <a:stretch>
            <a:fillRect/>
          </a:stretch>
        </p:blipFill>
        <p:spPr>
          <a:xfrm>
            <a:off x="5854263" y="2393243"/>
            <a:ext cx="5682982" cy="4350388"/>
          </a:xfrm>
          <a:prstGeom prst="rect">
            <a:avLst/>
          </a:prstGeom>
        </p:spPr>
      </p:pic>
      <p:sp>
        <p:nvSpPr>
          <p:cNvPr id="4" name="Rectangle 3"/>
          <p:cNvSpPr/>
          <p:nvPr/>
        </p:nvSpPr>
        <p:spPr>
          <a:xfrm>
            <a:off x="338666" y="3289790"/>
            <a:ext cx="5204178" cy="139699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2000" dirty="0" smtClean="0">
                <a:solidFill>
                  <a:schemeClr val="tx1"/>
                </a:solidFill>
                <a:latin typeface="Times New Roman" panose="02020603050405020304" pitchFamily="18" charset="0"/>
                <a:cs typeface="Times New Roman" panose="02020603050405020304" pitchFamily="18" charset="0"/>
              </a:rPr>
              <a:t>Student Name – Nicoleta </a:t>
            </a:r>
            <a:r>
              <a:rPr lang="en-US" sz="2000" dirty="0" err="1" smtClean="0">
                <a:solidFill>
                  <a:schemeClr val="tx1"/>
                </a:solidFill>
                <a:latin typeface="Times New Roman" panose="02020603050405020304" pitchFamily="18" charset="0"/>
                <a:cs typeface="Times New Roman" panose="02020603050405020304" pitchFamily="18" charset="0"/>
              </a:rPr>
              <a:t>Florea</a:t>
            </a:r>
            <a:endParaRPr lang="en-US" sz="2000" dirty="0" smtClean="0">
              <a:solidFill>
                <a:schemeClr val="tx1"/>
              </a:solidFill>
              <a:latin typeface="Times New Roman" panose="02020603050405020304" pitchFamily="18" charset="0"/>
              <a:cs typeface="Times New Roman" panose="02020603050405020304" pitchFamily="18" charset="0"/>
            </a:endParaRPr>
          </a:p>
          <a:p>
            <a:pPr algn="just"/>
            <a:r>
              <a:rPr lang="en-US" sz="2000" dirty="0" smtClean="0">
                <a:solidFill>
                  <a:schemeClr val="tx1"/>
                </a:solidFill>
                <a:latin typeface="Times New Roman" panose="02020603050405020304" pitchFamily="18" charset="0"/>
                <a:cs typeface="Times New Roman" panose="02020603050405020304" pitchFamily="18" charset="0"/>
              </a:rPr>
              <a:t>Student ID – 2129101</a:t>
            </a:r>
          </a:p>
          <a:p>
            <a:pPr algn="just"/>
            <a:r>
              <a:rPr lang="en-US" sz="2000" dirty="0" smtClean="0">
                <a:solidFill>
                  <a:schemeClr val="tx1"/>
                </a:solidFill>
                <a:latin typeface="Times New Roman" panose="02020603050405020304" pitchFamily="18" charset="0"/>
                <a:cs typeface="Times New Roman" panose="02020603050405020304" pitchFamily="18" charset="0"/>
              </a:rPr>
              <a:t>Lecturer - Dr. Ernest </a:t>
            </a:r>
            <a:r>
              <a:rPr lang="en-US" sz="2000" dirty="0" err="1" smtClean="0">
                <a:solidFill>
                  <a:schemeClr val="tx1"/>
                </a:solidFill>
                <a:latin typeface="Times New Roman" panose="02020603050405020304" pitchFamily="18" charset="0"/>
                <a:cs typeface="Times New Roman" panose="02020603050405020304" pitchFamily="18" charset="0"/>
              </a:rPr>
              <a:t>Wavei</a:t>
            </a:r>
            <a:endParaRPr lang="en-US" dirty="0" smtClean="0"/>
          </a:p>
        </p:txBody>
      </p:sp>
      <p:sp>
        <p:nvSpPr>
          <p:cNvPr id="5" name="Rectangle 4"/>
          <p:cNvSpPr/>
          <p:nvPr/>
        </p:nvSpPr>
        <p:spPr>
          <a:xfrm>
            <a:off x="4367826" y="1865811"/>
            <a:ext cx="3140258" cy="400110"/>
          </a:xfrm>
          <a:prstGeom prst="rect">
            <a:avLst/>
          </a:prstGeom>
        </p:spPr>
        <p:txBody>
          <a:bodyPr wrap="square">
            <a:spAutoFit/>
          </a:bodyPr>
          <a:lstStyle/>
          <a:p>
            <a:r>
              <a:rPr lang="en-US" sz="2000" dirty="0">
                <a:latin typeface="Times New Roman" panose="02020603050405020304" pitchFamily="18" charset="0"/>
                <a:cs typeface="Times New Roman" panose="02020603050405020304" pitchFamily="18" charset="0"/>
              </a:rPr>
              <a:t>Module code: BMIH6001</a:t>
            </a:r>
          </a:p>
        </p:txBody>
      </p:sp>
    </p:spTree>
    <p:extLst>
      <p:ext uri="{BB962C8B-B14F-4D97-AF65-F5344CB8AC3E}">
        <p14:creationId xmlns:p14="http://schemas.microsoft.com/office/powerpoint/2010/main" val="259526330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         </a:t>
            </a:r>
            <a:r>
              <a:rPr lang="en-US" sz="4800" b="1" dirty="0" smtClean="0">
                <a:latin typeface="Times New Roman" panose="02020603050405020304" pitchFamily="18" charset="0"/>
                <a:cs typeface="Times New Roman" panose="02020603050405020304" pitchFamily="18" charset="0"/>
              </a:rPr>
              <a:t>Introduction of the Presentation </a:t>
            </a:r>
            <a:endParaRPr lang="en-US" sz="4800"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424549" y="2259725"/>
            <a:ext cx="5576858" cy="2753710"/>
          </a:xfrm>
        </p:spPr>
        <p:txBody>
          <a:bodyPr>
            <a:normAutofit/>
          </a:bodyPr>
          <a:lstStyle/>
          <a:p>
            <a:pPr lvl="0" algn="just"/>
            <a:r>
              <a:rPr lang="en-US" sz="1800" dirty="0" smtClean="0">
                <a:latin typeface="Times New Roman" panose="02020603050405020304" pitchFamily="18" charset="0"/>
                <a:cs typeface="Times New Roman" panose="02020603050405020304" pitchFamily="18" charset="0"/>
              </a:rPr>
              <a:t>The </a:t>
            </a:r>
            <a:r>
              <a:rPr lang="en-US" sz="1800" dirty="0">
                <a:latin typeface="Times New Roman" panose="02020603050405020304" pitchFamily="18" charset="0"/>
                <a:cs typeface="Times New Roman" panose="02020603050405020304" pitchFamily="18" charset="0"/>
              </a:rPr>
              <a:t>Hospitality Industry contributes to environmental challenges and impacts, and there is a need to address sustainability concerns (Kumar </a:t>
            </a:r>
            <a:r>
              <a:rPr lang="en-US" sz="1800" i="1" dirty="0">
                <a:latin typeface="Times New Roman" panose="02020603050405020304" pitchFamily="18" charset="0"/>
                <a:cs typeface="Times New Roman" panose="02020603050405020304" pitchFamily="18" charset="0"/>
              </a:rPr>
              <a:t>et al</a:t>
            </a:r>
            <a:r>
              <a:rPr lang="en-US" sz="1800" dirty="0">
                <a:latin typeface="Times New Roman" panose="02020603050405020304" pitchFamily="18" charset="0"/>
                <a:cs typeface="Times New Roman" panose="02020603050405020304" pitchFamily="18" charset="0"/>
              </a:rPr>
              <a:t>., 2024). </a:t>
            </a:r>
          </a:p>
          <a:p>
            <a:pPr lvl="0" algn="just"/>
            <a:r>
              <a:rPr lang="en-US" sz="1800" dirty="0">
                <a:latin typeface="Times New Roman" panose="02020603050405020304" pitchFamily="18" charset="0"/>
                <a:cs typeface="Times New Roman" panose="02020603050405020304" pitchFamily="18" charset="0"/>
              </a:rPr>
              <a:t>My presentation explores the challenges, relevance, and opportunities associated with adopting sustainable and eco-friendly practices.</a:t>
            </a:r>
          </a:p>
          <a:p>
            <a:pPr algn="just"/>
            <a:endParaRPr lang="en-US" sz="18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6001407" y="2092786"/>
            <a:ext cx="6017915" cy="4178499"/>
          </a:xfrm>
          <a:prstGeom prst="rect">
            <a:avLst/>
          </a:prstGeom>
        </p:spPr>
      </p:pic>
    </p:spTree>
    <p:extLst>
      <p:ext uri="{BB962C8B-B14F-4D97-AF65-F5344CB8AC3E}">
        <p14:creationId xmlns:p14="http://schemas.microsoft.com/office/powerpoint/2010/main" val="6858077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760236"/>
            <a:ext cx="10515600" cy="1325563"/>
          </a:xfrm>
        </p:spPr>
        <p:txBody>
          <a:bodyPr>
            <a:noAutofit/>
          </a:bodyPr>
          <a:lstStyle/>
          <a:p>
            <a:pPr algn="ctr"/>
            <a:r>
              <a:rPr lang="en-US" sz="6600" b="1" dirty="0">
                <a:latin typeface="Times New Roman" panose="02020603050405020304" pitchFamily="18" charset="0"/>
                <a:cs typeface="Times New Roman" panose="02020603050405020304" pitchFamily="18" charset="0"/>
              </a:rPr>
              <a:t>Introduction  </a:t>
            </a:r>
            <a:br>
              <a:rPr lang="en-US" sz="6600" b="1" dirty="0">
                <a:latin typeface="Times New Roman" panose="02020603050405020304" pitchFamily="18" charset="0"/>
                <a:cs typeface="Times New Roman" panose="02020603050405020304" pitchFamily="18" charset="0"/>
              </a:rPr>
            </a:br>
            <a:endParaRPr lang="en-US" sz="6600"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01524" y="1618921"/>
            <a:ext cx="7361425" cy="4936420"/>
          </a:xfrm>
        </p:spPr>
        <p:txBody>
          <a:bodyPr>
            <a:noAutofit/>
          </a:bodyPr>
          <a:lstStyle/>
          <a:p>
            <a:pPr marL="0" indent="0" algn="just">
              <a:buNone/>
            </a:pPr>
            <a:r>
              <a:rPr lang="en-US" sz="1800" b="1" dirty="0">
                <a:latin typeface="Times New Roman" panose="02020603050405020304" pitchFamily="18" charset="0"/>
                <a:cs typeface="Times New Roman" panose="02020603050405020304" pitchFamily="18" charset="0"/>
              </a:rPr>
              <a:t>Sustainability </a:t>
            </a:r>
            <a:endParaRPr lang="en-US" sz="1800" dirty="0">
              <a:latin typeface="Times New Roman" panose="02020603050405020304" pitchFamily="18" charset="0"/>
              <a:cs typeface="Times New Roman" panose="02020603050405020304" pitchFamily="18" charset="0"/>
            </a:endParaRPr>
          </a:p>
          <a:p>
            <a:pPr lvl="0" algn="just"/>
            <a:r>
              <a:rPr lang="en-US" sz="1800" dirty="0">
                <a:latin typeface="Times New Roman" panose="02020603050405020304" pitchFamily="18" charset="0"/>
                <a:cs typeface="Times New Roman" panose="02020603050405020304" pitchFamily="18" charset="0"/>
              </a:rPr>
              <a:t>Sustainability helps in meeting the present needs where the ability of the future generations is not compromised to fulfil their needs.</a:t>
            </a:r>
          </a:p>
          <a:p>
            <a:pPr lvl="0" algn="just"/>
            <a:r>
              <a:rPr lang="en-US" sz="1800" dirty="0">
                <a:latin typeface="Times New Roman" panose="02020603050405020304" pitchFamily="18" charset="0"/>
                <a:cs typeface="Times New Roman" panose="02020603050405020304" pitchFamily="18" charset="0"/>
              </a:rPr>
              <a:t>More emphasis is given to balancing the needs of the present with focusing on the well-being in the long-term of future generations as well as the planet (Gupta </a:t>
            </a:r>
            <a:r>
              <a:rPr lang="en-US" sz="1800" i="1" dirty="0">
                <a:latin typeface="Times New Roman" panose="02020603050405020304" pitchFamily="18" charset="0"/>
                <a:cs typeface="Times New Roman" panose="02020603050405020304" pitchFamily="18" charset="0"/>
              </a:rPr>
              <a:t>et al</a:t>
            </a:r>
            <a:r>
              <a:rPr lang="en-US" sz="1800" dirty="0">
                <a:latin typeface="Times New Roman" panose="02020603050405020304" pitchFamily="18" charset="0"/>
                <a:cs typeface="Times New Roman" panose="02020603050405020304" pitchFamily="18" charset="0"/>
              </a:rPr>
              <a:t>., 2024).</a:t>
            </a:r>
          </a:p>
          <a:p>
            <a:pPr marL="0" indent="0" algn="just">
              <a:buNone/>
            </a:pPr>
            <a:r>
              <a:rPr lang="en-US" sz="1800" b="1" dirty="0" smtClean="0">
                <a:latin typeface="Times New Roman" panose="02020603050405020304" pitchFamily="18" charset="0"/>
                <a:cs typeface="Times New Roman" panose="02020603050405020304" pitchFamily="18" charset="0"/>
              </a:rPr>
              <a:t>Relevance </a:t>
            </a:r>
            <a:r>
              <a:rPr lang="en-US" sz="1800" b="1" dirty="0">
                <a:latin typeface="Times New Roman" panose="02020603050405020304" pitchFamily="18" charset="0"/>
                <a:cs typeface="Times New Roman" panose="02020603050405020304" pitchFamily="18" charset="0"/>
              </a:rPr>
              <a:t>to Hospitality  </a:t>
            </a:r>
            <a:endParaRPr lang="en-US" sz="1800" dirty="0">
              <a:latin typeface="Times New Roman" panose="02020603050405020304" pitchFamily="18" charset="0"/>
              <a:cs typeface="Times New Roman" panose="02020603050405020304" pitchFamily="18" charset="0"/>
            </a:endParaRPr>
          </a:p>
          <a:p>
            <a:pPr lvl="0" algn="just"/>
            <a:r>
              <a:rPr lang="en-US" sz="1800" dirty="0">
                <a:latin typeface="Times New Roman" panose="02020603050405020304" pitchFamily="18" charset="0"/>
                <a:cs typeface="Times New Roman" panose="02020603050405020304" pitchFamily="18" charset="0"/>
              </a:rPr>
              <a:t>The Hotel and Hospitality sector contributes to 8-10% of GHG emissions which shows the significant impact on the environment.  </a:t>
            </a:r>
          </a:p>
          <a:p>
            <a:pPr lvl="0" algn="just"/>
            <a:r>
              <a:rPr lang="en-US" sz="1800" dirty="0">
                <a:latin typeface="Times New Roman" panose="02020603050405020304" pitchFamily="18" charset="0"/>
                <a:cs typeface="Times New Roman" panose="02020603050405020304" pitchFamily="18" charset="0"/>
              </a:rPr>
              <a:t>There is an increasing demand for accommodations which is eco-friendly which shows the awareness of the customers regarding the environment due to which environmentally conscious travel choices are made by the customers (Gupta </a:t>
            </a:r>
            <a:r>
              <a:rPr lang="en-US" sz="1800" i="1" dirty="0">
                <a:latin typeface="Times New Roman" panose="02020603050405020304" pitchFamily="18" charset="0"/>
                <a:cs typeface="Times New Roman" panose="02020603050405020304" pitchFamily="18" charset="0"/>
              </a:rPr>
              <a:t>et al</a:t>
            </a:r>
            <a:r>
              <a:rPr lang="en-US" sz="1800" dirty="0">
                <a:latin typeface="Times New Roman" panose="02020603050405020304" pitchFamily="18" charset="0"/>
                <a:cs typeface="Times New Roman" panose="02020603050405020304" pitchFamily="18" charset="0"/>
              </a:rPr>
              <a:t>., 2024). </a:t>
            </a:r>
          </a:p>
          <a:p>
            <a:pPr algn="just"/>
            <a:endParaRPr lang="en-US" sz="18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8124497" y="2021052"/>
            <a:ext cx="3920066" cy="4074947"/>
          </a:xfrm>
          <a:prstGeom prst="rect">
            <a:avLst/>
          </a:prstGeom>
        </p:spPr>
      </p:pic>
    </p:spTree>
    <p:extLst>
      <p:ext uri="{BB962C8B-B14F-4D97-AF65-F5344CB8AC3E}">
        <p14:creationId xmlns:p14="http://schemas.microsoft.com/office/powerpoint/2010/main" val="14434437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624769"/>
            <a:ext cx="10515600" cy="1325563"/>
          </a:xfrm>
        </p:spPr>
        <p:txBody>
          <a:bodyPr>
            <a:noAutofit/>
          </a:bodyPr>
          <a:lstStyle/>
          <a:p>
            <a:pPr algn="ctr"/>
            <a:r>
              <a:rPr lang="en-US" sz="4800" b="1" dirty="0">
                <a:latin typeface="Times New Roman" panose="02020603050405020304" pitchFamily="18" charset="0"/>
                <a:cs typeface="Times New Roman" panose="02020603050405020304" pitchFamily="18" charset="0"/>
              </a:rPr>
              <a:t>Background </a:t>
            </a:r>
            <a:r>
              <a:rPr lang="en-US" sz="4800" b="1" dirty="0" smtClean="0">
                <a:latin typeface="Times New Roman" panose="02020603050405020304" pitchFamily="18" charset="0"/>
                <a:cs typeface="Times New Roman" panose="02020603050405020304" pitchFamily="18" charset="0"/>
              </a:rPr>
              <a:t>Detail  </a:t>
            </a:r>
            <a:r>
              <a:rPr lang="en-US" sz="4800" b="1" dirty="0">
                <a:latin typeface="Times New Roman" panose="02020603050405020304" pitchFamily="18" charset="0"/>
                <a:cs typeface="Times New Roman" panose="02020603050405020304" pitchFamily="18" charset="0"/>
              </a:rPr>
              <a:t/>
            </a:r>
            <a:br>
              <a:rPr lang="en-US" sz="4800" b="1" dirty="0">
                <a:latin typeface="Times New Roman" panose="02020603050405020304" pitchFamily="18" charset="0"/>
                <a:cs typeface="Times New Roman" panose="02020603050405020304" pitchFamily="18" charset="0"/>
              </a:rPr>
            </a:br>
            <a:endParaRPr lang="en-US" sz="4800"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0" y="1532113"/>
            <a:ext cx="8481848" cy="5068383"/>
          </a:xfrm>
        </p:spPr>
        <p:txBody>
          <a:bodyPr>
            <a:noAutofit/>
          </a:bodyPr>
          <a:lstStyle/>
          <a:p>
            <a:pPr marL="0" indent="0" algn="just">
              <a:buNone/>
            </a:pPr>
            <a:r>
              <a:rPr lang="en-US" sz="1800" b="1" dirty="0">
                <a:latin typeface="Times New Roman" panose="02020603050405020304" pitchFamily="18" charset="0"/>
                <a:cs typeface="Times New Roman" panose="02020603050405020304" pitchFamily="18" charset="0"/>
              </a:rPr>
              <a:t>Background Detail  </a:t>
            </a:r>
            <a:endParaRPr lang="en-US" sz="1800" dirty="0">
              <a:latin typeface="Times New Roman" panose="02020603050405020304" pitchFamily="18" charset="0"/>
              <a:cs typeface="Times New Roman" panose="02020603050405020304" pitchFamily="18" charset="0"/>
            </a:endParaRPr>
          </a:p>
          <a:p>
            <a:pPr lvl="0" algn="just"/>
            <a:r>
              <a:rPr lang="en-US" sz="1800" dirty="0">
                <a:latin typeface="Times New Roman" panose="02020603050405020304" pitchFamily="18" charset="0"/>
                <a:cs typeface="Times New Roman" panose="02020603050405020304" pitchFamily="18" charset="0"/>
              </a:rPr>
              <a:t>This sector consists of multiple businesses including hotels, restaurants, bars and other establishments which provide food. Lodging, and drinks to tourists as well as </a:t>
            </a:r>
            <a:r>
              <a:rPr lang="en-US" sz="1800" dirty="0" err="1">
                <a:latin typeface="Times New Roman" panose="02020603050405020304" pitchFamily="18" charset="0"/>
                <a:cs typeface="Times New Roman" panose="02020603050405020304" pitchFamily="18" charset="0"/>
              </a:rPr>
              <a:t>travellers</a:t>
            </a:r>
            <a:r>
              <a:rPr lang="en-US" sz="1800" dirty="0">
                <a:latin typeface="Times New Roman" panose="02020603050405020304" pitchFamily="18" charset="0"/>
                <a:cs typeface="Times New Roman" panose="02020603050405020304" pitchFamily="18" charset="0"/>
              </a:rPr>
              <a:t>. </a:t>
            </a:r>
          </a:p>
          <a:p>
            <a:pPr lvl="0" algn="just"/>
            <a:r>
              <a:rPr lang="en-US" sz="1800" dirty="0" smtClean="0">
                <a:latin typeface="Times New Roman" panose="02020603050405020304" pitchFamily="18" charset="0"/>
                <a:cs typeface="Times New Roman" panose="02020603050405020304" pitchFamily="18" charset="0"/>
              </a:rPr>
              <a:t>The </a:t>
            </a:r>
            <a:r>
              <a:rPr lang="en-US" sz="1800" dirty="0">
                <a:latin typeface="Times New Roman" panose="02020603050405020304" pitchFamily="18" charset="0"/>
                <a:cs typeface="Times New Roman" panose="02020603050405020304" pitchFamily="18" charset="0"/>
              </a:rPr>
              <a:t>substantial amount of waste such as paper, plastic, waste and other substantial items produced by the hotels and the travel and tourism industry contribute to the GHG Emissions.</a:t>
            </a:r>
          </a:p>
          <a:p>
            <a:pPr marL="0" indent="0" algn="just">
              <a:buNone/>
            </a:pPr>
            <a:r>
              <a:rPr lang="en-US" sz="1800" b="1" dirty="0" smtClean="0">
                <a:latin typeface="Times New Roman" panose="02020603050405020304" pitchFamily="18" charset="0"/>
                <a:cs typeface="Times New Roman" panose="02020603050405020304" pitchFamily="18" charset="0"/>
              </a:rPr>
              <a:t>  </a:t>
            </a:r>
            <a:endParaRPr lang="en-US" sz="1800" dirty="0">
              <a:latin typeface="Times New Roman" panose="02020603050405020304" pitchFamily="18" charset="0"/>
              <a:cs typeface="Times New Roman" panose="02020603050405020304" pitchFamily="18" charset="0"/>
            </a:endParaRPr>
          </a:p>
          <a:p>
            <a:pPr marL="0" indent="0" algn="just">
              <a:buNone/>
            </a:pPr>
            <a:r>
              <a:rPr lang="en-US" sz="1800" b="1" dirty="0">
                <a:latin typeface="Times New Roman" panose="02020603050405020304" pitchFamily="18" charset="0"/>
                <a:cs typeface="Times New Roman" panose="02020603050405020304" pitchFamily="18" charset="0"/>
              </a:rPr>
              <a:t>Marriott International </a:t>
            </a:r>
            <a:endParaRPr lang="en-US" sz="1800" dirty="0">
              <a:latin typeface="Times New Roman" panose="02020603050405020304" pitchFamily="18" charset="0"/>
              <a:cs typeface="Times New Roman" panose="02020603050405020304" pitchFamily="18" charset="0"/>
            </a:endParaRPr>
          </a:p>
          <a:p>
            <a:pPr lvl="0" algn="just"/>
            <a:r>
              <a:rPr lang="en-US" sz="1800" dirty="0" smtClean="0">
                <a:latin typeface="Times New Roman" panose="02020603050405020304" pitchFamily="18" charset="0"/>
                <a:cs typeface="Times New Roman" panose="02020603050405020304" pitchFamily="18" charset="0"/>
              </a:rPr>
              <a:t>The </a:t>
            </a:r>
            <a:r>
              <a:rPr lang="en-US" sz="1800" dirty="0">
                <a:latin typeface="Times New Roman" panose="02020603050405020304" pitchFamily="18" charset="0"/>
                <a:cs typeface="Times New Roman" panose="02020603050405020304" pitchFamily="18" charset="0"/>
              </a:rPr>
              <a:t>Marriott Company is considered a leader in sustainability initiatives and it includes reducing the negative impact on the environment by setting ambitious goals, and community engagement where the communities are supported through economic as well as social development programs (Ruiz-</a:t>
            </a:r>
            <a:r>
              <a:rPr lang="en-US" sz="1800" dirty="0" err="1">
                <a:latin typeface="Times New Roman" panose="02020603050405020304" pitchFamily="18" charset="0"/>
                <a:cs typeface="Times New Roman" panose="02020603050405020304" pitchFamily="18" charset="0"/>
              </a:rPr>
              <a:t>Fernández</a:t>
            </a:r>
            <a:r>
              <a:rPr lang="en-US" sz="1800" dirty="0">
                <a:latin typeface="Times New Roman" panose="02020603050405020304" pitchFamily="18" charset="0"/>
                <a:cs typeface="Times New Roman" panose="02020603050405020304" pitchFamily="18" charset="0"/>
              </a:rPr>
              <a:t> </a:t>
            </a:r>
            <a:r>
              <a:rPr lang="en-US" sz="1800" i="1" dirty="0">
                <a:latin typeface="Times New Roman" panose="02020603050405020304" pitchFamily="18" charset="0"/>
                <a:cs typeface="Times New Roman" panose="02020603050405020304" pitchFamily="18" charset="0"/>
              </a:rPr>
              <a:t>et al</a:t>
            </a:r>
            <a:r>
              <a:rPr lang="en-US" sz="1800" dirty="0">
                <a:latin typeface="Times New Roman" panose="02020603050405020304" pitchFamily="18" charset="0"/>
                <a:cs typeface="Times New Roman" panose="02020603050405020304" pitchFamily="18" charset="0"/>
              </a:rPr>
              <a:t>., 2024). </a:t>
            </a:r>
          </a:p>
          <a:p>
            <a:pPr lvl="0" algn="just"/>
            <a:r>
              <a:rPr lang="en-US" sz="1800" dirty="0" smtClean="0">
                <a:latin typeface="Times New Roman" panose="02020603050405020304" pitchFamily="18" charset="0"/>
                <a:cs typeface="Times New Roman" panose="02020603050405020304" pitchFamily="18" charset="0"/>
              </a:rPr>
              <a:t>It </a:t>
            </a:r>
            <a:r>
              <a:rPr lang="en-US" sz="1800" dirty="0">
                <a:latin typeface="Times New Roman" panose="02020603050405020304" pitchFamily="18" charset="0"/>
                <a:cs typeface="Times New Roman" panose="02020603050405020304" pitchFamily="18" charset="0"/>
              </a:rPr>
              <a:t>is a relevant case study such as the initiatives of Marriott where the global and large companies can integrate sustainability into the core operations of the business and achieve social as well as environmental impact (Ruiz-</a:t>
            </a:r>
            <a:r>
              <a:rPr lang="en-US" sz="1800" dirty="0" err="1">
                <a:latin typeface="Times New Roman" panose="02020603050405020304" pitchFamily="18" charset="0"/>
                <a:cs typeface="Times New Roman" panose="02020603050405020304" pitchFamily="18" charset="0"/>
              </a:rPr>
              <a:t>Fernández</a:t>
            </a:r>
            <a:r>
              <a:rPr lang="en-US" sz="1800" dirty="0">
                <a:latin typeface="Times New Roman" panose="02020603050405020304" pitchFamily="18" charset="0"/>
                <a:cs typeface="Times New Roman" panose="02020603050405020304" pitchFamily="18" charset="0"/>
              </a:rPr>
              <a:t> </a:t>
            </a:r>
            <a:r>
              <a:rPr lang="en-US" sz="1800" i="1" dirty="0">
                <a:latin typeface="Times New Roman" panose="02020603050405020304" pitchFamily="18" charset="0"/>
                <a:cs typeface="Times New Roman" panose="02020603050405020304" pitchFamily="18" charset="0"/>
              </a:rPr>
              <a:t>et al</a:t>
            </a:r>
            <a:r>
              <a:rPr lang="en-US" sz="1800" dirty="0">
                <a:latin typeface="Times New Roman" panose="02020603050405020304" pitchFamily="18" charset="0"/>
                <a:cs typeface="Times New Roman" panose="02020603050405020304" pitchFamily="18" charset="0"/>
              </a:rPr>
              <a:t>., 2024).</a:t>
            </a:r>
          </a:p>
          <a:p>
            <a:pPr algn="just"/>
            <a:endParaRPr lang="en-US" sz="18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9189156" y="2715860"/>
            <a:ext cx="2901244" cy="2973740"/>
          </a:xfrm>
          <a:prstGeom prst="rect">
            <a:avLst/>
          </a:prstGeom>
        </p:spPr>
      </p:pic>
    </p:spTree>
    <p:extLst>
      <p:ext uri="{BB962C8B-B14F-4D97-AF65-F5344CB8AC3E}">
        <p14:creationId xmlns:p14="http://schemas.microsoft.com/office/powerpoint/2010/main" val="327115328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7578" y="308680"/>
            <a:ext cx="10515600" cy="1325563"/>
          </a:xfrm>
        </p:spPr>
        <p:txBody>
          <a:bodyPr>
            <a:noAutofit/>
          </a:bodyPr>
          <a:lstStyle/>
          <a:p>
            <a:pPr algn="ctr"/>
            <a:r>
              <a:rPr lang="en-US" sz="6000" b="1" dirty="0">
                <a:latin typeface="Times New Roman" panose="02020603050405020304" pitchFamily="18" charset="0"/>
                <a:cs typeface="Times New Roman" panose="02020603050405020304" pitchFamily="18" charset="0"/>
              </a:rPr>
              <a:t>Literature Review  </a:t>
            </a:r>
            <a:r>
              <a:rPr lang="en-US" sz="6000" dirty="0">
                <a:latin typeface="Times New Roman" panose="02020603050405020304" pitchFamily="18" charset="0"/>
                <a:cs typeface="Times New Roman" panose="02020603050405020304" pitchFamily="18" charset="0"/>
              </a:rPr>
              <a:t/>
            </a:r>
            <a:br>
              <a:rPr lang="en-US" sz="6000" dirty="0">
                <a:latin typeface="Times New Roman" panose="02020603050405020304" pitchFamily="18" charset="0"/>
                <a:cs typeface="Times New Roman" panose="02020603050405020304" pitchFamily="18" charset="0"/>
              </a:rPr>
            </a:br>
            <a:endParaRPr lang="en-US" sz="60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0" y="1118216"/>
            <a:ext cx="7935310" cy="5576874"/>
          </a:xfrm>
        </p:spPr>
        <p:txBody>
          <a:bodyPr>
            <a:noAutofit/>
          </a:bodyPr>
          <a:lstStyle/>
          <a:p>
            <a:pPr marL="0" indent="0" algn="just">
              <a:buNone/>
            </a:pPr>
            <a:r>
              <a:rPr lang="en-US" sz="1600" b="1" dirty="0">
                <a:latin typeface="Times New Roman" panose="02020603050405020304" pitchFamily="18" charset="0"/>
                <a:cs typeface="Times New Roman" panose="02020603050405020304" pitchFamily="18" charset="0"/>
              </a:rPr>
              <a:t>Key Theories and Concepts</a:t>
            </a:r>
            <a:endParaRPr lang="en-US" sz="1600" dirty="0">
              <a:latin typeface="Times New Roman" panose="02020603050405020304" pitchFamily="18" charset="0"/>
              <a:cs typeface="Times New Roman" panose="02020603050405020304" pitchFamily="18" charset="0"/>
            </a:endParaRPr>
          </a:p>
          <a:p>
            <a:pPr marL="0" indent="0" algn="just">
              <a:buNone/>
            </a:pPr>
            <a:r>
              <a:rPr lang="en-US" sz="1600" b="1" dirty="0">
                <a:latin typeface="Times New Roman" panose="02020603050405020304" pitchFamily="18" charset="0"/>
                <a:cs typeface="Times New Roman" panose="02020603050405020304" pitchFamily="18" charset="0"/>
              </a:rPr>
              <a:t>Triple Bottom Line (Profit, People, Planet)</a:t>
            </a:r>
            <a:endParaRPr lang="en-US" sz="1600" dirty="0">
              <a:latin typeface="Times New Roman" panose="02020603050405020304" pitchFamily="18" charset="0"/>
              <a:cs typeface="Times New Roman" panose="02020603050405020304" pitchFamily="18" charset="0"/>
            </a:endParaRPr>
          </a:p>
          <a:p>
            <a:pPr lvl="0" algn="just"/>
            <a:r>
              <a:rPr lang="en-US" sz="1600" dirty="0">
                <a:latin typeface="Times New Roman" panose="02020603050405020304" pitchFamily="18" charset="0"/>
                <a:cs typeface="Times New Roman" panose="02020603050405020304" pitchFamily="18" charset="0"/>
              </a:rPr>
              <a:t>This framework gives the importance of considering various factors such as economic, social as well as environmental factors in the process of decision-making. </a:t>
            </a:r>
          </a:p>
          <a:p>
            <a:pPr lvl="0" algn="just"/>
            <a:r>
              <a:rPr lang="en-US" sz="1600" dirty="0">
                <a:latin typeface="Times New Roman" panose="02020603050405020304" pitchFamily="18" charset="0"/>
                <a:cs typeface="Times New Roman" panose="02020603050405020304" pitchFamily="18" charset="0"/>
              </a:rPr>
              <a:t>The profit ensures profitability as well as financial viability and People </a:t>
            </a:r>
            <a:r>
              <a:rPr lang="en-US" sz="1600" dirty="0" err="1">
                <a:latin typeface="Times New Roman" panose="02020603050405020304" pitchFamily="18" charset="0"/>
                <a:cs typeface="Times New Roman" panose="02020603050405020304" pitchFamily="18" charset="0"/>
              </a:rPr>
              <a:t>prioritise</a:t>
            </a:r>
            <a:r>
              <a:rPr lang="en-US" sz="1600" dirty="0">
                <a:latin typeface="Times New Roman" panose="02020603050405020304" pitchFamily="18" charset="0"/>
                <a:cs typeface="Times New Roman" panose="02020603050405020304" pitchFamily="18" charset="0"/>
              </a:rPr>
              <a:t> social equity, ensuring that the </a:t>
            </a:r>
            <a:r>
              <a:rPr lang="en-US" sz="1600" dirty="0" err="1">
                <a:latin typeface="Times New Roman" panose="02020603050405020304" pitchFamily="18" charset="0"/>
                <a:cs typeface="Times New Roman" panose="02020603050405020304" pitchFamily="18" charset="0"/>
              </a:rPr>
              <a:t>labour</a:t>
            </a:r>
            <a:r>
              <a:rPr lang="en-US" sz="1600" dirty="0">
                <a:latin typeface="Times New Roman" panose="02020603050405020304" pitchFamily="18" charset="0"/>
                <a:cs typeface="Times New Roman" panose="02020603050405020304" pitchFamily="18" charset="0"/>
              </a:rPr>
              <a:t> practices are fair and engagement among the community (Machado </a:t>
            </a:r>
            <a:r>
              <a:rPr lang="en-US" sz="1600" i="1" dirty="0">
                <a:latin typeface="Times New Roman" panose="02020603050405020304" pitchFamily="18" charset="0"/>
                <a:cs typeface="Times New Roman" panose="02020603050405020304" pitchFamily="18" charset="0"/>
              </a:rPr>
              <a:t>et al</a:t>
            </a:r>
            <a:r>
              <a:rPr lang="en-US" sz="1600" dirty="0">
                <a:latin typeface="Times New Roman" panose="02020603050405020304" pitchFamily="18" charset="0"/>
                <a:cs typeface="Times New Roman" panose="02020603050405020304" pitchFamily="18" charset="0"/>
              </a:rPr>
              <a:t>., 2024). The Planet helps </a:t>
            </a:r>
            <a:r>
              <a:rPr lang="en-US" sz="1600" dirty="0" err="1">
                <a:latin typeface="Times New Roman" panose="02020603050405020304" pitchFamily="18" charset="0"/>
                <a:cs typeface="Times New Roman" panose="02020603050405020304" pitchFamily="18" charset="0"/>
              </a:rPr>
              <a:t>minimise</a:t>
            </a:r>
            <a:r>
              <a:rPr lang="en-US" sz="1600" dirty="0">
                <a:latin typeface="Times New Roman" panose="02020603050405020304" pitchFamily="18" charset="0"/>
                <a:cs typeface="Times New Roman" panose="02020603050405020304" pitchFamily="18" charset="0"/>
              </a:rPr>
              <a:t> the negative impact on the environment and also the natural resources will be protected. </a:t>
            </a:r>
          </a:p>
          <a:p>
            <a:pPr marL="0" indent="0" algn="just">
              <a:buNone/>
            </a:pPr>
            <a:r>
              <a:rPr lang="en-US" sz="1600" b="1" dirty="0">
                <a:latin typeface="Times New Roman" panose="02020603050405020304" pitchFamily="18" charset="0"/>
                <a:cs typeface="Times New Roman" panose="02020603050405020304" pitchFamily="18" charset="0"/>
              </a:rPr>
              <a:t>Circular Economy</a:t>
            </a:r>
            <a:endParaRPr lang="en-US" sz="1600" dirty="0">
              <a:latin typeface="Times New Roman" panose="02020603050405020304" pitchFamily="18" charset="0"/>
              <a:cs typeface="Times New Roman" panose="02020603050405020304" pitchFamily="18" charset="0"/>
            </a:endParaRPr>
          </a:p>
          <a:p>
            <a:pPr lvl="0" algn="just"/>
            <a:r>
              <a:rPr lang="en-US" sz="1600" dirty="0">
                <a:latin typeface="Times New Roman" panose="02020603050405020304" pitchFamily="18" charset="0"/>
                <a:cs typeface="Times New Roman" panose="02020603050405020304" pitchFamily="18" charset="0"/>
              </a:rPr>
              <a:t>The Circular economy is more focused on the reduction of waste and </a:t>
            </a:r>
            <a:r>
              <a:rPr lang="en-US" sz="1600" dirty="0" err="1">
                <a:latin typeface="Times New Roman" panose="02020603050405020304" pitchFamily="18" charset="0"/>
                <a:cs typeface="Times New Roman" panose="02020603050405020304" pitchFamily="18" charset="0"/>
              </a:rPr>
              <a:t>maximising</a:t>
            </a:r>
            <a:r>
              <a:rPr lang="en-US" sz="1600" dirty="0">
                <a:latin typeface="Times New Roman" panose="02020603050405020304" pitchFamily="18" charset="0"/>
                <a:cs typeface="Times New Roman" panose="02020603050405020304" pitchFamily="18" charset="0"/>
              </a:rPr>
              <a:t> the efficiency of the resources. </a:t>
            </a:r>
          </a:p>
          <a:p>
            <a:pPr lvl="0" algn="just"/>
            <a:r>
              <a:rPr lang="en-US" sz="1600" dirty="0">
                <a:latin typeface="Times New Roman" panose="02020603050405020304" pitchFamily="18" charset="0"/>
                <a:cs typeface="Times New Roman" panose="02020603050405020304" pitchFamily="18" charset="0"/>
              </a:rPr>
              <a:t>It includes recycling where the materials which are used are processed and converted into new products and reusing allows the finding the new applications for the materials which are existing (Machado </a:t>
            </a:r>
            <a:r>
              <a:rPr lang="en-US" sz="1600" i="1" dirty="0">
                <a:latin typeface="Times New Roman" panose="02020603050405020304" pitchFamily="18" charset="0"/>
                <a:cs typeface="Times New Roman" panose="02020603050405020304" pitchFamily="18" charset="0"/>
              </a:rPr>
              <a:t>et al</a:t>
            </a:r>
            <a:r>
              <a:rPr lang="en-US" sz="1600" dirty="0">
                <a:latin typeface="Times New Roman" panose="02020603050405020304" pitchFamily="18" charset="0"/>
                <a:cs typeface="Times New Roman" panose="02020603050405020304" pitchFamily="18" charset="0"/>
              </a:rPr>
              <a:t>., 2024). </a:t>
            </a:r>
          </a:p>
          <a:p>
            <a:pPr marL="0" indent="0" algn="just">
              <a:buNone/>
            </a:pPr>
            <a:r>
              <a:rPr lang="en-US" sz="1600" b="1" dirty="0" smtClean="0">
                <a:latin typeface="Times New Roman" panose="02020603050405020304" pitchFamily="18" charset="0"/>
                <a:cs typeface="Times New Roman" panose="02020603050405020304" pitchFamily="18" charset="0"/>
              </a:rPr>
              <a:t>Eco-Certifications    </a:t>
            </a:r>
            <a:endParaRPr lang="en-US" sz="1600" dirty="0">
              <a:latin typeface="Times New Roman" panose="02020603050405020304" pitchFamily="18" charset="0"/>
              <a:cs typeface="Times New Roman" panose="02020603050405020304" pitchFamily="18" charset="0"/>
            </a:endParaRPr>
          </a:p>
          <a:p>
            <a:pPr lvl="0" algn="just"/>
            <a:r>
              <a:rPr lang="en-US" sz="1600" dirty="0">
                <a:latin typeface="Times New Roman" panose="02020603050405020304" pitchFamily="18" charset="0"/>
                <a:cs typeface="Times New Roman" panose="02020603050405020304" pitchFamily="18" charset="0"/>
              </a:rPr>
              <a:t>The voluntary certifications allow to recognition of the </a:t>
            </a:r>
            <a:r>
              <a:rPr lang="en-US" sz="1600" dirty="0" err="1">
                <a:latin typeface="Times New Roman" panose="02020603050405020304" pitchFamily="18" charset="0"/>
                <a:cs typeface="Times New Roman" panose="02020603050405020304" pitchFamily="18" charset="0"/>
              </a:rPr>
              <a:t>organisations</a:t>
            </a:r>
            <a:r>
              <a:rPr lang="en-US" sz="1600" dirty="0">
                <a:latin typeface="Times New Roman" panose="02020603050405020304" pitchFamily="18" charset="0"/>
                <a:cs typeface="Times New Roman" panose="02020603050405020304" pitchFamily="18" charset="0"/>
              </a:rPr>
              <a:t> which helps in meeting the standards of the environment.</a:t>
            </a:r>
          </a:p>
          <a:p>
            <a:pPr lvl="0" algn="just"/>
            <a:r>
              <a:rPr lang="en-US" sz="1600" dirty="0">
                <a:latin typeface="Times New Roman" panose="02020603050405020304" pitchFamily="18" charset="0"/>
                <a:cs typeface="Times New Roman" panose="02020603050405020304" pitchFamily="18" charset="0"/>
              </a:rPr>
              <a:t>The instance includes the LEED where the main focus is on the design and construction of the building and the Green Globe is the comprehensive certification program for the sustainability of the business of travel and tourism (Machado </a:t>
            </a:r>
            <a:r>
              <a:rPr lang="en-US" sz="1600" i="1" dirty="0">
                <a:latin typeface="Times New Roman" panose="02020603050405020304" pitchFamily="18" charset="0"/>
                <a:cs typeface="Times New Roman" panose="02020603050405020304" pitchFamily="18" charset="0"/>
              </a:rPr>
              <a:t>et al</a:t>
            </a:r>
            <a:r>
              <a:rPr lang="en-US" sz="1600" dirty="0">
                <a:latin typeface="Times New Roman" panose="02020603050405020304" pitchFamily="18" charset="0"/>
                <a:cs typeface="Times New Roman" panose="02020603050405020304" pitchFamily="18" charset="0"/>
              </a:rPr>
              <a:t>., 2024). </a:t>
            </a:r>
          </a:p>
          <a:p>
            <a:pPr algn="just"/>
            <a:endParaRPr lang="en-US" sz="14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7935310" y="1788210"/>
            <a:ext cx="4145035" cy="4127167"/>
          </a:xfrm>
          <a:prstGeom prst="rect">
            <a:avLst/>
          </a:prstGeom>
        </p:spPr>
      </p:pic>
    </p:spTree>
    <p:extLst>
      <p:ext uri="{BB962C8B-B14F-4D97-AF65-F5344CB8AC3E}">
        <p14:creationId xmlns:p14="http://schemas.microsoft.com/office/powerpoint/2010/main" val="265908573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6000" b="1" dirty="0" smtClean="0">
                <a:latin typeface="Times New Roman" panose="02020603050405020304" pitchFamily="18" charset="0"/>
                <a:cs typeface="Times New Roman" panose="02020603050405020304" pitchFamily="18" charset="0"/>
              </a:rPr>
              <a:t>Literature Review</a:t>
            </a:r>
            <a:endParaRPr lang="en-US" sz="6000" dirty="0"/>
          </a:p>
        </p:txBody>
      </p:sp>
      <p:sp>
        <p:nvSpPr>
          <p:cNvPr id="3" name="Content Placeholder 2"/>
          <p:cNvSpPr>
            <a:spLocks noGrp="1"/>
          </p:cNvSpPr>
          <p:nvPr>
            <p:ph idx="1"/>
          </p:nvPr>
        </p:nvSpPr>
        <p:spPr>
          <a:xfrm>
            <a:off x="194733" y="1961092"/>
            <a:ext cx="6374233" cy="4351338"/>
          </a:xfrm>
        </p:spPr>
        <p:txBody>
          <a:bodyPr>
            <a:normAutofit/>
          </a:bodyPr>
          <a:lstStyle/>
          <a:p>
            <a:pPr marL="0" lvl="0" indent="0" algn="just">
              <a:buNone/>
            </a:pPr>
            <a:r>
              <a:rPr lang="en-US" sz="1800" b="1" dirty="0" smtClean="0">
                <a:latin typeface="Times New Roman" panose="02020603050405020304" pitchFamily="18" charset="0"/>
                <a:cs typeface="Times New Roman" panose="02020603050405020304" pitchFamily="18" charset="0"/>
              </a:rPr>
              <a:t>Key Findings</a:t>
            </a:r>
          </a:p>
          <a:p>
            <a:pPr lvl="0" algn="just"/>
            <a:r>
              <a:rPr lang="en-US" sz="1800" dirty="0" smtClean="0">
                <a:latin typeface="Times New Roman" panose="02020603050405020304" pitchFamily="18" charset="0"/>
                <a:cs typeface="Times New Roman" panose="02020603050405020304" pitchFamily="18" charset="0"/>
              </a:rPr>
              <a:t>The </a:t>
            </a:r>
            <a:r>
              <a:rPr lang="en-US" sz="1800" dirty="0">
                <a:latin typeface="Times New Roman" panose="02020603050405020304" pitchFamily="18" charset="0"/>
                <a:cs typeface="Times New Roman" panose="02020603050405020304" pitchFamily="18" charset="0"/>
              </a:rPr>
              <a:t>Operational costs are reduced through renewable energy where the shifting to renewable energy sources and the incentives and subsidies are offered by the government for businesses so that the renewable energy is adopted by the businesses.</a:t>
            </a:r>
          </a:p>
          <a:p>
            <a:pPr lvl="0" algn="just"/>
            <a:r>
              <a:rPr lang="en-US" sz="1800" dirty="0">
                <a:latin typeface="Times New Roman" panose="02020603050405020304" pitchFamily="18" charset="0"/>
                <a:cs typeface="Times New Roman" panose="02020603050405020304" pitchFamily="18" charset="0"/>
              </a:rPr>
              <a:t>Waste management improves the perception of the brand where the customers are eco-conscious and the sustainable options are supported by the consumers (</a:t>
            </a:r>
            <a:r>
              <a:rPr lang="en-US" sz="1800" dirty="0" err="1">
                <a:latin typeface="Times New Roman" panose="02020603050405020304" pitchFamily="18" charset="0"/>
                <a:cs typeface="Times New Roman" panose="02020603050405020304" pitchFamily="18" charset="0"/>
              </a:rPr>
              <a:t>Agu</a:t>
            </a:r>
            <a:r>
              <a:rPr lang="en-US" sz="1800" dirty="0">
                <a:latin typeface="Times New Roman" panose="02020603050405020304" pitchFamily="18" charset="0"/>
                <a:cs typeface="Times New Roman" panose="02020603050405020304" pitchFamily="18" charset="0"/>
              </a:rPr>
              <a:t> </a:t>
            </a:r>
            <a:r>
              <a:rPr lang="en-US" sz="1800" i="1" dirty="0">
                <a:latin typeface="Times New Roman" panose="02020603050405020304" pitchFamily="18" charset="0"/>
                <a:cs typeface="Times New Roman" panose="02020603050405020304" pitchFamily="18" charset="0"/>
              </a:rPr>
              <a:t>et al</a:t>
            </a:r>
            <a:r>
              <a:rPr lang="en-US" sz="1800" dirty="0">
                <a:latin typeface="Times New Roman" panose="02020603050405020304" pitchFamily="18" charset="0"/>
                <a:cs typeface="Times New Roman" panose="02020603050405020304" pitchFamily="18" charset="0"/>
              </a:rPr>
              <a:t>., 2024). </a:t>
            </a:r>
          </a:p>
          <a:p>
            <a:pPr algn="just"/>
            <a:endParaRPr lang="en-US" sz="24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6828999" y="1322489"/>
            <a:ext cx="5100242" cy="4480019"/>
          </a:xfrm>
          <a:prstGeom prst="rect">
            <a:avLst/>
          </a:prstGeom>
        </p:spPr>
      </p:pic>
    </p:spTree>
    <p:extLst>
      <p:ext uri="{BB962C8B-B14F-4D97-AF65-F5344CB8AC3E}">
        <p14:creationId xmlns:p14="http://schemas.microsoft.com/office/powerpoint/2010/main" val="335080865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703791"/>
            <a:ext cx="10515600" cy="1325563"/>
          </a:xfrm>
        </p:spPr>
        <p:txBody>
          <a:bodyPr>
            <a:noAutofit/>
          </a:bodyPr>
          <a:lstStyle/>
          <a:p>
            <a:pPr algn="ctr"/>
            <a:r>
              <a:rPr lang="en-US" sz="6600" b="1" dirty="0">
                <a:latin typeface="Times New Roman" panose="02020603050405020304" pitchFamily="18" charset="0"/>
                <a:cs typeface="Times New Roman" panose="02020603050405020304" pitchFamily="18" charset="0"/>
              </a:rPr>
              <a:t>Methods </a:t>
            </a:r>
            <a:r>
              <a:rPr lang="en-US" sz="6600" dirty="0">
                <a:latin typeface="Times New Roman" panose="02020603050405020304" pitchFamily="18" charset="0"/>
                <a:cs typeface="Times New Roman" panose="02020603050405020304" pitchFamily="18" charset="0"/>
              </a:rPr>
              <a:t/>
            </a:r>
            <a:br>
              <a:rPr lang="en-US" sz="6600" dirty="0">
                <a:latin typeface="Times New Roman" panose="02020603050405020304" pitchFamily="18" charset="0"/>
                <a:cs typeface="Times New Roman" panose="02020603050405020304" pitchFamily="18" charset="0"/>
              </a:rPr>
            </a:br>
            <a:endParaRPr lang="en-US" sz="66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490944" y="1634491"/>
            <a:ext cx="7391815" cy="4797839"/>
          </a:xfrm>
        </p:spPr>
        <p:txBody>
          <a:bodyPr>
            <a:noAutofit/>
          </a:bodyPr>
          <a:lstStyle/>
          <a:p>
            <a:pPr marL="0" indent="0" algn="just">
              <a:buNone/>
            </a:pPr>
            <a:r>
              <a:rPr lang="en-US" sz="1800" b="1" dirty="0">
                <a:latin typeface="Times New Roman" panose="02020603050405020304" pitchFamily="18" charset="0"/>
                <a:cs typeface="Times New Roman" panose="02020603050405020304" pitchFamily="18" charset="0"/>
              </a:rPr>
              <a:t>Research Methods </a:t>
            </a:r>
            <a:endParaRPr lang="en-US" sz="1800" dirty="0">
              <a:latin typeface="Times New Roman" panose="02020603050405020304" pitchFamily="18" charset="0"/>
              <a:cs typeface="Times New Roman" panose="02020603050405020304" pitchFamily="18" charset="0"/>
            </a:endParaRPr>
          </a:p>
          <a:p>
            <a:pPr lvl="0" algn="just"/>
            <a:r>
              <a:rPr lang="en-US" sz="1800" dirty="0">
                <a:latin typeface="Times New Roman" panose="02020603050405020304" pitchFamily="18" charset="0"/>
                <a:cs typeface="Times New Roman" panose="02020603050405020304" pitchFamily="18" charset="0"/>
              </a:rPr>
              <a:t>The Research methods include the collection of data such as journals, and case studies as well as reports and industry reports such as World Travel and Tourism Council (WTC) and the hotel industry helps in deriving insights into the trends, challenges as well as best practices (</a:t>
            </a:r>
            <a:r>
              <a:rPr lang="en-US" sz="1800" dirty="0" err="1">
                <a:latin typeface="Times New Roman" panose="02020603050405020304" pitchFamily="18" charset="0"/>
                <a:cs typeface="Times New Roman" panose="02020603050405020304" pitchFamily="18" charset="0"/>
              </a:rPr>
              <a:t>Karunarathna</a:t>
            </a:r>
            <a:r>
              <a:rPr lang="en-US" sz="1800" dirty="0">
                <a:latin typeface="Times New Roman" panose="02020603050405020304" pitchFamily="18" charset="0"/>
                <a:cs typeface="Times New Roman" panose="02020603050405020304" pitchFamily="18" charset="0"/>
              </a:rPr>
              <a:t> </a:t>
            </a:r>
            <a:r>
              <a:rPr lang="en-US" sz="1800" i="1" dirty="0">
                <a:latin typeface="Times New Roman" panose="02020603050405020304" pitchFamily="18" charset="0"/>
                <a:cs typeface="Times New Roman" panose="02020603050405020304" pitchFamily="18" charset="0"/>
              </a:rPr>
              <a:t>et al</a:t>
            </a:r>
            <a:r>
              <a:rPr lang="en-US" sz="1800" dirty="0">
                <a:latin typeface="Times New Roman" panose="02020603050405020304" pitchFamily="18" charset="0"/>
                <a:cs typeface="Times New Roman" panose="02020603050405020304" pitchFamily="18" charset="0"/>
              </a:rPr>
              <a:t>., 2024). </a:t>
            </a:r>
            <a:endParaRPr lang="en-US" sz="1800" dirty="0" smtClean="0">
              <a:latin typeface="Times New Roman" panose="02020603050405020304" pitchFamily="18" charset="0"/>
              <a:cs typeface="Times New Roman" panose="02020603050405020304" pitchFamily="18" charset="0"/>
            </a:endParaRPr>
          </a:p>
          <a:p>
            <a:pPr marL="0" indent="0" algn="just">
              <a:buNone/>
            </a:pPr>
            <a:r>
              <a:rPr lang="en-US" sz="1800" b="1" dirty="0" smtClean="0">
                <a:latin typeface="Times New Roman" panose="02020603050405020304" pitchFamily="18" charset="0"/>
                <a:cs typeface="Times New Roman" panose="02020603050405020304" pitchFamily="18" charset="0"/>
              </a:rPr>
              <a:t>Analytical Tools   </a:t>
            </a:r>
            <a:endParaRPr lang="en-US" sz="1800" dirty="0" smtClean="0">
              <a:latin typeface="Times New Roman" panose="02020603050405020304" pitchFamily="18" charset="0"/>
              <a:cs typeface="Times New Roman" panose="02020603050405020304" pitchFamily="18" charset="0"/>
            </a:endParaRPr>
          </a:p>
          <a:p>
            <a:pPr lvl="0" algn="just"/>
            <a:r>
              <a:rPr lang="en-US" sz="1800" dirty="0" smtClean="0">
                <a:latin typeface="Times New Roman" panose="02020603050405020304" pitchFamily="18" charset="0"/>
                <a:cs typeface="Times New Roman" panose="02020603050405020304" pitchFamily="18" charset="0"/>
              </a:rPr>
              <a:t>The </a:t>
            </a:r>
            <a:r>
              <a:rPr lang="en-US" sz="1800" dirty="0">
                <a:latin typeface="Times New Roman" panose="02020603050405020304" pitchFamily="18" charset="0"/>
                <a:cs typeface="Times New Roman" panose="02020603050405020304" pitchFamily="18" charset="0"/>
              </a:rPr>
              <a:t>PESTEL Framework is used which helps in analyzing the various external factors which influence the business. It helps in identifying the political factors such as regulations, and policies of the government, and Economic factors such as the latest market trends and consumer </a:t>
            </a:r>
            <a:r>
              <a:rPr lang="en-US" sz="1800" dirty="0" err="1">
                <a:latin typeface="Times New Roman" panose="02020603050405020304" pitchFamily="18" charset="0"/>
                <a:cs typeface="Times New Roman" panose="02020603050405020304" pitchFamily="18" charset="0"/>
              </a:rPr>
              <a:t>behaviour</a:t>
            </a:r>
            <a:r>
              <a:rPr lang="en-US" sz="1800" dirty="0">
                <a:latin typeface="Times New Roman" panose="02020603050405020304" pitchFamily="18" charset="0"/>
                <a:cs typeface="Times New Roman" panose="02020603050405020304" pitchFamily="18" charset="0"/>
              </a:rPr>
              <a:t> (</a:t>
            </a:r>
            <a:r>
              <a:rPr lang="en-US" sz="1800" dirty="0" err="1">
                <a:latin typeface="Times New Roman" panose="02020603050405020304" pitchFamily="18" charset="0"/>
                <a:cs typeface="Times New Roman" panose="02020603050405020304" pitchFamily="18" charset="0"/>
              </a:rPr>
              <a:t>Karunarathna</a:t>
            </a:r>
            <a:r>
              <a:rPr lang="en-US" sz="1800" dirty="0">
                <a:latin typeface="Times New Roman" panose="02020603050405020304" pitchFamily="18" charset="0"/>
                <a:cs typeface="Times New Roman" panose="02020603050405020304" pitchFamily="18" charset="0"/>
              </a:rPr>
              <a:t> </a:t>
            </a:r>
            <a:r>
              <a:rPr lang="en-US" sz="1800" i="1" dirty="0">
                <a:latin typeface="Times New Roman" panose="02020603050405020304" pitchFamily="18" charset="0"/>
                <a:cs typeface="Times New Roman" panose="02020603050405020304" pitchFamily="18" charset="0"/>
              </a:rPr>
              <a:t>et al</a:t>
            </a:r>
            <a:r>
              <a:rPr lang="en-US" sz="1800" dirty="0">
                <a:latin typeface="Times New Roman" panose="02020603050405020304" pitchFamily="18" charset="0"/>
                <a:cs typeface="Times New Roman" panose="02020603050405020304" pitchFamily="18" charset="0"/>
              </a:rPr>
              <a:t>., 2024). </a:t>
            </a:r>
          </a:p>
          <a:p>
            <a:pPr marL="0" indent="0" algn="just">
              <a:buNone/>
            </a:pPr>
            <a:r>
              <a:rPr lang="en-US" sz="1800" b="1" dirty="0">
                <a:latin typeface="Times New Roman" panose="02020603050405020304" pitchFamily="18" charset="0"/>
                <a:cs typeface="Times New Roman" panose="02020603050405020304" pitchFamily="18" charset="0"/>
              </a:rPr>
              <a:t>Framework used  </a:t>
            </a:r>
            <a:endParaRPr lang="en-US" sz="1800" dirty="0">
              <a:latin typeface="Times New Roman" panose="02020603050405020304" pitchFamily="18" charset="0"/>
              <a:cs typeface="Times New Roman" panose="02020603050405020304" pitchFamily="18" charset="0"/>
            </a:endParaRPr>
          </a:p>
          <a:p>
            <a:pPr lvl="0" algn="just"/>
            <a:r>
              <a:rPr lang="en-US" sz="1800" dirty="0">
                <a:latin typeface="Times New Roman" panose="02020603050405020304" pitchFamily="18" charset="0"/>
                <a:cs typeface="Times New Roman" panose="02020603050405020304" pitchFamily="18" charset="0"/>
              </a:rPr>
              <a:t>The Triple Bottom Line provides the framework which helps in evaluating sustainability and where the profit helps in ensuring the viability and profitability of the practices of sustainability (</a:t>
            </a:r>
            <a:r>
              <a:rPr lang="en-US" sz="1800" dirty="0" err="1">
                <a:latin typeface="Times New Roman" panose="02020603050405020304" pitchFamily="18" charset="0"/>
                <a:cs typeface="Times New Roman" panose="02020603050405020304" pitchFamily="18" charset="0"/>
              </a:rPr>
              <a:t>Karunarathna</a:t>
            </a:r>
            <a:r>
              <a:rPr lang="en-US" sz="1800" dirty="0">
                <a:latin typeface="Times New Roman" panose="02020603050405020304" pitchFamily="18" charset="0"/>
                <a:cs typeface="Times New Roman" panose="02020603050405020304" pitchFamily="18" charset="0"/>
              </a:rPr>
              <a:t> </a:t>
            </a:r>
            <a:r>
              <a:rPr lang="en-US" sz="1800" i="1" dirty="0">
                <a:latin typeface="Times New Roman" panose="02020603050405020304" pitchFamily="18" charset="0"/>
                <a:cs typeface="Times New Roman" panose="02020603050405020304" pitchFamily="18" charset="0"/>
              </a:rPr>
              <a:t>et al</a:t>
            </a:r>
            <a:r>
              <a:rPr lang="en-US" sz="1800" dirty="0">
                <a:latin typeface="Times New Roman" panose="02020603050405020304" pitchFamily="18" charset="0"/>
                <a:cs typeface="Times New Roman" panose="02020603050405020304" pitchFamily="18" charset="0"/>
              </a:rPr>
              <a:t>., 2024). </a:t>
            </a:r>
          </a:p>
        </p:txBody>
      </p:sp>
      <p:pic>
        <p:nvPicPr>
          <p:cNvPr id="4" name="Picture 3"/>
          <p:cNvPicPr>
            <a:picLocks noChangeAspect="1"/>
          </p:cNvPicPr>
          <p:nvPr/>
        </p:nvPicPr>
        <p:blipFill>
          <a:blip r:embed="rId3"/>
          <a:stretch>
            <a:fillRect/>
          </a:stretch>
        </p:blipFill>
        <p:spPr>
          <a:xfrm>
            <a:off x="7882759" y="1308590"/>
            <a:ext cx="4309241" cy="3963322"/>
          </a:xfrm>
          <a:prstGeom prst="rect">
            <a:avLst/>
          </a:prstGeom>
        </p:spPr>
      </p:pic>
    </p:spTree>
    <p:extLst>
      <p:ext uri="{BB962C8B-B14F-4D97-AF65-F5344CB8AC3E}">
        <p14:creationId xmlns:p14="http://schemas.microsoft.com/office/powerpoint/2010/main" val="162026659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57656"/>
            <a:ext cx="10515600" cy="807544"/>
          </a:xfrm>
        </p:spPr>
        <p:txBody>
          <a:bodyPr>
            <a:normAutofit fontScale="90000"/>
          </a:bodyPr>
          <a:lstStyle/>
          <a:p>
            <a:pPr algn="ctr"/>
            <a:r>
              <a:rPr lang="en-US" b="1" dirty="0">
                <a:latin typeface="Times New Roman" panose="02020603050405020304" pitchFamily="18" charset="0"/>
                <a:cs typeface="Times New Roman" panose="02020603050405020304" pitchFamily="18" charset="0"/>
              </a:rPr>
              <a:t>Theme Impact Analysis (PESTEL Analysis)</a:t>
            </a:r>
            <a:endParaRPr lang="en-US"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232471" y="724224"/>
            <a:ext cx="6136798" cy="6053959"/>
          </a:xfrm>
        </p:spPr>
        <p:txBody>
          <a:bodyPr>
            <a:noAutofit/>
          </a:bodyPr>
          <a:lstStyle/>
          <a:p>
            <a:pPr marL="0" indent="0" algn="just">
              <a:buNone/>
            </a:pPr>
            <a:r>
              <a:rPr lang="en-US" sz="1700" b="1" dirty="0">
                <a:latin typeface="Times New Roman" panose="02020603050405020304" pitchFamily="18" charset="0"/>
                <a:cs typeface="Times New Roman" panose="02020603050405020304" pitchFamily="18" charset="0"/>
              </a:rPr>
              <a:t>Political </a:t>
            </a:r>
            <a:endParaRPr lang="en-US" sz="1700" dirty="0">
              <a:latin typeface="Times New Roman" panose="02020603050405020304" pitchFamily="18" charset="0"/>
              <a:cs typeface="Times New Roman" panose="02020603050405020304" pitchFamily="18" charset="0"/>
            </a:endParaRPr>
          </a:p>
          <a:p>
            <a:pPr marL="0" indent="0">
              <a:buNone/>
            </a:pPr>
            <a:r>
              <a:rPr lang="en-US" sz="1700" dirty="0">
                <a:latin typeface="Times New Roman" panose="02020603050405020304" pitchFamily="18" charset="0"/>
                <a:cs typeface="Times New Roman" panose="02020603050405020304" pitchFamily="18" charset="0"/>
              </a:rPr>
              <a:t>Government Policies and subsidies where the Government puts more emphasis on the policies of the Government where there is adoption of the sources of the renewable energy. </a:t>
            </a:r>
            <a:r>
              <a:rPr lang="en-US" sz="1700" dirty="0" smtClean="0">
                <a:latin typeface="Times New Roman" panose="02020603050405020304" pitchFamily="18" charset="0"/>
                <a:cs typeface="Times New Roman" panose="02020603050405020304" pitchFamily="18" charset="0"/>
              </a:rPr>
              <a:t>It </a:t>
            </a:r>
            <a:r>
              <a:rPr lang="en-US" sz="1700" dirty="0">
                <a:latin typeface="Times New Roman" panose="02020603050405020304" pitchFamily="18" charset="0"/>
                <a:cs typeface="Times New Roman" panose="02020603050405020304" pitchFamily="18" charset="0"/>
              </a:rPr>
              <a:t>includes the Feed-in-</a:t>
            </a:r>
            <a:r>
              <a:rPr lang="en-US" sz="1700" dirty="0" err="1">
                <a:latin typeface="Times New Roman" panose="02020603050405020304" pitchFamily="18" charset="0"/>
                <a:cs typeface="Times New Roman" panose="02020603050405020304" pitchFamily="18" charset="0"/>
              </a:rPr>
              <a:t>Tarrifs</a:t>
            </a:r>
            <a:r>
              <a:rPr lang="en-US" sz="1700" dirty="0">
                <a:latin typeface="Times New Roman" panose="02020603050405020304" pitchFamily="18" charset="0"/>
                <a:cs typeface="Times New Roman" panose="02020603050405020304" pitchFamily="18" charset="0"/>
              </a:rPr>
              <a:t> where the prices are guaranteed for the generation of electricity from renewable energy sources, and Tax incentives for investment in the technologies of renewable energy (</a:t>
            </a:r>
            <a:r>
              <a:rPr lang="en-US" sz="1700" dirty="0" err="1">
                <a:latin typeface="Times New Roman" panose="02020603050405020304" pitchFamily="18" charset="0"/>
                <a:cs typeface="Times New Roman" panose="02020603050405020304" pitchFamily="18" charset="0"/>
              </a:rPr>
              <a:t>Mahadeva</a:t>
            </a:r>
            <a:r>
              <a:rPr lang="en-US" sz="1700" dirty="0">
                <a:latin typeface="Times New Roman" panose="02020603050405020304" pitchFamily="18" charset="0"/>
                <a:cs typeface="Times New Roman" panose="02020603050405020304" pitchFamily="18" charset="0"/>
              </a:rPr>
              <a:t> et al., 2024).   </a:t>
            </a:r>
          </a:p>
          <a:p>
            <a:pPr marL="0" indent="0">
              <a:buNone/>
            </a:pPr>
            <a:r>
              <a:rPr lang="en-US" sz="1700" b="1" dirty="0" smtClean="0">
                <a:latin typeface="Times New Roman" panose="02020603050405020304" pitchFamily="18" charset="0"/>
                <a:cs typeface="Times New Roman" panose="02020603050405020304" pitchFamily="18" charset="0"/>
              </a:rPr>
              <a:t>Economic </a:t>
            </a:r>
            <a:endParaRPr lang="en-US" sz="1700" dirty="0">
              <a:latin typeface="Times New Roman" panose="02020603050405020304" pitchFamily="18" charset="0"/>
              <a:cs typeface="Times New Roman" panose="02020603050405020304" pitchFamily="18" charset="0"/>
            </a:endParaRPr>
          </a:p>
          <a:p>
            <a:pPr marL="0" indent="0">
              <a:buNone/>
            </a:pPr>
            <a:r>
              <a:rPr lang="en-US" sz="1700" dirty="0" smtClean="0">
                <a:latin typeface="Times New Roman" panose="02020603050405020304" pitchFamily="18" charset="0"/>
                <a:cs typeface="Times New Roman" panose="02020603050405020304" pitchFamily="18" charset="0"/>
              </a:rPr>
              <a:t>The </a:t>
            </a:r>
            <a:r>
              <a:rPr lang="en-US" sz="1700" dirty="0">
                <a:latin typeface="Times New Roman" panose="02020603050405020304" pitchFamily="18" charset="0"/>
                <a:cs typeface="Times New Roman" panose="02020603050405020304" pitchFamily="18" charset="0"/>
              </a:rPr>
              <a:t>energy efficient measures are implemented due to which the consumption of the energy and the associated costs is reduced. </a:t>
            </a:r>
          </a:p>
          <a:p>
            <a:pPr marL="0" indent="0">
              <a:buNone/>
            </a:pPr>
            <a:r>
              <a:rPr lang="en-US" sz="1700" b="1" dirty="0" smtClean="0">
                <a:latin typeface="Times New Roman" panose="02020603050405020304" pitchFamily="18" charset="0"/>
                <a:cs typeface="Times New Roman" panose="02020603050405020304" pitchFamily="18" charset="0"/>
              </a:rPr>
              <a:t>Social </a:t>
            </a:r>
            <a:endParaRPr lang="en-US" sz="1700" dirty="0">
              <a:latin typeface="Times New Roman" panose="02020603050405020304" pitchFamily="18" charset="0"/>
              <a:cs typeface="Times New Roman" panose="02020603050405020304" pitchFamily="18" charset="0"/>
            </a:endParaRPr>
          </a:p>
          <a:p>
            <a:pPr marL="0" lvl="0" indent="0">
              <a:buNone/>
            </a:pPr>
            <a:r>
              <a:rPr lang="en-US" sz="1700" dirty="0">
                <a:latin typeface="Times New Roman" panose="02020603050405020304" pitchFamily="18" charset="0"/>
                <a:cs typeface="Times New Roman" panose="02020603050405020304" pitchFamily="18" charset="0"/>
              </a:rPr>
              <a:t>Some </a:t>
            </a:r>
            <a:r>
              <a:rPr lang="en-US" sz="1700" dirty="0" smtClean="0">
                <a:latin typeface="Times New Roman" panose="02020603050405020304" pitchFamily="18" charset="0"/>
                <a:cs typeface="Times New Roman" panose="02020603050405020304" pitchFamily="18" charset="0"/>
              </a:rPr>
              <a:t>travelers </a:t>
            </a:r>
            <a:r>
              <a:rPr lang="en-US" sz="1700" dirty="0">
                <a:latin typeface="Times New Roman" panose="02020603050405020304" pitchFamily="18" charset="0"/>
                <a:cs typeface="Times New Roman" panose="02020603050405020304" pitchFamily="18" charset="0"/>
              </a:rPr>
              <a:t>are </a:t>
            </a:r>
            <a:r>
              <a:rPr lang="en-US" sz="1700" dirty="0" err="1">
                <a:latin typeface="Times New Roman" panose="02020603050405020304" pitchFamily="18" charset="0"/>
                <a:cs typeface="Times New Roman" panose="02020603050405020304" pitchFamily="18" charset="0"/>
              </a:rPr>
              <a:t>prioritising</a:t>
            </a:r>
            <a:r>
              <a:rPr lang="en-US" sz="1700" dirty="0">
                <a:latin typeface="Times New Roman" panose="02020603050405020304" pitchFamily="18" charset="0"/>
                <a:cs typeface="Times New Roman" panose="02020603050405020304" pitchFamily="18" charset="0"/>
              </a:rPr>
              <a:t> the prioritization is sustainability while making well-informed travel choices. </a:t>
            </a:r>
            <a:r>
              <a:rPr lang="en-US" sz="1700" dirty="0" smtClean="0">
                <a:latin typeface="Times New Roman" panose="02020603050405020304" pitchFamily="18" charset="0"/>
                <a:cs typeface="Times New Roman" panose="02020603050405020304" pitchFamily="18" charset="0"/>
              </a:rPr>
              <a:t>The </a:t>
            </a:r>
            <a:r>
              <a:rPr lang="en-US" sz="1700" dirty="0">
                <a:latin typeface="Times New Roman" panose="02020603050405020304" pitchFamily="18" charset="0"/>
                <a:cs typeface="Times New Roman" panose="02020603050405020304" pitchFamily="18" charset="0"/>
              </a:rPr>
              <a:t>eco-conscious </a:t>
            </a:r>
            <a:r>
              <a:rPr lang="en-US" sz="1700" dirty="0" err="1">
                <a:latin typeface="Times New Roman" panose="02020603050405020304" pitchFamily="18" charset="0"/>
                <a:cs typeface="Times New Roman" panose="02020603050405020304" pitchFamily="18" charset="0"/>
              </a:rPr>
              <a:t>travellers</a:t>
            </a:r>
            <a:r>
              <a:rPr lang="en-US" sz="1700" dirty="0">
                <a:latin typeface="Times New Roman" panose="02020603050405020304" pitchFamily="18" charset="0"/>
                <a:cs typeface="Times New Roman" panose="02020603050405020304" pitchFamily="18" charset="0"/>
              </a:rPr>
              <a:t> are likely to choose hotels where there is a strong and continuous commitment towards the environment (</a:t>
            </a:r>
            <a:r>
              <a:rPr lang="en-US" sz="1700" dirty="0" err="1">
                <a:latin typeface="Times New Roman" panose="02020603050405020304" pitchFamily="18" charset="0"/>
                <a:cs typeface="Times New Roman" panose="02020603050405020304" pitchFamily="18" charset="0"/>
              </a:rPr>
              <a:t>Mahadeva</a:t>
            </a:r>
            <a:r>
              <a:rPr lang="en-US" sz="1700" dirty="0">
                <a:latin typeface="Times New Roman" panose="02020603050405020304" pitchFamily="18" charset="0"/>
                <a:cs typeface="Times New Roman" panose="02020603050405020304" pitchFamily="18" charset="0"/>
              </a:rPr>
              <a:t> et al., 2024).</a:t>
            </a:r>
          </a:p>
          <a:p>
            <a:pPr marL="0" indent="0">
              <a:buNone/>
            </a:pPr>
            <a:r>
              <a:rPr lang="en-US" sz="1700" b="1" dirty="0">
                <a:latin typeface="Times New Roman" panose="02020603050405020304" pitchFamily="18" charset="0"/>
                <a:cs typeface="Times New Roman" panose="02020603050405020304" pitchFamily="18" charset="0"/>
              </a:rPr>
              <a:t>Technological </a:t>
            </a:r>
            <a:endParaRPr lang="en-US" sz="1700" dirty="0">
              <a:latin typeface="Times New Roman" panose="02020603050405020304" pitchFamily="18" charset="0"/>
              <a:cs typeface="Times New Roman" panose="02020603050405020304" pitchFamily="18" charset="0"/>
            </a:endParaRPr>
          </a:p>
          <a:p>
            <a:pPr marL="0" lvl="0" indent="0">
              <a:buNone/>
            </a:pPr>
            <a:r>
              <a:rPr lang="en-US" sz="1700" dirty="0">
                <a:latin typeface="Times New Roman" panose="02020603050405020304" pitchFamily="18" charset="0"/>
                <a:cs typeface="Times New Roman" panose="02020603050405020304" pitchFamily="18" charset="0"/>
              </a:rPr>
              <a:t>Smart Energy and renewable energy advancements include the Smart Grids where there is better integration of the sources of renewable </a:t>
            </a:r>
            <a:r>
              <a:rPr lang="en-US" sz="1700" dirty="0" err="1" smtClean="0">
                <a:latin typeface="Times New Roman" panose="02020603050405020304" pitchFamily="18" charset="0"/>
                <a:cs typeface="Times New Roman" panose="02020603050405020304" pitchFamily="18" charset="0"/>
              </a:rPr>
              <a:t>energy.There</a:t>
            </a:r>
            <a:r>
              <a:rPr lang="en-US" sz="1700" dirty="0" smtClean="0">
                <a:latin typeface="Times New Roman" panose="02020603050405020304" pitchFamily="18" charset="0"/>
                <a:cs typeface="Times New Roman" panose="02020603050405020304" pitchFamily="18" charset="0"/>
              </a:rPr>
              <a:t> </a:t>
            </a:r>
            <a:r>
              <a:rPr lang="en-US" sz="1700" dirty="0">
                <a:latin typeface="Times New Roman" panose="02020603050405020304" pitchFamily="18" charset="0"/>
                <a:cs typeface="Times New Roman" panose="02020603050405020304" pitchFamily="18" charset="0"/>
              </a:rPr>
              <a:t>are continuous advancements in renewable energy technologies which it is efficient, accessible and affordable. </a:t>
            </a:r>
          </a:p>
        </p:txBody>
      </p:sp>
      <p:pic>
        <p:nvPicPr>
          <p:cNvPr id="4" name="Picture 3"/>
          <p:cNvPicPr>
            <a:picLocks noChangeAspect="1"/>
          </p:cNvPicPr>
          <p:nvPr/>
        </p:nvPicPr>
        <p:blipFill>
          <a:blip r:embed="rId3"/>
          <a:stretch>
            <a:fillRect/>
          </a:stretch>
        </p:blipFill>
        <p:spPr>
          <a:xfrm>
            <a:off x="8261345" y="965199"/>
            <a:ext cx="3092456" cy="2981439"/>
          </a:xfrm>
          <a:prstGeom prst="rect">
            <a:avLst/>
          </a:prstGeom>
        </p:spPr>
      </p:pic>
      <p:sp>
        <p:nvSpPr>
          <p:cNvPr id="6" name="Rectangle 5"/>
          <p:cNvSpPr/>
          <p:nvPr/>
        </p:nvSpPr>
        <p:spPr>
          <a:xfrm>
            <a:off x="6369269" y="3946639"/>
            <a:ext cx="5580993" cy="2831544"/>
          </a:xfrm>
          <a:prstGeom prst="rect">
            <a:avLst/>
          </a:prstGeom>
        </p:spPr>
        <p:txBody>
          <a:bodyPr wrap="square">
            <a:spAutoFit/>
          </a:bodyPr>
          <a:lstStyle/>
          <a:p>
            <a:pPr lvl="0">
              <a:lnSpc>
                <a:spcPct val="90000"/>
              </a:lnSpc>
              <a:spcBef>
                <a:spcPts val="1000"/>
              </a:spcBef>
            </a:pPr>
            <a:r>
              <a:rPr lang="en-US" sz="1700" b="1" dirty="0">
                <a:solidFill>
                  <a:prstClr val="black"/>
                </a:solidFill>
                <a:latin typeface="Times New Roman" panose="02020603050405020304" pitchFamily="18" charset="0"/>
                <a:cs typeface="Times New Roman" panose="02020603050405020304" pitchFamily="18" charset="0"/>
              </a:rPr>
              <a:t>Environmental   </a:t>
            </a:r>
            <a:endParaRPr lang="en-US" sz="1700" dirty="0">
              <a:solidFill>
                <a:prstClr val="black"/>
              </a:solidFill>
              <a:latin typeface="Times New Roman" panose="02020603050405020304" pitchFamily="18" charset="0"/>
              <a:cs typeface="Times New Roman" panose="02020603050405020304" pitchFamily="18" charset="0"/>
            </a:endParaRPr>
          </a:p>
          <a:p>
            <a:pPr lvl="0">
              <a:lnSpc>
                <a:spcPct val="90000"/>
              </a:lnSpc>
              <a:spcBef>
                <a:spcPts val="1000"/>
              </a:spcBef>
            </a:pPr>
            <a:r>
              <a:rPr lang="en-US" sz="1700" dirty="0">
                <a:solidFill>
                  <a:prstClr val="black"/>
                </a:solidFill>
                <a:latin typeface="Times New Roman" panose="02020603050405020304" pitchFamily="18" charset="0"/>
                <a:cs typeface="Times New Roman" panose="02020603050405020304" pitchFamily="18" charset="0"/>
              </a:rPr>
              <a:t>It includes the Global reduction targets due to which there is increasing urgency of the change of climate and it is a contributor to the climate change due to which the efforts are taken globally for the reduction of the carbon emissions. </a:t>
            </a:r>
          </a:p>
          <a:p>
            <a:pPr lvl="0">
              <a:lnSpc>
                <a:spcPct val="90000"/>
              </a:lnSpc>
              <a:spcBef>
                <a:spcPts val="1000"/>
              </a:spcBef>
            </a:pPr>
            <a:r>
              <a:rPr lang="en-US" sz="1700" b="1" dirty="0">
                <a:solidFill>
                  <a:prstClr val="black"/>
                </a:solidFill>
                <a:latin typeface="Times New Roman" panose="02020603050405020304" pitchFamily="18" charset="0"/>
                <a:cs typeface="Times New Roman" panose="02020603050405020304" pitchFamily="18" charset="0"/>
              </a:rPr>
              <a:t>Legal  </a:t>
            </a:r>
            <a:endParaRPr lang="en-US" sz="1700" dirty="0">
              <a:solidFill>
                <a:prstClr val="black"/>
              </a:solidFill>
              <a:latin typeface="Times New Roman" panose="02020603050405020304" pitchFamily="18" charset="0"/>
              <a:cs typeface="Times New Roman" panose="02020603050405020304" pitchFamily="18" charset="0"/>
            </a:endParaRPr>
          </a:p>
          <a:p>
            <a:pPr lvl="0">
              <a:lnSpc>
                <a:spcPct val="90000"/>
              </a:lnSpc>
              <a:spcBef>
                <a:spcPts val="1000"/>
              </a:spcBef>
            </a:pPr>
            <a:r>
              <a:rPr lang="en-US" sz="1700" dirty="0">
                <a:solidFill>
                  <a:prstClr val="black"/>
                </a:solidFill>
                <a:latin typeface="Times New Roman" panose="02020603050405020304" pitchFamily="18" charset="0"/>
                <a:cs typeface="Times New Roman" panose="02020603050405020304" pitchFamily="18" charset="0"/>
              </a:rPr>
              <a:t>It is to be compliant with standards and certifications such as LEED due to which the reputation of the hotel is increased and it shows the continuous commitment to sustainability (</a:t>
            </a:r>
            <a:r>
              <a:rPr lang="en-US" sz="1700" dirty="0" err="1">
                <a:solidFill>
                  <a:prstClr val="black"/>
                </a:solidFill>
                <a:latin typeface="Times New Roman" panose="02020603050405020304" pitchFamily="18" charset="0"/>
                <a:cs typeface="Times New Roman" panose="02020603050405020304" pitchFamily="18" charset="0"/>
              </a:rPr>
              <a:t>Mahadeva</a:t>
            </a:r>
            <a:r>
              <a:rPr lang="en-US" sz="1700" dirty="0">
                <a:solidFill>
                  <a:prstClr val="black"/>
                </a:solidFill>
                <a:latin typeface="Times New Roman" panose="02020603050405020304" pitchFamily="18" charset="0"/>
                <a:cs typeface="Times New Roman" panose="02020603050405020304" pitchFamily="18" charset="0"/>
              </a:rPr>
              <a:t> et al., 2024). </a:t>
            </a:r>
            <a:endParaRPr lang="en-US" sz="1700" dirty="0">
              <a:solidFill>
                <a:prstClr val="black"/>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97209098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6600" b="1" dirty="0">
                <a:latin typeface="Times New Roman" panose="02020603050405020304" pitchFamily="18" charset="0"/>
                <a:cs typeface="Times New Roman" panose="02020603050405020304" pitchFamily="18" charset="0"/>
              </a:rPr>
              <a:t>Industry Responses</a:t>
            </a:r>
            <a:endParaRPr lang="en-US" sz="66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46756" y="1825625"/>
            <a:ext cx="6033327" cy="4351338"/>
          </a:xfrm>
        </p:spPr>
        <p:txBody>
          <a:bodyPr>
            <a:normAutofit/>
          </a:bodyPr>
          <a:lstStyle/>
          <a:p>
            <a:pPr lvl="0" algn="just"/>
            <a:r>
              <a:rPr lang="en-US" sz="1800" dirty="0">
                <a:latin typeface="Times New Roman" panose="02020603050405020304" pitchFamily="18" charset="0"/>
                <a:cs typeface="Times New Roman" panose="02020603050405020304" pitchFamily="18" charset="0"/>
              </a:rPr>
              <a:t>The Hilton's Travel with Purpose program aims to reduce the negative impact on the environment where the consumption of water is reduced and the carbon emissions are also reduced (</a:t>
            </a:r>
            <a:r>
              <a:rPr lang="en-US" sz="1800" dirty="0" err="1">
                <a:latin typeface="Times New Roman" panose="02020603050405020304" pitchFamily="18" charset="0"/>
                <a:cs typeface="Times New Roman" panose="02020603050405020304" pitchFamily="18" charset="0"/>
              </a:rPr>
              <a:t>Menegaki</a:t>
            </a:r>
            <a:r>
              <a:rPr lang="en-US" sz="1800" dirty="0">
                <a:latin typeface="Times New Roman" panose="02020603050405020304" pitchFamily="18" charset="0"/>
                <a:cs typeface="Times New Roman" panose="02020603050405020304" pitchFamily="18" charset="0"/>
              </a:rPr>
              <a:t>, 2025). </a:t>
            </a:r>
          </a:p>
          <a:p>
            <a:pPr lvl="0" algn="just"/>
            <a:r>
              <a:rPr lang="en-US" sz="1800" dirty="0">
                <a:latin typeface="Times New Roman" panose="02020603050405020304" pitchFamily="18" charset="0"/>
                <a:cs typeface="Times New Roman" panose="02020603050405020304" pitchFamily="18" charset="0"/>
              </a:rPr>
              <a:t>The Marriott waste reduction initiatives help in eliminating Single-use plastics. </a:t>
            </a:r>
          </a:p>
          <a:p>
            <a:pPr algn="just"/>
            <a:r>
              <a:rPr lang="en-US" sz="1800" b="1" dirty="0" smtClean="0">
                <a:latin typeface="Times New Roman" panose="02020603050405020304" pitchFamily="18" charset="0"/>
                <a:cs typeface="Times New Roman" panose="02020603050405020304" pitchFamily="18" charset="0"/>
              </a:rPr>
              <a:t>Strengths</a:t>
            </a:r>
            <a:r>
              <a:rPr lang="en-US" sz="1800" b="1" dirty="0">
                <a:latin typeface="Times New Roman" panose="02020603050405020304" pitchFamily="18" charset="0"/>
                <a:cs typeface="Times New Roman" panose="02020603050405020304" pitchFamily="18" charset="0"/>
              </a:rPr>
              <a:t>: </a:t>
            </a:r>
            <a:r>
              <a:rPr lang="en-US" sz="1800" dirty="0">
                <a:latin typeface="Times New Roman" panose="02020603050405020304" pitchFamily="18" charset="0"/>
                <a:cs typeface="Times New Roman" panose="02020603050405020304" pitchFamily="18" charset="0"/>
              </a:rPr>
              <a:t>It helps in improving loyalty among the customers and also facilitates cost-savings in the long term. </a:t>
            </a:r>
          </a:p>
          <a:p>
            <a:pPr algn="just"/>
            <a:r>
              <a:rPr lang="en-US" sz="1800" b="1" dirty="0">
                <a:latin typeface="Times New Roman" panose="02020603050405020304" pitchFamily="18" charset="0"/>
                <a:cs typeface="Times New Roman" panose="02020603050405020304" pitchFamily="18" charset="0"/>
              </a:rPr>
              <a:t>Limitations: </a:t>
            </a:r>
            <a:r>
              <a:rPr lang="en-US" sz="1800" dirty="0">
                <a:latin typeface="Times New Roman" panose="02020603050405020304" pitchFamily="18" charset="0"/>
                <a:cs typeface="Times New Roman" panose="02020603050405020304" pitchFamily="18" charset="0"/>
              </a:rPr>
              <a:t>There is a need for the high upfront costs and the challenges are faced mainly by the smaller operators (</a:t>
            </a:r>
            <a:r>
              <a:rPr lang="en-US" sz="1800" dirty="0" err="1">
                <a:latin typeface="Times New Roman" panose="02020603050405020304" pitchFamily="18" charset="0"/>
                <a:cs typeface="Times New Roman" panose="02020603050405020304" pitchFamily="18" charset="0"/>
              </a:rPr>
              <a:t>Menegaki</a:t>
            </a:r>
            <a:r>
              <a:rPr lang="en-US" sz="1800" dirty="0">
                <a:latin typeface="Times New Roman" panose="02020603050405020304" pitchFamily="18" charset="0"/>
                <a:cs typeface="Times New Roman" panose="02020603050405020304" pitchFamily="18" charset="0"/>
              </a:rPr>
              <a:t>, 2025). </a:t>
            </a:r>
          </a:p>
          <a:p>
            <a:pPr marL="0" indent="0" algn="just">
              <a:buNone/>
            </a:pPr>
            <a:endParaRPr lang="en-US" sz="2400" dirty="0">
              <a:latin typeface="Times New Roman" panose="02020603050405020304" pitchFamily="18" charset="0"/>
              <a:cs typeface="Times New Roman" panose="02020603050405020304" pitchFamily="18" charset="0"/>
            </a:endParaRPr>
          </a:p>
        </p:txBody>
      </p:sp>
      <p:pic>
        <p:nvPicPr>
          <p:cNvPr id="1026" name="Picture 2" descr="https://worldsdf.org/wp-content/uploads/2020/02/2-Biz-LCD.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39725" y="2393989"/>
            <a:ext cx="4515944" cy="39041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2110770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47889" y="794103"/>
            <a:ext cx="10515600" cy="1325563"/>
          </a:xfrm>
        </p:spPr>
        <p:txBody>
          <a:bodyPr>
            <a:noAutofit/>
          </a:bodyPr>
          <a:lstStyle/>
          <a:p>
            <a:pPr algn="ctr"/>
            <a:r>
              <a:rPr lang="en-US" sz="6600" b="1" dirty="0">
                <a:latin typeface="Times New Roman" panose="02020603050405020304" pitchFamily="18" charset="0"/>
                <a:cs typeface="Times New Roman" panose="02020603050405020304" pitchFamily="18" charset="0"/>
              </a:rPr>
              <a:t>Recommendations </a:t>
            </a:r>
            <a:r>
              <a:rPr lang="en-US" sz="6600" dirty="0">
                <a:latin typeface="Times New Roman" panose="02020603050405020304" pitchFamily="18" charset="0"/>
                <a:cs typeface="Times New Roman" panose="02020603050405020304" pitchFamily="18" charset="0"/>
              </a:rPr>
              <a:t/>
            </a:r>
            <a:br>
              <a:rPr lang="en-US" sz="6600" dirty="0">
                <a:latin typeface="Times New Roman" panose="02020603050405020304" pitchFamily="18" charset="0"/>
                <a:cs typeface="Times New Roman" panose="02020603050405020304" pitchFamily="18" charset="0"/>
              </a:rPr>
            </a:br>
            <a:endParaRPr lang="en-US" sz="66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72661" y="2119666"/>
            <a:ext cx="5958587" cy="4351338"/>
          </a:xfrm>
        </p:spPr>
        <p:txBody>
          <a:bodyPr>
            <a:normAutofit/>
          </a:bodyPr>
          <a:lstStyle/>
          <a:p>
            <a:pPr lvl="0" algn="just"/>
            <a:r>
              <a:rPr lang="en-US" sz="1800" dirty="0">
                <a:latin typeface="Times New Roman" panose="02020603050405020304" pitchFamily="18" charset="0"/>
                <a:cs typeface="Times New Roman" panose="02020603050405020304" pitchFamily="18" charset="0"/>
              </a:rPr>
              <a:t>The Collaboration should be done by the government to secure the grants and financial incentives. </a:t>
            </a:r>
          </a:p>
          <a:p>
            <a:pPr lvl="0" algn="just"/>
            <a:r>
              <a:rPr lang="en-US" sz="1800" dirty="0">
                <a:latin typeface="Times New Roman" panose="02020603050405020304" pitchFamily="18" charset="0"/>
                <a:cs typeface="Times New Roman" panose="02020603050405020304" pitchFamily="18" charset="0"/>
              </a:rPr>
              <a:t>There should be an investment in providing effective training to the staff on sustainable practices as well as eco-friendly practices.</a:t>
            </a:r>
          </a:p>
          <a:p>
            <a:pPr lvl="0" algn="just"/>
            <a:r>
              <a:rPr lang="en-US" sz="1800" dirty="0">
                <a:latin typeface="Times New Roman" panose="02020603050405020304" pitchFamily="18" charset="0"/>
                <a:cs typeface="Times New Roman" panose="02020603050405020304" pitchFamily="18" charset="0"/>
              </a:rPr>
              <a:t>The partnership should be facilitated with the providers of the technology to provide cost-effective solutions.</a:t>
            </a:r>
          </a:p>
          <a:p>
            <a:pPr algn="just"/>
            <a:endParaRPr lang="en-US" sz="18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7745735" y="2469931"/>
            <a:ext cx="3369273" cy="3221566"/>
          </a:xfrm>
          <a:prstGeom prst="rect">
            <a:avLst/>
          </a:prstGeom>
        </p:spPr>
      </p:pic>
    </p:spTree>
    <p:extLst>
      <p:ext uri="{BB962C8B-B14F-4D97-AF65-F5344CB8AC3E}">
        <p14:creationId xmlns:p14="http://schemas.microsoft.com/office/powerpoint/2010/main" val="414106137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5667" y="827970"/>
            <a:ext cx="10515600" cy="1325563"/>
          </a:xfrm>
        </p:spPr>
        <p:txBody>
          <a:bodyPr>
            <a:noAutofit/>
          </a:bodyPr>
          <a:lstStyle/>
          <a:p>
            <a:pPr algn="ctr"/>
            <a:r>
              <a:rPr lang="en-US" sz="7200" b="1" dirty="0">
                <a:latin typeface="Times New Roman" panose="02020603050405020304" pitchFamily="18" charset="0"/>
                <a:cs typeface="Times New Roman" panose="02020603050405020304" pitchFamily="18" charset="0"/>
              </a:rPr>
              <a:t>Conclusion </a:t>
            </a:r>
            <a:r>
              <a:rPr lang="en-US" sz="7200" dirty="0">
                <a:latin typeface="Times New Roman" panose="02020603050405020304" pitchFamily="18" charset="0"/>
                <a:cs typeface="Times New Roman" panose="02020603050405020304" pitchFamily="18" charset="0"/>
              </a:rPr>
              <a:t/>
            </a:r>
            <a:br>
              <a:rPr lang="en-US" sz="7200" dirty="0">
                <a:latin typeface="Times New Roman" panose="02020603050405020304" pitchFamily="18" charset="0"/>
                <a:cs typeface="Times New Roman" panose="02020603050405020304" pitchFamily="18" charset="0"/>
              </a:rPr>
            </a:br>
            <a:endParaRPr lang="en-US" sz="72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03762" y="2153533"/>
            <a:ext cx="5597342" cy="4351338"/>
          </a:xfrm>
        </p:spPr>
        <p:txBody>
          <a:bodyPr>
            <a:normAutofit/>
          </a:bodyPr>
          <a:lstStyle/>
          <a:p>
            <a:pPr lvl="0" algn="just"/>
            <a:r>
              <a:rPr lang="en-US" sz="1800" dirty="0">
                <a:latin typeface="Times New Roman" panose="02020603050405020304" pitchFamily="18" charset="0"/>
                <a:cs typeface="Times New Roman" panose="02020603050405020304" pitchFamily="18" charset="0"/>
              </a:rPr>
              <a:t>Sustainability is important to reduce the negative impact on the environment and ensure that it aligns with the expectations of the customers.   </a:t>
            </a:r>
          </a:p>
          <a:p>
            <a:pPr lvl="0" algn="just"/>
            <a:r>
              <a:rPr lang="en-US" sz="1800" dirty="0">
                <a:latin typeface="Times New Roman" panose="02020603050405020304" pitchFamily="18" charset="0"/>
                <a:cs typeface="Times New Roman" panose="02020603050405020304" pitchFamily="18" charset="0"/>
              </a:rPr>
              <a:t>Significant strides are made by the hospitality sector but there is a need to adapt at different levels. </a:t>
            </a:r>
          </a:p>
          <a:p>
            <a:pPr lvl="0" algn="just"/>
            <a:r>
              <a:rPr lang="en-US" sz="1800" dirty="0">
                <a:latin typeface="Times New Roman" panose="02020603050405020304" pitchFamily="18" charset="0"/>
                <a:cs typeface="Times New Roman" panose="02020603050405020304" pitchFamily="18" charset="0"/>
              </a:rPr>
              <a:t>Success in the long term ensures that eco-friendly practices are integrated into the core strategy of the business.</a:t>
            </a:r>
          </a:p>
          <a:p>
            <a:pPr algn="just"/>
            <a:endParaRPr lang="en-US" sz="1800" dirty="0">
              <a:latin typeface="Times New Roman" panose="02020603050405020304" pitchFamily="18" charset="0"/>
              <a:cs typeface="Times New Roman" panose="02020603050405020304" pitchFamily="18" charset="0"/>
            </a:endParaRPr>
          </a:p>
        </p:txBody>
      </p:sp>
      <p:pic>
        <p:nvPicPr>
          <p:cNvPr id="5" name="Picture 4"/>
          <p:cNvPicPr>
            <a:picLocks noChangeAspect="1"/>
          </p:cNvPicPr>
          <p:nvPr/>
        </p:nvPicPr>
        <p:blipFill>
          <a:blip r:embed="rId3"/>
          <a:stretch>
            <a:fillRect/>
          </a:stretch>
        </p:blipFill>
        <p:spPr>
          <a:xfrm>
            <a:off x="6810705" y="1964958"/>
            <a:ext cx="5001224" cy="4728488"/>
          </a:xfrm>
          <a:prstGeom prst="rect">
            <a:avLst/>
          </a:prstGeom>
        </p:spPr>
      </p:pic>
    </p:spTree>
    <p:extLst>
      <p:ext uri="{BB962C8B-B14F-4D97-AF65-F5344CB8AC3E}">
        <p14:creationId xmlns:p14="http://schemas.microsoft.com/office/powerpoint/2010/main" val="403767902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850547"/>
            <a:ext cx="10515600" cy="1325563"/>
          </a:xfrm>
        </p:spPr>
        <p:txBody>
          <a:bodyPr>
            <a:noAutofit/>
          </a:bodyPr>
          <a:lstStyle/>
          <a:p>
            <a:pPr algn="ctr"/>
            <a:r>
              <a:rPr lang="en-US" sz="8000" b="1" dirty="0">
                <a:latin typeface="Times New Roman" panose="02020603050405020304" pitchFamily="18" charset="0"/>
                <a:cs typeface="Times New Roman" panose="02020603050405020304" pitchFamily="18" charset="0"/>
              </a:rPr>
              <a:t>References</a:t>
            </a:r>
            <a:r>
              <a:rPr lang="en-US" sz="8000" dirty="0">
                <a:latin typeface="Times New Roman" panose="02020603050405020304" pitchFamily="18" charset="0"/>
                <a:cs typeface="Times New Roman" panose="02020603050405020304" pitchFamily="18" charset="0"/>
              </a:rPr>
              <a:t/>
            </a:r>
            <a:br>
              <a:rPr lang="en-US" sz="8000" dirty="0">
                <a:latin typeface="Times New Roman" panose="02020603050405020304" pitchFamily="18" charset="0"/>
                <a:cs typeface="Times New Roman" panose="02020603050405020304" pitchFamily="18" charset="0"/>
              </a:rPr>
            </a:br>
            <a:endParaRPr lang="en-US" sz="80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386645" y="1385359"/>
            <a:ext cx="10515600" cy="4351338"/>
          </a:xfrm>
        </p:spPr>
        <p:txBody>
          <a:bodyPr>
            <a:noAutofit/>
          </a:bodyPr>
          <a:lstStyle/>
          <a:p>
            <a:pPr algn="just"/>
            <a:r>
              <a:rPr lang="en-US" sz="1600" dirty="0" err="1">
                <a:latin typeface="Times New Roman" panose="02020603050405020304" pitchFamily="18" charset="0"/>
                <a:cs typeface="Times New Roman" panose="02020603050405020304" pitchFamily="18" charset="0"/>
              </a:rPr>
              <a:t>Agu</a:t>
            </a:r>
            <a:r>
              <a:rPr lang="en-US" sz="1600" dirty="0">
                <a:latin typeface="Times New Roman" panose="02020603050405020304" pitchFamily="18" charset="0"/>
                <a:cs typeface="Times New Roman" panose="02020603050405020304" pitchFamily="18" charset="0"/>
              </a:rPr>
              <a:t>, E.E., </a:t>
            </a:r>
            <a:r>
              <a:rPr lang="en-US" sz="1600" dirty="0" err="1">
                <a:latin typeface="Times New Roman" panose="02020603050405020304" pitchFamily="18" charset="0"/>
                <a:cs typeface="Times New Roman" panose="02020603050405020304" pitchFamily="18" charset="0"/>
              </a:rPr>
              <a:t>Iyelolu</a:t>
            </a:r>
            <a:r>
              <a:rPr lang="en-US" sz="1600" dirty="0">
                <a:latin typeface="Times New Roman" panose="02020603050405020304" pitchFamily="18" charset="0"/>
                <a:cs typeface="Times New Roman" panose="02020603050405020304" pitchFamily="18" charset="0"/>
              </a:rPr>
              <a:t>, T.V., </a:t>
            </a:r>
            <a:r>
              <a:rPr lang="en-US" sz="1600" dirty="0" err="1">
                <a:latin typeface="Times New Roman" panose="02020603050405020304" pitchFamily="18" charset="0"/>
                <a:cs typeface="Times New Roman" panose="02020603050405020304" pitchFamily="18" charset="0"/>
              </a:rPr>
              <a:t>Idemudia</a:t>
            </a:r>
            <a:r>
              <a:rPr lang="en-US" sz="1600" dirty="0">
                <a:latin typeface="Times New Roman" panose="02020603050405020304" pitchFamily="18" charset="0"/>
                <a:cs typeface="Times New Roman" panose="02020603050405020304" pitchFamily="18" charset="0"/>
              </a:rPr>
              <a:t>, C. and </a:t>
            </a:r>
            <a:r>
              <a:rPr lang="en-US" sz="1600" dirty="0" err="1">
                <a:latin typeface="Times New Roman" panose="02020603050405020304" pitchFamily="18" charset="0"/>
                <a:cs typeface="Times New Roman" panose="02020603050405020304" pitchFamily="18" charset="0"/>
              </a:rPr>
              <a:t>Ijomah</a:t>
            </a:r>
            <a:r>
              <a:rPr lang="en-US" sz="1600" dirty="0">
                <a:latin typeface="Times New Roman" panose="02020603050405020304" pitchFamily="18" charset="0"/>
                <a:cs typeface="Times New Roman" panose="02020603050405020304" pitchFamily="18" charset="0"/>
              </a:rPr>
              <a:t>, T.I. (2024) ‘Exploring the relationship between sustainable business practices and increased brand loyalty’, </a:t>
            </a:r>
            <a:r>
              <a:rPr lang="en-US" sz="1600" i="1" dirty="0">
                <a:latin typeface="Times New Roman" panose="02020603050405020304" pitchFamily="18" charset="0"/>
                <a:cs typeface="Times New Roman" panose="02020603050405020304" pitchFamily="18" charset="0"/>
              </a:rPr>
              <a:t>International Journal of Management &amp; Entrepreneurship Research</a:t>
            </a:r>
            <a:r>
              <a:rPr lang="en-US" sz="1600" dirty="0">
                <a:latin typeface="Times New Roman" panose="02020603050405020304" pitchFamily="18" charset="0"/>
                <a:cs typeface="Times New Roman" panose="02020603050405020304" pitchFamily="18" charset="0"/>
              </a:rPr>
              <a:t>, </a:t>
            </a:r>
            <a:r>
              <a:rPr lang="en-US" sz="1600" i="1" dirty="0">
                <a:latin typeface="Times New Roman" panose="02020603050405020304" pitchFamily="18" charset="0"/>
                <a:cs typeface="Times New Roman" panose="02020603050405020304" pitchFamily="18" charset="0"/>
              </a:rPr>
              <a:t>6</a:t>
            </a:r>
            <a:r>
              <a:rPr lang="en-US" sz="1600" dirty="0">
                <a:latin typeface="Times New Roman" panose="02020603050405020304" pitchFamily="18" charset="0"/>
                <a:cs typeface="Times New Roman" panose="02020603050405020304" pitchFamily="18" charset="0"/>
              </a:rPr>
              <a:t>(8), pp.2463-2475.</a:t>
            </a:r>
          </a:p>
          <a:p>
            <a:pPr algn="just"/>
            <a:r>
              <a:rPr lang="en-US" sz="1600" dirty="0">
                <a:latin typeface="Times New Roman" panose="02020603050405020304" pitchFamily="18" charset="0"/>
                <a:cs typeface="Times New Roman" panose="02020603050405020304" pitchFamily="18" charset="0"/>
              </a:rPr>
              <a:t>Gupta, R., </a:t>
            </a:r>
            <a:r>
              <a:rPr lang="en-US" sz="1600" dirty="0" err="1">
                <a:latin typeface="Times New Roman" panose="02020603050405020304" pitchFamily="18" charset="0"/>
                <a:cs typeface="Times New Roman" panose="02020603050405020304" pitchFamily="18" charset="0"/>
              </a:rPr>
              <a:t>Mondal</a:t>
            </a:r>
            <a:r>
              <a:rPr lang="en-US" sz="1600" dirty="0">
                <a:latin typeface="Times New Roman" panose="02020603050405020304" pitchFamily="18" charset="0"/>
                <a:cs typeface="Times New Roman" panose="02020603050405020304" pitchFamily="18" charset="0"/>
              </a:rPr>
              <a:t>, M.E.A., </a:t>
            </a:r>
            <a:r>
              <a:rPr lang="en-US" sz="1600" dirty="0" err="1">
                <a:latin typeface="Times New Roman" panose="02020603050405020304" pitchFamily="18" charset="0"/>
                <a:cs typeface="Times New Roman" panose="02020603050405020304" pitchFamily="18" charset="0"/>
              </a:rPr>
              <a:t>Janardhan</a:t>
            </a:r>
            <a:r>
              <a:rPr lang="en-US" sz="1600" dirty="0">
                <a:latin typeface="Times New Roman" panose="02020603050405020304" pitchFamily="18" charset="0"/>
                <a:cs typeface="Times New Roman" panose="02020603050405020304" pitchFamily="18" charset="0"/>
              </a:rPr>
              <a:t>, M., </a:t>
            </a:r>
            <a:r>
              <a:rPr lang="en-US" sz="1600" dirty="0" err="1">
                <a:latin typeface="Times New Roman" panose="02020603050405020304" pitchFamily="18" charset="0"/>
                <a:cs typeface="Times New Roman" panose="02020603050405020304" pitchFamily="18" charset="0"/>
              </a:rPr>
              <a:t>Kumawat</a:t>
            </a:r>
            <a:r>
              <a:rPr lang="en-US" sz="1600" dirty="0">
                <a:latin typeface="Times New Roman" panose="02020603050405020304" pitchFamily="18" charset="0"/>
                <a:cs typeface="Times New Roman" panose="02020603050405020304" pitchFamily="18" charset="0"/>
              </a:rPr>
              <a:t>, H. and </a:t>
            </a:r>
            <a:r>
              <a:rPr lang="en-US" sz="1600" dirty="0" err="1">
                <a:latin typeface="Times New Roman" panose="02020603050405020304" pitchFamily="18" charset="0"/>
                <a:cs typeface="Times New Roman" panose="02020603050405020304" pitchFamily="18" charset="0"/>
              </a:rPr>
              <a:t>Shekhar</a:t>
            </a:r>
            <a:r>
              <a:rPr lang="en-US" sz="1600" dirty="0">
                <a:latin typeface="Times New Roman" panose="02020603050405020304" pitchFamily="18" charset="0"/>
                <a:cs typeface="Times New Roman" panose="02020603050405020304" pitchFamily="18" charset="0"/>
              </a:rPr>
              <a:t>, C. (2024) ‘Sustainable Tourism Development: Balancing Economic Growth And Environmental Conservation’, </a:t>
            </a:r>
            <a:r>
              <a:rPr lang="en-US" sz="1600" i="1" dirty="0">
                <a:latin typeface="Times New Roman" panose="02020603050405020304" pitchFamily="18" charset="0"/>
                <a:cs typeface="Times New Roman" panose="02020603050405020304" pitchFamily="18" charset="0"/>
              </a:rPr>
              <a:t>Migration Letters</a:t>
            </a:r>
            <a:r>
              <a:rPr lang="en-US" sz="1600" dirty="0">
                <a:latin typeface="Times New Roman" panose="02020603050405020304" pitchFamily="18" charset="0"/>
                <a:cs typeface="Times New Roman" panose="02020603050405020304" pitchFamily="18" charset="0"/>
              </a:rPr>
              <a:t>, </a:t>
            </a:r>
            <a:r>
              <a:rPr lang="en-US" sz="1600" i="1" dirty="0">
                <a:latin typeface="Times New Roman" panose="02020603050405020304" pitchFamily="18" charset="0"/>
                <a:cs typeface="Times New Roman" panose="02020603050405020304" pitchFamily="18" charset="0"/>
              </a:rPr>
              <a:t>21</a:t>
            </a:r>
            <a:r>
              <a:rPr lang="en-US" sz="1600" dirty="0">
                <a:latin typeface="Times New Roman" panose="02020603050405020304" pitchFamily="18" charset="0"/>
                <a:cs typeface="Times New Roman" panose="02020603050405020304" pitchFamily="18" charset="0"/>
              </a:rPr>
              <a:t>(S7), pp.1240-1253.</a:t>
            </a:r>
          </a:p>
          <a:p>
            <a:pPr algn="just"/>
            <a:r>
              <a:rPr lang="en-US" sz="1600" dirty="0" err="1">
                <a:latin typeface="Times New Roman" panose="02020603050405020304" pitchFamily="18" charset="0"/>
                <a:cs typeface="Times New Roman" panose="02020603050405020304" pitchFamily="18" charset="0"/>
              </a:rPr>
              <a:t>Karunarathna</a:t>
            </a:r>
            <a:r>
              <a:rPr lang="en-US" sz="1600" dirty="0">
                <a:latin typeface="Times New Roman" panose="02020603050405020304" pitchFamily="18" charset="0"/>
                <a:cs typeface="Times New Roman" panose="02020603050405020304" pitchFamily="18" charset="0"/>
              </a:rPr>
              <a:t>, I., </a:t>
            </a:r>
            <a:r>
              <a:rPr lang="en-US" sz="1600" dirty="0" err="1">
                <a:latin typeface="Times New Roman" panose="02020603050405020304" pitchFamily="18" charset="0"/>
                <a:cs typeface="Times New Roman" panose="02020603050405020304" pitchFamily="18" charset="0"/>
              </a:rPr>
              <a:t>Gunasena</a:t>
            </a:r>
            <a:r>
              <a:rPr lang="en-US" sz="1600" dirty="0">
                <a:latin typeface="Times New Roman" panose="02020603050405020304" pitchFamily="18" charset="0"/>
                <a:cs typeface="Times New Roman" panose="02020603050405020304" pitchFamily="18" charset="0"/>
              </a:rPr>
              <a:t>, P., </a:t>
            </a:r>
            <a:r>
              <a:rPr lang="en-US" sz="1600" dirty="0" err="1">
                <a:latin typeface="Times New Roman" panose="02020603050405020304" pitchFamily="18" charset="0"/>
                <a:cs typeface="Times New Roman" panose="02020603050405020304" pitchFamily="18" charset="0"/>
              </a:rPr>
              <a:t>Hapuarachchi</a:t>
            </a:r>
            <a:r>
              <a:rPr lang="en-US" sz="1600" dirty="0">
                <a:latin typeface="Times New Roman" panose="02020603050405020304" pitchFamily="18" charset="0"/>
                <a:cs typeface="Times New Roman" panose="02020603050405020304" pitchFamily="18" charset="0"/>
              </a:rPr>
              <a:t>, T. and </a:t>
            </a:r>
            <a:r>
              <a:rPr lang="en-US" sz="1600" dirty="0" err="1">
                <a:latin typeface="Times New Roman" panose="02020603050405020304" pitchFamily="18" charset="0"/>
                <a:cs typeface="Times New Roman" panose="02020603050405020304" pitchFamily="18" charset="0"/>
              </a:rPr>
              <a:t>Gunathilake</a:t>
            </a:r>
            <a:r>
              <a:rPr lang="en-US" sz="1600" dirty="0">
                <a:latin typeface="Times New Roman" panose="02020603050405020304" pitchFamily="18" charset="0"/>
                <a:cs typeface="Times New Roman" panose="02020603050405020304" pitchFamily="18" charset="0"/>
              </a:rPr>
              <a:t>, S. (2024) ‘Comprehensive data collection: Methods, challenges, and the importance of accuracy.’</a:t>
            </a:r>
          </a:p>
          <a:p>
            <a:pPr algn="just"/>
            <a:r>
              <a:rPr lang="en-US" sz="1600" dirty="0">
                <a:latin typeface="Times New Roman" panose="02020603050405020304" pitchFamily="18" charset="0"/>
                <a:cs typeface="Times New Roman" panose="02020603050405020304" pitchFamily="18" charset="0"/>
              </a:rPr>
              <a:t>Kumar, P., Gupta, S.K., </a:t>
            </a:r>
            <a:r>
              <a:rPr lang="en-US" sz="1600" dirty="0" err="1">
                <a:latin typeface="Times New Roman" panose="02020603050405020304" pitchFamily="18" charset="0"/>
                <a:cs typeface="Times New Roman" panose="02020603050405020304" pitchFamily="18" charset="0"/>
              </a:rPr>
              <a:t>Korstanje</a:t>
            </a:r>
            <a:r>
              <a:rPr lang="en-US" sz="1600" dirty="0">
                <a:latin typeface="Times New Roman" panose="02020603050405020304" pitchFamily="18" charset="0"/>
                <a:cs typeface="Times New Roman" panose="02020603050405020304" pitchFamily="18" charset="0"/>
              </a:rPr>
              <a:t>, M.E. and Rout, P.C. eds. (2024) ‘</a:t>
            </a:r>
            <a:r>
              <a:rPr lang="en-US" sz="1600" i="1" dirty="0">
                <a:latin typeface="Times New Roman" panose="02020603050405020304" pitchFamily="18" charset="0"/>
                <a:cs typeface="Times New Roman" panose="02020603050405020304" pitchFamily="18" charset="0"/>
              </a:rPr>
              <a:t>Achieving Sustainable Transformation in Tourism and Hospitality Sectors’,</a:t>
            </a:r>
            <a:r>
              <a:rPr lang="en-US" sz="1600" dirty="0">
                <a:latin typeface="Times New Roman" panose="02020603050405020304" pitchFamily="18" charset="0"/>
                <a:cs typeface="Times New Roman" panose="02020603050405020304" pitchFamily="18" charset="0"/>
              </a:rPr>
              <a:t> IGI Global.</a:t>
            </a:r>
            <a:r>
              <a:rPr lang="en-US" sz="1600" b="1" dirty="0">
                <a:latin typeface="Times New Roman" panose="02020603050405020304" pitchFamily="18" charset="0"/>
                <a:cs typeface="Times New Roman" panose="02020603050405020304" pitchFamily="18" charset="0"/>
              </a:rPr>
              <a:t> </a:t>
            </a:r>
            <a:endParaRPr lang="en-US" sz="1600" dirty="0">
              <a:latin typeface="Times New Roman" panose="02020603050405020304" pitchFamily="18" charset="0"/>
              <a:cs typeface="Times New Roman" panose="02020603050405020304" pitchFamily="18" charset="0"/>
            </a:endParaRPr>
          </a:p>
          <a:p>
            <a:pPr algn="just"/>
            <a:r>
              <a:rPr lang="en-US" sz="1600" dirty="0">
                <a:latin typeface="Times New Roman" panose="02020603050405020304" pitchFamily="18" charset="0"/>
                <a:cs typeface="Times New Roman" panose="02020603050405020304" pitchFamily="18" charset="0"/>
              </a:rPr>
              <a:t>Machado, E.A., </a:t>
            </a:r>
            <a:r>
              <a:rPr lang="en-US" sz="1600" dirty="0" err="1">
                <a:latin typeface="Times New Roman" panose="02020603050405020304" pitchFamily="18" charset="0"/>
                <a:cs typeface="Times New Roman" panose="02020603050405020304" pitchFamily="18" charset="0"/>
              </a:rPr>
              <a:t>Scavarda</a:t>
            </a:r>
            <a:r>
              <a:rPr lang="en-US" sz="1600" dirty="0">
                <a:latin typeface="Times New Roman" panose="02020603050405020304" pitchFamily="18" charset="0"/>
                <a:cs typeface="Times New Roman" panose="02020603050405020304" pitchFamily="18" charset="0"/>
              </a:rPr>
              <a:t>, L.F., </a:t>
            </a:r>
            <a:r>
              <a:rPr lang="en-US" sz="1600" dirty="0" err="1">
                <a:latin typeface="Times New Roman" panose="02020603050405020304" pitchFamily="18" charset="0"/>
                <a:cs typeface="Times New Roman" panose="02020603050405020304" pitchFamily="18" charset="0"/>
              </a:rPr>
              <a:t>Caiado</a:t>
            </a:r>
            <a:r>
              <a:rPr lang="en-US" sz="1600" dirty="0">
                <a:latin typeface="Times New Roman" panose="02020603050405020304" pitchFamily="18" charset="0"/>
                <a:cs typeface="Times New Roman" panose="02020603050405020304" pitchFamily="18" charset="0"/>
              </a:rPr>
              <a:t>, R.G.G. and Santos, R.S. (2024) ‘Industry 4.0 and Sustainability Integration in the Supply Chains of Micro, Small, and Medium Enterprises through People, Process, and Technology within the Triple Bottom Line Perspective’, </a:t>
            </a:r>
            <a:r>
              <a:rPr lang="en-US" sz="1600" i="1" dirty="0">
                <a:latin typeface="Times New Roman" panose="02020603050405020304" pitchFamily="18" charset="0"/>
                <a:cs typeface="Times New Roman" panose="02020603050405020304" pitchFamily="18" charset="0"/>
              </a:rPr>
              <a:t>Sustainability</a:t>
            </a:r>
            <a:r>
              <a:rPr lang="en-US" sz="1600" dirty="0">
                <a:latin typeface="Times New Roman" panose="02020603050405020304" pitchFamily="18" charset="0"/>
                <a:cs typeface="Times New Roman" panose="02020603050405020304" pitchFamily="18" charset="0"/>
              </a:rPr>
              <a:t>, </a:t>
            </a:r>
            <a:r>
              <a:rPr lang="en-US" sz="1600" i="1" dirty="0">
                <a:latin typeface="Times New Roman" panose="02020603050405020304" pitchFamily="18" charset="0"/>
                <a:cs typeface="Times New Roman" panose="02020603050405020304" pitchFamily="18" charset="0"/>
              </a:rPr>
              <a:t>16</a:t>
            </a:r>
            <a:r>
              <a:rPr lang="en-US" sz="1600" dirty="0">
                <a:latin typeface="Times New Roman" panose="02020603050405020304" pitchFamily="18" charset="0"/>
                <a:cs typeface="Times New Roman" panose="02020603050405020304" pitchFamily="18" charset="0"/>
              </a:rPr>
              <a:t>(3), p.1141.</a:t>
            </a:r>
          </a:p>
          <a:p>
            <a:pPr algn="just"/>
            <a:r>
              <a:rPr lang="en-US" sz="1600" dirty="0" err="1">
                <a:latin typeface="Times New Roman" panose="02020603050405020304" pitchFamily="18" charset="0"/>
                <a:cs typeface="Times New Roman" panose="02020603050405020304" pitchFamily="18" charset="0"/>
              </a:rPr>
              <a:t>Mahadeva</a:t>
            </a:r>
            <a:r>
              <a:rPr lang="en-US" sz="1600" dirty="0">
                <a:latin typeface="Times New Roman" panose="02020603050405020304" pitchFamily="18" charset="0"/>
                <a:cs typeface="Times New Roman" panose="02020603050405020304" pitchFamily="18" charset="0"/>
              </a:rPr>
              <a:t>, R., </a:t>
            </a:r>
            <a:r>
              <a:rPr lang="en-US" sz="1600" dirty="0" err="1">
                <a:latin typeface="Times New Roman" panose="02020603050405020304" pitchFamily="18" charset="0"/>
                <a:cs typeface="Times New Roman" panose="02020603050405020304" pitchFamily="18" charset="0"/>
              </a:rPr>
              <a:t>Ganji</a:t>
            </a:r>
            <a:r>
              <a:rPr lang="en-US" sz="1600" dirty="0">
                <a:latin typeface="Times New Roman" panose="02020603050405020304" pitchFamily="18" charset="0"/>
                <a:cs typeface="Times New Roman" panose="02020603050405020304" pitchFamily="18" charset="0"/>
              </a:rPr>
              <a:t>, E.N. and Shah, S. (2024) ‘Sustainable Consumer </a:t>
            </a:r>
            <a:r>
              <a:rPr lang="en-US" sz="1600" dirty="0" err="1">
                <a:latin typeface="Times New Roman" panose="02020603050405020304" pitchFamily="18" charset="0"/>
                <a:cs typeface="Times New Roman" panose="02020603050405020304" pitchFamily="18" charset="0"/>
              </a:rPr>
              <a:t>Behaviours</a:t>
            </a:r>
            <a:r>
              <a:rPr lang="en-US" sz="1600" dirty="0">
                <a:latin typeface="Times New Roman" panose="02020603050405020304" pitchFamily="18" charset="0"/>
                <a:cs typeface="Times New Roman" panose="02020603050405020304" pitchFamily="18" charset="0"/>
              </a:rPr>
              <a:t> through Comparisons of Developed and Developing Nations’, </a:t>
            </a:r>
            <a:r>
              <a:rPr lang="en-US" sz="1600" i="1" dirty="0">
                <a:latin typeface="Times New Roman" panose="02020603050405020304" pitchFamily="18" charset="0"/>
                <a:cs typeface="Times New Roman" panose="02020603050405020304" pitchFamily="18" charset="0"/>
              </a:rPr>
              <a:t>International Journal of Environmental Engineering and Development</a:t>
            </a:r>
            <a:r>
              <a:rPr lang="en-US" sz="1600" dirty="0">
                <a:latin typeface="Times New Roman" panose="02020603050405020304" pitchFamily="18" charset="0"/>
                <a:cs typeface="Times New Roman" panose="02020603050405020304" pitchFamily="18" charset="0"/>
              </a:rPr>
              <a:t>, </a:t>
            </a:r>
            <a:r>
              <a:rPr lang="en-US" sz="1600" i="1" dirty="0">
                <a:latin typeface="Times New Roman" panose="02020603050405020304" pitchFamily="18" charset="0"/>
                <a:cs typeface="Times New Roman" panose="02020603050405020304" pitchFamily="18" charset="0"/>
              </a:rPr>
              <a:t>2</a:t>
            </a:r>
            <a:r>
              <a:rPr lang="en-US" sz="1600" dirty="0">
                <a:latin typeface="Times New Roman" panose="02020603050405020304" pitchFamily="18" charset="0"/>
                <a:cs typeface="Times New Roman" panose="02020603050405020304" pitchFamily="18" charset="0"/>
              </a:rPr>
              <a:t>, pp.106-125.</a:t>
            </a:r>
          </a:p>
          <a:p>
            <a:pPr algn="just"/>
            <a:r>
              <a:rPr lang="en-US" sz="1600" dirty="0" err="1">
                <a:latin typeface="Times New Roman" panose="02020603050405020304" pitchFamily="18" charset="0"/>
                <a:cs typeface="Times New Roman" panose="02020603050405020304" pitchFamily="18" charset="0"/>
              </a:rPr>
              <a:t>Menegaki</a:t>
            </a:r>
            <a:r>
              <a:rPr lang="en-US" sz="1600" dirty="0">
                <a:latin typeface="Times New Roman" panose="02020603050405020304" pitchFamily="18" charset="0"/>
                <a:cs typeface="Times New Roman" panose="02020603050405020304" pitchFamily="18" charset="0"/>
              </a:rPr>
              <a:t>, A.N. (2025) ‘Powering Down Hospitality Through a Policy-Driven, Case-Based and Scenario Approach’, </a:t>
            </a:r>
            <a:r>
              <a:rPr lang="en-US" sz="1600" i="1" dirty="0">
                <a:latin typeface="Times New Roman" panose="02020603050405020304" pitchFamily="18" charset="0"/>
                <a:cs typeface="Times New Roman" panose="02020603050405020304" pitchFamily="18" charset="0"/>
              </a:rPr>
              <a:t>Energies</a:t>
            </a:r>
            <a:r>
              <a:rPr lang="en-US" sz="1600" dirty="0">
                <a:latin typeface="Times New Roman" panose="02020603050405020304" pitchFamily="18" charset="0"/>
                <a:cs typeface="Times New Roman" panose="02020603050405020304" pitchFamily="18" charset="0"/>
              </a:rPr>
              <a:t>, </a:t>
            </a:r>
            <a:r>
              <a:rPr lang="en-US" sz="1600" i="1" dirty="0">
                <a:latin typeface="Times New Roman" panose="02020603050405020304" pitchFamily="18" charset="0"/>
                <a:cs typeface="Times New Roman" panose="02020603050405020304" pitchFamily="18" charset="0"/>
              </a:rPr>
              <a:t>18</a:t>
            </a:r>
            <a:r>
              <a:rPr lang="en-US" sz="1600" dirty="0">
                <a:latin typeface="Times New Roman" panose="02020603050405020304" pitchFamily="18" charset="0"/>
                <a:cs typeface="Times New Roman" panose="02020603050405020304" pitchFamily="18" charset="0"/>
              </a:rPr>
              <a:t>(2), p.328.</a:t>
            </a:r>
          </a:p>
          <a:p>
            <a:pPr algn="just"/>
            <a:r>
              <a:rPr lang="en-US" sz="1600" dirty="0">
                <a:latin typeface="Times New Roman" panose="02020603050405020304" pitchFamily="18" charset="0"/>
                <a:cs typeface="Times New Roman" panose="02020603050405020304" pitchFamily="18" charset="0"/>
              </a:rPr>
              <a:t>Ruiz-</a:t>
            </a:r>
            <a:r>
              <a:rPr lang="en-US" sz="1600" dirty="0" err="1">
                <a:latin typeface="Times New Roman" panose="02020603050405020304" pitchFamily="18" charset="0"/>
                <a:cs typeface="Times New Roman" panose="02020603050405020304" pitchFamily="18" charset="0"/>
              </a:rPr>
              <a:t>Fernández</a:t>
            </a:r>
            <a:r>
              <a:rPr lang="en-US" sz="1600" dirty="0">
                <a:latin typeface="Times New Roman" panose="02020603050405020304" pitchFamily="18" charset="0"/>
                <a:cs typeface="Times New Roman" panose="02020603050405020304" pitchFamily="18" charset="0"/>
              </a:rPr>
              <a:t>, L., </a:t>
            </a:r>
            <a:r>
              <a:rPr lang="en-US" sz="1600" dirty="0" err="1">
                <a:latin typeface="Times New Roman" panose="02020603050405020304" pitchFamily="18" charset="0"/>
                <a:cs typeface="Times New Roman" panose="02020603050405020304" pitchFamily="18" charset="0"/>
              </a:rPr>
              <a:t>Rienda</a:t>
            </a:r>
            <a:r>
              <a:rPr lang="en-US" sz="1600" dirty="0">
                <a:latin typeface="Times New Roman" panose="02020603050405020304" pitchFamily="18" charset="0"/>
                <a:cs typeface="Times New Roman" panose="02020603050405020304" pitchFamily="18" charset="0"/>
              </a:rPr>
              <a:t>, L. and Marco-</a:t>
            </a:r>
            <a:r>
              <a:rPr lang="en-US" sz="1600" dirty="0" err="1">
                <a:latin typeface="Times New Roman" panose="02020603050405020304" pitchFamily="18" charset="0"/>
                <a:cs typeface="Times New Roman" panose="02020603050405020304" pitchFamily="18" charset="0"/>
              </a:rPr>
              <a:t>Lajara</a:t>
            </a:r>
            <a:r>
              <a:rPr lang="en-US" sz="1600" dirty="0">
                <a:latin typeface="Times New Roman" panose="02020603050405020304" pitchFamily="18" charset="0"/>
                <a:cs typeface="Times New Roman" panose="02020603050405020304" pitchFamily="18" charset="0"/>
              </a:rPr>
              <a:t>, B. (2024) ‘Hotel chains and sustainable development: degree of internationalization, SDGs and dynamic capabilities as drivers of successful performance. </a:t>
            </a:r>
            <a:r>
              <a:rPr lang="en-US" sz="1600" i="1" dirty="0">
                <a:latin typeface="Times New Roman" panose="02020603050405020304" pitchFamily="18" charset="0"/>
                <a:cs typeface="Times New Roman" panose="02020603050405020304" pitchFamily="18" charset="0"/>
              </a:rPr>
              <a:t>Environment, Development and Sustainability</a:t>
            </a:r>
            <a:r>
              <a:rPr lang="en-US" sz="1600" dirty="0">
                <a:latin typeface="Times New Roman" panose="02020603050405020304" pitchFamily="18" charset="0"/>
                <a:cs typeface="Times New Roman" panose="02020603050405020304" pitchFamily="18" charset="0"/>
              </a:rPr>
              <a:t>, pp.1-17.</a:t>
            </a:r>
          </a:p>
          <a:p>
            <a:pPr algn="just"/>
            <a:endParaRPr lang="en-US" sz="16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618192160"/>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962</TotalTime>
  <Words>1307</Words>
  <Application>Microsoft Office PowerPoint</Application>
  <PresentationFormat>Widescreen</PresentationFormat>
  <Paragraphs>93</Paragraphs>
  <Slides>12</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Calibri Light</vt:lpstr>
      <vt:lpstr>Times New Roman</vt:lpstr>
      <vt:lpstr>Office Theme</vt:lpstr>
      <vt:lpstr>PowerPoint Presentation</vt:lpstr>
      <vt:lpstr>         Introduction of the Presentation </vt:lpstr>
      <vt:lpstr>Introduction   </vt:lpstr>
      <vt:lpstr>Background Detail   </vt:lpstr>
      <vt:lpstr>Literature Review   </vt:lpstr>
      <vt:lpstr>Literature Review</vt:lpstr>
      <vt:lpstr>Methods  </vt:lpstr>
      <vt:lpstr>Theme Impact Analysis (PESTEL Analysis)</vt:lpstr>
      <vt:lpstr>Industry Responses</vt:lpstr>
      <vt:lpstr>Recommendations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Nicoleta</dc:creator>
  <cp:lastModifiedBy>Nicoleta</cp:lastModifiedBy>
  <cp:revision>34</cp:revision>
  <dcterms:created xsi:type="dcterms:W3CDTF">2025-01-18T12:06:49Z</dcterms:created>
  <dcterms:modified xsi:type="dcterms:W3CDTF">2025-02-22T19:24:32Z</dcterms:modified>
</cp:coreProperties>
</file>