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6"/>
  </p:notesMasterIdLst>
  <p:sldIdLst>
    <p:sldId id="256" r:id="rId2"/>
    <p:sldId id="289" r:id="rId3"/>
    <p:sldId id="281" r:id="rId4"/>
    <p:sldId id="276" r:id="rId5"/>
    <p:sldId id="257" r:id="rId6"/>
    <p:sldId id="258" r:id="rId7"/>
    <p:sldId id="259" r:id="rId8"/>
    <p:sldId id="260" r:id="rId9"/>
    <p:sldId id="261" r:id="rId10"/>
    <p:sldId id="262" r:id="rId11"/>
    <p:sldId id="263" r:id="rId12"/>
    <p:sldId id="264" r:id="rId13"/>
    <p:sldId id="265" r:id="rId14"/>
    <p:sldId id="266" r:id="rId15"/>
    <p:sldId id="267" r:id="rId16"/>
    <p:sldId id="269" r:id="rId17"/>
    <p:sldId id="268" r:id="rId18"/>
    <p:sldId id="270" r:id="rId19"/>
    <p:sldId id="271" r:id="rId20"/>
    <p:sldId id="272" r:id="rId21"/>
    <p:sldId id="273" r:id="rId22"/>
    <p:sldId id="274" r:id="rId23"/>
    <p:sldId id="275" r:id="rId24"/>
    <p:sldId id="277" r:id="rId25"/>
    <p:sldId id="278" r:id="rId26"/>
    <p:sldId id="279" r:id="rId27"/>
    <p:sldId id="280" r:id="rId28"/>
    <p:sldId id="283" r:id="rId29"/>
    <p:sldId id="284" r:id="rId30"/>
    <p:sldId id="285" r:id="rId31"/>
    <p:sldId id="286" r:id="rId32"/>
    <p:sldId id="287" r:id="rId33"/>
    <p:sldId id="288" r:id="rId34"/>
    <p:sldId id="282"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94635"/>
  </p:normalViewPr>
  <p:slideViewPr>
    <p:cSldViewPr snapToGrid="0">
      <p:cViewPr varScale="1">
        <p:scale>
          <a:sx n="90" d="100"/>
          <a:sy n="90" d="100"/>
        </p:scale>
        <p:origin x="232" y="5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notesMaster" Target="notesMasters/notesMaster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presProps" Target="presProps.xml"/><Relationship Id="rId38" Type="http://schemas.openxmlformats.org/officeDocument/2006/relationships/viewProps" Target="viewProps.xml"/><Relationship Id="rId39" Type="http://schemas.openxmlformats.org/officeDocument/2006/relationships/theme" Target="theme/theme1.xml"/><Relationship Id="rId4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CFB819-4795-3445-A746-B724A2083342}" type="datetimeFigureOut">
              <a:rPr lang="en-US" smtClean="0"/>
              <a:t>4/30/18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5EAADE-C348-2548-84DE-7BFD22A6E62C}" type="slidenum">
              <a:rPr lang="en-US" smtClean="0"/>
              <a:t>‹#›</a:t>
            </a:fld>
            <a:endParaRPr lang="en-US"/>
          </a:p>
        </p:txBody>
      </p:sp>
    </p:spTree>
    <p:extLst>
      <p:ext uri="{BB962C8B-B14F-4D97-AF65-F5344CB8AC3E}">
        <p14:creationId xmlns:p14="http://schemas.microsoft.com/office/powerpoint/2010/main" val="156251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1"/>
            <a:ext cx="8825659"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9" cy="861420"/>
          </a:xfrm>
        </p:spPr>
        <p:txBody>
          <a:bodyPr anchor="t"/>
          <a:lstStyle>
            <a:lvl1pPr marL="0" indent="0" algn="l">
              <a:buNone/>
              <a:defRPr cap="all">
                <a:solidFill>
                  <a:schemeClr val="accent1"/>
                </a:solidFill>
              </a:defRPr>
            </a:lvl1pPr>
            <a:lvl2pPr marL="457206" indent="0" algn="ctr">
              <a:buNone/>
              <a:defRPr>
                <a:solidFill>
                  <a:schemeClr val="tx1">
                    <a:tint val="75000"/>
                  </a:schemeClr>
                </a:solidFill>
              </a:defRPr>
            </a:lvl2pPr>
            <a:lvl3pPr marL="914411" indent="0" algn="ctr">
              <a:buNone/>
              <a:defRPr>
                <a:solidFill>
                  <a:schemeClr val="tx1">
                    <a:tint val="75000"/>
                  </a:schemeClr>
                </a:solidFill>
              </a:defRPr>
            </a:lvl3pPr>
            <a:lvl4pPr marL="1371617" indent="0" algn="ctr">
              <a:buNone/>
              <a:defRPr>
                <a:solidFill>
                  <a:schemeClr val="tx1">
                    <a:tint val="75000"/>
                  </a:schemeClr>
                </a:solidFill>
              </a:defRPr>
            </a:lvl4pPr>
            <a:lvl5pPr marL="1828823" indent="0" algn="ctr">
              <a:buNone/>
              <a:defRPr>
                <a:solidFill>
                  <a:schemeClr val="tx1">
                    <a:tint val="75000"/>
                  </a:schemeClr>
                </a:solidFill>
              </a:defRPr>
            </a:lvl5pPr>
            <a:lvl6pPr marL="2286029" indent="0" algn="ctr">
              <a:buNone/>
              <a:defRPr>
                <a:solidFill>
                  <a:schemeClr val="tx1">
                    <a:tint val="75000"/>
                  </a:schemeClr>
                </a:solidFill>
              </a:defRPr>
            </a:lvl6pPr>
            <a:lvl7pPr marL="2743234" indent="0" algn="ctr">
              <a:buNone/>
              <a:defRPr>
                <a:solidFill>
                  <a:schemeClr val="tx1">
                    <a:tint val="75000"/>
                  </a:schemeClr>
                </a:solidFill>
              </a:defRPr>
            </a:lvl7pPr>
            <a:lvl8pPr marL="3200440" indent="0" algn="ctr">
              <a:buNone/>
              <a:defRPr>
                <a:solidFill>
                  <a:schemeClr val="tx1">
                    <a:tint val="75000"/>
                  </a:schemeClr>
                </a:solidFill>
              </a:defRPr>
            </a:lvl8pPr>
            <a:lvl9pPr marL="3657646"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B55150-9B3C-44ED-8830-39B34F2159E7}" type="datetimeFigureOut">
              <a:rPr lang="en-US" smtClean="0"/>
              <a:t>4/30/18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3913599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B55150-9B3C-44ED-8830-39B34F2159E7}" type="datetimeFigureOut">
              <a:rPr lang="en-US" smtClean="0"/>
              <a:t>4/30/18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2596136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4"/>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9" cy="860400"/>
          </a:xfrm>
        </p:spPr>
        <p:txBody>
          <a:bodyPr anchor="t"/>
          <a:lstStyle>
            <a:lvl1pPr marL="0" indent="0" algn="l">
              <a:buNone/>
              <a:defRPr sz="2000" cap="all">
                <a:solidFill>
                  <a:schemeClr val="accent1"/>
                </a:solidFill>
              </a:defRPr>
            </a:lvl1pPr>
            <a:lvl2pPr marL="457206" indent="0">
              <a:buNone/>
              <a:defRPr sz="1800">
                <a:solidFill>
                  <a:schemeClr val="tx1">
                    <a:tint val="75000"/>
                  </a:schemeClr>
                </a:solidFill>
              </a:defRPr>
            </a:lvl2pPr>
            <a:lvl3pPr marL="914411" indent="0">
              <a:buNone/>
              <a:defRPr sz="1600">
                <a:solidFill>
                  <a:schemeClr val="tx1">
                    <a:tint val="75000"/>
                  </a:schemeClr>
                </a:solidFill>
              </a:defRPr>
            </a:lvl3pPr>
            <a:lvl4pPr marL="1371617" indent="0">
              <a:buNone/>
              <a:defRPr sz="1400">
                <a:solidFill>
                  <a:schemeClr val="tx1">
                    <a:tint val="75000"/>
                  </a:schemeClr>
                </a:solidFill>
              </a:defRPr>
            </a:lvl4pPr>
            <a:lvl5pPr marL="1828823" indent="0">
              <a:buNone/>
              <a:defRPr sz="1400">
                <a:solidFill>
                  <a:schemeClr val="tx1">
                    <a:tint val="75000"/>
                  </a:schemeClr>
                </a:solidFill>
              </a:defRPr>
            </a:lvl5pPr>
            <a:lvl6pPr marL="2286029" indent="0">
              <a:buNone/>
              <a:defRPr sz="1400">
                <a:solidFill>
                  <a:schemeClr val="tx1">
                    <a:tint val="75000"/>
                  </a:schemeClr>
                </a:solidFill>
              </a:defRPr>
            </a:lvl6pPr>
            <a:lvl7pPr marL="2743234" indent="0">
              <a:buNone/>
              <a:defRPr sz="1400">
                <a:solidFill>
                  <a:schemeClr val="tx1">
                    <a:tint val="75000"/>
                  </a:schemeClr>
                </a:solidFill>
              </a:defRPr>
            </a:lvl7pPr>
            <a:lvl8pPr marL="3200440" indent="0">
              <a:buNone/>
              <a:defRPr sz="1400">
                <a:solidFill>
                  <a:schemeClr val="tx1">
                    <a:tint val="75000"/>
                  </a:schemeClr>
                </a:solidFill>
              </a:defRPr>
            </a:lvl8pPr>
            <a:lvl9pPr marL="3657646"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B55150-9B3C-44ED-8830-39B34F2159E7}" type="datetimeFigureOut">
              <a:rPr lang="en-US" smtClean="0"/>
              <a:t>4/30/18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1947865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3" y="2060575"/>
            <a:ext cx="4396340"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4" y="2056093"/>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B55150-9B3C-44ED-8830-39B34F2159E7}" type="datetimeFigureOut">
              <a:rPr lang="en-US" smtClean="0"/>
              <a:t>4/30/18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2775640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4" y="1905000"/>
            <a:ext cx="4396338" cy="576262"/>
          </a:xfrm>
        </p:spPr>
        <p:txBody>
          <a:bodyPr anchor="b">
            <a:noAutofit/>
          </a:bodyPr>
          <a:lstStyle>
            <a:lvl1pPr marL="0" indent="0">
              <a:buNone/>
              <a:defRPr sz="2400" b="0">
                <a:solidFill>
                  <a:schemeClr val="accent1"/>
                </a:solidFill>
              </a:defRPr>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3" y="2514600"/>
            <a:ext cx="4396340"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7" y="1905000"/>
            <a:ext cx="4396340" cy="576262"/>
          </a:xfrm>
        </p:spPr>
        <p:txBody>
          <a:bodyPr anchor="b">
            <a:noAutofit/>
          </a:bodyPr>
          <a:lstStyle>
            <a:lvl1pPr marL="0" indent="0">
              <a:buNone/>
              <a:defRPr sz="2400" b="0">
                <a:solidFill>
                  <a:schemeClr val="accent1"/>
                </a:solidFill>
              </a:defRPr>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7" y="2514600"/>
            <a:ext cx="4396340"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B55150-9B3C-44ED-8830-39B34F2159E7}" type="datetimeFigureOut">
              <a:rPr lang="en-US" smtClean="0"/>
              <a:t>4/30/18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1397668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2B55150-9B3C-44ED-8830-39B34F2159E7}" type="datetimeFigureOut">
              <a:rPr lang="en-US" smtClean="0"/>
              <a:t>4/30/18</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1639826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2B55150-9B3C-44ED-8830-39B34F2159E7}" type="datetimeFigureOut">
              <a:rPr lang="en-US" smtClean="0"/>
              <a:t>4/30/18</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2351910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1"/>
            <a:ext cx="3401065"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7" y="1447800"/>
            <a:ext cx="5195996"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3" cy="2895599"/>
          </a:xfrm>
        </p:spPr>
        <p:txBody>
          <a:bodyPr/>
          <a:lstStyle>
            <a:lvl1pPr marL="0" indent="0">
              <a:buNone/>
              <a:defRPr sz="1400"/>
            </a:lvl1pPr>
            <a:lvl2pPr marL="457206" indent="0">
              <a:buNone/>
              <a:defRPr sz="1200"/>
            </a:lvl2pPr>
            <a:lvl3pPr marL="914411" indent="0">
              <a:buNone/>
              <a:defRPr sz="1000"/>
            </a:lvl3pPr>
            <a:lvl4pPr marL="1371617" indent="0">
              <a:buNone/>
              <a:defRPr sz="900"/>
            </a:lvl4pPr>
            <a:lvl5pPr marL="1828823" indent="0">
              <a:buNone/>
              <a:defRPr sz="900"/>
            </a:lvl5pPr>
            <a:lvl6pPr marL="2286029" indent="0">
              <a:buNone/>
              <a:defRPr sz="900"/>
            </a:lvl6pPr>
            <a:lvl7pPr marL="2743234" indent="0">
              <a:buNone/>
              <a:defRPr sz="900"/>
            </a:lvl7pPr>
            <a:lvl8pPr marL="3200440" indent="0">
              <a:buNone/>
              <a:defRPr sz="900"/>
            </a:lvl8pPr>
            <a:lvl9pPr marL="3657646"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2B55150-9B3C-44ED-8830-39B34F2159E7}" type="datetimeFigureOut">
              <a:rPr lang="en-US" smtClean="0"/>
              <a:t>4/30/18</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2684339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7"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8"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6" indent="0">
              <a:buNone/>
              <a:defRPr sz="1600"/>
            </a:lvl2pPr>
            <a:lvl3pPr marL="914411" indent="0">
              <a:buNone/>
              <a:defRPr sz="1600"/>
            </a:lvl3pPr>
            <a:lvl4pPr marL="1371617" indent="0">
              <a:buNone/>
              <a:defRPr sz="1600"/>
            </a:lvl4pPr>
            <a:lvl5pPr marL="1828823" indent="0">
              <a:buNone/>
              <a:defRPr sz="1600"/>
            </a:lvl5pPr>
            <a:lvl6pPr marL="2286029" indent="0">
              <a:buNone/>
              <a:defRPr sz="1600"/>
            </a:lvl6pPr>
            <a:lvl7pPr marL="2743234" indent="0">
              <a:buNone/>
              <a:defRPr sz="1600"/>
            </a:lvl7pPr>
            <a:lvl8pPr marL="3200440" indent="0">
              <a:buNone/>
              <a:defRPr sz="1600"/>
            </a:lvl8pPr>
            <a:lvl9pPr marL="3657646"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5" y="3657600"/>
            <a:ext cx="5084980" cy="1371600"/>
          </a:xfrm>
        </p:spPr>
        <p:txBody>
          <a:bodyPr>
            <a:normAutofit/>
          </a:bodyPr>
          <a:lstStyle>
            <a:lvl1pPr marL="0" indent="0">
              <a:buNone/>
              <a:defRPr sz="1400"/>
            </a:lvl1pPr>
            <a:lvl2pPr marL="457206" indent="0">
              <a:buNone/>
              <a:defRPr sz="1200"/>
            </a:lvl2pPr>
            <a:lvl3pPr marL="914411" indent="0">
              <a:buNone/>
              <a:defRPr sz="1000"/>
            </a:lvl3pPr>
            <a:lvl4pPr marL="1371617" indent="0">
              <a:buNone/>
              <a:defRPr sz="900"/>
            </a:lvl4pPr>
            <a:lvl5pPr marL="1828823" indent="0">
              <a:buNone/>
              <a:defRPr sz="900"/>
            </a:lvl5pPr>
            <a:lvl6pPr marL="2286029" indent="0">
              <a:buNone/>
              <a:defRPr sz="900"/>
            </a:lvl6pPr>
            <a:lvl7pPr marL="2743234" indent="0">
              <a:buNone/>
              <a:defRPr sz="900"/>
            </a:lvl7pPr>
            <a:lvl8pPr marL="3200440" indent="0">
              <a:buNone/>
              <a:defRPr sz="900"/>
            </a:lvl8pPr>
            <a:lvl9pPr marL="3657646"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B55150-9B3C-44ED-8830-39B34F2159E7}" type="datetimeFigureOut">
              <a:rPr lang="en-US" smtClean="0"/>
              <a:t>4/30/18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1015956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9"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6" indent="0">
              <a:buNone/>
              <a:defRPr sz="1600"/>
            </a:lvl2pPr>
            <a:lvl3pPr marL="914411" indent="0">
              <a:buNone/>
              <a:defRPr sz="1600"/>
            </a:lvl3pPr>
            <a:lvl4pPr marL="1371617" indent="0">
              <a:buNone/>
              <a:defRPr sz="1600"/>
            </a:lvl4pPr>
            <a:lvl5pPr marL="1828823" indent="0">
              <a:buNone/>
              <a:defRPr sz="1600"/>
            </a:lvl5pPr>
            <a:lvl6pPr marL="2286029" indent="0">
              <a:buNone/>
              <a:defRPr sz="1600"/>
            </a:lvl6pPr>
            <a:lvl7pPr marL="2743234" indent="0">
              <a:buNone/>
              <a:defRPr sz="1600"/>
            </a:lvl7pPr>
            <a:lvl8pPr marL="3200440" indent="0">
              <a:buNone/>
              <a:defRPr sz="1600"/>
            </a:lvl8pPr>
            <a:lvl9pPr marL="3657646"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7" cy="493712"/>
          </a:xfrm>
        </p:spPr>
        <p:txBody>
          <a:bodyPr>
            <a:normAutofit/>
          </a:bodyPr>
          <a:lstStyle>
            <a:lvl1pPr marL="0" indent="0">
              <a:buNone/>
              <a:defRPr sz="1200"/>
            </a:lvl1pPr>
            <a:lvl2pPr marL="457206" indent="0">
              <a:buNone/>
              <a:defRPr sz="1200"/>
            </a:lvl2pPr>
            <a:lvl3pPr marL="914411" indent="0">
              <a:buNone/>
              <a:defRPr sz="1000"/>
            </a:lvl3pPr>
            <a:lvl4pPr marL="1371617" indent="0">
              <a:buNone/>
              <a:defRPr sz="900"/>
            </a:lvl4pPr>
            <a:lvl5pPr marL="1828823" indent="0">
              <a:buNone/>
              <a:defRPr sz="900"/>
            </a:lvl5pPr>
            <a:lvl6pPr marL="2286029" indent="0">
              <a:buNone/>
              <a:defRPr sz="900"/>
            </a:lvl6pPr>
            <a:lvl7pPr marL="2743234" indent="0">
              <a:buNone/>
              <a:defRPr sz="900"/>
            </a:lvl7pPr>
            <a:lvl8pPr marL="3200440" indent="0">
              <a:buNone/>
              <a:defRPr sz="900"/>
            </a:lvl8pPr>
            <a:lvl9pPr marL="3657646"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B55150-9B3C-44ED-8830-39B34F2159E7}" type="datetimeFigureOut">
              <a:rPr lang="en-US" smtClean="0"/>
              <a:t>4/30/18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1628523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5"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5" y="3657600"/>
            <a:ext cx="8825659" cy="2362200"/>
          </a:xfrm>
        </p:spPr>
        <p:txBody>
          <a:bodyPr anchor="ctr">
            <a:normAutofit/>
          </a:bodyPr>
          <a:lstStyle>
            <a:lvl1pPr marL="0" indent="0">
              <a:buNone/>
              <a:defRPr sz="1800"/>
            </a:lvl1pPr>
            <a:lvl2pPr marL="457206" indent="0">
              <a:buNone/>
              <a:defRPr sz="1200"/>
            </a:lvl2pPr>
            <a:lvl3pPr marL="914411" indent="0">
              <a:buNone/>
              <a:defRPr sz="1000"/>
            </a:lvl3pPr>
            <a:lvl4pPr marL="1371617" indent="0">
              <a:buNone/>
              <a:defRPr sz="900"/>
            </a:lvl4pPr>
            <a:lvl5pPr marL="1828823" indent="0">
              <a:buNone/>
              <a:defRPr sz="900"/>
            </a:lvl5pPr>
            <a:lvl6pPr marL="2286029" indent="0">
              <a:buNone/>
              <a:defRPr sz="900"/>
            </a:lvl6pPr>
            <a:lvl7pPr marL="2743234" indent="0">
              <a:buNone/>
              <a:defRPr sz="900"/>
            </a:lvl7pPr>
            <a:lvl8pPr marL="3200440" indent="0">
              <a:buNone/>
              <a:defRPr sz="900"/>
            </a:lvl8pPr>
            <a:lvl9pPr marL="3657646"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2B55150-9B3C-44ED-8830-39B34F2159E7}" type="datetimeFigureOut">
              <a:rPr lang="en-US" smtClean="0"/>
              <a:t>4/30/18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11638881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2" y="1447801"/>
            <a:ext cx="7999316"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1" y="3771175"/>
            <a:ext cx="7279650"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6" indent="0">
              <a:buNone/>
              <a:defRPr sz="1200"/>
            </a:lvl2pPr>
            <a:lvl3pPr marL="914411" indent="0">
              <a:buNone/>
              <a:defRPr sz="1000"/>
            </a:lvl3pPr>
            <a:lvl4pPr marL="1371617" indent="0">
              <a:buNone/>
              <a:defRPr sz="900"/>
            </a:lvl4pPr>
            <a:lvl5pPr marL="1828823" indent="0">
              <a:buNone/>
              <a:defRPr sz="900"/>
            </a:lvl5pPr>
            <a:lvl6pPr marL="2286029" indent="0">
              <a:buNone/>
              <a:defRPr sz="900"/>
            </a:lvl6pPr>
            <a:lvl7pPr marL="2743234" indent="0">
              <a:buNone/>
              <a:defRPr sz="900"/>
            </a:lvl7pPr>
            <a:lvl8pPr marL="3200440" indent="0">
              <a:buNone/>
              <a:defRPr sz="900"/>
            </a:lvl8pPr>
            <a:lvl9pPr marL="3657646"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5" y="4350657"/>
            <a:ext cx="8825659" cy="1676400"/>
          </a:xfrm>
        </p:spPr>
        <p:txBody>
          <a:bodyPr anchor="ctr">
            <a:normAutofit/>
          </a:bodyPr>
          <a:lstStyle>
            <a:lvl1pPr marL="0" indent="0">
              <a:buNone/>
              <a:defRPr sz="1800"/>
            </a:lvl1pPr>
            <a:lvl2pPr marL="457206" indent="0">
              <a:buNone/>
              <a:defRPr sz="1200"/>
            </a:lvl2pPr>
            <a:lvl3pPr marL="914411" indent="0">
              <a:buNone/>
              <a:defRPr sz="1000"/>
            </a:lvl3pPr>
            <a:lvl4pPr marL="1371617" indent="0">
              <a:buNone/>
              <a:defRPr sz="900"/>
            </a:lvl4pPr>
            <a:lvl5pPr marL="1828823" indent="0">
              <a:buNone/>
              <a:defRPr sz="900"/>
            </a:lvl5pPr>
            <a:lvl6pPr marL="2286029" indent="0">
              <a:buNone/>
              <a:defRPr sz="900"/>
            </a:lvl6pPr>
            <a:lvl7pPr marL="2743234" indent="0">
              <a:buNone/>
              <a:defRPr sz="900"/>
            </a:lvl7pPr>
            <a:lvl8pPr marL="3200440" indent="0">
              <a:buNone/>
              <a:defRPr sz="900"/>
            </a:lvl8pPr>
            <a:lvl9pPr marL="3657646"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2B55150-9B3C-44ED-8830-39B34F2159E7}" type="datetimeFigureOut">
              <a:rPr lang="en-US" smtClean="0"/>
              <a:t>4/30/18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25271-18ED-4E5B-A2CC-7F8D2A2282E6}" type="slidenum">
              <a:rPr lang="en-US" smtClean="0"/>
              <a:t>‹#›</a:t>
            </a:fld>
            <a:endParaRPr lang="en-US"/>
          </a:p>
        </p:txBody>
      </p:sp>
      <p:sp>
        <p:nvSpPr>
          <p:cNvPr id="9" name="TextBox 8"/>
          <p:cNvSpPr txBox="1"/>
          <p:nvPr/>
        </p:nvSpPr>
        <p:spPr>
          <a:xfrm>
            <a:off x="898295" y="971253"/>
            <a:ext cx="801913"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
        <p:nvSpPr>
          <p:cNvPr id="13" name="TextBox 12"/>
          <p:cNvSpPr txBox="1"/>
          <p:nvPr/>
        </p:nvSpPr>
        <p:spPr>
          <a:xfrm>
            <a:off x="9330489" y="2613787"/>
            <a:ext cx="801913"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5068278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5"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9" cy="860400"/>
          </a:xfrm>
        </p:spPr>
        <p:txBody>
          <a:bodyPr anchor="t"/>
          <a:lstStyle>
            <a:lvl1pPr marL="0" indent="0" algn="l">
              <a:buNone/>
              <a:defRPr sz="2000" cap="none">
                <a:solidFill>
                  <a:schemeClr val="accent1"/>
                </a:solidFill>
              </a:defRPr>
            </a:lvl1pPr>
            <a:lvl2pPr marL="457206" indent="0">
              <a:buNone/>
              <a:defRPr sz="1800">
                <a:solidFill>
                  <a:schemeClr val="tx1">
                    <a:tint val="75000"/>
                  </a:schemeClr>
                </a:solidFill>
              </a:defRPr>
            </a:lvl2pPr>
            <a:lvl3pPr marL="914411" indent="0">
              <a:buNone/>
              <a:defRPr sz="1600">
                <a:solidFill>
                  <a:schemeClr val="tx1">
                    <a:tint val="75000"/>
                  </a:schemeClr>
                </a:solidFill>
              </a:defRPr>
            </a:lvl3pPr>
            <a:lvl4pPr marL="1371617" indent="0">
              <a:buNone/>
              <a:defRPr sz="1400">
                <a:solidFill>
                  <a:schemeClr val="tx1">
                    <a:tint val="75000"/>
                  </a:schemeClr>
                </a:solidFill>
              </a:defRPr>
            </a:lvl4pPr>
            <a:lvl5pPr marL="1828823" indent="0">
              <a:buNone/>
              <a:defRPr sz="1400">
                <a:solidFill>
                  <a:schemeClr val="tx1">
                    <a:tint val="75000"/>
                  </a:schemeClr>
                </a:solidFill>
              </a:defRPr>
            </a:lvl5pPr>
            <a:lvl6pPr marL="2286029" indent="0">
              <a:buNone/>
              <a:defRPr sz="1400">
                <a:solidFill>
                  <a:schemeClr val="tx1">
                    <a:tint val="75000"/>
                  </a:schemeClr>
                </a:solidFill>
              </a:defRPr>
            </a:lvl6pPr>
            <a:lvl7pPr marL="2743234" indent="0">
              <a:buNone/>
              <a:defRPr sz="1400">
                <a:solidFill>
                  <a:schemeClr val="tx1">
                    <a:tint val="75000"/>
                  </a:schemeClr>
                </a:solidFill>
              </a:defRPr>
            </a:lvl7pPr>
            <a:lvl8pPr marL="3200440" indent="0">
              <a:buNone/>
              <a:defRPr sz="1400">
                <a:solidFill>
                  <a:schemeClr val="tx1">
                    <a:tint val="75000"/>
                  </a:schemeClr>
                </a:solidFill>
              </a:defRPr>
            </a:lvl8pPr>
            <a:lvl9pPr marL="3657646"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B55150-9B3C-44ED-8830-39B34F2159E7}" type="datetimeFigureOut">
              <a:rPr lang="en-US" smtClean="0"/>
              <a:t>4/30/18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9671677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4" y="2667001"/>
            <a:ext cx="2927349" cy="3589338"/>
          </a:xfrm>
        </p:spPr>
        <p:txBody>
          <a:bodyPr anchor="t">
            <a:normAutofit/>
          </a:bodyPr>
          <a:lstStyle>
            <a:lvl1pPr marL="0" indent="0">
              <a:buNone/>
              <a:defRPr sz="1400"/>
            </a:lvl1pPr>
            <a:lvl2pPr marL="457206" indent="0">
              <a:buNone/>
              <a:defRPr sz="1200"/>
            </a:lvl2pPr>
            <a:lvl3pPr marL="914411" indent="0">
              <a:buNone/>
              <a:defRPr sz="1000"/>
            </a:lvl3pPr>
            <a:lvl4pPr marL="1371617" indent="0">
              <a:buNone/>
              <a:defRPr sz="900"/>
            </a:lvl4pPr>
            <a:lvl5pPr marL="1828823" indent="0">
              <a:buNone/>
              <a:defRPr sz="900"/>
            </a:lvl5pPr>
            <a:lvl6pPr marL="2286029" indent="0">
              <a:buNone/>
              <a:defRPr sz="900"/>
            </a:lvl6pPr>
            <a:lvl7pPr marL="2743234" indent="0">
              <a:buNone/>
              <a:defRPr sz="900"/>
            </a:lvl7pPr>
            <a:lvl8pPr marL="3200440" indent="0">
              <a:buNone/>
              <a:defRPr sz="900"/>
            </a:lvl8pPr>
            <a:lvl9pPr marL="3657646"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2" cy="576262"/>
          </a:xfrm>
        </p:spPr>
        <p:txBody>
          <a:bodyPr anchor="b">
            <a:noAutofit/>
          </a:bodyPr>
          <a:lstStyle>
            <a:lvl1pPr marL="0" indent="0">
              <a:buNone/>
              <a:defRPr sz="2400" b="0">
                <a:solidFill>
                  <a:schemeClr val="accent1"/>
                </a:solidFill>
              </a:defRPr>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1"/>
            <a:ext cx="2946795" cy="3589338"/>
          </a:xfrm>
        </p:spPr>
        <p:txBody>
          <a:bodyPr anchor="t">
            <a:normAutofit/>
          </a:bodyPr>
          <a:lstStyle>
            <a:lvl1pPr marL="0" indent="0">
              <a:buNone/>
              <a:defRPr sz="1400"/>
            </a:lvl1pPr>
            <a:lvl2pPr marL="457206" indent="0">
              <a:buNone/>
              <a:defRPr sz="1200"/>
            </a:lvl2pPr>
            <a:lvl3pPr marL="914411" indent="0">
              <a:buNone/>
              <a:defRPr sz="1000"/>
            </a:lvl3pPr>
            <a:lvl4pPr marL="1371617" indent="0">
              <a:buNone/>
              <a:defRPr sz="900"/>
            </a:lvl4pPr>
            <a:lvl5pPr marL="1828823" indent="0">
              <a:buNone/>
              <a:defRPr sz="900"/>
            </a:lvl5pPr>
            <a:lvl6pPr marL="2286029" indent="0">
              <a:buNone/>
              <a:defRPr sz="900"/>
            </a:lvl6pPr>
            <a:lvl7pPr marL="2743234" indent="0">
              <a:buNone/>
              <a:defRPr sz="900"/>
            </a:lvl7pPr>
            <a:lvl8pPr marL="3200440" indent="0">
              <a:buNone/>
              <a:defRPr sz="900"/>
            </a:lvl8pPr>
            <a:lvl9pPr marL="3657646"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4" cy="576262"/>
          </a:xfrm>
        </p:spPr>
        <p:txBody>
          <a:bodyPr anchor="b">
            <a:noAutofit/>
          </a:bodyPr>
          <a:lstStyle>
            <a:lvl1pPr marL="0" indent="0">
              <a:buNone/>
              <a:defRPr sz="2400" b="0">
                <a:solidFill>
                  <a:schemeClr val="accent1"/>
                </a:solidFill>
              </a:defRPr>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1"/>
            <a:ext cx="2932114" cy="3589338"/>
          </a:xfrm>
        </p:spPr>
        <p:txBody>
          <a:bodyPr anchor="t">
            <a:normAutofit/>
          </a:bodyPr>
          <a:lstStyle>
            <a:lvl1pPr marL="0" indent="0">
              <a:buNone/>
              <a:defRPr sz="1400"/>
            </a:lvl1pPr>
            <a:lvl2pPr marL="457206" indent="0">
              <a:buNone/>
              <a:defRPr sz="1200"/>
            </a:lvl2pPr>
            <a:lvl3pPr marL="914411" indent="0">
              <a:buNone/>
              <a:defRPr sz="1000"/>
            </a:lvl3pPr>
            <a:lvl4pPr marL="1371617" indent="0">
              <a:buNone/>
              <a:defRPr sz="900"/>
            </a:lvl4pPr>
            <a:lvl5pPr marL="1828823" indent="0">
              <a:buNone/>
              <a:defRPr sz="900"/>
            </a:lvl5pPr>
            <a:lvl6pPr marL="2286029" indent="0">
              <a:buNone/>
              <a:defRPr sz="900"/>
            </a:lvl6pPr>
            <a:lvl7pPr marL="2743234" indent="0">
              <a:buNone/>
              <a:defRPr sz="900"/>
            </a:lvl7pPr>
            <a:lvl8pPr marL="3200440" indent="0">
              <a:buNone/>
              <a:defRPr sz="900"/>
            </a:lvl8pPr>
            <a:lvl9pPr marL="3657646" indent="0">
              <a:buNone/>
              <a:defRPr sz="900"/>
            </a:lvl9pPr>
          </a:lstStyle>
          <a:p>
            <a:pPr lvl="0"/>
            <a:r>
              <a:rPr lang="en-US"/>
              <a:t>Click to edit Master text styles</a:t>
            </a:r>
          </a:p>
        </p:txBody>
      </p:sp>
      <p:cxnSp>
        <p:nvCxnSpPr>
          <p:cNvPr id="17" name="Straight Connector 16"/>
          <p:cNvCxnSpPr/>
          <p:nvPr/>
        </p:nvCxnSpPr>
        <p:spPr>
          <a:xfrm>
            <a:off x="3726142" y="2133601"/>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8" y="2133601"/>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2B55150-9B3C-44ED-8830-39B34F2159E7}" type="datetimeFigureOut">
              <a:rPr lang="en-US" smtClean="0"/>
              <a:t>4/30/18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4201332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4" y="4250949"/>
            <a:ext cx="2940050" cy="576262"/>
          </a:xfrm>
        </p:spPr>
        <p:txBody>
          <a:bodyPr anchor="b">
            <a:noAutofit/>
          </a:bodyPr>
          <a:lstStyle>
            <a:lvl1pPr marL="0" indent="0">
              <a:buNone/>
              <a:defRPr sz="2400" b="0">
                <a:solidFill>
                  <a:schemeClr val="accent1"/>
                </a:solidFill>
              </a:defRPr>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4" y="2209801"/>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6" indent="0">
              <a:buNone/>
              <a:defRPr sz="1600"/>
            </a:lvl2pPr>
            <a:lvl3pPr marL="914411" indent="0">
              <a:buNone/>
              <a:defRPr sz="1600"/>
            </a:lvl3pPr>
            <a:lvl4pPr marL="1371617" indent="0">
              <a:buNone/>
              <a:defRPr sz="1600"/>
            </a:lvl4pPr>
            <a:lvl5pPr marL="1828823" indent="0">
              <a:buNone/>
              <a:defRPr sz="1600"/>
            </a:lvl5pPr>
            <a:lvl6pPr marL="2286029" indent="0">
              <a:buNone/>
              <a:defRPr sz="1600"/>
            </a:lvl6pPr>
            <a:lvl7pPr marL="2743234" indent="0">
              <a:buNone/>
              <a:defRPr sz="1600"/>
            </a:lvl7pPr>
            <a:lvl8pPr marL="3200440" indent="0">
              <a:buNone/>
              <a:defRPr sz="1600"/>
            </a:lvl8pPr>
            <a:lvl9pPr marL="3657646"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4" y="4827211"/>
            <a:ext cx="2940050" cy="659189"/>
          </a:xfrm>
        </p:spPr>
        <p:txBody>
          <a:bodyPr anchor="t">
            <a:normAutofit/>
          </a:bodyPr>
          <a:lstStyle>
            <a:lvl1pPr marL="0" indent="0">
              <a:buNone/>
              <a:defRPr sz="1400"/>
            </a:lvl1pPr>
            <a:lvl2pPr marL="457206" indent="0">
              <a:buNone/>
              <a:defRPr sz="1200"/>
            </a:lvl2pPr>
            <a:lvl3pPr marL="914411" indent="0">
              <a:buNone/>
              <a:defRPr sz="1000"/>
            </a:lvl3pPr>
            <a:lvl4pPr marL="1371617" indent="0">
              <a:buNone/>
              <a:defRPr sz="900"/>
            </a:lvl4pPr>
            <a:lvl5pPr marL="1828823" indent="0">
              <a:buNone/>
              <a:defRPr sz="900"/>
            </a:lvl5pPr>
            <a:lvl6pPr marL="2286029" indent="0">
              <a:buNone/>
              <a:defRPr sz="900"/>
            </a:lvl6pPr>
            <a:lvl7pPr marL="2743234" indent="0">
              <a:buNone/>
              <a:defRPr sz="900"/>
            </a:lvl7pPr>
            <a:lvl8pPr marL="3200440" indent="0">
              <a:buNone/>
              <a:defRPr sz="900"/>
            </a:lvl8pPr>
            <a:lvl9pPr marL="3657646"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6" y="4250949"/>
            <a:ext cx="2930524" cy="576262"/>
          </a:xfrm>
        </p:spPr>
        <p:txBody>
          <a:bodyPr anchor="b">
            <a:noAutofit/>
          </a:bodyPr>
          <a:lstStyle>
            <a:lvl1pPr marL="0" indent="0">
              <a:buNone/>
              <a:defRPr sz="2400" b="0">
                <a:solidFill>
                  <a:schemeClr val="accent1"/>
                </a:solidFill>
              </a:defRPr>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1"/>
            <a:ext cx="293052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6" indent="0">
              <a:buNone/>
              <a:defRPr sz="1600"/>
            </a:lvl2pPr>
            <a:lvl3pPr marL="914411" indent="0">
              <a:buNone/>
              <a:defRPr sz="1600"/>
            </a:lvl3pPr>
            <a:lvl4pPr marL="1371617" indent="0">
              <a:buNone/>
              <a:defRPr sz="1600"/>
            </a:lvl4pPr>
            <a:lvl5pPr marL="1828823" indent="0">
              <a:buNone/>
              <a:defRPr sz="1600"/>
            </a:lvl5pPr>
            <a:lvl6pPr marL="2286029" indent="0">
              <a:buNone/>
              <a:defRPr sz="1600"/>
            </a:lvl6pPr>
            <a:lvl7pPr marL="2743234" indent="0">
              <a:buNone/>
              <a:defRPr sz="1600"/>
            </a:lvl7pPr>
            <a:lvl8pPr marL="3200440" indent="0">
              <a:buNone/>
              <a:defRPr sz="1600"/>
            </a:lvl8pPr>
            <a:lvl9pPr marL="3657646"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4" y="4827210"/>
            <a:ext cx="2934405" cy="659189"/>
          </a:xfrm>
        </p:spPr>
        <p:txBody>
          <a:bodyPr anchor="t">
            <a:normAutofit/>
          </a:bodyPr>
          <a:lstStyle>
            <a:lvl1pPr marL="0" indent="0">
              <a:buNone/>
              <a:defRPr sz="1400"/>
            </a:lvl1pPr>
            <a:lvl2pPr marL="457206" indent="0">
              <a:buNone/>
              <a:defRPr sz="1200"/>
            </a:lvl2pPr>
            <a:lvl3pPr marL="914411" indent="0">
              <a:buNone/>
              <a:defRPr sz="1000"/>
            </a:lvl3pPr>
            <a:lvl4pPr marL="1371617" indent="0">
              <a:buNone/>
              <a:defRPr sz="900"/>
            </a:lvl4pPr>
            <a:lvl5pPr marL="1828823" indent="0">
              <a:buNone/>
              <a:defRPr sz="900"/>
            </a:lvl5pPr>
            <a:lvl6pPr marL="2286029" indent="0">
              <a:buNone/>
              <a:defRPr sz="900"/>
            </a:lvl6pPr>
            <a:lvl7pPr marL="2743234" indent="0">
              <a:buNone/>
              <a:defRPr sz="900"/>
            </a:lvl7pPr>
            <a:lvl8pPr marL="3200440" indent="0">
              <a:buNone/>
              <a:defRPr sz="900"/>
            </a:lvl8pPr>
            <a:lvl9pPr marL="3657646"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4" cy="576262"/>
          </a:xfrm>
        </p:spPr>
        <p:txBody>
          <a:bodyPr anchor="b">
            <a:noAutofit/>
          </a:bodyPr>
          <a:lstStyle>
            <a:lvl1pPr marL="0" indent="0">
              <a:buNone/>
              <a:defRPr sz="2400" b="0">
                <a:solidFill>
                  <a:schemeClr val="accent1"/>
                </a:solidFill>
              </a:defRPr>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1"/>
            <a:ext cx="293211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6" indent="0">
              <a:buNone/>
              <a:defRPr sz="1600"/>
            </a:lvl2pPr>
            <a:lvl3pPr marL="914411" indent="0">
              <a:buNone/>
              <a:defRPr sz="1600"/>
            </a:lvl3pPr>
            <a:lvl4pPr marL="1371617" indent="0">
              <a:buNone/>
              <a:defRPr sz="1600"/>
            </a:lvl4pPr>
            <a:lvl5pPr marL="1828823" indent="0">
              <a:buNone/>
              <a:defRPr sz="1600"/>
            </a:lvl5pPr>
            <a:lvl6pPr marL="2286029" indent="0">
              <a:buNone/>
              <a:defRPr sz="1600"/>
            </a:lvl6pPr>
            <a:lvl7pPr marL="2743234" indent="0">
              <a:buNone/>
              <a:defRPr sz="1600"/>
            </a:lvl7pPr>
            <a:lvl8pPr marL="3200440" indent="0">
              <a:buNone/>
              <a:defRPr sz="1600"/>
            </a:lvl8pPr>
            <a:lvl9pPr marL="3657646"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6" y="4827209"/>
            <a:ext cx="2935996" cy="659189"/>
          </a:xfrm>
        </p:spPr>
        <p:txBody>
          <a:bodyPr anchor="t">
            <a:normAutofit/>
          </a:bodyPr>
          <a:lstStyle>
            <a:lvl1pPr marL="0" indent="0">
              <a:buNone/>
              <a:defRPr sz="1400"/>
            </a:lvl1pPr>
            <a:lvl2pPr marL="457206" indent="0">
              <a:buNone/>
              <a:defRPr sz="1200"/>
            </a:lvl2pPr>
            <a:lvl3pPr marL="914411" indent="0">
              <a:buNone/>
              <a:defRPr sz="1000"/>
            </a:lvl3pPr>
            <a:lvl4pPr marL="1371617" indent="0">
              <a:buNone/>
              <a:defRPr sz="900"/>
            </a:lvl4pPr>
            <a:lvl5pPr marL="1828823" indent="0">
              <a:buNone/>
              <a:defRPr sz="900"/>
            </a:lvl5pPr>
            <a:lvl6pPr marL="2286029" indent="0">
              <a:buNone/>
              <a:defRPr sz="900"/>
            </a:lvl6pPr>
            <a:lvl7pPr marL="2743234" indent="0">
              <a:buNone/>
              <a:defRPr sz="900"/>
            </a:lvl7pPr>
            <a:lvl8pPr marL="3200440" indent="0">
              <a:buNone/>
              <a:defRPr sz="900"/>
            </a:lvl8pPr>
            <a:lvl9pPr marL="3657646" indent="0">
              <a:buNone/>
              <a:defRPr sz="900"/>
            </a:lvl9pPr>
          </a:lstStyle>
          <a:p>
            <a:pPr lvl="0"/>
            <a:r>
              <a:rPr lang="en-US"/>
              <a:t>Click to edit Master text styles</a:t>
            </a:r>
          </a:p>
        </p:txBody>
      </p:sp>
      <p:cxnSp>
        <p:nvCxnSpPr>
          <p:cNvPr id="17" name="Straight Connector 16"/>
          <p:cNvCxnSpPr/>
          <p:nvPr/>
        </p:nvCxnSpPr>
        <p:spPr>
          <a:xfrm>
            <a:off x="3726142" y="2133601"/>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8" y="2133601"/>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2B55150-9B3C-44ED-8830-39B34F2159E7}" type="datetimeFigureOut">
              <a:rPr lang="en-US" smtClean="0"/>
              <a:t>4/30/18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20224672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B55150-9B3C-44ED-8830-39B34F2159E7}" type="datetimeFigureOut">
              <a:rPr lang="en-US" smtClean="0"/>
              <a:t>4/30/18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3788533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3" y="430214"/>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5" y="887414"/>
            <a:ext cx="7423148"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B55150-9B3C-44ED-8830-39B34F2159E7}" type="datetimeFigureOut">
              <a:rPr lang="en-US" smtClean="0"/>
              <a:t>4/30/18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25271-18ED-4E5B-A2CC-7F8D2A2282E6}" type="slidenum">
              <a:rPr lang="en-US" smtClean="0"/>
              <a:t>‹#›</a:t>
            </a:fld>
            <a:endParaRPr lang="en-US"/>
          </a:p>
        </p:txBody>
      </p:sp>
    </p:spTree>
    <p:extLst>
      <p:ext uri="{BB962C8B-B14F-4D97-AF65-F5344CB8AC3E}">
        <p14:creationId xmlns:p14="http://schemas.microsoft.com/office/powerpoint/2010/main" val="1783756875"/>
      </p:ext>
    </p:extLst>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3.png"/><Relationship Id="rId21" Type="http://schemas.openxmlformats.org/officeDocument/2006/relationships/image" Target="../media/image4.png"/><Relationship Id="rId22" Type="http://schemas.openxmlformats.org/officeDocument/2006/relationships/image" Target="../media/image5.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1" y="2669686"/>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1" y="2892348"/>
            <a:ext cx="1522412" cy="2365453"/>
          </a:xfrm>
          <a:prstGeom prst="rect">
            <a:avLst/>
          </a:prstGeom>
        </p:spPr>
      </p:pic>
      <p:sp>
        <p:nvSpPr>
          <p:cNvPr id="16" name="Oval 15"/>
          <p:cNvSpPr/>
          <p:nvPr/>
        </p:nvSpPr>
        <p:spPr>
          <a:xfrm>
            <a:off x="8609012" y="1676401"/>
            <a:ext cx="2819401"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4" y="1"/>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3" y="6096000"/>
            <a:ext cx="993733" cy="762000"/>
          </a:xfrm>
          <a:prstGeom prst="rect">
            <a:avLst/>
          </a:prstGeom>
        </p:spPr>
      </p:pic>
      <p:sp>
        <p:nvSpPr>
          <p:cNvPr id="14" name="Rectangle 13"/>
          <p:cNvSpPr/>
          <p:nvPr/>
        </p:nvSpPr>
        <p:spPr>
          <a:xfrm>
            <a:off x="10437812" y="0"/>
            <a:ext cx="685801"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3" y="452718"/>
            <a:ext cx="9404724"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3" y="2052919"/>
            <a:ext cx="8946540"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41" y="1790702"/>
            <a:ext cx="990599" cy="304798"/>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2B55150-9B3C-44ED-8830-39B34F2159E7}" type="datetimeFigureOut">
              <a:rPr lang="en-US" smtClean="0"/>
              <a:t>4/30/18</a:t>
            </a:fld>
            <a:endParaRPr lang="en-US"/>
          </a:p>
        </p:txBody>
      </p:sp>
      <p:sp>
        <p:nvSpPr>
          <p:cNvPr id="5" name="Footer Placeholder 4"/>
          <p:cNvSpPr>
            <a:spLocks noGrp="1"/>
          </p:cNvSpPr>
          <p:nvPr>
            <p:ph type="ftr" sz="quarter" idx="3"/>
          </p:nvPr>
        </p:nvSpPr>
        <p:spPr>
          <a:xfrm rot="5400000">
            <a:off x="8951573" y="3225297"/>
            <a:ext cx="3859795" cy="304802"/>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1" y="295730"/>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6725271-18ED-4E5B-A2CC-7F8D2A2282E6}" type="slidenum">
              <a:rPr lang="en-US" smtClean="0"/>
              <a:t>‹#›</a:t>
            </a:fld>
            <a:endParaRPr lang="en-US"/>
          </a:p>
        </p:txBody>
      </p:sp>
    </p:spTree>
    <p:extLst>
      <p:ext uri="{BB962C8B-B14F-4D97-AF65-F5344CB8AC3E}">
        <p14:creationId xmlns:p14="http://schemas.microsoft.com/office/powerpoint/2010/main" val="191168562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6"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5" indent="-342905" algn="l" defTabSz="457206"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60" indent="-285753" algn="l" defTabSz="457206"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14" indent="-228603" algn="l" defTabSz="457206"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20" indent="-228603" algn="l" defTabSz="457206"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26" indent="-228603" algn="l" defTabSz="457206"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32" indent="-228603" algn="l" defTabSz="457206"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37" indent="-228603" algn="l" defTabSz="457206"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43" indent="-228603" algn="l" defTabSz="457206"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48" indent="-228603" algn="l" defTabSz="457206"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6" rtl="0" eaLnBrk="1" latinLnBrk="0" hangingPunct="1">
        <a:defRPr sz="1800" kern="1200">
          <a:solidFill>
            <a:schemeClr val="tx1"/>
          </a:solidFill>
          <a:latin typeface="+mn-lt"/>
          <a:ea typeface="+mn-ea"/>
          <a:cs typeface="+mn-cs"/>
        </a:defRPr>
      </a:lvl1pPr>
      <a:lvl2pPr marL="457206" algn="l" defTabSz="457206" rtl="0" eaLnBrk="1" latinLnBrk="0" hangingPunct="1">
        <a:defRPr sz="1800" kern="1200">
          <a:solidFill>
            <a:schemeClr val="tx1"/>
          </a:solidFill>
          <a:latin typeface="+mn-lt"/>
          <a:ea typeface="+mn-ea"/>
          <a:cs typeface="+mn-cs"/>
        </a:defRPr>
      </a:lvl2pPr>
      <a:lvl3pPr marL="914411" algn="l" defTabSz="457206" rtl="0" eaLnBrk="1" latinLnBrk="0" hangingPunct="1">
        <a:defRPr sz="1800" kern="1200">
          <a:solidFill>
            <a:schemeClr val="tx1"/>
          </a:solidFill>
          <a:latin typeface="+mn-lt"/>
          <a:ea typeface="+mn-ea"/>
          <a:cs typeface="+mn-cs"/>
        </a:defRPr>
      </a:lvl3pPr>
      <a:lvl4pPr marL="1371617" algn="l" defTabSz="457206" rtl="0" eaLnBrk="1" latinLnBrk="0" hangingPunct="1">
        <a:defRPr sz="1800" kern="1200">
          <a:solidFill>
            <a:schemeClr val="tx1"/>
          </a:solidFill>
          <a:latin typeface="+mn-lt"/>
          <a:ea typeface="+mn-ea"/>
          <a:cs typeface="+mn-cs"/>
        </a:defRPr>
      </a:lvl4pPr>
      <a:lvl5pPr marL="1828823" algn="l" defTabSz="457206" rtl="0" eaLnBrk="1" latinLnBrk="0" hangingPunct="1">
        <a:defRPr sz="1800" kern="1200">
          <a:solidFill>
            <a:schemeClr val="tx1"/>
          </a:solidFill>
          <a:latin typeface="+mn-lt"/>
          <a:ea typeface="+mn-ea"/>
          <a:cs typeface="+mn-cs"/>
        </a:defRPr>
      </a:lvl5pPr>
      <a:lvl6pPr marL="2286029" algn="l" defTabSz="457206" rtl="0" eaLnBrk="1" latinLnBrk="0" hangingPunct="1">
        <a:defRPr sz="1800" kern="1200">
          <a:solidFill>
            <a:schemeClr val="tx1"/>
          </a:solidFill>
          <a:latin typeface="+mn-lt"/>
          <a:ea typeface="+mn-ea"/>
          <a:cs typeface="+mn-cs"/>
        </a:defRPr>
      </a:lvl6pPr>
      <a:lvl7pPr marL="2743234" algn="l" defTabSz="457206" rtl="0" eaLnBrk="1" latinLnBrk="0" hangingPunct="1">
        <a:defRPr sz="1800" kern="1200">
          <a:solidFill>
            <a:schemeClr val="tx1"/>
          </a:solidFill>
          <a:latin typeface="+mn-lt"/>
          <a:ea typeface="+mn-ea"/>
          <a:cs typeface="+mn-cs"/>
        </a:defRPr>
      </a:lvl7pPr>
      <a:lvl8pPr marL="3200440" algn="l" defTabSz="457206" rtl="0" eaLnBrk="1" latinLnBrk="0" hangingPunct="1">
        <a:defRPr sz="1800" kern="1200">
          <a:solidFill>
            <a:schemeClr val="tx1"/>
          </a:solidFill>
          <a:latin typeface="+mn-lt"/>
          <a:ea typeface="+mn-ea"/>
          <a:cs typeface="+mn-cs"/>
        </a:defRPr>
      </a:lvl8pPr>
      <a:lvl9pPr marL="3657646" algn="l" defTabSz="457206"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hyperlink" Target="https://corporate.ryanair.com/plastic-free-by-2023/" TargetMode="External"/><Relationship Id="rId4" Type="http://schemas.openxmlformats.org/officeDocument/2006/relationships/hyperlink" Target="https://www.ryanair.com/gb/en/useful-info/about-ryanair/charities" TargetMode="External"/><Relationship Id="rId5" Type="http://schemas.openxmlformats.org/officeDocument/2006/relationships/hyperlink" Target="https://www.reuters.com/article/us-ryanair-pilots/ryanair-launches-program-to-improve-pilot-management-memo-idUSKBN1DA2VA" TargetMode="External"/><Relationship Id="rId6" Type="http://schemas.openxmlformats.org/officeDocument/2006/relationships/hyperlink" Target="https://corporate.ryanair.com/carbon-offset-scheme/" TargetMode="External"/><Relationship Id="rId7" Type="http://schemas.openxmlformats.org/officeDocument/2006/relationships/hyperlink" Target="https://www.youtube.com/watch?v=t3CA3EZ-jmA" TargetMode="External"/><Relationship Id="rId1" Type="http://schemas.openxmlformats.org/officeDocument/2006/relationships/slideLayout" Target="../slideLayouts/slideLayout2.xml"/><Relationship Id="rId2" Type="http://schemas.openxmlformats.org/officeDocument/2006/relationships/hyperlink" Target="https://corporate.ryanair.com/about-us/sustainability/"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2519289"/>
          </a:xfrm>
        </p:spPr>
        <p:txBody>
          <a:bodyPr/>
          <a:lstStyle/>
          <a:p>
            <a:pPr algn="ctr"/>
            <a:r>
              <a:rPr lang="en-US" b="1" dirty="0"/>
              <a:t>Tourism Industry</a:t>
            </a:r>
          </a:p>
        </p:txBody>
      </p:sp>
    </p:spTree>
    <p:extLst>
      <p:ext uri="{BB962C8B-B14F-4D97-AF65-F5344CB8AC3E}">
        <p14:creationId xmlns:p14="http://schemas.microsoft.com/office/powerpoint/2010/main" val="707871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14300"/>
            <a:ext cx="9404723" cy="1028701"/>
          </a:xfrm>
        </p:spPr>
        <p:txBody>
          <a:bodyPr/>
          <a:lstStyle/>
          <a:p>
            <a:pPr algn="ctr"/>
            <a:r>
              <a:rPr lang="en-US" dirty="0" smtClean="0"/>
              <a:t>Contents</a:t>
            </a:r>
            <a:endParaRPr lang="en-US" dirty="0"/>
          </a:p>
        </p:txBody>
      </p:sp>
      <p:sp>
        <p:nvSpPr>
          <p:cNvPr id="3" name="Content Placeholder 2"/>
          <p:cNvSpPr>
            <a:spLocks noGrp="1"/>
          </p:cNvSpPr>
          <p:nvPr>
            <p:ph idx="1"/>
          </p:nvPr>
        </p:nvSpPr>
        <p:spPr>
          <a:xfrm>
            <a:off x="300038" y="814390"/>
            <a:ext cx="11630025" cy="5743574"/>
          </a:xfrm>
        </p:spPr>
        <p:txBody>
          <a:bodyPr numCol="3">
            <a:normAutofit lnSpcReduction="10000"/>
          </a:bodyPr>
          <a:lstStyle/>
          <a:p>
            <a:pPr marL="457206" indent="-457206">
              <a:buFont typeface="+mj-lt"/>
              <a:buAutoNum type="arabicPeriod"/>
            </a:pPr>
            <a:r>
              <a:rPr lang="en-US" dirty="0"/>
              <a:t>Subject</a:t>
            </a:r>
          </a:p>
          <a:p>
            <a:pPr marL="457206" indent="-457206">
              <a:buFont typeface="+mj-lt"/>
              <a:buAutoNum type="arabicPeriod"/>
            </a:pPr>
            <a:r>
              <a:rPr lang="en-US" dirty="0"/>
              <a:t>Contents</a:t>
            </a:r>
          </a:p>
          <a:p>
            <a:pPr marL="457206" indent="-457206">
              <a:buFont typeface="+mj-lt"/>
              <a:buAutoNum type="arabicPeriod"/>
            </a:pPr>
            <a:r>
              <a:rPr lang="en-US" dirty="0"/>
              <a:t>Group Contribution</a:t>
            </a:r>
          </a:p>
          <a:p>
            <a:pPr marL="457206" indent="-457206">
              <a:buFont typeface="+mj-lt"/>
              <a:buAutoNum type="arabicPeriod"/>
            </a:pPr>
            <a:r>
              <a:rPr lang="en-US" dirty="0"/>
              <a:t>Global Citizen</a:t>
            </a:r>
          </a:p>
          <a:p>
            <a:pPr marL="457206" indent="-457206">
              <a:buFont typeface="+mj-lt"/>
              <a:buAutoNum type="arabicPeriod"/>
            </a:pPr>
            <a:r>
              <a:rPr lang="en-US" dirty="0"/>
              <a:t>Ryan Air</a:t>
            </a:r>
          </a:p>
          <a:p>
            <a:pPr marL="457206" indent="-457206">
              <a:buFont typeface="+mj-lt"/>
              <a:buAutoNum type="arabicPeriod"/>
            </a:pPr>
            <a:r>
              <a:rPr lang="en-US" dirty="0"/>
              <a:t>Sustainability and Globalization</a:t>
            </a:r>
          </a:p>
          <a:p>
            <a:pPr marL="457206" indent="-457206">
              <a:buFont typeface="+mj-lt"/>
              <a:buAutoNum type="arabicPeriod"/>
            </a:pPr>
            <a:r>
              <a:rPr lang="en-US" dirty="0"/>
              <a:t>Sustainability and Globalization (continued)</a:t>
            </a:r>
          </a:p>
          <a:p>
            <a:pPr marL="457206" indent="-457206">
              <a:buFont typeface="+mj-lt"/>
              <a:buAutoNum type="arabicPeriod"/>
            </a:pPr>
            <a:r>
              <a:rPr lang="en-US" dirty="0"/>
              <a:t>Climate Targets-Carbon Emissions</a:t>
            </a:r>
          </a:p>
          <a:p>
            <a:pPr marL="457206" indent="-457206">
              <a:buFont typeface="+mj-lt"/>
              <a:buAutoNum type="arabicPeriod"/>
            </a:pPr>
            <a:r>
              <a:rPr lang="en-US" dirty="0"/>
              <a:t>Climate Targets-2050 Industry Climate Target</a:t>
            </a:r>
          </a:p>
          <a:p>
            <a:pPr marL="457206" indent="-457206">
              <a:buFont typeface="+mj-lt"/>
              <a:buAutoNum type="arabicPeriod"/>
            </a:pPr>
            <a:r>
              <a:rPr lang="en-US" dirty="0"/>
              <a:t>Air Crafts</a:t>
            </a:r>
          </a:p>
          <a:p>
            <a:pPr marL="457206" indent="-457206">
              <a:buFont typeface="+mj-lt"/>
              <a:buAutoNum type="arabicPeriod"/>
            </a:pPr>
            <a:r>
              <a:rPr lang="en-US" dirty="0"/>
              <a:t>Air Crafts (continued)</a:t>
            </a:r>
          </a:p>
          <a:p>
            <a:pPr marL="457206" indent="-457206">
              <a:buFont typeface="+mj-lt"/>
              <a:buAutoNum type="arabicPeriod"/>
            </a:pPr>
            <a:r>
              <a:rPr lang="en-US" dirty="0"/>
              <a:t>Plastic Free by 2030</a:t>
            </a:r>
          </a:p>
          <a:p>
            <a:pPr marL="457206" indent="-457206">
              <a:buFont typeface="+mj-lt"/>
              <a:buAutoNum type="arabicPeriod"/>
            </a:pPr>
            <a:r>
              <a:rPr lang="en-US" dirty="0"/>
              <a:t>Carbon Offset Scheme</a:t>
            </a:r>
          </a:p>
          <a:p>
            <a:pPr marL="457206" indent="-457206">
              <a:buFont typeface="+mj-lt"/>
              <a:buAutoNum type="arabicPeriod"/>
            </a:pPr>
            <a:r>
              <a:rPr lang="en-US" dirty="0"/>
              <a:t>Other Initiatives for climate change</a:t>
            </a:r>
          </a:p>
          <a:p>
            <a:pPr marL="457206" indent="-457206">
              <a:buFont typeface="+mj-lt"/>
              <a:buAutoNum type="arabicPeriod"/>
            </a:pPr>
            <a:r>
              <a:rPr lang="en-US" dirty="0"/>
              <a:t>Entrepreneurship and Leadership</a:t>
            </a:r>
          </a:p>
          <a:p>
            <a:pPr marL="457206" indent="-457206">
              <a:buFont typeface="+mj-lt"/>
              <a:buAutoNum type="arabicPeriod"/>
            </a:pPr>
            <a:r>
              <a:rPr lang="en-US" dirty="0"/>
              <a:t>Leadership levels of Michael O’Leary’s</a:t>
            </a:r>
          </a:p>
          <a:p>
            <a:pPr marL="457206" indent="-457206">
              <a:buFont typeface="+mj-lt"/>
              <a:buAutoNum type="arabicPeriod"/>
            </a:pPr>
            <a:r>
              <a:rPr lang="en-US" dirty="0"/>
              <a:t>Leadership and </a:t>
            </a:r>
            <a:r>
              <a:rPr lang="en-US" dirty="0"/>
              <a:t>Entrepreneurship</a:t>
            </a:r>
          </a:p>
          <a:p>
            <a:pPr marL="457206" indent="-457206">
              <a:buFont typeface="+mj-lt"/>
              <a:buAutoNum type="arabicPeriod"/>
            </a:pPr>
            <a:r>
              <a:rPr lang="en-US" dirty="0"/>
              <a:t>Community Participation</a:t>
            </a:r>
          </a:p>
          <a:p>
            <a:pPr marL="457206" indent="-457206">
              <a:buFont typeface="+mj-lt"/>
              <a:buAutoNum type="arabicPeriod"/>
            </a:pPr>
            <a:r>
              <a:rPr lang="en-US" dirty="0"/>
              <a:t>Findings and Experience </a:t>
            </a:r>
          </a:p>
          <a:p>
            <a:pPr marL="457206" indent="-457206">
              <a:buFont typeface="+mj-lt"/>
              <a:buAutoNum type="arabicPeriod"/>
            </a:pPr>
            <a:r>
              <a:rPr lang="en-US" dirty="0"/>
              <a:t>Ryan air host Digital Donation day</a:t>
            </a:r>
          </a:p>
          <a:p>
            <a:pPr marL="457206" indent="-457206">
              <a:buFont typeface="+mj-lt"/>
              <a:buAutoNum type="arabicPeriod"/>
            </a:pPr>
            <a:r>
              <a:rPr lang="en-US" dirty="0"/>
              <a:t>Ryan Air Supports Children breakfast </a:t>
            </a:r>
            <a:r>
              <a:rPr lang="en-US" dirty="0" smtClean="0"/>
              <a:t>week</a:t>
            </a:r>
          </a:p>
          <a:p>
            <a:pPr marL="457206" indent="-457206">
              <a:buFont typeface="+mj-lt"/>
              <a:buAutoNum type="arabicPeriod"/>
            </a:pPr>
            <a:r>
              <a:rPr lang="en-US" dirty="0" smtClean="0">
                <a:solidFill>
                  <a:schemeClr val="accent1"/>
                </a:solidFill>
              </a:rPr>
              <a:t>  </a:t>
            </a:r>
            <a:r>
              <a:rPr lang="en-US" dirty="0" smtClean="0"/>
              <a:t>Reference</a:t>
            </a:r>
          </a:p>
          <a:p>
            <a:pPr marL="0" indent="0">
              <a:buNone/>
            </a:pPr>
            <a:r>
              <a:rPr lang="en-US" sz="1600" dirty="0">
                <a:solidFill>
                  <a:schemeClr val="accent1"/>
                </a:solidFill>
              </a:rPr>
              <a:t>23-33. </a:t>
            </a:r>
            <a:r>
              <a:rPr lang="en-US" dirty="0" smtClean="0"/>
              <a:t>Learning Log</a:t>
            </a:r>
          </a:p>
          <a:p>
            <a:pPr marL="0" indent="0">
              <a:buNone/>
            </a:pPr>
            <a:r>
              <a:rPr lang="en-US" sz="1600" dirty="0">
                <a:solidFill>
                  <a:schemeClr val="accent1"/>
                </a:solidFill>
              </a:rPr>
              <a:t>34</a:t>
            </a:r>
            <a:r>
              <a:rPr lang="en-US" dirty="0" smtClean="0">
                <a:solidFill>
                  <a:schemeClr val="accent1"/>
                </a:solidFill>
              </a:rPr>
              <a:t>. </a:t>
            </a:r>
            <a:r>
              <a:rPr lang="en-US" dirty="0" smtClean="0"/>
              <a:t>     Experience</a:t>
            </a:r>
            <a:r>
              <a:rPr lang="en-US" dirty="0" smtClean="0">
                <a:solidFill>
                  <a:schemeClr val="accent1"/>
                </a:solidFill>
              </a:rPr>
              <a:t>            </a:t>
            </a:r>
          </a:p>
          <a:p>
            <a:pPr marL="457206" indent="-457206">
              <a:buFont typeface="+mj-lt"/>
              <a:buAutoNum type="arabicPeriod"/>
            </a:pPr>
            <a:endParaRPr lang="en-US" dirty="0" smtClean="0"/>
          </a:p>
          <a:p>
            <a:pPr marL="457206" indent="-457206">
              <a:buFont typeface="+mj-lt"/>
              <a:buAutoNum type="arabicPeriod"/>
            </a:pPr>
            <a:endParaRPr lang="en-US" dirty="0"/>
          </a:p>
          <a:p>
            <a:pPr marL="457206" indent="-457206">
              <a:buFont typeface="+mj-lt"/>
              <a:buAutoNum type="arabicPeriod"/>
            </a:pPr>
            <a:endParaRPr lang="en-US" dirty="0"/>
          </a:p>
          <a:p>
            <a:pPr marL="457206" indent="-457206">
              <a:buFont typeface="+mj-lt"/>
              <a:buAutoNum type="arabicPeriod"/>
            </a:pPr>
            <a:endParaRPr lang="en-US" dirty="0"/>
          </a:p>
          <a:p>
            <a:pPr marL="457206" indent="-457206">
              <a:buFont typeface="+mj-lt"/>
              <a:buAutoNum type="arabicPeriod"/>
            </a:pPr>
            <a:endParaRPr lang="en-US" dirty="0"/>
          </a:p>
          <a:p>
            <a:pPr marL="457206" indent="-457206">
              <a:buFont typeface="+mj-lt"/>
              <a:buAutoNum type="arabicPeriod"/>
            </a:pPr>
            <a:endParaRPr lang="en-US" dirty="0" smtClean="0"/>
          </a:p>
          <a:p>
            <a:pPr marL="457206" indent="-457206">
              <a:buFont typeface="+mj-lt"/>
              <a:buAutoNum type="arabicPeriod"/>
            </a:pPr>
            <a:endParaRPr lang="en-US" dirty="0" smtClean="0"/>
          </a:p>
          <a:p>
            <a:pPr marL="0" indent="0">
              <a:buNone/>
            </a:pPr>
            <a:endParaRPr lang="en-US" dirty="0"/>
          </a:p>
        </p:txBody>
      </p:sp>
    </p:spTree>
    <p:extLst>
      <p:ext uri="{BB962C8B-B14F-4D97-AF65-F5344CB8AC3E}">
        <p14:creationId xmlns:p14="http://schemas.microsoft.com/office/powerpoint/2010/main" val="2010840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B12C3A-DEC2-41BC-BDAD-636FB42C3D1F}"/>
              </a:ext>
            </a:extLst>
          </p:cNvPr>
          <p:cNvSpPr>
            <a:spLocks noGrp="1"/>
          </p:cNvSpPr>
          <p:nvPr>
            <p:ph type="title"/>
          </p:nvPr>
        </p:nvSpPr>
        <p:spPr>
          <a:xfrm>
            <a:off x="2799471" y="283906"/>
            <a:ext cx="5886797" cy="996254"/>
          </a:xfrm>
        </p:spPr>
        <p:txBody>
          <a:bodyPr/>
          <a:lstStyle/>
          <a:p>
            <a:pPr algn="ctr"/>
            <a:r>
              <a:rPr lang="en-US" b="1" dirty="0"/>
              <a:t>Group Contribution </a:t>
            </a:r>
          </a:p>
        </p:txBody>
      </p:sp>
      <p:sp>
        <p:nvSpPr>
          <p:cNvPr id="3" name="Content Placeholder 2">
            <a:extLst>
              <a:ext uri="{FF2B5EF4-FFF2-40B4-BE49-F238E27FC236}">
                <a16:creationId xmlns:a16="http://schemas.microsoft.com/office/drawing/2014/main" xmlns="" id="{F2D9EC51-9A57-419F-BF8C-A6D811614FC1}"/>
              </a:ext>
            </a:extLst>
          </p:cNvPr>
          <p:cNvSpPr>
            <a:spLocks noGrp="1"/>
          </p:cNvSpPr>
          <p:nvPr>
            <p:ph idx="1"/>
          </p:nvPr>
        </p:nvSpPr>
        <p:spPr>
          <a:xfrm>
            <a:off x="990771" y="1331259"/>
            <a:ext cx="10996442" cy="5041406"/>
          </a:xfrm>
        </p:spPr>
        <p:txBody>
          <a:bodyPr/>
          <a:lstStyle/>
          <a:p>
            <a:pPr algn="just">
              <a:lnSpc>
                <a:spcPct val="150000"/>
              </a:lnSpc>
            </a:pPr>
            <a:r>
              <a:rPr lang="en-US" b="1" dirty="0"/>
              <a:t>Noor:</a:t>
            </a:r>
            <a:r>
              <a:rPr lang="en-US" dirty="0"/>
              <a:t> </a:t>
            </a:r>
            <a:r>
              <a:rPr lang="en-US" dirty="0" smtClean="0"/>
              <a:t>(</a:t>
            </a:r>
            <a:r>
              <a:rPr lang="en-US" b="1" dirty="0" smtClean="0"/>
              <a:t>1605422</a:t>
            </a:r>
            <a:r>
              <a:rPr lang="en-US" dirty="0" smtClean="0"/>
              <a:t>) Introduction </a:t>
            </a:r>
            <a:r>
              <a:rPr lang="en-US" dirty="0"/>
              <a:t>and description part of the presentation.</a:t>
            </a:r>
          </a:p>
          <a:p>
            <a:pPr algn="just">
              <a:lnSpc>
                <a:spcPct val="150000"/>
              </a:lnSpc>
            </a:pPr>
            <a:r>
              <a:rPr lang="en-US" b="1" dirty="0"/>
              <a:t>Francoise</a:t>
            </a:r>
            <a:r>
              <a:rPr lang="en-US" b="1" dirty="0" smtClean="0"/>
              <a:t>: </a:t>
            </a:r>
            <a:r>
              <a:rPr lang="en-US" dirty="0" smtClean="0"/>
              <a:t>(</a:t>
            </a:r>
            <a:r>
              <a:rPr lang="en-US" b="1" dirty="0" smtClean="0"/>
              <a:t>1605393</a:t>
            </a:r>
            <a:r>
              <a:rPr lang="en-US" dirty="0" smtClean="0"/>
              <a:t>) </a:t>
            </a:r>
            <a:r>
              <a:rPr lang="en-US" dirty="0"/>
              <a:t>Action and Activism and also the partner and campaign of the business plan.</a:t>
            </a:r>
          </a:p>
          <a:p>
            <a:pPr algn="just">
              <a:lnSpc>
                <a:spcPct val="150000"/>
              </a:lnSpc>
            </a:pPr>
            <a:r>
              <a:rPr lang="en-US" b="1" dirty="0"/>
              <a:t>Pecos: </a:t>
            </a:r>
            <a:r>
              <a:rPr lang="en-US" dirty="0" smtClean="0"/>
              <a:t>(</a:t>
            </a:r>
            <a:r>
              <a:rPr lang="en-US" b="1" dirty="0" smtClean="0"/>
              <a:t>1605452</a:t>
            </a:r>
            <a:r>
              <a:rPr lang="en-US" dirty="0" smtClean="0"/>
              <a:t>) Sustainable </a:t>
            </a:r>
            <a:r>
              <a:rPr lang="en-US" dirty="0"/>
              <a:t>tourists destinations and environment sustainability.</a:t>
            </a:r>
          </a:p>
          <a:p>
            <a:pPr algn="just">
              <a:lnSpc>
                <a:spcPct val="150000"/>
              </a:lnSpc>
            </a:pPr>
            <a:r>
              <a:rPr lang="en-US" b="1" dirty="0"/>
              <a:t>Sahel</a:t>
            </a:r>
            <a:r>
              <a:rPr lang="en-US" b="1" dirty="0" smtClean="0"/>
              <a:t>: </a:t>
            </a:r>
            <a:r>
              <a:rPr lang="en-US" dirty="0" smtClean="0"/>
              <a:t>(</a:t>
            </a:r>
            <a:r>
              <a:rPr lang="en-US" b="1" dirty="0" smtClean="0"/>
              <a:t>1605524</a:t>
            </a:r>
            <a:r>
              <a:rPr lang="en-US" dirty="0" smtClean="0"/>
              <a:t>)</a:t>
            </a:r>
            <a:r>
              <a:rPr lang="en-US" b="1" dirty="0" smtClean="0"/>
              <a:t> </a:t>
            </a:r>
            <a:r>
              <a:rPr lang="en-US" dirty="0"/>
              <a:t>Leadership in the travel sector and similarity between Leadership and Entrepreneurship in the business plan. </a:t>
            </a:r>
          </a:p>
          <a:p>
            <a:pPr algn="just">
              <a:lnSpc>
                <a:spcPct val="150000"/>
              </a:lnSpc>
            </a:pPr>
            <a:r>
              <a:rPr lang="en-US" b="1" dirty="0" err="1"/>
              <a:t>Joynul</a:t>
            </a:r>
            <a:r>
              <a:rPr lang="en-US" b="1" dirty="0"/>
              <a:t>:</a:t>
            </a:r>
            <a:r>
              <a:rPr lang="en-US" dirty="0"/>
              <a:t> </a:t>
            </a:r>
            <a:r>
              <a:rPr lang="en-US" dirty="0" smtClean="0"/>
              <a:t>(</a:t>
            </a:r>
            <a:r>
              <a:rPr lang="en-US" b="1" dirty="0" smtClean="0"/>
              <a:t>1605529</a:t>
            </a:r>
            <a:r>
              <a:rPr lang="en-US" dirty="0" smtClean="0"/>
              <a:t>) Community </a:t>
            </a:r>
            <a:r>
              <a:rPr lang="en-US" dirty="0"/>
              <a:t>participation and its benefit.</a:t>
            </a:r>
          </a:p>
          <a:p>
            <a:pPr algn="just">
              <a:lnSpc>
                <a:spcPct val="150000"/>
              </a:lnSpc>
            </a:pPr>
            <a:r>
              <a:rPr lang="en-US" b="1" dirty="0"/>
              <a:t>Jamal</a:t>
            </a:r>
            <a:r>
              <a:rPr lang="en-US" b="1" dirty="0" smtClean="0"/>
              <a:t>: </a:t>
            </a:r>
            <a:r>
              <a:rPr lang="en-US" dirty="0" smtClean="0"/>
              <a:t>(</a:t>
            </a:r>
            <a:r>
              <a:rPr lang="en-US" b="1" dirty="0" smtClean="0"/>
              <a:t>1605449</a:t>
            </a:r>
            <a:r>
              <a:rPr lang="en-US" dirty="0" smtClean="0"/>
              <a:t>)</a:t>
            </a:r>
            <a:r>
              <a:rPr lang="en-US" b="1" dirty="0" smtClean="0"/>
              <a:t> </a:t>
            </a:r>
            <a:r>
              <a:rPr lang="en-US" dirty="0"/>
              <a:t>Impression and the challenges of the group.</a:t>
            </a:r>
          </a:p>
          <a:p>
            <a:pPr marL="0" indent="0" algn="just">
              <a:lnSpc>
                <a:spcPct val="150000"/>
              </a:lnSpc>
              <a:buNone/>
            </a:pPr>
            <a:endParaRPr lang="en-US" dirty="0"/>
          </a:p>
        </p:txBody>
      </p:sp>
    </p:spTree>
    <p:extLst>
      <p:ext uri="{BB962C8B-B14F-4D97-AF65-F5344CB8AC3E}">
        <p14:creationId xmlns:p14="http://schemas.microsoft.com/office/powerpoint/2010/main" val="3747487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2A90B0-4ECE-41CA-99D6-6FF797CB8807}"/>
              </a:ext>
            </a:extLst>
          </p:cNvPr>
          <p:cNvSpPr>
            <a:spLocks noGrp="1"/>
          </p:cNvSpPr>
          <p:nvPr>
            <p:ph type="title"/>
          </p:nvPr>
        </p:nvSpPr>
        <p:spPr>
          <a:xfrm>
            <a:off x="3654754" y="454856"/>
            <a:ext cx="4882492" cy="1400530"/>
          </a:xfrm>
        </p:spPr>
        <p:txBody>
          <a:bodyPr/>
          <a:lstStyle/>
          <a:p>
            <a:r>
              <a:rPr lang="en-US" b="1" dirty="0"/>
              <a:t>Global Citizen</a:t>
            </a:r>
          </a:p>
        </p:txBody>
      </p:sp>
      <p:sp>
        <p:nvSpPr>
          <p:cNvPr id="3" name="Content Placeholder 2">
            <a:extLst>
              <a:ext uri="{FF2B5EF4-FFF2-40B4-BE49-F238E27FC236}">
                <a16:creationId xmlns:a16="http://schemas.microsoft.com/office/drawing/2014/main" xmlns="" id="{7AE5D4D1-7563-4BE5-BAE3-065D2C989074}"/>
              </a:ext>
            </a:extLst>
          </p:cNvPr>
          <p:cNvSpPr>
            <a:spLocks noGrp="1"/>
          </p:cNvSpPr>
          <p:nvPr>
            <p:ph idx="1"/>
          </p:nvPr>
        </p:nvSpPr>
        <p:spPr>
          <a:xfrm>
            <a:off x="1103312" y="2052919"/>
            <a:ext cx="10530670" cy="4195481"/>
          </a:xfrm>
        </p:spPr>
        <p:txBody>
          <a:bodyPr/>
          <a:lstStyle/>
          <a:p>
            <a:pPr marL="0" indent="0">
              <a:buNone/>
            </a:pPr>
            <a:r>
              <a:rPr lang="en-US" dirty="0"/>
              <a:t>From the initiative of Global Citizens we can say Global Citizen is someone who is involved as a part of the world community in general. The action of his make a significant contribution in establishing this community’s value and practices.</a:t>
            </a:r>
          </a:p>
          <a:p>
            <a:pPr marL="0" indent="0">
              <a:buNone/>
            </a:pPr>
            <a:endParaRPr lang="en-US" dirty="0"/>
          </a:p>
          <a:p>
            <a:r>
              <a:rPr lang="en-US" b="1" dirty="0"/>
              <a:t>Global Citizen</a:t>
            </a:r>
            <a:r>
              <a:rPr lang="en-US" dirty="0"/>
              <a:t> a community to approve the world</a:t>
            </a:r>
          </a:p>
          <a:p>
            <a:r>
              <a:rPr lang="en-US" b="1" dirty="0"/>
              <a:t>Global Citizen</a:t>
            </a:r>
            <a:r>
              <a:rPr lang="en-US" dirty="0"/>
              <a:t> can be said as gathering point for people and organization whose will is to end extreme poverty by year 2030.</a:t>
            </a:r>
          </a:p>
          <a:p>
            <a:r>
              <a:rPr lang="en-US" dirty="0"/>
              <a:t>It brings a lot of interesting stories affected actions and campaigns which are very powerful.</a:t>
            </a:r>
          </a:p>
          <a:p>
            <a:pPr marL="0" indent="0">
              <a:buNone/>
            </a:pPr>
            <a:endParaRPr lang="en-US" dirty="0"/>
          </a:p>
        </p:txBody>
      </p:sp>
    </p:spTree>
    <p:extLst>
      <p:ext uri="{BB962C8B-B14F-4D97-AF65-F5344CB8AC3E}">
        <p14:creationId xmlns:p14="http://schemas.microsoft.com/office/powerpoint/2010/main" val="3092501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Ryan Air</a:t>
            </a:r>
          </a:p>
        </p:txBody>
      </p:sp>
      <p:sp>
        <p:nvSpPr>
          <p:cNvPr id="3" name="Content Placeholder 2"/>
          <p:cNvSpPr>
            <a:spLocks noGrp="1"/>
          </p:cNvSpPr>
          <p:nvPr>
            <p:ph idx="1"/>
          </p:nvPr>
        </p:nvSpPr>
        <p:spPr/>
        <p:txBody>
          <a:bodyPr>
            <a:normAutofit/>
          </a:bodyPr>
          <a:lstStyle/>
          <a:p>
            <a:r>
              <a:rPr lang="en-US" sz="2400" dirty="0"/>
              <a:t>Low Cost Air line</a:t>
            </a:r>
          </a:p>
          <a:p>
            <a:r>
              <a:rPr lang="en-US" sz="2400" dirty="0"/>
              <a:t>Founded in 1984</a:t>
            </a:r>
          </a:p>
          <a:p>
            <a:r>
              <a:rPr lang="en-US" sz="2400" dirty="0"/>
              <a:t>It has primary Operational bases at Dublin and London Stanstead airports.</a:t>
            </a:r>
          </a:p>
          <a:p>
            <a:r>
              <a:rPr lang="en-US" sz="2400" dirty="0"/>
              <a:t>As of 2016 Ryan Air was largest European Airline considering the scheduled passengers which flew.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86499" y="452718"/>
            <a:ext cx="3304358" cy="1562100"/>
          </a:xfrm>
          <a:prstGeom prst="rect">
            <a:avLst/>
          </a:prstGeom>
        </p:spPr>
      </p:pic>
    </p:spTree>
    <p:extLst>
      <p:ext uri="{BB962C8B-B14F-4D97-AF65-F5344CB8AC3E}">
        <p14:creationId xmlns:p14="http://schemas.microsoft.com/office/powerpoint/2010/main" val="4272529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Sustainability and Globalization</a:t>
            </a:r>
          </a:p>
        </p:txBody>
      </p:sp>
      <p:sp>
        <p:nvSpPr>
          <p:cNvPr id="3" name="Content Placeholder 2"/>
          <p:cNvSpPr>
            <a:spLocks noGrp="1"/>
          </p:cNvSpPr>
          <p:nvPr>
            <p:ph idx="1"/>
          </p:nvPr>
        </p:nvSpPr>
        <p:spPr/>
        <p:txBody>
          <a:bodyPr/>
          <a:lstStyle/>
          <a:p>
            <a:r>
              <a:rPr lang="en-US" dirty="0"/>
              <a:t>Ryan Air is the cleanest and Greenest airline of Europe</a:t>
            </a:r>
          </a:p>
          <a:p>
            <a:r>
              <a:rPr lang="en-US" dirty="0"/>
              <a:t>The Environmental and Governance Policy of Ryan Air consists of 6 main components</a:t>
            </a:r>
          </a:p>
          <a:p>
            <a:r>
              <a:rPr lang="en-US" dirty="0"/>
              <a:t>Safety and Quality</a:t>
            </a:r>
          </a:p>
          <a:p>
            <a:r>
              <a:rPr lang="en-US" dirty="0"/>
              <a:t>Energy efficiency</a:t>
            </a:r>
          </a:p>
          <a:p>
            <a:r>
              <a:rPr lang="en-US" dirty="0"/>
              <a:t>Labor Management</a:t>
            </a:r>
          </a:p>
          <a:p>
            <a:r>
              <a:rPr lang="en-US" dirty="0"/>
              <a:t>Ethics and Transparency</a:t>
            </a:r>
          </a:p>
          <a:p>
            <a:r>
              <a:rPr lang="en-US" dirty="0"/>
              <a:t>Corporate Governance</a:t>
            </a:r>
          </a:p>
          <a:p>
            <a:r>
              <a:rPr lang="en-US" dirty="0"/>
              <a:t>Environment and emissions of Carbon.</a:t>
            </a:r>
          </a:p>
        </p:txBody>
      </p:sp>
    </p:spTree>
    <p:extLst>
      <p:ext uri="{BB962C8B-B14F-4D97-AF65-F5344CB8AC3E}">
        <p14:creationId xmlns:p14="http://schemas.microsoft.com/office/powerpoint/2010/main" val="4019780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7"/>
            <a:ext cx="9707711" cy="1221337"/>
          </a:xfrm>
        </p:spPr>
        <p:txBody>
          <a:bodyPr/>
          <a:lstStyle/>
          <a:p>
            <a:pPr algn="ctr"/>
            <a:r>
              <a:rPr lang="en-US" sz="4000" b="1" dirty="0"/>
              <a:t>Sustainability and Globalization (Continued)</a:t>
            </a:r>
          </a:p>
        </p:txBody>
      </p:sp>
      <p:sp>
        <p:nvSpPr>
          <p:cNvPr id="3" name="Content Placeholder 2"/>
          <p:cNvSpPr>
            <a:spLocks noGrp="1"/>
          </p:cNvSpPr>
          <p:nvPr>
            <p:ph idx="1"/>
          </p:nvPr>
        </p:nvSpPr>
        <p:spPr/>
        <p:txBody>
          <a:bodyPr/>
          <a:lstStyle/>
          <a:p>
            <a:pPr marL="0" indent="0">
              <a:buNone/>
            </a:pPr>
            <a:r>
              <a:rPr lang="en-US" b="1" dirty="0"/>
              <a:t>Some key facts regarding Ryan Air:</a:t>
            </a:r>
          </a:p>
          <a:p>
            <a:r>
              <a:rPr lang="en-US" dirty="0"/>
              <a:t>World no 1 for carbon efficiency</a:t>
            </a:r>
          </a:p>
          <a:p>
            <a:r>
              <a:rPr lang="en-US" dirty="0"/>
              <a:t>Also no1 for sound reduction.</a:t>
            </a:r>
          </a:p>
          <a:p>
            <a:pPr marL="0" indent="0">
              <a:buNone/>
            </a:pPr>
            <a:endParaRPr lang="en-US" dirty="0"/>
          </a:p>
          <a:p>
            <a:pPr marL="0" indent="0">
              <a:buNone/>
            </a:pPr>
            <a:r>
              <a:rPr lang="en-US" b="1" dirty="0"/>
              <a:t>Besides some of the steps taken are:</a:t>
            </a:r>
          </a:p>
          <a:p>
            <a:r>
              <a:rPr lang="en-US" dirty="0"/>
              <a:t>Funds raised for supporting climate change.</a:t>
            </a:r>
          </a:p>
          <a:p>
            <a:r>
              <a:rPr lang="en-US" dirty="0"/>
              <a:t>Five Year plan to eliminate plastics.</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46378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a:t>Climate Targets-Carbon Emissions</a:t>
            </a:r>
            <a:br>
              <a:rPr lang="en-US" sz="3600" b="1" dirty="0"/>
            </a:br>
            <a:r>
              <a:rPr lang="en-US" sz="3600" b="1" dirty="0"/>
              <a:t>2030 Carbon Efficiency Target</a:t>
            </a:r>
          </a:p>
        </p:txBody>
      </p:sp>
      <p:sp>
        <p:nvSpPr>
          <p:cNvPr id="3" name="Content Placeholder 2"/>
          <p:cNvSpPr>
            <a:spLocks noGrp="1"/>
          </p:cNvSpPr>
          <p:nvPr>
            <p:ph idx="1"/>
          </p:nvPr>
        </p:nvSpPr>
        <p:spPr>
          <a:xfrm>
            <a:off x="1103312" y="2052918"/>
            <a:ext cx="8946541" cy="4382716"/>
          </a:xfrm>
        </p:spPr>
        <p:txBody>
          <a:bodyPr>
            <a:normAutofit fontScale="77500" lnSpcReduction="20000"/>
          </a:bodyPr>
          <a:lstStyle/>
          <a:p>
            <a:r>
              <a:rPr lang="en-US" dirty="0"/>
              <a:t>CO2 per emissions to be reduced at  6.4gm per </a:t>
            </a:r>
            <a:r>
              <a:rPr lang="en-US" dirty="0" err="1"/>
              <a:t>pax</a:t>
            </a:r>
            <a:r>
              <a:rPr lang="en-US" dirty="0"/>
              <a:t> km by the year 2030. Less than 66% from year 2000.</a:t>
            </a:r>
          </a:p>
          <a:p>
            <a:endParaRPr lang="en-US" dirty="0"/>
          </a:p>
          <a:p>
            <a:endParaRPr lang="en-US" dirty="0"/>
          </a:p>
          <a:p>
            <a:endParaRPr lang="en-US" dirty="0"/>
          </a:p>
          <a:p>
            <a:endParaRPr lang="en-US" dirty="0"/>
          </a:p>
          <a:p>
            <a:endParaRPr lang="en-US" dirty="0"/>
          </a:p>
          <a:p>
            <a:endParaRPr lang="en-US" dirty="0"/>
          </a:p>
          <a:p>
            <a:endParaRPr lang="en-US" dirty="0"/>
          </a:p>
          <a:p>
            <a:r>
              <a:rPr lang="en-US" dirty="0"/>
              <a:t> </a:t>
            </a:r>
          </a:p>
          <a:p>
            <a:pPr marL="0" indent="0">
              <a:buNone/>
            </a:pPr>
            <a:r>
              <a:rPr lang="en-US" sz="1800" dirty="0"/>
              <a:t>    </a:t>
            </a:r>
          </a:p>
          <a:p>
            <a:pPr marL="0" indent="0">
              <a:buNone/>
            </a:pPr>
            <a:endParaRPr lang="en-US" sz="1800" dirty="0"/>
          </a:p>
          <a:p>
            <a:pPr marL="0" indent="0">
              <a:buNone/>
            </a:pPr>
            <a:endParaRPr lang="en-US" sz="1800" dirty="0"/>
          </a:p>
          <a:p>
            <a:pPr marL="0" indent="0">
              <a:buNone/>
            </a:pPr>
            <a:r>
              <a:rPr lang="en-US" sz="1800" dirty="0"/>
              <a:t>      Source: https://corporate.ryanair.com/our-climate-targets</a:t>
            </a:r>
            <a:r>
              <a:rPr lang="en-US" dirty="0"/>
              <a: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35329" y="2702211"/>
            <a:ext cx="6650728" cy="3280578"/>
          </a:xfrm>
          <a:prstGeom prst="rect">
            <a:avLst/>
          </a:prstGeom>
        </p:spPr>
      </p:pic>
    </p:spTree>
    <p:extLst>
      <p:ext uri="{BB962C8B-B14F-4D97-AF65-F5344CB8AC3E}">
        <p14:creationId xmlns:p14="http://schemas.microsoft.com/office/powerpoint/2010/main" val="404367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Climate targets-2050 Industry Climate Target</a:t>
            </a:r>
          </a:p>
        </p:txBody>
      </p:sp>
      <p:sp>
        <p:nvSpPr>
          <p:cNvPr id="3" name="Content Placeholder 2"/>
          <p:cNvSpPr>
            <a:spLocks noGrp="1"/>
          </p:cNvSpPr>
          <p:nvPr>
            <p:ph idx="1"/>
          </p:nvPr>
        </p:nvSpPr>
        <p:spPr>
          <a:xfrm>
            <a:off x="1103312" y="1733006"/>
            <a:ext cx="8946541" cy="4515393"/>
          </a:xfrm>
        </p:spPr>
        <p:txBody>
          <a:bodyPr>
            <a:normAutofit lnSpcReduction="10000"/>
          </a:bodyPr>
          <a:lstStyle/>
          <a:p>
            <a:r>
              <a:rPr lang="en-US" sz="1800" dirty="0"/>
              <a:t>Ryan air supports IATAs 2050 vision of Climate change that is they want aviation industry to have a net aviation of 50%</a:t>
            </a:r>
          </a:p>
          <a:p>
            <a:endParaRPr lang="en-US" dirty="0"/>
          </a:p>
          <a:p>
            <a:endParaRPr lang="en-US" dirty="0"/>
          </a:p>
          <a:p>
            <a:endParaRPr lang="en-US" dirty="0"/>
          </a:p>
          <a:p>
            <a:endParaRPr lang="en-US" dirty="0"/>
          </a:p>
          <a:p>
            <a:endParaRPr lang="en-US" dirty="0"/>
          </a:p>
          <a:p>
            <a:endParaRPr lang="en-US" dirty="0"/>
          </a:p>
          <a:p>
            <a:endParaRPr lang="en-US" dirty="0"/>
          </a:p>
          <a:p>
            <a:endParaRPr lang="en-US" sz="1600" dirty="0"/>
          </a:p>
          <a:p>
            <a:r>
              <a:rPr lang="en-US" sz="1600" dirty="0"/>
              <a:t>Source: https://corporate.ryanair.com/wp-content/uploads/2018/03/Screen-Shot-2017-12-05-at-10.19.45.png</a:t>
            </a:r>
          </a:p>
          <a:p>
            <a:endParaRPr lang="en-US" sz="1600" dirty="0"/>
          </a:p>
          <a:p>
            <a:endParaRPr lang="en-US" dirty="0"/>
          </a:p>
          <a:p>
            <a:endParaRPr lang="en-US" dirty="0"/>
          </a:p>
          <a:p>
            <a:endParaRPr lang="en-US" dirty="0"/>
          </a:p>
          <a:p>
            <a:endParaRPr lang="en-US" dirty="0"/>
          </a:p>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73575" y="2421647"/>
            <a:ext cx="7004368" cy="2980347"/>
          </a:xfrm>
          <a:prstGeom prst="rect">
            <a:avLst/>
          </a:prstGeom>
        </p:spPr>
      </p:pic>
    </p:spTree>
    <p:extLst>
      <p:ext uri="{BB962C8B-B14F-4D97-AF65-F5344CB8AC3E}">
        <p14:creationId xmlns:p14="http://schemas.microsoft.com/office/powerpoint/2010/main" val="1799877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 Aircrafts</a:t>
            </a:r>
          </a:p>
        </p:txBody>
      </p:sp>
      <p:sp>
        <p:nvSpPr>
          <p:cNvPr id="3" name="Content Placeholder 2"/>
          <p:cNvSpPr>
            <a:spLocks noGrp="1"/>
          </p:cNvSpPr>
          <p:nvPr>
            <p:ph idx="1"/>
          </p:nvPr>
        </p:nvSpPr>
        <p:spPr>
          <a:xfrm>
            <a:off x="1103312" y="1477108"/>
            <a:ext cx="8946541" cy="4771292"/>
          </a:xfrm>
        </p:spPr>
        <p:txBody>
          <a:bodyPr>
            <a:normAutofit/>
          </a:bodyPr>
          <a:lstStyle/>
          <a:p>
            <a:r>
              <a:rPr lang="en-US" sz="1800" dirty="0"/>
              <a:t>Fleet consist of youngest, quietest and fuel efficient aircrafts.</a:t>
            </a:r>
          </a:p>
          <a:p>
            <a:r>
              <a:rPr lang="en-US" sz="1800" dirty="0"/>
              <a:t>Boeing 737-MAX-800 aircraft coming on-stream in 2019 is expected to reduce noise by a margin of 40% and fuel consumption by 16%.</a:t>
            </a:r>
          </a:p>
          <a:p>
            <a:r>
              <a:rPr lang="en-US" sz="1800" dirty="0"/>
              <a:t>Noise foot prints are also expected to be reduced for every passenger by 93% in comparison to previous 737-MAX-200.</a:t>
            </a:r>
          </a:p>
          <a:p>
            <a:endParaRPr lang="en-US" sz="1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6731" y="3429000"/>
            <a:ext cx="8978538" cy="2618557"/>
          </a:xfrm>
          <a:prstGeom prst="rect">
            <a:avLst/>
          </a:prstGeom>
        </p:spPr>
      </p:pic>
    </p:spTree>
    <p:extLst>
      <p:ext uri="{BB962C8B-B14F-4D97-AF65-F5344CB8AC3E}">
        <p14:creationId xmlns:p14="http://schemas.microsoft.com/office/powerpoint/2010/main" val="4215469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    Aircrafts(Contd.)</a:t>
            </a:r>
          </a:p>
        </p:txBody>
      </p:sp>
      <p:sp>
        <p:nvSpPr>
          <p:cNvPr id="3" name="Content Placeholder 2"/>
          <p:cNvSpPr>
            <a:spLocks noGrp="1"/>
          </p:cNvSpPr>
          <p:nvPr>
            <p:ph idx="1"/>
          </p:nvPr>
        </p:nvSpPr>
        <p:spPr/>
        <p:txBody>
          <a:bodyPr/>
          <a:lstStyle/>
          <a:p>
            <a:r>
              <a:rPr lang="en-US" dirty="0"/>
              <a:t>Winglets on planes helps in reducing CO2 emissions by 4%</a:t>
            </a:r>
          </a:p>
          <a:p>
            <a:endParaRPr lang="en-US" dirty="0"/>
          </a:p>
          <a:p>
            <a:r>
              <a:rPr lang="en-US" dirty="0"/>
              <a:t>Lightweight seats helps in reducing burning of fuel by 1% every aircraft.</a:t>
            </a:r>
          </a:p>
          <a:p>
            <a:endParaRPr lang="en-US" dirty="0"/>
          </a:p>
          <a:p>
            <a:r>
              <a:rPr lang="en-US" dirty="0"/>
              <a:t>All economy class high density seats help in maximizing the number of seats per aircraft.</a:t>
            </a:r>
          </a:p>
          <a:p>
            <a:endParaRPr lang="en-US" dirty="0"/>
          </a:p>
        </p:txBody>
      </p:sp>
    </p:spTree>
    <p:extLst>
      <p:ext uri="{BB962C8B-B14F-4D97-AF65-F5344CB8AC3E}">
        <p14:creationId xmlns:p14="http://schemas.microsoft.com/office/powerpoint/2010/main" val="1240284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  Plastic Free by 2030</a:t>
            </a:r>
          </a:p>
        </p:txBody>
      </p:sp>
      <p:sp>
        <p:nvSpPr>
          <p:cNvPr id="5" name="Content Placeholder 4"/>
          <p:cNvSpPr>
            <a:spLocks noGrp="1"/>
          </p:cNvSpPr>
          <p:nvPr>
            <p:ph idx="1"/>
          </p:nvPr>
        </p:nvSpPr>
        <p:spPr>
          <a:xfrm>
            <a:off x="1103312" y="1471750"/>
            <a:ext cx="8946541" cy="4776650"/>
          </a:xfrm>
        </p:spPr>
        <p:txBody>
          <a:bodyPr>
            <a:normAutofit/>
          </a:bodyPr>
          <a:lstStyle/>
          <a:p>
            <a:r>
              <a:rPr lang="en-US" sz="1800" dirty="0"/>
              <a:t>The pollution caused by plastic can affect lands, water ways, oceans and is considered a significant threat to our environment.</a:t>
            </a:r>
          </a:p>
          <a:p>
            <a:r>
              <a:rPr lang="en-US" sz="1800" dirty="0"/>
              <a:t>Ryan Air plans to eliminate all plastics from their operations which are non recyclable from their day to day operations.</a:t>
            </a:r>
          </a:p>
          <a:p>
            <a:r>
              <a:rPr lang="en-US" sz="1800" dirty="0"/>
              <a:t>They aim to work with their suppliers for replacing non recyclable plastics with alternatives which are environmental friendly such as bio degradable cups, paper packaging and wooden cutlery.</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5312" y="3718001"/>
            <a:ext cx="6543362" cy="2687154"/>
          </a:xfrm>
          <a:prstGeom prst="rect">
            <a:avLst/>
          </a:prstGeom>
        </p:spPr>
      </p:pic>
    </p:spTree>
    <p:extLst>
      <p:ext uri="{BB962C8B-B14F-4D97-AF65-F5344CB8AC3E}">
        <p14:creationId xmlns:p14="http://schemas.microsoft.com/office/powerpoint/2010/main" val="2013201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   </a:t>
            </a:r>
            <a:r>
              <a:rPr lang="en-US" sz="2800" b="1" dirty="0"/>
              <a:t>CARBON OFFSET SCHEME</a:t>
            </a:r>
            <a:r>
              <a:rPr lang="en-US" b="1" dirty="0"/>
              <a:t/>
            </a:r>
            <a:br>
              <a:rPr lang="en-US" b="1" dirty="0"/>
            </a:br>
            <a:r>
              <a:rPr lang="en-US" b="1" dirty="0"/>
              <a:t/>
            </a:r>
            <a:br>
              <a:rPr lang="en-US" b="1" dirty="0"/>
            </a:br>
            <a:endParaRPr lang="en-US" b="1" dirty="0"/>
          </a:p>
        </p:txBody>
      </p:sp>
      <p:sp>
        <p:nvSpPr>
          <p:cNvPr id="3" name="Content Placeholder 2"/>
          <p:cNvSpPr>
            <a:spLocks noGrp="1"/>
          </p:cNvSpPr>
          <p:nvPr>
            <p:ph idx="1"/>
          </p:nvPr>
        </p:nvSpPr>
        <p:spPr/>
        <p:txBody>
          <a:bodyPr/>
          <a:lstStyle/>
          <a:p>
            <a:r>
              <a:rPr lang="en-US" dirty="0"/>
              <a:t>Customers can make donation to climate charity when the ticket booking process ends.</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7612" y="2917370"/>
            <a:ext cx="9753600" cy="3220539"/>
          </a:xfrm>
          <a:prstGeom prst="rect">
            <a:avLst/>
          </a:prstGeom>
        </p:spPr>
      </p:pic>
    </p:spTree>
    <p:extLst>
      <p:ext uri="{BB962C8B-B14F-4D97-AF65-F5344CB8AC3E}">
        <p14:creationId xmlns:p14="http://schemas.microsoft.com/office/powerpoint/2010/main" val="27628809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810" y="255771"/>
            <a:ext cx="10228215" cy="1193202"/>
          </a:xfrm>
        </p:spPr>
        <p:txBody>
          <a:bodyPr/>
          <a:lstStyle/>
          <a:p>
            <a:pPr algn="ctr"/>
            <a:r>
              <a:rPr lang="en-US" b="1" dirty="0"/>
              <a:t>   Other initiatives for climate change</a:t>
            </a:r>
          </a:p>
        </p:txBody>
      </p:sp>
      <p:sp>
        <p:nvSpPr>
          <p:cNvPr id="3" name="Content Placeholder 2"/>
          <p:cNvSpPr>
            <a:spLocks noGrp="1"/>
          </p:cNvSpPr>
          <p:nvPr>
            <p:ph idx="1"/>
          </p:nvPr>
        </p:nvSpPr>
        <p:spPr/>
        <p:txBody>
          <a:bodyPr/>
          <a:lstStyle/>
          <a:p>
            <a:r>
              <a:rPr lang="en-US" dirty="0"/>
              <a:t>Some other initiatives taken are as follows</a:t>
            </a:r>
          </a:p>
          <a:p>
            <a:r>
              <a:rPr lang="en-US" dirty="0"/>
              <a:t>Paperless cockpits</a:t>
            </a:r>
          </a:p>
          <a:p>
            <a:r>
              <a:rPr lang="en-US" dirty="0"/>
              <a:t>Billions invested in new cleanest Aircraft.</a:t>
            </a:r>
          </a:p>
          <a:p>
            <a:r>
              <a:rPr lang="en-US" dirty="0"/>
              <a:t>Climate targets which are very ambitious.</a:t>
            </a:r>
          </a:p>
        </p:txBody>
      </p:sp>
    </p:spTree>
    <p:extLst>
      <p:ext uri="{BB962C8B-B14F-4D97-AF65-F5344CB8AC3E}">
        <p14:creationId xmlns:p14="http://schemas.microsoft.com/office/powerpoint/2010/main" val="2778213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  </a:t>
            </a:r>
            <a:r>
              <a:rPr lang="en-US" sz="3600" b="1" dirty="0"/>
              <a:t>Entrepreneurship and Leadership</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2684" y="1599773"/>
            <a:ext cx="8947150" cy="3198650"/>
          </a:xfrm>
        </p:spPr>
      </p:pic>
    </p:spTree>
    <p:extLst>
      <p:ext uri="{BB962C8B-B14F-4D97-AF65-F5344CB8AC3E}">
        <p14:creationId xmlns:p14="http://schemas.microsoft.com/office/powerpoint/2010/main" val="29111808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974997" cy="813374"/>
          </a:xfrm>
        </p:spPr>
        <p:txBody>
          <a:bodyPr/>
          <a:lstStyle/>
          <a:p>
            <a:r>
              <a:rPr lang="en-US" b="1" dirty="0"/>
              <a:t>    </a:t>
            </a:r>
            <a:r>
              <a:rPr lang="en-US" sz="3600" b="1" dirty="0"/>
              <a:t>Leadership levels of  Michael O'Leary's</a:t>
            </a:r>
            <a:r>
              <a:rPr lang="en-US" sz="3600" dirty="0"/>
              <a:t> </a:t>
            </a:r>
          </a:p>
        </p:txBody>
      </p:sp>
      <p:sp>
        <p:nvSpPr>
          <p:cNvPr id="3" name="Content Placeholder 2"/>
          <p:cNvSpPr>
            <a:spLocks noGrp="1"/>
          </p:cNvSpPr>
          <p:nvPr>
            <p:ph idx="1"/>
          </p:nvPr>
        </p:nvSpPr>
        <p:spPr>
          <a:xfrm>
            <a:off x="892296" y="2029097"/>
            <a:ext cx="8946541" cy="4828903"/>
          </a:xfrm>
        </p:spPr>
        <p:txBody>
          <a:bodyPr>
            <a:normAutofit/>
          </a:bodyPr>
          <a:lstStyle/>
          <a:p>
            <a:r>
              <a:rPr lang="en-US" dirty="0"/>
              <a:t>Level 1: A capable individual able to make productive contributions through talent, knowledge skills, work habits.</a:t>
            </a:r>
          </a:p>
          <a:p>
            <a:r>
              <a:rPr lang="en-US" dirty="0"/>
              <a:t>Level 2: Within team he works as a team member for achieving adjectives within the group.</a:t>
            </a:r>
          </a:p>
          <a:p>
            <a:r>
              <a:rPr lang="en-US" dirty="0"/>
              <a:t> Level 3: Very competent organizing resources both effectively and efficiently for achieving the desired objectives.</a:t>
            </a:r>
          </a:p>
          <a:p>
            <a:r>
              <a:rPr lang="en-US" dirty="0"/>
              <a:t>Level  4: Takes proactive step to be an effective leader and ensures the standard of work is pretty high.</a:t>
            </a:r>
          </a:p>
          <a:p>
            <a:r>
              <a:rPr lang="en-US" dirty="0"/>
              <a:t>Level 5- Here he blends his greatness with his professional skills  and humility.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38837" y="2352559"/>
            <a:ext cx="1876425" cy="3088958"/>
          </a:xfrm>
          <a:prstGeom prst="rect">
            <a:avLst/>
          </a:prstGeom>
        </p:spPr>
      </p:pic>
    </p:spTree>
    <p:extLst>
      <p:ext uri="{BB962C8B-B14F-4D97-AF65-F5344CB8AC3E}">
        <p14:creationId xmlns:p14="http://schemas.microsoft.com/office/powerpoint/2010/main" val="3900870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520" y="452718"/>
            <a:ext cx="9608234" cy="939984"/>
          </a:xfrm>
        </p:spPr>
        <p:txBody>
          <a:bodyPr/>
          <a:lstStyle/>
          <a:p>
            <a:pPr algn="ctr"/>
            <a:r>
              <a:rPr lang="en-US" b="1" dirty="0"/>
              <a:t>Leadership  and                             Entrepreneurship</a:t>
            </a:r>
          </a:p>
        </p:txBody>
      </p:sp>
      <p:sp>
        <p:nvSpPr>
          <p:cNvPr id="3" name="Content Placeholder 2"/>
          <p:cNvSpPr>
            <a:spLocks noGrp="1"/>
          </p:cNvSpPr>
          <p:nvPr>
            <p:ph idx="1"/>
          </p:nvPr>
        </p:nvSpPr>
        <p:spPr/>
        <p:txBody>
          <a:bodyPr/>
          <a:lstStyle/>
          <a:p>
            <a:r>
              <a:rPr lang="en-US" dirty="0"/>
              <a:t>Improving Pilot Management</a:t>
            </a:r>
          </a:p>
          <a:p>
            <a:r>
              <a:rPr lang="en-US" dirty="0"/>
              <a:t>A new program was launched to improve Pilot Management was launched in 2017.</a:t>
            </a:r>
          </a:p>
          <a:p>
            <a:r>
              <a:rPr lang="en-US" dirty="0"/>
              <a:t>1040 Pilots were hired during 2017 and new entrants received better pay.</a:t>
            </a:r>
          </a:p>
          <a:p>
            <a:r>
              <a:rPr lang="en-US" dirty="0"/>
              <a:t>Always Flying Structure has been done to implement flying gaps in infrastructure.</a:t>
            </a:r>
          </a:p>
          <a:p>
            <a:endParaRPr lang="en-US" dirty="0"/>
          </a:p>
        </p:txBody>
      </p:sp>
    </p:spTree>
    <p:extLst>
      <p:ext uri="{BB962C8B-B14F-4D97-AF65-F5344CB8AC3E}">
        <p14:creationId xmlns:p14="http://schemas.microsoft.com/office/powerpoint/2010/main" val="636528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Community Participation</a:t>
            </a:r>
          </a:p>
        </p:txBody>
      </p:sp>
      <p:sp>
        <p:nvSpPr>
          <p:cNvPr id="3" name="Content Placeholder 2"/>
          <p:cNvSpPr>
            <a:spLocks noGrp="1"/>
          </p:cNvSpPr>
          <p:nvPr>
            <p:ph idx="1"/>
          </p:nvPr>
        </p:nvSpPr>
        <p:spPr>
          <a:xfrm>
            <a:off x="1103312" y="1436914"/>
            <a:ext cx="8946541" cy="4811485"/>
          </a:xfrm>
        </p:spPr>
        <p:txBody>
          <a:bodyPr/>
          <a:lstStyle/>
          <a:p>
            <a:r>
              <a:rPr lang="en-US" dirty="0"/>
              <a:t>Ryanair Renews ChildLine Charity Partnership For 2018</a:t>
            </a:r>
          </a:p>
          <a:p>
            <a:r>
              <a:rPr lang="en-US" dirty="0"/>
              <a:t>ChildLine partnership renewed with  ISPCC ChildLine</a:t>
            </a:r>
          </a:p>
          <a:p>
            <a:r>
              <a:rPr lang="en-US" dirty="0"/>
              <a:t>90% n above ISPCC ChildLine funding raised through individual donation as well as corporate.</a:t>
            </a:r>
          </a:p>
          <a:p>
            <a:r>
              <a:rPr lang="en-US" dirty="0"/>
              <a:t>Over 200,000GBP have been donated in first 2 years of Partnership.</a:t>
            </a:r>
          </a:p>
          <a:p>
            <a:endParaRPr lang="en-US" dirty="0"/>
          </a:p>
          <a:p>
            <a:endParaRPr lang="en-US"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4414" y="3676970"/>
            <a:ext cx="3954058" cy="2571429"/>
          </a:xfrm>
          <a:prstGeom prst="rect">
            <a:avLst/>
          </a:prstGeom>
        </p:spPr>
      </p:pic>
    </p:spTree>
    <p:extLst>
      <p:ext uri="{BB962C8B-B14F-4D97-AF65-F5344CB8AC3E}">
        <p14:creationId xmlns:p14="http://schemas.microsoft.com/office/powerpoint/2010/main" val="2272305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83713"/>
          </a:xfrm>
        </p:spPr>
        <p:txBody>
          <a:bodyPr/>
          <a:lstStyle/>
          <a:p>
            <a:pPr algn="ctr"/>
            <a:r>
              <a:rPr lang="en-US" b="1" dirty="0"/>
              <a:t>Findings and Experience </a:t>
            </a:r>
            <a:endParaRPr lang="en-US" sz="2800" dirty="0"/>
          </a:p>
        </p:txBody>
      </p:sp>
      <p:sp>
        <p:nvSpPr>
          <p:cNvPr id="3" name="Content Placeholder 2"/>
          <p:cNvSpPr>
            <a:spLocks noGrp="1"/>
          </p:cNvSpPr>
          <p:nvPr>
            <p:ph idx="1"/>
          </p:nvPr>
        </p:nvSpPr>
        <p:spPr>
          <a:xfrm>
            <a:off x="1103312" y="1491176"/>
            <a:ext cx="8946541" cy="4757224"/>
          </a:xfrm>
        </p:spPr>
        <p:txBody>
          <a:bodyPr/>
          <a:lstStyle/>
          <a:p>
            <a:pPr marL="0" indent="0">
              <a:buNone/>
            </a:pPr>
            <a:r>
              <a:rPr lang="en-US" dirty="0"/>
              <a:t>Ryanair Donates €100,000 To ISPCC ChildLine</a:t>
            </a:r>
          </a:p>
          <a:p>
            <a:pPr marL="0" indent="0">
              <a:buNone/>
            </a:pPr>
            <a:endParaRPr lang="en-US" dirty="0"/>
          </a:p>
          <a:p>
            <a:r>
              <a:rPr lang="en-US" dirty="0"/>
              <a:t>On 18</a:t>
            </a:r>
            <a:r>
              <a:rPr lang="en-US" baseline="30000" dirty="0"/>
              <a:t>th</a:t>
            </a:r>
            <a:r>
              <a:rPr lang="en-US" dirty="0"/>
              <a:t> December 2017 it donated </a:t>
            </a:r>
            <a:r>
              <a:rPr lang="en-US" b="1" dirty="0"/>
              <a:t>€100,000 to its chosen charity partner </a:t>
            </a:r>
            <a:r>
              <a:rPr lang="en-US" dirty="0"/>
              <a:t> ISPCC ChildLine.</a:t>
            </a:r>
          </a:p>
          <a:p>
            <a:r>
              <a:rPr lang="en-US" dirty="0"/>
              <a:t>The only 24 hour listening service is ChildLine its objective is to supporting and</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70806" y="3543241"/>
            <a:ext cx="5345724" cy="3095802"/>
          </a:xfrm>
          <a:prstGeom prst="rect">
            <a:avLst/>
          </a:prstGeom>
        </p:spPr>
      </p:pic>
    </p:spTree>
    <p:extLst>
      <p:ext uri="{BB962C8B-B14F-4D97-AF65-F5344CB8AC3E}">
        <p14:creationId xmlns:p14="http://schemas.microsoft.com/office/powerpoint/2010/main" val="24905389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096" y="609601"/>
            <a:ext cx="9404723" cy="792608"/>
          </a:xfrm>
        </p:spPr>
        <p:txBody>
          <a:bodyPr/>
          <a:lstStyle/>
          <a:p>
            <a:r>
              <a:rPr lang="en-US" sz="3600" dirty="0"/>
              <a:t>Ryan Air hosts Digital Donation day</a:t>
            </a:r>
          </a:p>
        </p:txBody>
      </p:sp>
      <p:sp>
        <p:nvSpPr>
          <p:cNvPr id="3" name="Content Placeholder 2"/>
          <p:cNvSpPr>
            <a:spLocks noGrp="1"/>
          </p:cNvSpPr>
          <p:nvPr>
            <p:ph idx="1"/>
          </p:nvPr>
        </p:nvSpPr>
        <p:spPr>
          <a:xfrm>
            <a:off x="646112" y="1497874"/>
            <a:ext cx="9403742" cy="4750525"/>
          </a:xfrm>
        </p:spPr>
        <p:txBody>
          <a:bodyPr/>
          <a:lstStyle/>
          <a:p>
            <a:r>
              <a:rPr lang="en-US" dirty="0"/>
              <a:t>Ryanair hosts digital donation day in aid of ISPCC ChildLine</a:t>
            </a:r>
          </a:p>
          <a:p>
            <a:r>
              <a:rPr lang="en-US" dirty="0"/>
              <a:t>The digital donation took place between 1</a:t>
            </a:r>
            <a:r>
              <a:rPr lang="en-US" baseline="30000" dirty="0"/>
              <a:t>st</a:t>
            </a:r>
            <a:r>
              <a:rPr lang="en-US" dirty="0"/>
              <a:t> December 9am to 2</a:t>
            </a:r>
            <a:r>
              <a:rPr lang="en-US" baseline="30000" dirty="0"/>
              <a:t>nd</a:t>
            </a:r>
            <a:r>
              <a:rPr lang="en-US" dirty="0"/>
              <a:t> December 9am</a:t>
            </a:r>
          </a:p>
          <a:p>
            <a:r>
              <a:rPr lang="en-US" dirty="0"/>
              <a:t>It took place at their website</a:t>
            </a:r>
          </a:p>
          <a:p>
            <a:endParaRPr lang="en-US"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1113" y="3213460"/>
            <a:ext cx="4797503" cy="2960915"/>
          </a:xfrm>
          <a:prstGeom prst="rect">
            <a:avLst/>
          </a:prstGeom>
        </p:spPr>
      </p:pic>
    </p:spTree>
    <p:extLst>
      <p:ext uri="{BB962C8B-B14F-4D97-AF65-F5344CB8AC3E}">
        <p14:creationId xmlns:p14="http://schemas.microsoft.com/office/powerpoint/2010/main" val="14717612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872" y="678614"/>
            <a:ext cx="9031931" cy="827442"/>
          </a:xfrm>
        </p:spPr>
        <p:txBody>
          <a:bodyPr/>
          <a:lstStyle/>
          <a:p>
            <a:r>
              <a:rPr lang="en-US" sz="2800" dirty="0"/>
              <a:t>Ryan Air Supports Children breakfast Week</a:t>
            </a:r>
          </a:p>
        </p:txBody>
      </p:sp>
      <p:sp>
        <p:nvSpPr>
          <p:cNvPr id="3" name="Content Placeholder 2"/>
          <p:cNvSpPr>
            <a:spLocks noGrp="1"/>
          </p:cNvSpPr>
          <p:nvPr>
            <p:ph idx="1"/>
          </p:nvPr>
        </p:nvSpPr>
        <p:spPr>
          <a:xfrm>
            <a:off x="1181686" y="1280160"/>
            <a:ext cx="8868167" cy="4968240"/>
          </a:xfrm>
        </p:spPr>
        <p:txBody>
          <a:bodyPr/>
          <a:lstStyle/>
          <a:p>
            <a:r>
              <a:rPr lang="en-US" dirty="0"/>
              <a:t>A charity breakfast morning was held in 20</a:t>
            </a:r>
            <a:r>
              <a:rPr lang="en-US" baseline="30000" dirty="0"/>
              <a:t>th</a:t>
            </a:r>
            <a:r>
              <a:rPr lang="en-US" dirty="0"/>
              <a:t> October 2016 in its office at Dublin in support of ChildLine</a:t>
            </a:r>
          </a:p>
          <a:p>
            <a:r>
              <a:rPr lang="en-US" dirty="0"/>
              <a:t>A bowl of Cereal was enjoyed for donating to </a:t>
            </a:r>
            <a:r>
              <a:rPr lang="en-US" b="1" dirty="0"/>
              <a:t>ChildLine</a:t>
            </a:r>
          </a:p>
          <a:p>
            <a:r>
              <a:rPr lang="en-US" dirty="0"/>
              <a:t> by the team at Ryan Air Head Quarter.</a:t>
            </a:r>
          </a:p>
          <a:p>
            <a:r>
              <a:rPr lang="en-US" dirty="0"/>
              <a:t>CEO took part in Cheerios Challenge.</a:t>
            </a:r>
          </a:p>
          <a:p>
            <a:endParaRPr lang="en-US"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5034" y="2559393"/>
            <a:ext cx="4740812" cy="3429376"/>
          </a:xfrm>
          <a:prstGeom prst="rect">
            <a:avLst/>
          </a:prstGeom>
        </p:spPr>
      </p:pic>
    </p:spTree>
    <p:extLst>
      <p:ext uri="{BB962C8B-B14F-4D97-AF65-F5344CB8AC3E}">
        <p14:creationId xmlns:p14="http://schemas.microsoft.com/office/powerpoint/2010/main" val="27799109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9815" y="410515"/>
            <a:ext cx="6758994" cy="1207270"/>
          </a:xfrm>
        </p:spPr>
        <p:txBody>
          <a:bodyPr/>
          <a:lstStyle/>
          <a:p>
            <a:pPr algn="ctr"/>
            <a:r>
              <a:rPr lang="en-US" b="1" dirty="0"/>
              <a:t>Reference</a:t>
            </a:r>
            <a:r>
              <a:rPr lang="en-US" dirty="0"/>
              <a:t/>
            </a:r>
            <a:br>
              <a:rPr lang="en-US" dirty="0"/>
            </a:br>
            <a:endParaRPr lang="en-US" dirty="0"/>
          </a:p>
        </p:txBody>
      </p:sp>
      <p:sp>
        <p:nvSpPr>
          <p:cNvPr id="3" name="Content Placeholder 2"/>
          <p:cNvSpPr>
            <a:spLocks noGrp="1"/>
          </p:cNvSpPr>
          <p:nvPr>
            <p:ph idx="1"/>
          </p:nvPr>
        </p:nvSpPr>
        <p:spPr/>
        <p:txBody>
          <a:bodyPr/>
          <a:lstStyle/>
          <a:p>
            <a:r>
              <a:rPr lang="en-US" dirty="0">
                <a:hlinkClick r:id="rId2"/>
              </a:rPr>
              <a:t>https://corporate.ryanair.com/about-us/sustainability/</a:t>
            </a:r>
            <a:endParaRPr lang="en-US" dirty="0"/>
          </a:p>
          <a:p>
            <a:r>
              <a:rPr lang="en-US" dirty="0">
                <a:hlinkClick r:id="rId3"/>
              </a:rPr>
              <a:t>https://corporate.ryanair.com/plastic-free-by-2023/</a:t>
            </a:r>
            <a:endParaRPr lang="en-US" dirty="0"/>
          </a:p>
          <a:p>
            <a:r>
              <a:rPr lang="en-US" dirty="0">
                <a:hlinkClick r:id="rId4"/>
              </a:rPr>
              <a:t>https://www.ryanair.com/gb/en/useful-info/about-ryanair/charities</a:t>
            </a:r>
            <a:endParaRPr lang="en-US" dirty="0"/>
          </a:p>
          <a:p>
            <a:r>
              <a:rPr lang="en-US" dirty="0">
                <a:hlinkClick r:id="rId5"/>
              </a:rPr>
              <a:t>https://www.reuters.com/article/us-ryanair-pilots/ryanair-launches-program-to-improve-pilot-management-memo-idUSKBN1DA2VA</a:t>
            </a:r>
            <a:endParaRPr lang="en-US" dirty="0"/>
          </a:p>
          <a:p>
            <a:r>
              <a:rPr lang="en-US" dirty="0">
                <a:hlinkClick r:id="rId6"/>
              </a:rPr>
              <a:t>https://corporate.ryanair.com/carbon-offset-scheme/</a:t>
            </a:r>
            <a:endParaRPr lang="en-US" dirty="0"/>
          </a:p>
          <a:p>
            <a:r>
              <a:rPr lang="en-US" dirty="0">
                <a:hlinkClick r:id="rId7"/>
              </a:rPr>
              <a:t>https://www.youtube.com/watch?v=t3CA3EZ-jmA</a:t>
            </a:r>
            <a:endParaRPr lang="en-US" dirty="0"/>
          </a:p>
          <a:p>
            <a:endParaRPr lang="en-US" dirty="0"/>
          </a:p>
        </p:txBody>
      </p:sp>
    </p:spTree>
    <p:extLst>
      <p:ext uri="{BB962C8B-B14F-4D97-AF65-F5344CB8AC3E}">
        <p14:creationId xmlns:p14="http://schemas.microsoft.com/office/powerpoint/2010/main" val="8264110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5FE639-70DA-4880-A91E-11ABE67088EF}"/>
              </a:ext>
            </a:extLst>
          </p:cNvPr>
          <p:cNvSpPr>
            <a:spLocks noGrp="1"/>
          </p:cNvSpPr>
          <p:nvPr>
            <p:ph type="title"/>
          </p:nvPr>
        </p:nvSpPr>
        <p:spPr>
          <a:xfrm>
            <a:off x="3509473" y="328246"/>
            <a:ext cx="5173054" cy="890954"/>
          </a:xfrm>
        </p:spPr>
        <p:txBody>
          <a:bodyPr/>
          <a:lstStyle/>
          <a:p>
            <a:r>
              <a:rPr lang="en-US" b="1" dirty="0"/>
              <a:t>   Learning Log</a:t>
            </a:r>
            <a:br>
              <a:rPr lang="en-US" b="1" dirty="0"/>
            </a:br>
            <a:endParaRPr lang="en-US" b="1" dirty="0"/>
          </a:p>
        </p:txBody>
      </p:sp>
      <p:sp>
        <p:nvSpPr>
          <p:cNvPr id="3" name="Content Placeholder 2">
            <a:extLst>
              <a:ext uri="{FF2B5EF4-FFF2-40B4-BE49-F238E27FC236}">
                <a16:creationId xmlns:a16="http://schemas.microsoft.com/office/drawing/2014/main" xmlns="" id="{4B2FB3E5-F4EE-4300-BA39-3D549FEA7066}"/>
              </a:ext>
            </a:extLst>
          </p:cNvPr>
          <p:cNvSpPr>
            <a:spLocks noGrp="1"/>
          </p:cNvSpPr>
          <p:nvPr>
            <p:ph idx="1"/>
          </p:nvPr>
        </p:nvSpPr>
        <p:spPr>
          <a:xfrm>
            <a:off x="556592" y="1439057"/>
            <a:ext cx="11166486" cy="4603935"/>
          </a:xfrm>
        </p:spPr>
        <p:txBody>
          <a:bodyPr>
            <a:normAutofit/>
          </a:bodyPr>
          <a:lstStyle/>
          <a:p>
            <a:pPr marL="0" indent="0" algn="just">
              <a:lnSpc>
                <a:spcPct val="200000"/>
              </a:lnSpc>
              <a:buNone/>
            </a:pPr>
            <a:r>
              <a:rPr lang="en-US" sz="2400" b="1" dirty="0"/>
              <a:t>Working together:</a:t>
            </a:r>
          </a:p>
          <a:p>
            <a:pPr marL="0" indent="0" algn="just">
              <a:lnSpc>
                <a:spcPct val="200000"/>
              </a:lnSpc>
              <a:buNone/>
            </a:pPr>
            <a:r>
              <a:rPr lang="en-US" dirty="0"/>
              <a:t>We all work together by meeting face to face, group study in the classroom or library. Working from home by using technology. By making a time schedule we all tried our best to complete all the tasks, if anyone faced trouble to meet or work from home we always made separate time schedule. Francoise was sick for some days, we all helped him in his absence.</a:t>
            </a:r>
          </a:p>
          <a:p>
            <a:pPr marL="0" indent="0" algn="just">
              <a:lnSpc>
                <a:spcPct val="200000"/>
              </a:lnSpc>
              <a:buNone/>
            </a:pPr>
            <a:endParaRPr lang="en-US" dirty="0"/>
          </a:p>
        </p:txBody>
      </p:sp>
    </p:spTree>
    <p:extLst>
      <p:ext uri="{BB962C8B-B14F-4D97-AF65-F5344CB8AC3E}">
        <p14:creationId xmlns:p14="http://schemas.microsoft.com/office/powerpoint/2010/main" val="32668697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1DFCF028-782D-4C13-905F-379500D4B232}"/>
              </a:ext>
            </a:extLst>
          </p:cNvPr>
          <p:cNvSpPr>
            <a:spLocks noGrp="1"/>
          </p:cNvSpPr>
          <p:nvPr>
            <p:ph idx="1"/>
          </p:nvPr>
        </p:nvSpPr>
        <p:spPr>
          <a:xfrm>
            <a:off x="667214" y="1219201"/>
            <a:ext cx="11290325" cy="5310554"/>
          </a:xfrm>
        </p:spPr>
        <p:txBody>
          <a:bodyPr/>
          <a:lstStyle/>
          <a:p>
            <a:pPr marL="0" indent="0" algn="just">
              <a:lnSpc>
                <a:spcPct val="150000"/>
              </a:lnSpc>
              <a:buNone/>
            </a:pPr>
            <a:r>
              <a:rPr lang="en-US" sz="2400" b="1" dirty="0"/>
              <a:t>Part of members:</a:t>
            </a:r>
          </a:p>
          <a:p>
            <a:pPr marL="0" indent="0" algn="just">
              <a:lnSpc>
                <a:spcPct val="150000"/>
              </a:lnSpc>
              <a:buNone/>
            </a:pPr>
            <a:r>
              <a:rPr lang="en-US" dirty="0"/>
              <a:t>Noor: I will do the introduction and description part of the presentation.</a:t>
            </a:r>
          </a:p>
          <a:p>
            <a:pPr marL="0" indent="0" algn="just">
              <a:lnSpc>
                <a:spcPct val="150000"/>
              </a:lnSpc>
              <a:buNone/>
            </a:pPr>
            <a:r>
              <a:rPr lang="en-US" dirty="0"/>
              <a:t>Francoise: Action and Activism and also the partner and campaign of the business plan.</a:t>
            </a:r>
          </a:p>
          <a:p>
            <a:pPr marL="0" indent="0" algn="just">
              <a:lnSpc>
                <a:spcPct val="150000"/>
              </a:lnSpc>
              <a:buNone/>
            </a:pPr>
            <a:r>
              <a:rPr lang="en-US" dirty="0"/>
              <a:t>Pecos: Sustainable tourists destinations and environment sustainability.</a:t>
            </a:r>
          </a:p>
          <a:p>
            <a:pPr marL="0" indent="0" algn="just">
              <a:lnSpc>
                <a:spcPct val="150000"/>
              </a:lnSpc>
              <a:buNone/>
            </a:pPr>
            <a:r>
              <a:rPr lang="en-US" dirty="0"/>
              <a:t>Sahel: Leadership in the travel sector and similarity between Leadership and Entrepreneurship in the business plan. </a:t>
            </a:r>
          </a:p>
          <a:p>
            <a:pPr marL="0" indent="0" algn="just">
              <a:lnSpc>
                <a:spcPct val="150000"/>
              </a:lnSpc>
              <a:buNone/>
            </a:pPr>
            <a:r>
              <a:rPr lang="en-US" dirty="0" err="1"/>
              <a:t>Joynul</a:t>
            </a:r>
            <a:r>
              <a:rPr lang="en-US" dirty="0"/>
              <a:t>: Community participation and its benefit.</a:t>
            </a:r>
          </a:p>
          <a:p>
            <a:pPr marL="0" indent="0" algn="just">
              <a:lnSpc>
                <a:spcPct val="150000"/>
              </a:lnSpc>
              <a:buNone/>
            </a:pPr>
            <a:r>
              <a:rPr lang="en-US" dirty="0"/>
              <a:t>Jamal: Impression and the challenges of the group.</a:t>
            </a:r>
          </a:p>
          <a:p>
            <a:pPr marL="0" indent="0" algn="just">
              <a:lnSpc>
                <a:spcPct val="150000"/>
              </a:lnSpc>
              <a:buNone/>
            </a:pPr>
            <a:endParaRPr lang="en-US" dirty="0"/>
          </a:p>
        </p:txBody>
      </p:sp>
      <p:sp>
        <p:nvSpPr>
          <p:cNvPr id="4" name="Title 1">
            <a:extLst>
              <a:ext uri="{FF2B5EF4-FFF2-40B4-BE49-F238E27FC236}">
                <a16:creationId xmlns:a16="http://schemas.microsoft.com/office/drawing/2014/main" xmlns="" id="{9C160F74-C2C7-4FA2-B3F3-442D694EC726}"/>
              </a:ext>
            </a:extLst>
          </p:cNvPr>
          <p:cNvSpPr txBox="1">
            <a:spLocks/>
          </p:cNvSpPr>
          <p:nvPr/>
        </p:nvSpPr>
        <p:spPr>
          <a:xfrm>
            <a:off x="3509473" y="328246"/>
            <a:ext cx="5173054" cy="890954"/>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a:t>   Learning Log</a:t>
            </a:r>
            <a:br>
              <a:rPr lang="en-US" b="1" dirty="0"/>
            </a:br>
            <a:endParaRPr lang="en-US" b="1" dirty="0"/>
          </a:p>
        </p:txBody>
      </p:sp>
    </p:spTree>
    <p:extLst>
      <p:ext uri="{BB962C8B-B14F-4D97-AF65-F5344CB8AC3E}">
        <p14:creationId xmlns:p14="http://schemas.microsoft.com/office/powerpoint/2010/main" val="32210365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8AB4F0C-DC62-4F35-9128-404A06C9727E}"/>
              </a:ext>
            </a:extLst>
          </p:cNvPr>
          <p:cNvSpPr>
            <a:spLocks noGrp="1"/>
          </p:cNvSpPr>
          <p:nvPr>
            <p:ph idx="1"/>
          </p:nvPr>
        </p:nvSpPr>
        <p:spPr>
          <a:xfrm>
            <a:off x="327992" y="1219201"/>
            <a:ext cx="11615480" cy="4843670"/>
          </a:xfrm>
        </p:spPr>
        <p:txBody>
          <a:bodyPr>
            <a:normAutofit/>
          </a:bodyPr>
          <a:lstStyle/>
          <a:p>
            <a:pPr marL="0" indent="0">
              <a:lnSpc>
                <a:spcPct val="200000"/>
              </a:lnSpc>
              <a:buNone/>
            </a:pPr>
            <a:r>
              <a:rPr lang="en-US" sz="2400" b="1" dirty="0"/>
              <a:t>Wrong or well:</a:t>
            </a:r>
          </a:p>
          <a:p>
            <a:pPr marL="0" indent="0">
              <a:lnSpc>
                <a:spcPct val="200000"/>
              </a:lnSpc>
              <a:buNone/>
            </a:pPr>
            <a:r>
              <a:rPr lang="en-US" sz="2400" dirty="0"/>
              <a:t>Everything was going well, everyone was so cooperative and friendly in the group that no one faced any difficulties while working. If anyone faced any difficulties while working, other members tried upmost support to solve issues. While working for the presentation, we divided our working to make it easier and present well among the listener.</a:t>
            </a:r>
          </a:p>
          <a:p>
            <a:pPr marL="0" indent="0" algn="just">
              <a:lnSpc>
                <a:spcPct val="200000"/>
              </a:lnSpc>
              <a:buNone/>
            </a:pPr>
            <a:endParaRPr lang="en-US" sz="2800" dirty="0"/>
          </a:p>
        </p:txBody>
      </p:sp>
      <p:sp>
        <p:nvSpPr>
          <p:cNvPr id="4" name="Title 1">
            <a:extLst>
              <a:ext uri="{FF2B5EF4-FFF2-40B4-BE49-F238E27FC236}">
                <a16:creationId xmlns:a16="http://schemas.microsoft.com/office/drawing/2014/main" xmlns="" id="{79E1B4A6-3942-4F9F-B225-608C804FD396}"/>
              </a:ext>
            </a:extLst>
          </p:cNvPr>
          <p:cNvSpPr txBox="1">
            <a:spLocks/>
          </p:cNvSpPr>
          <p:nvPr/>
        </p:nvSpPr>
        <p:spPr>
          <a:xfrm>
            <a:off x="3509473" y="328246"/>
            <a:ext cx="5173054" cy="890954"/>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a:t>   Learning Log</a:t>
            </a:r>
            <a:br>
              <a:rPr lang="en-US" b="1" dirty="0"/>
            </a:br>
            <a:endParaRPr lang="en-US" b="1" dirty="0"/>
          </a:p>
        </p:txBody>
      </p:sp>
    </p:spTree>
    <p:extLst>
      <p:ext uri="{BB962C8B-B14F-4D97-AF65-F5344CB8AC3E}">
        <p14:creationId xmlns:p14="http://schemas.microsoft.com/office/powerpoint/2010/main" val="3282815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AD37D0D5-AFE9-4057-AA3F-096322C0C23F}"/>
              </a:ext>
            </a:extLst>
          </p:cNvPr>
          <p:cNvSpPr>
            <a:spLocks noGrp="1"/>
          </p:cNvSpPr>
          <p:nvPr>
            <p:ph idx="1"/>
          </p:nvPr>
        </p:nvSpPr>
        <p:spPr>
          <a:xfrm>
            <a:off x="797169" y="1219201"/>
            <a:ext cx="10949353" cy="5310554"/>
          </a:xfrm>
        </p:spPr>
        <p:txBody>
          <a:bodyPr/>
          <a:lstStyle/>
          <a:p>
            <a:pPr marL="0" indent="0" algn="just">
              <a:lnSpc>
                <a:spcPct val="200000"/>
              </a:lnSpc>
              <a:buNone/>
            </a:pPr>
            <a:r>
              <a:rPr lang="en-US" sz="2400" b="1" dirty="0"/>
              <a:t>Meeting often or using skype:</a:t>
            </a:r>
          </a:p>
          <a:p>
            <a:pPr marL="0" indent="0" algn="just">
              <a:lnSpc>
                <a:spcPct val="200000"/>
              </a:lnSpc>
              <a:buNone/>
            </a:pPr>
            <a:r>
              <a:rPr lang="en-US" dirty="0"/>
              <a:t>We all made a particular time by discussing with all, at that time everyone was attended on the meeting. It could be weather in the classroom, library or home. We used Skype &amp; TeamViewer as all for working or sharing different work. That helped us to save our time for working, both of the platform was really good for us that it made our work more interesting.</a:t>
            </a:r>
          </a:p>
          <a:p>
            <a:pPr marL="0" indent="0" algn="just">
              <a:lnSpc>
                <a:spcPct val="200000"/>
              </a:lnSpc>
              <a:buNone/>
            </a:pPr>
            <a:endParaRPr lang="en-US" dirty="0"/>
          </a:p>
        </p:txBody>
      </p:sp>
      <p:sp>
        <p:nvSpPr>
          <p:cNvPr id="4" name="Title 1">
            <a:extLst>
              <a:ext uri="{FF2B5EF4-FFF2-40B4-BE49-F238E27FC236}">
                <a16:creationId xmlns:a16="http://schemas.microsoft.com/office/drawing/2014/main" xmlns="" id="{C8354DCF-2848-4AB5-8865-DF1CAD281BB8}"/>
              </a:ext>
            </a:extLst>
          </p:cNvPr>
          <p:cNvSpPr txBox="1">
            <a:spLocks/>
          </p:cNvSpPr>
          <p:nvPr/>
        </p:nvSpPr>
        <p:spPr>
          <a:xfrm>
            <a:off x="3509473" y="328246"/>
            <a:ext cx="5173054" cy="890954"/>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a:t>   Learning Log</a:t>
            </a:r>
            <a:br>
              <a:rPr lang="en-US" b="1" dirty="0"/>
            </a:br>
            <a:endParaRPr lang="en-US" b="1" dirty="0"/>
          </a:p>
        </p:txBody>
      </p:sp>
    </p:spTree>
    <p:extLst>
      <p:ext uri="{BB962C8B-B14F-4D97-AF65-F5344CB8AC3E}">
        <p14:creationId xmlns:p14="http://schemas.microsoft.com/office/powerpoint/2010/main" val="1380039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25C1CA4-9FAE-4A93-AFC2-CC89EF185161}"/>
              </a:ext>
            </a:extLst>
          </p:cNvPr>
          <p:cNvSpPr>
            <a:spLocks noGrp="1"/>
          </p:cNvSpPr>
          <p:nvPr>
            <p:ph idx="1"/>
          </p:nvPr>
        </p:nvSpPr>
        <p:spPr>
          <a:xfrm>
            <a:off x="984739" y="1219201"/>
            <a:ext cx="10761785" cy="5310554"/>
          </a:xfrm>
        </p:spPr>
        <p:txBody>
          <a:bodyPr/>
          <a:lstStyle/>
          <a:p>
            <a:pPr marL="0" indent="0" algn="just">
              <a:lnSpc>
                <a:spcPct val="200000"/>
              </a:lnSpc>
              <a:buNone/>
            </a:pPr>
            <a:r>
              <a:rPr lang="en-US" sz="2400" b="1" dirty="0"/>
              <a:t>Did that work well?</a:t>
            </a:r>
          </a:p>
          <a:p>
            <a:pPr marL="0" indent="0" algn="just">
              <a:lnSpc>
                <a:spcPct val="200000"/>
              </a:lnSpc>
              <a:buNone/>
            </a:pPr>
            <a:r>
              <a:rPr lang="en-US" dirty="0"/>
              <a:t>It really worked well for us &amp; everyone was happy for using these tools for communicating or sharing. We used these media as daily update of everyone’s work that helped us to know overall progress.</a:t>
            </a:r>
          </a:p>
          <a:p>
            <a:pPr marL="0" indent="0" algn="just">
              <a:lnSpc>
                <a:spcPct val="200000"/>
              </a:lnSpc>
              <a:buNone/>
            </a:pPr>
            <a:endParaRPr lang="en-US" dirty="0"/>
          </a:p>
        </p:txBody>
      </p:sp>
      <p:sp>
        <p:nvSpPr>
          <p:cNvPr id="4" name="Title 1">
            <a:extLst>
              <a:ext uri="{FF2B5EF4-FFF2-40B4-BE49-F238E27FC236}">
                <a16:creationId xmlns:a16="http://schemas.microsoft.com/office/drawing/2014/main" xmlns="" id="{380A87A4-3787-428E-A948-02CAADBECD7E}"/>
              </a:ext>
            </a:extLst>
          </p:cNvPr>
          <p:cNvSpPr txBox="1">
            <a:spLocks/>
          </p:cNvSpPr>
          <p:nvPr/>
        </p:nvSpPr>
        <p:spPr>
          <a:xfrm>
            <a:off x="3509473" y="328246"/>
            <a:ext cx="5173054" cy="890954"/>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a:t>   Learning Log</a:t>
            </a:r>
            <a:br>
              <a:rPr lang="en-US" b="1" dirty="0"/>
            </a:br>
            <a:endParaRPr lang="en-US" b="1" dirty="0"/>
          </a:p>
        </p:txBody>
      </p:sp>
    </p:spTree>
    <p:extLst>
      <p:ext uri="{BB962C8B-B14F-4D97-AF65-F5344CB8AC3E}">
        <p14:creationId xmlns:p14="http://schemas.microsoft.com/office/powerpoint/2010/main" val="2124402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801B057-7B02-4E12-8EE1-5C98EF7AEDD8}"/>
              </a:ext>
            </a:extLst>
          </p:cNvPr>
          <p:cNvSpPr>
            <a:spLocks noGrp="1"/>
          </p:cNvSpPr>
          <p:nvPr>
            <p:ph idx="1"/>
          </p:nvPr>
        </p:nvSpPr>
        <p:spPr>
          <a:xfrm>
            <a:off x="1103312" y="2052918"/>
            <a:ext cx="10499075" cy="4332892"/>
          </a:xfrm>
        </p:spPr>
        <p:txBody>
          <a:bodyPr/>
          <a:lstStyle/>
          <a:p>
            <a:pPr marL="0" indent="0" algn="just">
              <a:lnSpc>
                <a:spcPct val="150000"/>
              </a:lnSpc>
              <a:buNone/>
            </a:pPr>
            <a:r>
              <a:rPr lang="en-US" sz="2400" b="1" dirty="0"/>
              <a:t>Technical problem meeting online:</a:t>
            </a:r>
          </a:p>
          <a:p>
            <a:pPr marL="0" indent="0" algn="just">
              <a:lnSpc>
                <a:spcPct val="150000"/>
              </a:lnSpc>
              <a:buNone/>
            </a:pPr>
            <a:r>
              <a:rPr lang="en-US" dirty="0"/>
              <a:t>Yes, we faced some technical difficulties while meeting online. On skype we used the group calling, for sharing the screen we used the TeamViewer service. But technical issues hampered our works at times, however we overcome these issues. Pecos mostly faced technical issues while calling, as he has poor connection.</a:t>
            </a:r>
          </a:p>
          <a:p>
            <a:pPr marL="0" indent="0" algn="just">
              <a:lnSpc>
                <a:spcPct val="150000"/>
              </a:lnSpc>
              <a:buNone/>
            </a:pPr>
            <a:endParaRPr lang="en-US" dirty="0"/>
          </a:p>
        </p:txBody>
      </p:sp>
      <p:sp>
        <p:nvSpPr>
          <p:cNvPr id="4" name="Title 1">
            <a:extLst>
              <a:ext uri="{FF2B5EF4-FFF2-40B4-BE49-F238E27FC236}">
                <a16:creationId xmlns:a16="http://schemas.microsoft.com/office/drawing/2014/main" xmlns="" id="{F23E2F62-8630-4DFB-9DDB-D1DB366F770D}"/>
              </a:ext>
            </a:extLst>
          </p:cNvPr>
          <p:cNvSpPr txBox="1">
            <a:spLocks/>
          </p:cNvSpPr>
          <p:nvPr/>
        </p:nvSpPr>
        <p:spPr>
          <a:xfrm>
            <a:off x="3509473" y="328246"/>
            <a:ext cx="5173054" cy="890954"/>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a:t>   Learning Log</a:t>
            </a:r>
            <a:br>
              <a:rPr lang="en-US" b="1" dirty="0"/>
            </a:br>
            <a:endParaRPr lang="en-US" b="1" dirty="0"/>
          </a:p>
        </p:txBody>
      </p:sp>
    </p:spTree>
    <p:extLst>
      <p:ext uri="{BB962C8B-B14F-4D97-AF65-F5344CB8AC3E}">
        <p14:creationId xmlns:p14="http://schemas.microsoft.com/office/powerpoint/2010/main" val="14416311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9B9C84E2-E610-496E-9048-6B05C1A8E972}"/>
              </a:ext>
            </a:extLst>
          </p:cNvPr>
          <p:cNvSpPr>
            <a:spLocks noGrp="1"/>
          </p:cNvSpPr>
          <p:nvPr>
            <p:ph idx="1"/>
          </p:nvPr>
        </p:nvSpPr>
        <p:spPr>
          <a:xfrm>
            <a:off x="734518" y="1364106"/>
            <a:ext cx="10822898" cy="5165648"/>
          </a:xfrm>
        </p:spPr>
        <p:txBody>
          <a:bodyPr/>
          <a:lstStyle/>
          <a:p>
            <a:pPr marL="0" indent="0" algn="just">
              <a:lnSpc>
                <a:spcPct val="200000"/>
              </a:lnSpc>
              <a:buNone/>
            </a:pPr>
            <a:r>
              <a:rPr lang="en-US" sz="2400" b="1" dirty="0"/>
              <a:t>Refusing online &amp; overcome:</a:t>
            </a:r>
          </a:p>
          <a:p>
            <a:pPr marL="0" indent="0" algn="just">
              <a:lnSpc>
                <a:spcPct val="200000"/>
              </a:lnSpc>
              <a:buNone/>
            </a:pPr>
            <a:r>
              <a:rPr lang="en-US" dirty="0"/>
              <a:t>At times it wasn’t possible to stay online for everyone. We needed to compromise the time schedule for staying online at a particular time.</a:t>
            </a:r>
          </a:p>
          <a:p>
            <a:pPr marL="0" indent="0" algn="just">
              <a:lnSpc>
                <a:spcPct val="200000"/>
              </a:lnSpc>
              <a:buNone/>
            </a:pPr>
            <a:r>
              <a:rPr lang="en-US" dirty="0"/>
              <a:t> </a:t>
            </a:r>
          </a:p>
          <a:p>
            <a:pPr marL="0" indent="0" algn="just">
              <a:lnSpc>
                <a:spcPct val="200000"/>
              </a:lnSpc>
              <a:buNone/>
            </a:pPr>
            <a:endParaRPr lang="en-US" dirty="0"/>
          </a:p>
        </p:txBody>
      </p:sp>
      <p:sp>
        <p:nvSpPr>
          <p:cNvPr id="4" name="Title 1">
            <a:extLst>
              <a:ext uri="{FF2B5EF4-FFF2-40B4-BE49-F238E27FC236}">
                <a16:creationId xmlns:a16="http://schemas.microsoft.com/office/drawing/2014/main" xmlns="" id="{290A6831-E5F6-4100-894F-16A17BB1821F}"/>
              </a:ext>
            </a:extLst>
          </p:cNvPr>
          <p:cNvSpPr txBox="1">
            <a:spLocks/>
          </p:cNvSpPr>
          <p:nvPr/>
        </p:nvSpPr>
        <p:spPr>
          <a:xfrm>
            <a:off x="3509473" y="328246"/>
            <a:ext cx="5173054" cy="890954"/>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a:t>   Learning Log</a:t>
            </a:r>
            <a:br>
              <a:rPr lang="en-US" b="1" dirty="0"/>
            </a:br>
            <a:endParaRPr lang="en-US" b="1" dirty="0"/>
          </a:p>
        </p:txBody>
      </p:sp>
    </p:spTree>
    <p:extLst>
      <p:ext uri="{BB962C8B-B14F-4D97-AF65-F5344CB8AC3E}">
        <p14:creationId xmlns:p14="http://schemas.microsoft.com/office/powerpoint/2010/main" val="26730598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254BE5A3-D365-4515-AC76-E630A3EF4238}"/>
              </a:ext>
            </a:extLst>
          </p:cNvPr>
          <p:cNvSpPr>
            <a:spLocks noGrp="1"/>
          </p:cNvSpPr>
          <p:nvPr>
            <p:ph idx="1"/>
          </p:nvPr>
        </p:nvSpPr>
        <p:spPr>
          <a:xfrm>
            <a:off x="533686" y="1331259"/>
            <a:ext cx="11098681" cy="5084531"/>
          </a:xfrm>
        </p:spPr>
        <p:txBody>
          <a:bodyPr/>
          <a:lstStyle/>
          <a:p>
            <a:pPr marL="0" indent="0" algn="just">
              <a:lnSpc>
                <a:spcPct val="200000"/>
              </a:lnSpc>
              <a:buNone/>
            </a:pPr>
            <a:r>
              <a:rPr lang="en-US" sz="2400" b="1" dirty="0"/>
              <a:t>Pulling weight &amp; resolving problems:</a:t>
            </a:r>
          </a:p>
          <a:p>
            <a:pPr marL="0" indent="0" algn="just">
              <a:lnSpc>
                <a:spcPct val="200000"/>
              </a:lnSpc>
              <a:buNone/>
            </a:pPr>
            <a:r>
              <a:rPr lang="en-US" dirty="0"/>
              <a:t>Everyone was friendly &amp; no one tried to make any conflict while working. If we faced any difficulties for sharing or competing any work, we solved these issues on weekly meeting that helped us a lot to maintain a good bonding.</a:t>
            </a:r>
          </a:p>
          <a:p>
            <a:pPr marL="0" indent="0" algn="just">
              <a:lnSpc>
                <a:spcPct val="200000"/>
              </a:lnSpc>
              <a:buNone/>
            </a:pPr>
            <a:endParaRPr lang="en-US" dirty="0"/>
          </a:p>
        </p:txBody>
      </p:sp>
      <p:sp>
        <p:nvSpPr>
          <p:cNvPr id="4" name="Title 1">
            <a:extLst>
              <a:ext uri="{FF2B5EF4-FFF2-40B4-BE49-F238E27FC236}">
                <a16:creationId xmlns:a16="http://schemas.microsoft.com/office/drawing/2014/main" xmlns="" id="{9D356E3E-A97D-4EE6-A4F3-FE8FA8E44F71}"/>
              </a:ext>
            </a:extLst>
          </p:cNvPr>
          <p:cNvSpPr txBox="1">
            <a:spLocks/>
          </p:cNvSpPr>
          <p:nvPr/>
        </p:nvSpPr>
        <p:spPr>
          <a:xfrm>
            <a:off x="3509473" y="328246"/>
            <a:ext cx="5173054" cy="890954"/>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a:t>   Learning Log</a:t>
            </a:r>
            <a:br>
              <a:rPr lang="en-US" b="1" dirty="0"/>
            </a:br>
            <a:endParaRPr lang="en-US" b="1" dirty="0"/>
          </a:p>
        </p:txBody>
      </p:sp>
    </p:spTree>
    <p:extLst>
      <p:ext uri="{BB962C8B-B14F-4D97-AF65-F5344CB8AC3E}">
        <p14:creationId xmlns:p14="http://schemas.microsoft.com/office/powerpoint/2010/main" val="36569698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8A84B0B6-E900-4298-8717-BCEE3124B346}"/>
              </a:ext>
            </a:extLst>
          </p:cNvPr>
          <p:cNvSpPr>
            <a:spLocks noGrp="1"/>
          </p:cNvSpPr>
          <p:nvPr>
            <p:ph idx="1"/>
          </p:nvPr>
        </p:nvSpPr>
        <p:spPr>
          <a:xfrm>
            <a:off x="1056809" y="1573233"/>
            <a:ext cx="10439114" cy="4332892"/>
          </a:xfrm>
        </p:spPr>
        <p:txBody>
          <a:bodyPr/>
          <a:lstStyle/>
          <a:p>
            <a:pPr marL="0" indent="0" algn="just">
              <a:lnSpc>
                <a:spcPct val="150000"/>
              </a:lnSpc>
              <a:buNone/>
            </a:pPr>
            <a:r>
              <a:rPr lang="en-US" sz="2400" b="1" dirty="0"/>
              <a:t>Learnings from the work:</a:t>
            </a:r>
          </a:p>
          <a:p>
            <a:pPr marL="0" indent="0" algn="just">
              <a:lnSpc>
                <a:spcPct val="150000"/>
              </a:lnSpc>
              <a:buNone/>
            </a:pPr>
            <a:r>
              <a:rPr lang="en-US" dirty="0"/>
              <a:t>We all have learned lots of things from the work, leadership, management, learning different issues on tourism and working environment helped us to explore the information. While presenting, we learned how to present interestingly to the audience. </a:t>
            </a:r>
          </a:p>
          <a:p>
            <a:pPr marL="0" indent="0" algn="just">
              <a:lnSpc>
                <a:spcPct val="150000"/>
              </a:lnSpc>
              <a:buNone/>
            </a:pPr>
            <a:endParaRPr lang="en-US" dirty="0"/>
          </a:p>
        </p:txBody>
      </p:sp>
      <p:sp>
        <p:nvSpPr>
          <p:cNvPr id="4" name="Title 1">
            <a:extLst>
              <a:ext uri="{FF2B5EF4-FFF2-40B4-BE49-F238E27FC236}">
                <a16:creationId xmlns:a16="http://schemas.microsoft.com/office/drawing/2014/main" xmlns="" id="{C0DF316C-CACC-4DED-A0FE-B28F42EFA7E8}"/>
              </a:ext>
            </a:extLst>
          </p:cNvPr>
          <p:cNvSpPr txBox="1">
            <a:spLocks/>
          </p:cNvSpPr>
          <p:nvPr/>
        </p:nvSpPr>
        <p:spPr>
          <a:xfrm>
            <a:off x="3509473" y="328246"/>
            <a:ext cx="5173054" cy="890954"/>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a:t>   Learning Log</a:t>
            </a:r>
            <a:br>
              <a:rPr lang="en-US" b="1" dirty="0"/>
            </a:br>
            <a:endParaRPr lang="en-US" b="1" dirty="0"/>
          </a:p>
        </p:txBody>
      </p:sp>
    </p:spTree>
    <p:extLst>
      <p:ext uri="{BB962C8B-B14F-4D97-AF65-F5344CB8AC3E}">
        <p14:creationId xmlns:p14="http://schemas.microsoft.com/office/powerpoint/2010/main" val="11206602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4852B3FB-C917-44C4-A45E-28AD88081459}"/>
              </a:ext>
            </a:extLst>
          </p:cNvPr>
          <p:cNvSpPr>
            <a:spLocks noGrp="1"/>
          </p:cNvSpPr>
          <p:nvPr>
            <p:ph idx="1"/>
          </p:nvPr>
        </p:nvSpPr>
        <p:spPr>
          <a:xfrm>
            <a:off x="638618" y="1498283"/>
            <a:ext cx="11053711" cy="4782597"/>
          </a:xfrm>
        </p:spPr>
        <p:txBody>
          <a:bodyPr/>
          <a:lstStyle/>
          <a:p>
            <a:pPr marL="0" indent="0" algn="just">
              <a:lnSpc>
                <a:spcPct val="200000"/>
              </a:lnSpc>
              <a:buNone/>
            </a:pPr>
            <a:r>
              <a:rPr lang="en-US" sz="2400" b="1" dirty="0"/>
              <a:t>Why did you enjoy the process?</a:t>
            </a:r>
          </a:p>
          <a:p>
            <a:pPr marL="0" indent="0" algn="just">
              <a:lnSpc>
                <a:spcPct val="200000"/>
              </a:lnSpc>
              <a:buNone/>
            </a:pPr>
            <a:r>
              <a:rPr lang="en-US" dirty="0"/>
              <a:t>We all have enjoyed the process because it was interesting to work in a group &amp; exploring new information’s. Everyone was so supportive that we felt no worries on completing different tasks. Everyone agreed that they are happy with working and they don’t have any complaint regarding the work.</a:t>
            </a:r>
          </a:p>
        </p:txBody>
      </p:sp>
      <p:sp>
        <p:nvSpPr>
          <p:cNvPr id="4" name="Title 1">
            <a:extLst>
              <a:ext uri="{FF2B5EF4-FFF2-40B4-BE49-F238E27FC236}">
                <a16:creationId xmlns:a16="http://schemas.microsoft.com/office/drawing/2014/main" xmlns="" id="{39BF1A14-CA9E-4B6B-AB63-B2F7EF9D4032}"/>
              </a:ext>
            </a:extLst>
          </p:cNvPr>
          <p:cNvSpPr txBox="1">
            <a:spLocks/>
          </p:cNvSpPr>
          <p:nvPr/>
        </p:nvSpPr>
        <p:spPr>
          <a:xfrm>
            <a:off x="3509473" y="328246"/>
            <a:ext cx="5173054" cy="890954"/>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a:t>   Learning Log</a:t>
            </a:r>
            <a:br>
              <a:rPr lang="en-US" b="1" dirty="0"/>
            </a:br>
            <a:endParaRPr lang="en-US" b="1" dirty="0"/>
          </a:p>
        </p:txBody>
      </p:sp>
    </p:spTree>
    <p:extLst>
      <p:ext uri="{BB962C8B-B14F-4D97-AF65-F5344CB8AC3E}">
        <p14:creationId xmlns:p14="http://schemas.microsoft.com/office/powerpoint/2010/main" val="8048407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8880D443-FAFC-47D0-A98C-2B09A5E982D9}"/>
              </a:ext>
            </a:extLst>
          </p:cNvPr>
          <p:cNvSpPr>
            <a:spLocks noGrp="1"/>
          </p:cNvSpPr>
          <p:nvPr>
            <p:ph idx="1"/>
          </p:nvPr>
        </p:nvSpPr>
        <p:spPr>
          <a:xfrm>
            <a:off x="983974" y="1600200"/>
            <a:ext cx="10288629" cy="4284977"/>
          </a:xfrm>
        </p:spPr>
        <p:txBody>
          <a:bodyPr/>
          <a:lstStyle/>
          <a:p>
            <a:pPr marL="0" indent="0" algn="just">
              <a:lnSpc>
                <a:spcPct val="200000"/>
              </a:lnSpc>
              <a:buNone/>
            </a:pPr>
            <a:r>
              <a:rPr lang="en-US" sz="2400" b="1" dirty="0"/>
              <a:t>Improvement:</a:t>
            </a:r>
          </a:p>
          <a:p>
            <a:pPr marL="0" indent="0" algn="just">
              <a:lnSpc>
                <a:spcPct val="200000"/>
              </a:lnSpc>
              <a:buNone/>
            </a:pPr>
            <a:r>
              <a:rPr lang="en-US" dirty="0"/>
              <a:t>We think we needed more time to explore more to get more information, it was really a short period to complete all the asks. Through we all have gathered different information that will help us a lot. If we got more time, it would be more interesting.</a:t>
            </a:r>
          </a:p>
          <a:p>
            <a:pPr marL="0" indent="0" algn="just">
              <a:lnSpc>
                <a:spcPct val="200000"/>
              </a:lnSpc>
              <a:buNone/>
            </a:pPr>
            <a:r>
              <a:rPr lang="en-US" dirty="0"/>
              <a:t> </a:t>
            </a:r>
          </a:p>
          <a:p>
            <a:pPr marL="0" indent="0" algn="just">
              <a:lnSpc>
                <a:spcPct val="200000"/>
              </a:lnSpc>
              <a:buNone/>
            </a:pPr>
            <a:endParaRPr lang="en-US" dirty="0"/>
          </a:p>
        </p:txBody>
      </p:sp>
      <p:sp>
        <p:nvSpPr>
          <p:cNvPr id="4" name="Title 1">
            <a:extLst>
              <a:ext uri="{FF2B5EF4-FFF2-40B4-BE49-F238E27FC236}">
                <a16:creationId xmlns:a16="http://schemas.microsoft.com/office/drawing/2014/main" xmlns="" id="{8CC607B0-0352-4DC5-A006-7AE30BAC8A4C}"/>
              </a:ext>
            </a:extLst>
          </p:cNvPr>
          <p:cNvSpPr txBox="1">
            <a:spLocks/>
          </p:cNvSpPr>
          <p:nvPr/>
        </p:nvSpPr>
        <p:spPr>
          <a:xfrm>
            <a:off x="3509473" y="328246"/>
            <a:ext cx="5173054" cy="890954"/>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a:t>   Learning Log</a:t>
            </a:r>
            <a:br>
              <a:rPr lang="en-US" b="1" dirty="0"/>
            </a:br>
            <a:endParaRPr lang="en-US" b="1" dirty="0"/>
          </a:p>
        </p:txBody>
      </p:sp>
    </p:spTree>
    <p:extLst>
      <p:ext uri="{BB962C8B-B14F-4D97-AF65-F5344CB8AC3E}">
        <p14:creationId xmlns:p14="http://schemas.microsoft.com/office/powerpoint/2010/main" val="8677312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F35862-A24F-40D9-AF90-EE833495F5CF}"/>
              </a:ext>
            </a:extLst>
          </p:cNvPr>
          <p:cNvSpPr>
            <a:spLocks noGrp="1"/>
          </p:cNvSpPr>
          <p:nvPr>
            <p:ph type="title"/>
          </p:nvPr>
        </p:nvSpPr>
        <p:spPr>
          <a:xfrm>
            <a:off x="646111" y="452718"/>
            <a:ext cx="9404723" cy="860267"/>
          </a:xfrm>
        </p:spPr>
        <p:txBody>
          <a:bodyPr/>
          <a:lstStyle/>
          <a:p>
            <a:pPr algn="ctr"/>
            <a:r>
              <a:rPr lang="en-US" b="1" dirty="0"/>
              <a:t>Experience</a:t>
            </a:r>
          </a:p>
        </p:txBody>
      </p:sp>
      <p:sp>
        <p:nvSpPr>
          <p:cNvPr id="3" name="Content Placeholder 2">
            <a:extLst>
              <a:ext uri="{FF2B5EF4-FFF2-40B4-BE49-F238E27FC236}">
                <a16:creationId xmlns:a16="http://schemas.microsoft.com/office/drawing/2014/main" xmlns="" id="{2796C5B6-A658-4CEF-B692-8ED95ECE5DF1}"/>
              </a:ext>
            </a:extLst>
          </p:cNvPr>
          <p:cNvSpPr>
            <a:spLocks noGrp="1"/>
          </p:cNvSpPr>
          <p:nvPr>
            <p:ph idx="1"/>
          </p:nvPr>
        </p:nvSpPr>
        <p:spPr>
          <a:xfrm>
            <a:off x="645132" y="1702192"/>
            <a:ext cx="10913822" cy="4703090"/>
          </a:xfrm>
        </p:spPr>
        <p:txBody>
          <a:bodyPr/>
          <a:lstStyle/>
          <a:p>
            <a:pPr>
              <a:buFont typeface="Wingdings" panose="05000000000000000000" pitchFamily="2" charset="2"/>
              <a:buChar char="q"/>
            </a:pPr>
            <a:r>
              <a:rPr lang="en-US" dirty="0"/>
              <a:t>Everyone said they are happy on working &amp; enjoyed a lot by learning different new factors.</a:t>
            </a:r>
          </a:p>
          <a:p>
            <a:pPr>
              <a:buFont typeface="Wingdings" panose="05000000000000000000" pitchFamily="2" charset="2"/>
              <a:buChar char="q"/>
            </a:pPr>
            <a:r>
              <a:rPr lang="en-US" dirty="0"/>
              <a:t>No one disliked any process as all of us divided their work by making decision.</a:t>
            </a:r>
          </a:p>
          <a:p>
            <a:pPr>
              <a:buFont typeface="Wingdings" panose="05000000000000000000" pitchFamily="2" charset="2"/>
              <a:buChar char="q"/>
            </a:pPr>
            <a:r>
              <a:rPr lang="en-US" dirty="0"/>
              <a:t>We all have discovered that, if we got more time than it would be helpful for us to learn &amp; explore more information.</a:t>
            </a:r>
          </a:p>
          <a:p>
            <a:pPr>
              <a:buFont typeface="Wingdings" panose="05000000000000000000" pitchFamily="2" charset="2"/>
              <a:buChar char="q"/>
            </a:pPr>
            <a:r>
              <a:rPr lang="en-US" dirty="0"/>
              <a:t>We didn’t find any conflict while working &amp; everyone was friendly.</a:t>
            </a:r>
          </a:p>
          <a:p>
            <a:pPr>
              <a:buFont typeface="Wingdings" panose="05000000000000000000" pitchFamily="2" charset="2"/>
              <a:buChar char="q"/>
            </a:pPr>
            <a:r>
              <a:rPr lang="en-US" dirty="0"/>
              <a:t>If anyone faced any difficulties everyone shared their problems &amp; shorted out everything timely.</a:t>
            </a:r>
          </a:p>
          <a:p>
            <a:pPr>
              <a:buFont typeface="Wingdings" panose="05000000000000000000" pitchFamily="2" charset="2"/>
              <a:buChar char="q"/>
            </a:pPr>
            <a:r>
              <a:rPr lang="en-US" dirty="0"/>
              <a:t>Researching different factors of tourism industry increased our knowledge on this a lot. </a:t>
            </a:r>
          </a:p>
          <a:p>
            <a:pPr algn="just">
              <a:buFont typeface="Wingdings" panose="05000000000000000000" pitchFamily="2" charset="2"/>
              <a:buChar char="q"/>
            </a:pPr>
            <a:endParaRPr lang="en-US" dirty="0"/>
          </a:p>
        </p:txBody>
      </p:sp>
    </p:spTree>
    <p:extLst>
      <p:ext uri="{BB962C8B-B14F-4D97-AF65-F5344CB8AC3E}">
        <p14:creationId xmlns:p14="http://schemas.microsoft.com/office/powerpoint/2010/main" val="18824267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809</TotalTime>
  <Words>1791</Words>
  <Application>Microsoft Macintosh PowerPoint</Application>
  <PresentationFormat>Widescreen</PresentationFormat>
  <Paragraphs>205</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Calibri</vt:lpstr>
      <vt:lpstr>Century Gothic</vt:lpstr>
      <vt:lpstr>Wingdings</vt:lpstr>
      <vt:lpstr>Wingdings 3</vt:lpstr>
      <vt:lpstr>Arial</vt:lpstr>
      <vt:lpstr>Ion</vt:lpstr>
      <vt:lpstr>Tourism Industry</vt:lpstr>
      <vt:lpstr>Contents</vt:lpstr>
      <vt:lpstr>Group Contribution </vt:lpstr>
      <vt:lpstr>Global Citizen</vt:lpstr>
      <vt:lpstr>Ryan Air</vt:lpstr>
      <vt:lpstr>Sustainability and Globalization</vt:lpstr>
      <vt:lpstr>Sustainability and Globalization (Continued)</vt:lpstr>
      <vt:lpstr>Climate Targets-Carbon Emissions 2030 Carbon Efficiency Target</vt:lpstr>
      <vt:lpstr>Climate targets-2050 Industry Climate Target</vt:lpstr>
      <vt:lpstr> Aircrafts</vt:lpstr>
      <vt:lpstr>    Aircrafts(Contd.)</vt:lpstr>
      <vt:lpstr>  Plastic Free by 2030</vt:lpstr>
      <vt:lpstr>   CARBON OFFSET SCHEME  </vt:lpstr>
      <vt:lpstr>   Other initiatives for climate change</vt:lpstr>
      <vt:lpstr>  Entrepreneurship and Leadership</vt:lpstr>
      <vt:lpstr>    Leadership levels of  Michael O'Leary's </vt:lpstr>
      <vt:lpstr>Leadership  and                             Entrepreneurship</vt:lpstr>
      <vt:lpstr>Community Participation</vt:lpstr>
      <vt:lpstr>Findings and Experience </vt:lpstr>
      <vt:lpstr>Ryan Air hosts Digital Donation day</vt:lpstr>
      <vt:lpstr>Ryan Air Supports Children breakfast Week</vt:lpstr>
      <vt:lpstr>Reference </vt:lpstr>
      <vt:lpstr>   Learning Log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Experience</vt:lpstr>
    </vt:vector>
  </TitlesOfParts>
  <Company/>
  <LinksUpToDate>false</LinksUpToDate>
  <SharedDoc>false</SharedDoc>
  <HyperlinksChanged>false</HyperlinksChanged>
  <AppVersion>15.0036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Tourism Industry</dc:title>
  <cp:lastModifiedBy>sahel githroo</cp:lastModifiedBy>
  <cp:revision>11</cp:revision>
  <cp:lastPrinted>2018-04-30T09:58:29Z</cp:lastPrinted>
  <dcterms:created xsi:type="dcterms:W3CDTF">2018-04-24T09:27:42Z</dcterms:created>
  <dcterms:modified xsi:type="dcterms:W3CDTF">2018-04-30T10:00:53Z</dcterms:modified>
</cp:coreProperties>
</file>