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Default Extension="vml" ContentType="application/vnd.openxmlformats-officedocument.vmlDrawing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316" r:id="rId3"/>
    <p:sldId id="317" r:id="rId4"/>
    <p:sldId id="318" r:id="rId5"/>
    <p:sldId id="319" r:id="rId6"/>
    <p:sldId id="320" r:id="rId7"/>
    <p:sldId id="321" r:id="rId8"/>
    <p:sldId id="322" r:id="rId9"/>
    <p:sldId id="323" r:id="rId10"/>
    <p:sldId id="324" r:id="rId11"/>
    <p:sldId id="325" r:id="rId12"/>
    <p:sldId id="326" r:id="rId13"/>
    <p:sldId id="327" r:id="rId14"/>
  </p:sldIdLst>
  <p:sldSz cx="9144000" cy="6858000" type="screen4x3"/>
  <p:notesSz cx="6858000" cy="9144000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408000"/>
    <a:srgbClr val="EFFEE8"/>
    <a:srgbClr val="D0FDB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667" autoAdjust="0"/>
    <p:restoredTop sz="94660"/>
  </p:normalViewPr>
  <p:slideViewPr>
    <p:cSldViewPr>
      <p:cViewPr varScale="1">
        <p:scale>
          <a:sx n="104" d="100"/>
          <a:sy n="104" d="100"/>
        </p:scale>
        <p:origin x="-12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BAB573-4824-4557-AAD0-219B113512C9}" type="datetimeFigureOut">
              <a:rPr lang="en-US" smtClean="0"/>
              <a:pPr/>
              <a:t>10/30/2012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E63FED-3AB0-4552-A0CA-261F3D4758B6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2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3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4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5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6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7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8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9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10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11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12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>
            <a:spLocks noGrp="1" noChangeArrowheads="1"/>
          </p:cNvSpPr>
          <p:nvPr>
            <p:ph type="sldNum"/>
          </p:nvPr>
        </p:nvSpPr>
        <p:spPr>
          <a:ln/>
        </p:spPr>
        <p:txBody>
          <a:bodyPr/>
          <a:lstStyle/>
          <a:p>
            <a:fld id="{9DDCFBC6-5606-4E61-8CEE-67AD6C382090}" type="slidenum">
              <a:rPr lang="en-GB"/>
              <a:pPr/>
              <a:t>13</a:t>
            </a:fld>
            <a:endParaRPr lang="en-GB"/>
          </a:p>
        </p:txBody>
      </p:sp>
      <p:sp>
        <p:nvSpPr>
          <p:cNvPr id="13313" name="Rectangle 1"/>
          <p:cNvSpPr txBox="1">
            <a:spLocks noGrp="1" noRot="1" noChangeAspect="1" noChangeArrowheads="1"/>
          </p:cNvSpPr>
          <p:nvPr>
            <p:ph type="sldImg"/>
          </p:nvPr>
        </p:nvSpPr>
        <p:spPr bwMode="auto">
          <a:xfrm>
            <a:off x="1143000" y="695325"/>
            <a:ext cx="4570413" cy="3427413"/>
          </a:xfrm>
          <a:prstGeom prst="rect">
            <a:avLst/>
          </a:prstGeo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3314" name="Rectangle 2"/>
          <p:cNvSpPr txBox="1">
            <a:spLocks noGrp="1" noChangeArrowheads="1"/>
          </p:cNvSpPr>
          <p:nvPr>
            <p:ph type="body" idx="1"/>
          </p:nvPr>
        </p:nvSpPr>
        <p:spPr bwMode="auto">
          <a:xfrm>
            <a:off x="685512" y="4343230"/>
            <a:ext cx="5486976" cy="4115139"/>
          </a:xfrm>
          <a:prstGeom prst="rect">
            <a:avLst/>
          </a:prstGeom>
          <a:noFill/>
          <a:ln>
            <a:round/>
            <a:headEnd/>
            <a:tailEnd/>
          </a:ln>
        </p:spPr>
        <p:txBody>
          <a:bodyPr wrap="none" anchor="ctr"/>
          <a:lstStyle/>
          <a:p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4213" y="2133600"/>
            <a:ext cx="7772400" cy="1470025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350" y="3860800"/>
            <a:ext cx="6400800" cy="1752600"/>
          </a:xfrm>
        </p:spPr>
        <p:txBody>
          <a:bodyPr/>
          <a:lstStyle>
            <a:lvl1pPr marL="0" indent="0" algn="ctr">
              <a:buFontTx/>
              <a:buNone/>
              <a:defRPr sz="3200" b="1"/>
            </a:lvl1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3076" name="Rectangle 4"/>
          <p:cNvSpPr>
            <a:spLocks noGrp="1" noChangeArrowheads="1"/>
          </p:cNvSpPr>
          <p:nvPr>
            <p:ph type="dt" sz="half" idx="2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7" name="Rectangle 5"/>
          <p:cNvSpPr>
            <a:spLocks noGrp="1" noChangeArrowheads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 sz="1400"/>
            </a:lvl1pPr>
          </a:lstStyle>
          <a:p>
            <a:fld id="{022379C4-B884-4D15-A1BA-6A72B04D6EEB}" type="slidenum">
              <a:rPr lang="en-GB"/>
              <a:pPr/>
              <a:t>‹#›</a:t>
            </a:fld>
            <a:endParaRPr lang="en-GB"/>
          </a:p>
        </p:txBody>
      </p:sp>
      <p:sp>
        <p:nvSpPr>
          <p:cNvPr id="3079" name="Rectangle 7"/>
          <p:cNvSpPr>
            <a:spLocks noChangeArrowheads="1"/>
          </p:cNvSpPr>
          <p:nvPr/>
        </p:nvSpPr>
        <p:spPr bwMode="auto">
          <a:xfrm>
            <a:off x="684213" y="260350"/>
            <a:ext cx="7772400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/>
          <a:lstStyle/>
          <a:p>
            <a:pPr algn="ctr"/>
            <a:endParaRPr lang="en-US" sz="4000" b="1">
              <a:solidFill>
                <a:schemeClr val="tx2"/>
              </a:solidFill>
            </a:endParaRPr>
          </a:p>
        </p:txBody>
      </p:sp>
      <p:sp>
        <p:nvSpPr>
          <p:cNvPr id="3081" name="Text Box 9"/>
          <p:cNvSpPr txBox="1">
            <a:spLocks noChangeArrowheads="1"/>
          </p:cNvSpPr>
          <p:nvPr/>
        </p:nvSpPr>
        <p:spPr bwMode="auto">
          <a:xfrm>
            <a:off x="684213" y="404813"/>
            <a:ext cx="770413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 sz="4400"/>
          </a:p>
        </p:txBody>
      </p:sp>
      <p:pic>
        <p:nvPicPr>
          <p:cNvPr id="3082" name="Picture 10" descr="SMU-Logo-colour-Longli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188" y="260350"/>
            <a:ext cx="7958137" cy="881063"/>
          </a:xfrm>
          <a:prstGeom prst="rect">
            <a:avLst/>
          </a:prstGeom>
          <a:noFill/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6FABB0-A7AA-4193-848B-4BF84C301163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F4BE76-E958-4695-B0DF-66D14568E86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68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9313" y="1628775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14EE862-6ED4-4DE6-956F-36DBFC8ACCB0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3E20D2-83BF-42E3-9DC2-9E67648C62B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7A1C08-094C-4DBD-AAB4-BC5FB20F070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D89E4B-31B9-4A5D-B4F2-5AA453B4055E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69FC5E9-94E8-44B3-BE68-2AEAA9436A8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D051A91-7B57-4ECE-8C7D-63F27AC90D4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7E8AB0-B64F-491C-A943-857BC86F21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40513" y="260350"/>
            <a:ext cx="2057400" cy="589438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68313" y="260350"/>
            <a:ext cx="6019800" cy="589438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1C684-6150-4AAE-9C6E-4D6336527D31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1"/>
            </a:gs>
            <a:gs pos="100000">
              <a:schemeClr val="bg1"/>
            </a:gs>
          </a:gsLst>
          <a:path path="rect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68313" y="26035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en-GB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68313" y="1628775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68313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32138" y="6237288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200"/>
            </a:lvl1pPr>
          </a:lstStyle>
          <a:p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88125" y="6237288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8826E118-BB69-4A5C-B791-EB800E545E4F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3200" b="1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1"/>
          <p:cNvSpPr>
            <a:spLocks noChangeArrowheads="1"/>
          </p:cNvSpPr>
          <p:nvPr/>
        </p:nvSpPr>
        <p:spPr bwMode="auto">
          <a:xfrm>
            <a:off x="1928813" y="4929188"/>
            <a:ext cx="5168900" cy="1327150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0876" rIns="90000" bIns="45000"/>
          <a:lstStyle/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Level : </a:t>
            </a:r>
            <a:r>
              <a:rPr lang="en-GB" dirty="0" smtClean="0">
                <a:solidFill>
                  <a:srgbClr val="408000"/>
                </a:solidFill>
                <a:cs typeface="Lucida Sans Unicode" charset="0"/>
              </a:rPr>
              <a:t>Foundation </a:t>
            </a:r>
            <a:endParaRPr lang="en-GB" dirty="0">
              <a:solidFill>
                <a:srgbClr val="408000"/>
              </a:solidFill>
              <a:cs typeface="Lucida Sans Unicode" charset="0"/>
            </a:endParaRP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Lecturer :Tim Tudor</a:t>
            </a: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Email : timothy.tudor@smu.ac.uk</a:t>
            </a:r>
          </a:p>
          <a:p>
            <a:pPr algn="ctr" hangingPunct="1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</a:tabLst>
            </a:pPr>
            <a:r>
              <a:rPr lang="en-GB" dirty="0">
                <a:solidFill>
                  <a:srgbClr val="408000"/>
                </a:solidFill>
                <a:cs typeface="Lucida Sans Unicode" charset="0"/>
              </a:rPr>
              <a:t>Year </a:t>
            </a:r>
            <a:r>
              <a:rPr lang="en-GB">
                <a:solidFill>
                  <a:srgbClr val="408000"/>
                </a:solidFill>
                <a:cs typeface="Lucida Sans Unicode" charset="0"/>
              </a:rPr>
              <a:t>: </a:t>
            </a:r>
            <a:r>
              <a:rPr lang="en-GB" smtClean="0">
                <a:solidFill>
                  <a:srgbClr val="408000"/>
                </a:solidFill>
                <a:cs typeface="Lucida Sans Unicode" charset="0"/>
              </a:rPr>
              <a:t>2011</a:t>
            </a:r>
            <a:endParaRPr lang="en-GB" dirty="0">
              <a:solidFill>
                <a:srgbClr val="408000"/>
              </a:solidFill>
              <a:cs typeface="Lucida Sans Unicode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687388" y="1079500"/>
            <a:ext cx="7772400" cy="1619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83808" rIns="91440" bIns="45720" numCol="1" anchor="ctr" anchorCtr="0" compatLnSpc="1">
            <a:prstTxWarp prst="textNoShape">
              <a:avLst/>
            </a:prstTxWarp>
          </a:bodyPr>
          <a:lstStyle/>
          <a:p>
            <a:pPr lvl="0"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</a:tabLst>
              <a:defRPr/>
            </a:pPr>
            <a:r>
              <a:rPr lang="en-GB" sz="4400" b="1" dirty="0" smtClean="0">
                <a:solidFill>
                  <a:srgbClr val="408000"/>
                </a:solidFill>
              </a:rPr>
              <a:t>Engineering Science</a:t>
            </a:r>
            <a:br>
              <a:rPr lang="en-GB" sz="4400" b="1" dirty="0" smtClean="0">
                <a:solidFill>
                  <a:srgbClr val="408000"/>
                </a:solidFill>
              </a:rPr>
            </a:br>
            <a:r>
              <a:rPr lang="en-GB" sz="4400" b="1" dirty="0" smtClean="0">
                <a:solidFill>
                  <a:srgbClr val="408000"/>
                </a:solidFill>
              </a:rPr>
              <a:t>Electronics</a:t>
            </a:r>
            <a:endParaRPr kumimoji="0" lang="en-GB" sz="4400" b="1" i="0" u="none" strike="noStrike" kern="0" cap="none" spc="0" normalizeH="0" baseline="0" noProof="0" dirty="0">
              <a:ln>
                <a:noFill/>
              </a:ln>
              <a:solidFill>
                <a:srgbClr val="408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86050" y="2879725"/>
            <a:ext cx="3794125" cy="1785938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88990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Kirchoff’s Voltage Law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1600" dirty="0" smtClean="0"/>
              <a:t>The battery drives a current of 0.5 A around the circuit as shown. What is the voltage of the battery?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r>
              <a:rPr lang="en-GB" sz="16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Solution</a:t>
            </a:r>
          </a:p>
          <a:p>
            <a:endParaRPr lang="en-GB" sz="1600" b="1" dirty="0" smtClean="0"/>
          </a:p>
          <a:p>
            <a:r>
              <a:rPr lang="en-GB" sz="1600" dirty="0" smtClean="0"/>
              <a:t>Noting that the positive terminal of the battery is at the top, the current must be clockwise.</a:t>
            </a:r>
          </a:p>
          <a:p>
            <a:endParaRPr lang="en-GB" sz="1600" dirty="0" smtClean="0"/>
          </a:p>
          <a:p>
            <a:r>
              <a:rPr lang="en-GB" sz="1600" dirty="0" smtClean="0"/>
              <a:t>The </a:t>
            </a:r>
            <a:r>
              <a:rPr lang="en-GB" sz="1600" dirty="0" err="1" smtClean="0"/>
              <a:t>p.d</a:t>
            </a:r>
            <a:r>
              <a:rPr lang="en-GB" sz="1600" dirty="0" smtClean="0"/>
              <a:t>. across each resistor is - I R</a:t>
            </a:r>
          </a:p>
          <a:p>
            <a:endParaRPr lang="en-GB" sz="1600" dirty="0" smtClean="0"/>
          </a:p>
          <a:p>
            <a:r>
              <a:rPr lang="en-GB" sz="1600" dirty="0" smtClean="0"/>
              <a:t>V - (3 x 0.5) - (5 x 0.5) - (4 x 0.5) = 0       V – 1.5 – 2.5 – 2 =  0   	     V = 6V</a:t>
            </a:r>
            <a:endParaRPr lang="en-GB" sz="16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20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071802" y="2857508"/>
            <a:ext cx="20193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6175389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Kirchoff’s Voltage Law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1600" dirty="0" smtClean="0"/>
              <a:t>Calculate the currents 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and I</a:t>
            </a:r>
            <a:r>
              <a:rPr lang="en-GB" sz="1600" baseline="-25000" dirty="0" smtClean="0"/>
              <a:t>3</a:t>
            </a:r>
            <a:r>
              <a:rPr lang="en-GB" sz="1600" dirty="0" smtClean="0"/>
              <a:t> in the circuit and the voltage V. </a:t>
            </a:r>
          </a:p>
          <a:p>
            <a:endParaRPr lang="en-GB" sz="1600" dirty="0" smtClean="0"/>
          </a:p>
          <a:p>
            <a:r>
              <a:rPr lang="en-GB" sz="1600" dirty="0" smtClean="0"/>
              <a:t>NB. The currents are not necessarily in the direction indicated.</a:t>
            </a:r>
          </a:p>
          <a:p>
            <a:endParaRPr lang="en-GB" sz="1600" dirty="0" smtClean="0"/>
          </a:p>
          <a:p>
            <a:r>
              <a:rPr lang="en-GB" sz="16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Solution</a:t>
            </a:r>
          </a:p>
          <a:p>
            <a:endParaRPr lang="en-GB" sz="1600" b="1" dirty="0" smtClean="0"/>
          </a:p>
          <a:p>
            <a:r>
              <a:rPr lang="en-GB" sz="1600" dirty="0" smtClean="0"/>
              <a:t>Applying Kirchoff's </a:t>
            </a:r>
            <a:r>
              <a:rPr lang="en-GB" sz="1600" b="1" dirty="0" smtClean="0"/>
              <a:t>current</a:t>
            </a:r>
            <a:r>
              <a:rPr lang="en-GB" sz="1600" dirty="0" smtClean="0"/>
              <a:t> law to junction A: </a:t>
            </a:r>
          </a:p>
          <a:p>
            <a:endParaRPr lang="en-GB" sz="1600" dirty="0" smtClean="0"/>
          </a:p>
          <a:p>
            <a:r>
              <a:rPr lang="en-GB" sz="1600" dirty="0" smtClean="0"/>
              <a:t>0.02 - 0.05 + 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= 0 </a:t>
            </a:r>
          </a:p>
          <a:p>
            <a:r>
              <a:rPr lang="en-GB" sz="1600" dirty="0" smtClean="0"/>
              <a:t>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= 0.03A (into junction)</a:t>
            </a:r>
          </a:p>
          <a:p>
            <a:endParaRPr lang="en-GB" sz="1600" dirty="0" smtClean="0"/>
          </a:p>
          <a:p>
            <a:r>
              <a:rPr lang="en-GB" sz="1600" dirty="0" smtClean="0"/>
              <a:t>Applying Kirchoff's </a:t>
            </a:r>
            <a:r>
              <a:rPr lang="en-GB" sz="1600" b="1" dirty="0" smtClean="0"/>
              <a:t>current</a:t>
            </a:r>
            <a:r>
              <a:rPr lang="en-GB" sz="1600" dirty="0" smtClean="0"/>
              <a:t> law to junction B (I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is into junction A):</a:t>
            </a:r>
          </a:p>
          <a:p>
            <a:endParaRPr lang="en-GB" sz="1600" dirty="0" smtClean="0"/>
          </a:p>
          <a:p>
            <a:r>
              <a:rPr lang="en-GB" sz="1600" dirty="0" smtClean="0"/>
              <a:t>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+ 0.02 + I</a:t>
            </a:r>
            <a:r>
              <a:rPr lang="en-GB" sz="1600" baseline="-25000" dirty="0" smtClean="0"/>
              <a:t>3</a:t>
            </a:r>
            <a:r>
              <a:rPr lang="en-GB" sz="1600" dirty="0" smtClean="0"/>
              <a:t> = 0 </a:t>
            </a:r>
          </a:p>
          <a:p>
            <a:r>
              <a:rPr lang="en-GB" sz="1600" dirty="0" smtClean="0"/>
              <a:t>-0.03 + 0.02 + I</a:t>
            </a:r>
            <a:r>
              <a:rPr lang="en-GB" sz="1600" baseline="-25000" dirty="0" smtClean="0"/>
              <a:t>3</a:t>
            </a:r>
            <a:r>
              <a:rPr lang="en-GB" sz="1600" dirty="0" smtClean="0"/>
              <a:t> = 0 </a:t>
            </a:r>
          </a:p>
          <a:p>
            <a:r>
              <a:rPr lang="en-GB" sz="1600" dirty="0" smtClean="0"/>
              <a:t>I</a:t>
            </a:r>
            <a:r>
              <a:rPr lang="en-GB" sz="1600" baseline="-25000" dirty="0" smtClean="0"/>
              <a:t>3</a:t>
            </a:r>
            <a:r>
              <a:rPr lang="en-GB" sz="1600" dirty="0" smtClean="0"/>
              <a:t> = 0.01A (into junction)</a:t>
            </a:r>
            <a:endParaRPr lang="en-GB" sz="16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87205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21606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86512" y="2643182"/>
            <a:ext cx="2524125" cy="1809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6175389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Kirchoff’s Voltage Law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1600" dirty="0" smtClean="0"/>
              <a:t>Calculate the currents I</a:t>
            </a:r>
            <a:r>
              <a:rPr lang="en-GB" sz="1600" baseline="-25000" dirty="0" smtClean="0"/>
              <a:t>2</a:t>
            </a:r>
            <a:r>
              <a:rPr lang="en-GB" sz="1600" dirty="0" smtClean="0"/>
              <a:t> and I</a:t>
            </a:r>
            <a:r>
              <a:rPr lang="en-GB" sz="1600" baseline="-25000" dirty="0" smtClean="0"/>
              <a:t>3</a:t>
            </a:r>
            <a:r>
              <a:rPr lang="en-GB" sz="1600" dirty="0" smtClean="0"/>
              <a:t> in the circuit and the voltage V. </a:t>
            </a:r>
          </a:p>
          <a:p>
            <a:endParaRPr lang="en-GB" sz="1600" dirty="0" smtClean="0"/>
          </a:p>
          <a:p>
            <a:r>
              <a:rPr lang="en-GB" sz="1600" dirty="0" smtClean="0"/>
              <a:t>NB. The currents are not necessarily in the direction indicated.</a:t>
            </a:r>
          </a:p>
          <a:p>
            <a:endParaRPr lang="en-GB" sz="1600" dirty="0" smtClean="0"/>
          </a:p>
          <a:p>
            <a:r>
              <a:rPr lang="en-GB" sz="16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Solution</a:t>
            </a:r>
          </a:p>
          <a:p>
            <a:endParaRPr lang="en-GB" sz="1600" b="1" dirty="0" smtClean="0"/>
          </a:p>
          <a:p>
            <a:r>
              <a:rPr lang="en-GB" sz="1600" dirty="0" smtClean="0"/>
              <a:t>Apply Kirchoff's voltage law to the loop</a:t>
            </a:r>
          </a:p>
          <a:p>
            <a:endParaRPr lang="en-GB" sz="1600" dirty="0" smtClean="0"/>
          </a:p>
          <a:p>
            <a:r>
              <a:rPr lang="en-GB" sz="1400" b="1" dirty="0" smtClean="0"/>
              <a:t>Remember the </a:t>
            </a:r>
            <a:r>
              <a:rPr lang="en-GB" sz="1400" b="1" dirty="0" err="1" smtClean="0"/>
              <a:t>p.d</a:t>
            </a:r>
            <a:r>
              <a:rPr lang="en-GB" sz="1400" b="1" dirty="0" smtClean="0"/>
              <a:t>. is –</a:t>
            </a:r>
            <a:r>
              <a:rPr lang="en-GB" sz="1400" b="1" dirty="0" err="1" smtClean="0"/>
              <a:t>ve</a:t>
            </a:r>
            <a:r>
              <a:rPr lang="en-GB" sz="1400" b="1" dirty="0" smtClean="0"/>
              <a:t> if the current is</a:t>
            </a:r>
          </a:p>
          <a:p>
            <a:r>
              <a:rPr lang="en-GB" sz="1400" b="1" dirty="0" smtClean="0"/>
              <a:t>flowing clockwise.</a:t>
            </a:r>
          </a:p>
          <a:p>
            <a:endParaRPr lang="en-GB" sz="1600" dirty="0" smtClean="0"/>
          </a:p>
          <a:p>
            <a:r>
              <a:rPr lang="nn-NO" sz="1600" dirty="0" smtClean="0"/>
              <a:t>12 – (I</a:t>
            </a:r>
            <a:r>
              <a:rPr lang="nn-NO" sz="1600" baseline="-25000" dirty="0" smtClean="0"/>
              <a:t>1</a:t>
            </a:r>
            <a:r>
              <a:rPr lang="nn-NO" sz="1600" dirty="0" smtClean="0"/>
              <a:t> x 220) + V + (I</a:t>
            </a:r>
            <a:r>
              <a:rPr lang="nn-NO" sz="1600" baseline="-25000" dirty="0" smtClean="0"/>
              <a:t>3</a:t>
            </a:r>
            <a:r>
              <a:rPr lang="nn-NO" sz="1600" dirty="0" smtClean="0"/>
              <a:t> x 470) = 0</a:t>
            </a:r>
            <a:r>
              <a:rPr lang="en-GB" sz="1600" dirty="0" smtClean="0"/>
              <a:t>.</a:t>
            </a:r>
          </a:p>
          <a:p>
            <a:endParaRPr lang="en-GB" sz="1600" dirty="0" smtClean="0"/>
          </a:p>
          <a:p>
            <a:r>
              <a:rPr lang="en-GB" sz="1600" dirty="0" smtClean="0"/>
              <a:t>12 – (0.02 x 220) +(0.01 x 470) + V = 0</a:t>
            </a:r>
          </a:p>
          <a:p>
            <a:endParaRPr lang="en-GB" sz="1600" dirty="0" smtClean="0"/>
          </a:p>
          <a:p>
            <a:pPr marL="342900" indent="-342900">
              <a:buAutoNum type="arabicPlain" startAt="12"/>
            </a:pPr>
            <a:r>
              <a:rPr lang="en-GB" sz="1600" dirty="0" smtClean="0"/>
              <a:t>+ V - 4.4 + 4.7 = 0</a:t>
            </a:r>
          </a:p>
          <a:p>
            <a:pPr marL="342900" indent="-342900"/>
            <a:endParaRPr lang="en-GB" sz="1600" dirty="0" smtClean="0"/>
          </a:p>
          <a:p>
            <a:pPr marL="342900" indent="-342900"/>
            <a:r>
              <a:rPr lang="en-GB" sz="1600" dirty="0" smtClean="0"/>
              <a:t> V = -12.3 V</a:t>
            </a: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3" cstate="print"/>
          <a:srcRect r="48518"/>
          <a:stretch>
            <a:fillRect/>
          </a:stretch>
        </p:blipFill>
        <p:spPr bwMode="auto">
          <a:xfrm>
            <a:off x="5929322" y="3286124"/>
            <a:ext cx="2481263" cy="1847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1. Calculate the resistance if a voltage of 10 V produces a current of 0.2 Amperes. Also calculate the power dissipated. 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(50</a:t>
            </a:r>
            <a:r>
              <a:rPr lang="el-GR" sz="2000" dirty="0" smtClean="0">
                <a:solidFill>
                  <a:srgbClr val="FF0000"/>
                </a:solidFill>
              </a:rPr>
              <a:t>Ω</a:t>
            </a:r>
            <a:r>
              <a:rPr lang="en-GB" sz="2000" dirty="0" smtClean="0">
                <a:solidFill>
                  <a:srgbClr val="FF0000"/>
                </a:solidFill>
              </a:rPr>
              <a:t> , 2 W)</a:t>
            </a:r>
          </a:p>
          <a:p>
            <a:endParaRPr lang="en-GB" sz="2000" dirty="0" smtClean="0"/>
          </a:p>
          <a:p>
            <a:r>
              <a:rPr lang="en-GB" sz="2000" dirty="0" smtClean="0"/>
              <a:t>2. Calculate the current which flows in a resistor 5</a:t>
            </a:r>
            <a:r>
              <a:rPr lang="el-GR" sz="2000" dirty="0" smtClean="0">
                <a:solidFill>
                  <a:srgbClr val="FF0000"/>
                </a:solidFill>
              </a:rPr>
              <a:t> </a:t>
            </a:r>
            <a:r>
              <a:rPr lang="el-GR" sz="2000" dirty="0" smtClean="0"/>
              <a:t>Ω</a:t>
            </a:r>
            <a:r>
              <a:rPr lang="en-GB" sz="2000" dirty="0" smtClean="0"/>
              <a:t> when 240 V is applied to it. Also calculate the power dissipated.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(48 A and 11520 W)</a:t>
            </a:r>
          </a:p>
          <a:p>
            <a:endParaRPr lang="en-GB" sz="2000" dirty="0" smtClean="0"/>
          </a:p>
          <a:p>
            <a:r>
              <a:rPr lang="en-GB" sz="2000" dirty="0" smtClean="0"/>
              <a:t>3. Calculate the voltage needed to make 20 </a:t>
            </a:r>
            <a:r>
              <a:rPr lang="en-GB" sz="2000" dirty="0" err="1" smtClean="0"/>
              <a:t>mA</a:t>
            </a:r>
            <a:r>
              <a:rPr lang="en-GB" sz="2000" dirty="0" smtClean="0"/>
              <a:t> flows in a resistor of 470k</a:t>
            </a:r>
            <a:r>
              <a:rPr lang="el-GR" sz="2000" dirty="0" smtClean="0"/>
              <a:t> Ω</a:t>
            </a:r>
            <a:r>
              <a:rPr lang="en-GB" sz="2000" dirty="0" smtClean="0"/>
              <a:t> . </a:t>
            </a:r>
          </a:p>
          <a:p>
            <a:r>
              <a:rPr lang="en-GB" sz="2000" dirty="0" smtClean="0">
                <a:solidFill>
                  <a:srgbClr val="FF0000"/>
                </a:solidFill>
              </a:rPr>
              <a:t>(9400 V)</a:t>
            </a:r>
            <a:endParaRPr lang="en-GB" sz="2000" b="1" dirty="0" smtClean="0">
              <a:solidFill>
                <a:srgbClr val="FF0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1 Find the unknown current for each case shown.</a:t>
            </a: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21709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643182"/>
            <a:ext cx="3810000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709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000364" y="4500570"/>
            <a:ext cx="3067050" cy="1838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Some Questions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1500" dirty="0" smtClean="0"/>
              <a:t>Given the following values, calculate the voltage V and currents I</a:t>
            </a:r>
            <a:r>
              <a:rPr lang="en-GB" sz="1500" baseline="-25000" dirty="0" smtClean="0"/>
              <a:t>2</a:t>
            </a:r>
            <a:r>
              <a:rPr lang="en-GB" sz="1500" dirty="0" smtClean="0"/>
              <a:t> and I</a:t>
            </a:r>
            <a:r>
              <a:rPr lang="en-GB" sz="1500" baseline="-25000" dirty="0" smtClean="0"/>
              <a:t>3</a:t>
            </a:r>
            <a:r>
              <a:rPr lang="en-GB" sz="1500" dirty="0" smtClean="0"/>
              <a:t> in the circuit below..</a:t>
            </a: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5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pt-BR" sz="1500" dirty="0" smtClean="0"/>
              <a:t>Vs = 10V 	R</a:t>
            </a:r>
            <a:r>
              <a:rPr lang="pt-BR" sz="1500" baseline="-25000" dirty="0" smtClean="0"/>
              <a:t>1</a:t>
            </a:r>
            <a:r>
              <a:rPr lang="pt-BR" sz="1500" dirty="0" smtClean="0"/>
              <a:t> = 50</a:t>
            </a:r>
            <a:r>
              <a:rPr lang="el-GR" sz="1500" dirty="0" smtClean="0"/>
              <a:t> Ω</a:t>
            </a:r>
            <a:r>
              <a:rPr lang="pt-BR" sz="1500" dirty="0" smtClean="0"/>
              <a:t> 	R</a:t>
            </a:r>
            <a:r>
              <a:rPr lang="pt-BR" sz="1500" baseline="-25000" dirty="0" smtClean="0"/>
              <a:t>2</a:t>
            </a:r>
            <a:r>
              <a:rPr lang="pt-BR" sz="1500" dirty="0" smtClean="0"/>
              <a:t> = 70</a:t>
            </a:r>
            <a:r>
              <a:rPr lang="el-GR" sz="1500" dirty="0" smtClean="0"/>
              <a:t> Ω</a:t>
            </a:r>
            <a:endParaRPr lang="pt-BR" sz="1500" dirty="0" smtClean="0"/>
          </a:p>
          <a:p>
            <a:endParaRPr lang="en-GB" sz="1500" dirty="0" smtClean="0"/>
          </a:p>
          <a:p>
            <a:r>
              <a:rPr lang="en-GB" sz="1500" dirty="0" smtClean="0"/>
              <a:t>I</a:t>
            </a:r>
            <a:r>
              <a:rPr lang="en-GB" sz="1500" baseline="-25000" dirty="0" smtClean="0"/>
              <a:t>1</a:t>
            </a:r>
            <a:r>
              <a:rPr lang="en-GB" sz="1500" dirty="0" smtClean="0"/>
              <a:t> = 0.2 (clockwise) 	</a:t>
            </a:r>
          </a:p>
          <a:p>
            <a:r>
              <a:rPr lang="en-GB" sz="1500" dirty="0" smtClean="0"/>
              <a:t>I</a:t>
            </a:r>
            <a:r>
              <a:rPr lang="en-GB" sz="1500" baseline="-25000" dirty="0" smtClean="0"/>
              <a:t>A</a:t>
            </a:r>
            <a:r>
              <a:rPr lang="en-GB" sz="1500" dirty="0" smtClean="0"/>
              <a:t> = 0.15 A into the junction</a:t>
            </a:r>
          </a:p>
          <a:p>
            <a:r>
              <a:rPr lang="en-GB" sz="1500" dirty="0" smtClean="0"/>
              <a:t>I</a:t>
            </a:r>
            <a:r>
              <a:rPr lang="en-GB" sz="1500" baseline="-25000" dirty="0" smtClean="0"/>
              <a:t>B</a:t>
            </a:r>
            <a:r>
              <a:rPr lang="en-GB" sz="1500" dirty="0" smtClean="0"/>
              <a:t> = 0.25A out of junction</a:t>
            </a:r>
          </a:p>
          <a:p>
            <a:endParaRPr lang="en-GB" sz="14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4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1600" dirty="0" smtClean="0"/>
              <a:t>		</a:t>
            </a:r>
            <a:r>
              <a:rPr lang="en-GB" sz="1400" dirty="0" smtClean="0"/>
              <a:t>(</a:t>
            </a:r>
            <a:r>
              <a:rPr lang="en-GB" sz="1400" dirty="0" err="1" smtClean="0"/>
              <a:t>Ans</a:t>
            </a:r>
            <a:r>
              <a:rPr lang="en-GB" sz="1400" dirty="0" smtClean="0"/>
              <a:t>: V = 7V, I</a:t>
            </a:r>
            <a:r>
              <a:rPr lang="en-GB" sz="1400" baseline="-25000" dirty="0" smtClean="0"/>
              <a:t>2</a:t>
            </a:r>
            <a:r>
              <a:rPr lang="en-GB" sz="1400" dirty="0" smtClean="0"/>
              <a:t> = 0.35A clockwise, I</a:t>
            </a:r>
            <a:r>
              <a:rPr lang="en-GB" sz="1400" baseline="-25000" dirty="0" smtClean="0"/>
              <a:t>3</a:t>
            </a:r>
            <a:r>
              <a:rPr lang="en-GB" sz="1400" dirty="0" smtClean="0"/>
              <a:t> = </a:t>
            </a:r>
            <a:r>
              <a:rPr lang="en-GB" sz="1400" smtClean="0"/>
              <a:t>0.1A Clockwise)</a:t>
            </a:r>
            <a:endParaRPr lang="en-GB" sz="14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21811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28992" y="2857496"/>
            <a:ext cx="21717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000" dirty="0" smtClean="0"/>
              <a:t>Consider 3 resistors in series as shown.</a:t>
            </a:r>
          </a:p>
          <a:p>
            <a:endParaRPr lang="en-GB" sz="2000" dirty="0" smtClean="0"/>
          </a:p>
          <a:p>
            <a:r>
              <a:rPr lang="en-GB" sz="2000" dirty="0" smtClean="0"/>
              <a:t>The same current I flow through each of them. </a:t>
            </a:r>
          </a:p>
          <a:p>
            <a:endParaRPr lang="en-GB" sz="2000" dirty="0" smtClean="0"/>
          </a:p>
          <a:p>
            <a:r>
              <a:rPr lang="en-GB" sz="2000" dirty="0" smtClean="0"/>
              <a:t>The voltage drop on each is given by Ohms' Law ;</a:t>
            </a:r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r>
              <a:rPr lang="pt-BR" sz="1600" dirty="0" smtClean="0"/>
              <a:t>	</a:t>
            </a:r>
          </a:p>
          <a:p>
            <a:r>
              <a:rPr lang="pt-BR" sz="1600" dirty="0" smtClean="0"/>
              <a:t>	</a:t>
            </a:r>
            <a:r>
              <a:rPr lang="pt-BR" sz="2000" b="1" dirty="0" smtClean="0"/>
              <a:t>V</a:t>
            </a:r>
            <a:r>
              <a:rPr lang="pt-BR" sz="2000" b="1" baseline="-25000" dirty="0" smtClean="0"/>
              <a:t>1</a:t>
            </a:r>
            <a:r>
              <a:rPr lang="pt-BR" sz="2000" b="1" dirty="0" smtClean="0"/>
              <a:t> = I R</a:t>
            </a:r>
            <a:r>
              <a:rPr lang="pt-BR" sz="2000" b="1" baseline="-25000" dirty="0" smtClean="0"/>
              <a:t>1</a:t>
            </a:r>
            <a:r>
              <a:rPr lang="pt-BR" sz="2000" b="1" dirty="0" smtClean="0"/>
              <a:t> 		V</a:t>
            </a:r>
            <a:r>
              <a:rPr lang="pt-BR" sz="2000" b="1" baseline="-25000" dirty="0" smtClean="0"/>
              <a:t>2</a:t>
            </a:r>
            <a:r>
              <a:rPr lang="pt-BR" sz="2000" b="1" dirty="0" smtClean="0"/>
              <a:t> = I R</a:t>
            </a:r>
            <a:r>
              <a:rPr lang="pt-BR" sz="2000" b="1" baseline="-25000" dirty="0" smtClean="0"/>
              <a:t>2		</a:t>
            </a:r>
            <a:r>
              <a:rPr lang="pt-BR" sz="2000" b="1" dirty="0" smtClean="0"/>
              <a:t> V</a:t>
            </a:r>
            <a:r>
              <a:rPr lang="pt-BR" sz="2000" b="1" baseline="-25000" dirty="0" smtClean="0"/>
              <a:t>3</a:t>
            </a:r>
            <a:r>
              <a:rPr lang="pt-BR" sz="2000" b="1" dirty="0" smtClean="0"/>
              <a:t> = I R</a:t>
            </a:r>
            <a:r>
              <a:rPr lang="pt-BR" sz="2000" b="1" baseline="-25000" dirty="0" smtClean="0"/>
              <a:t>3</a:t>
            </a:r>
            <a:endParaRPr lang="en-GB" sz="2000" b="1" baseline="-25000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26" y="5086373"/>
            <a:ext cx="33051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endParaRPr lang="en-GB" sz="2000" dirty="0" smtClean="0"/>
          </a:p>
          <a:p>
            <a:r>
              <a:rPr lang="en-GB" sz="2000" dirty="0" smtClean="0"/>
              <a:t>The voltage is divided according to the resistors. </a:t>
            </a:r>
          </a:p>
          <a:p>
            <a:endParaRPr lang="en-GB" sz="2000" dirty="0" smtClean="0"/>
          </a:p>
          <a:p>
            <a:r>
              <a:rPr lang="en-GB" sz="2000" dirty="0" smtClean="0"/>
              <a:t>If the resistors were all equal, the voltage would be divided equally across each. </a:t>
            </a:r>
          </a:p>
          <a:p>
            <a:endParaRPr lang="en-GB" sz="2000" dirty="0" smtClean="0"/>
          </a:p>
          <a:p>
            <a:r>
              <a:rPr lang="en-GB" sz="2000" dirty="0" smtClean="0"/>
              <a:t>The three voltages must add up to the supply voltage</a:t>
            </a:r>
          </a:p>
          <a:p>
            <a:endParaRPr lang="en-GB" sz="2000" dirty="0" smtClean="0"/>
          </a:p>
          <a:p>
            <a:r>
              <a:rPr lang="en-GB" sz="2000" dirty="0" smtClean="0"/>
              <a:t>V</a:t>
            </a:r>
            <a:r>
              <a:rPr lang="en-GB" sz="2000" baseline="-25000" dirty="0" smtClean="0"/>
              <a:t>s    </a:t>
            </a:r>
            <a:r>
              <a:rPr lang="en-GB" sz="2000" dirty="0" smtClean="0"/>
              <a:t>=    V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 +   V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 + V</a:t>
            </a:r>
            <a:r>
              <a:rPr lang="en-GB" sz="2000" baseline="-25000" dirty="0" smtClean="0"/>
              <a:t>3</a:t>
            </a:r>
          </a:p>
          <a:p>
            <a:r>
              <a:rPr lang="en-GB" sz="2000" dirty="0" smtClean="0"/>
              <a:t>V</a:t>
            </a:r>
            <a:r>
              <a:rPr lang="en-GB" sz="2000" baseline="-25000" dirty="0" smtClean="0"/>
              <a:t>s    </a:t>
            </a:r>
            <a:r>
              <a:rPr lang="pt-BR" sz="2000" dirty="0" smtClean="0"/>
              <a:t>= I R</a:t>
            </a:r>
            <a:r>
              <a:rPr lang="pt-BR" sz="2000" baseline="-25000" dirty="0" smtClean="0"/>
              <a:t>1   </a:t>
            </a:r>
            <a:r>
              <a:rPr lang="pt-BR" sz="2000" dirty="0" smtClean="0"/>
              <a:t>+ I R</a:t>
            </a:r>
            <a:r>
              <a:rPr lang="pt-BR" sz="2000" baseline="-25000" dirty="0" smtClean="0"/>
              <a:t>2</a:t>
            </a:r>
            <a:r>
              <a:rPr lang="pt-BR" sz="2000" dirty="0" smtClean="0"/>
              <a:t>  + I R</a:t>
            </a:r>
            <a:r>
              <a:rPr lang="pt-BR" sz="2000" baseline="-25000" dirty="0" smtClean="0"/>
              <a:t>3</a:t>
            </a:r>
          </a:p>
          <a:p>
            <a:r>
              <a:rPr lang="en-GB" sz="2000" dirty="0" smtClean="0"/>
              <a:t>V</a:t>
            </a:r>
            <a:r>
              <a:rPr lang="en-GB" sz="2000" baseline="-25000" dirty="0" smtClean="0"/>
              <a:t>s    </a:t>
            </a:r>
            <a:r>
              <a:rPr lang="en-GB" sz="2000" dirty="0" smtClean="0"/>
              <a:t>= I ( 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+ 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+R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 )</a:t>
            </a: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500570"/>
            <a:ext cx="33051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endParaRPr lang="en-GB" sz="2000" dirty="0" smtClean="0"/>
          </a:p>
          <a:p>
            <a:r>
              <a:rPr lang="en-GB" sz="2000" dirty="0" smtClean="0"/>
              <a:t>If the 3 resistors were replaced by a single total resistor 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then the supply voltage would be</a:t>
            </a:r>
          </a:p>
          <a:p>
            <a:endParaRPr lang="en-GB" sz="2000" dirty="0" smtClean="0"/>
          </a:p>
          <a:p>
            <a:r>
              <a:rPr lang="en-GB" sz="2000" dirty="0" smtClean="0"/>
              <a:t>V</a:t>
            </a:r>
            <a:r>
              <a:rPr lang="en-GB" sz="2000" baseline="-25000" dirty="0" smtClean="0"/>
              <a:t>s  </a:t>
            </a:r>
            <a:r>
              <a:rPr lang="en-GB" sz="2000" dirty="0" smtClean="0"/>
              <a:t>= I R</a:t>
            </a:r>
            <a:r>
              <a:rPr lang="en-GB" sz="2000" baseline="-25000" dirty="0" smtClean="0"/>
              <a:t>T</a:t>
            </a:r>
          </a:p>
          <a:p>
            <a:endParaRPr lang="en-GB" sz="2000" baseline="-25000" dirty="0" smtClean="0"/>
          </a:p>
          <a:p>
            <a:r>
              <a:rPr lang="en-GB" sz="2000" dirty="0" smtClean="0"/>
              <a:t>Comparing the two equations it is apparent that </a:t>
            </a:r>
            <a:r>
              <a:rPr lang="en-GB" sz="2000" b="1" dirty="0" smtClean="0"/>
              <a:t>R</a:t>
            </a:r>
            <a:r>
              <a:rPr lang="en-GB" sz="2000" b="1" baseline="-25000" dirty="0" smtClean="0"/>
              <a:t>T</a:t>
            </a:r>
            <a:r>
              <a:rPr lang="en-GB" sz="2000" b="1" dirty="0" smtClean="0"/>
              <a:t> = R</a:t>
            </a:r>
            <a:r>
              <a:rPr lang="en-GB" sz="2000" b="1" baseline="-25000" dirty="0" smtClean="0"/>
              <a:t>1</a:t>
            </a:r>
            <a:r>
              <a:rPr lang="en-GB" sz="2000" b="1" dirty="0" smtClean="0"/>
              <a:t>+ R</a:t>
            </a:r>
            <a:r>
              <a:rPr lang="en-GB" sz="2000" b="1" baseline="-25000" dirty="0" smtClean="0"/>
              <a:t>2</a:t>
            </a:r>
            <a:r>
              <a:rPr lang="en-GB" sz="2000" b="1" dirty="0" smtClean="0"/>
              <a:t> + R</a:t>
            </a:r>
            <a:r>
              <a:rPr lang="en-GB" sz="2000" b="1" baseline="-25000" dirty="0" smtClean="0"/>
              <a:t>3</a:t>
            </a:r>
          </a:p>
          <a:p>
            <a:endParaRPr lang="en-GB" sz="2000" b="1" dirty="0" smtClean="0"/>
          </a:p>
          <a:p>
            <a:r>
              <a:rPr lang="en-GB" sz="2000" dirty="0" smtClean="0"/>
              <a:t>V</a:t>
            </a:r>
            <a:r>
              <a:rPr lang="en-GB" sz="2000" baseline="-25000" dirty="0" smtClean="0"/>
              <a:t>s    </a:t>
            </a:r>
            <a:r>
              <a:rPr lang="en-GB" sz="2000" dirty="0" smtClean="0"/>
              <a:t>= I ( 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+ 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+R</a:t>
            </a:r>
            <a:r>
              <a:rPr lang="en-GB" sz="2000" baseline="-25000" dirty="0" smtClean="0"/>
              <a:t>3</a:t>
            </a:r>
            <a:r>
              <a:rPr lang="en-GB" sz="2000" dirty="0" smtClean="0"/>
              <a:t> ) = I R</a:t>
            </a:r>
            <a:r>
              <a:rPr lang="en-GB" sz="2000" baseline="-25000" dirty="0" smtClean="0"/>
              <a:t>T</a:t>
            </a:r>
          </a:p>
          <a:p>
            <a:endParaRPr lang="en-GB" sz="2000" baseline="-25000" dirty="0" smtClean="0"/>
          </a:p>
          <a:p>
            <a:r>
              <a:rPr lang="en-GB" sz="2000" dirty="0" smtClean="0"/>
              <a:t>Thus  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= R</a:t>
            </a:r>
            <a:r>
              <a:rPr lang="en-GB" sz="2000" baseline="-25000" dirty="0" smtClean="0"/>
              <a:t>1</a:t>
            </a:r>
            <a:r>
              <a:rPr lang="en-GB" sz="2000" dirty="0" smtClean="0"/>
              <a:t>+ R</a:t>
            </a:r>
            <a:r>
              <a:rPr lang="en-GB" sz="2000" baseline="-25000" dirty="0" smtClean="0"/>
              <a:t>2</a:t>
            </a:r>
            <a:r>
              <a:rPr lang="en-GB" sz="2000" dirty="0" smtClean="0"/>
              <a:t> + R</a:t>
            </a:r>
            <a:r>
              <a:rPr lang="en-GB" sz="2000" baseline="-25000" dirty="0" smtClean="0"/>
              <a:t>3</a:t>
            </a:r>
            <a:endParaRPr lang="en-GB" sz="2000" dirty="0" smtClean="0"/>
          </a:p>
          <a:p>
            <a:endParaRPr lang="en-GB" sz="2000" baseline="-25000" dirty="0" smtClean="0"/>
          </a:p>
          <a:p>
            <a:endParaRPr lang="en-GB" sz="2000" dirty="0" smtClean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715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7686" y="4500570"/>
            <a:ext cx="3305175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104215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endParaRPr lang="en-GB" sz="2000" dirty="0" smtClean="0"/>
          </a:p>
          <a:p>
            <a:r>
              <a:rPr lang="en-GB" sz="2000" dirty="0" smtClean="0"/>
              <a:t>In general for resistors in series</a:t>
            </a:r>
          </a:p>
          <a:p>
            <a:endParaRPr lang="en-GB" sz="2000" baseline="-25000" dirty="0" smtClean="0"/>
          </a:p>
          <a:p>
            <a:endParaRPr lang="en-GB" sz="2000" dirty="0" smtClean="0"/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graphicFrame>
        <p:nvGraphicFramePr>
          <p:cNvPr id="183298" name="Object 2"/>
          <p:cNvGraphicFramePr>
            <a:graphicFrameLocks noChangeAspect="1"/>
          </p:cNvGraphicFramePr>
          <p:nvPr/>
        </p:nvGraphicFramePr>
        <p:xfrm>
          <a:off x="3286116" y="3214686"/>
          <a:ext cx="1903632" cy="1149363"/>
        </p:xfrm>
        <a:graphic>
          <a:graphicData uri="http://schemas.openxmlformats.org/presentationml/2006/ole">
            <p:oleObj spid="_x0000_s197634" name="Equation" r:id="rId4" imgW="711000" imgH="431640" progId="Equation.3">
              <p:embed/>
            </p:oleObj>
          </a:graphicData>
        </a:graphic>
      </p:graphicFrame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2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4709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r>
              <a:rPr lang="en-GB" sz="2400" dirty="0" smtClean="0"/>
              <a:t>Calculate the current drawn from the battery and the voltage at A, and B in the circuit below.</a:t>
            </a: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500438"/>
            <a:ext cx="3852760" cy="1614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3" name="Rectangle 1"/>
          <p:cNvSpPr>
            <a:spLocks noGrp="1" noChangeArrowheads="1"/>
          </p:cNvSpPr>
          <p:nvPr>
            <p:ph type="title"/>
          </p:nvPr>
        </p:nvSpPr>
        <p:spPr>
          <a:xfrm>
            <a:off x="468313" y="260350"/>
            <a:ext cx="8229600" cy="1143000"/>
          </a:xfrm>
          <a:ln/>
        </p:spPr>
        <p:txBody>
          <a:bodyPr tIns="73224"/>
          <a:lstStyle/>
          <a:p>
            <a:pPr algn="ctr"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dirty="0" smtClean="0">
                <a:solidFill>
                  <a:srgbClr val="408000"/>
                </a:solidFill>
              </a:rPr>
              <a:t>Topic 1 – DC Theory</a:t>
            </a:r>
            <a:endParaRPr lang="en-GB" b="1" dirty="0">
              <a:solidFill>
                <a:srgbClr val="408000"/>
              </a:solidFill>
            </a:endParaRPr>
          </a:p>
        </p:txBody>
      </p:sp>
      <p:sp>
        <p:nvSpPr>
          <p:cNvPr id="8194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8247091" cy="585779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r>
              <a:rPr lang="en-GB" sz="2000" b="1" dirty="0" smtClean="0">
                <a:solidFill>
                  <a:srgbClr val="008000"/>
                </a:solidFill>
                <a:ea typeface="MS Gothic" charset="0"/>
                <a:cs typeface="MS Gothic" charset="0"/>
              </a:rPr>
              <a:t>Resistors in series</a:t>
            </a:r>
          </a:p>
          <a:p>
            <a:endParaRPr lang="en-GB" sz="2000" dirty="0" smtClean="0"/>
          </a:p>
          <a:p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smtClean="0"/>
              <a:t>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= 47 + 68 + 100 = 215 x 10</a:t>
            </a:r>
            <a:r>
              <a:rPr lang="en-GB" sz="2000" baseline="30000" dirty="0" smtClean="0"/>
              <a:t>3 </a:t>
            </a:r>
            <a:r>
              <a:rPr lang="el-GR" sz="2000" dirty="0" smtClean="0"/>
              <a:t>Ω</a:t>
            </a:r>
            <a:r>
              <a:rPr lang="en-GB" sz="2000" dirty="0" smtClean="0"/>
              <a:t> = 215 k</a:t>
            </a:r>
            <a:r>
              <a:rPr lang="el-GR" sz="2000" dirty="0" smtClean="0"/>
              <a:t>Ω</a:t>
            </a:r>
            <a:endParaRPr lang="en-GB" sz="2000" baseline="30000" dirty="0" smtClean="0"/>
          </a:p>
          <a:p>
            <a:endParaRPr lang="en-GB" sz="2000" dirty="0" smtClean="0"/>
          </a:p>
          <a:p>
            <a:r>
              <a:rPr lang="en-GB" sz="2000" dirty="0" smtClean="0"/>
              <a:t>I = V/ R</a:t>
            </a:r>
            <a:r>
              <a:rPr lang="en-GB" sz="2000" baseline="-25000" dirty="0" smtClean="0"/>
              <a:t>T</a:t>
            </a:r>
            <a:r>
              <a:rPr lang="en-GB" sz="2000" dirty="0" smtClean="0"/>
              <a:t> = 15 / 215 x 10</a:t>
            </a:r>
            <a:r>
              <a:rPr lang="en-GB" sz="2000" baseline="30000" dirty="0" smtClean="0"/>
              <a:t>3</a:t>
            </a:r>
            <a:r>
              <a:rPr lang="en-GB" sz="2000" dirty="0" smtClean="0"/>
              <a:t> = 0.0697674 x10</a:t>
            </a:r>
            <a:r>
              <a:rPr lang="en-GB" sz="2000" baseline="30000" dirty="0" smtClean="0"/>
              <a:t>-3 </a:t>
            </a:r>
            <a:r>
              <a:rPr lang="en-GB" sz="2000" dirty="0" smtClean="0"/>
              <a:t>A = 0.0697674 </a:t>
            </a:r>
            <a:r>
              <a:rPr lang="en-GB" sz="2000" dirty="0" err="1" smtClean="0"/>
              <a:t>mA</a:t>
            </a:r>
            <a:endParaRPr lang="en-GB" sz="2000" dirty="0" smtClean="0"/>
          </a:p>
          <a:p>
            <a:endParaRPr lang="en-GB" sz="2000" dirty="0" smtClean="0"/>
          </a:p>
          <a:p>
            <a:r>
              <a:rPr lang="en-GB" sz="2000" dirty="0" err="1" smtClean="0"/>
              <a:t>p.d</a:t>
            </a:r>
            <a:r>
              <a:rPr lang="en-GB" sz="2000" dirty="0" smtClean="0"/>
              <a:t> across the 47 K</a:t>
            </a:r>
            <a:r>
              <a:rPr lang="el-GR" sz="2000" dirty="0" smtClean="0"/>
              <a:t> Ω</a:t>
            </a:r>
            <a:r>
              <a:rPr lang="en-GB" sz="2000" dirty="0" smtClean="0"/>
              <a:t> resistor is 47 x 0.0697674 = 3.279 V</a:t>
            </a:r>
          </a:p>
          <a:p>
            <a:r>
              <a:rPr lang="en-GB" sz="2000" dirty="0" err="1" smtClean="0"/>
              <a:t>p.d</a:t>
            </a:r>
            <a:r>
              <a:rPr lang="en-GB" sz="2000" dirty="0" smtClean="0"/>
              <a:t>. across the 68 k</a:t>
            </a:r>
            <a:r>
              <a:rPr lang="el-GR" sz="2000" dirty="0" smtClean="0"/>
              <a:t> Ω</a:t>
            </a:r>
            <a:r>
              <a:rPr lang="en-GB" sz="2000" dirty="0" smtClean="0"/>
              <a:t> resistor is 68 x 0.0697674 = 4.744 V</a:t>
            </a:r>
          </a:p>
          <a:p>
            <a:r>
              <a:rPr lang="en-GB" sz="2000" dirty="0" err="1" smtClean="0"/>
              <a:t>p.d</a:t>
            </a:r>
            <a:r>
              <a:rPr lang="en-GB" sz="2000" dirty="0" smtClean="0"/>
              <a:t>. across the 100 k</a:t>
            </a:r>
            <a:r>
              <a:rPr lang="el-GR" sz="2000" dirty="0" smtClean="0"/>
              <a:t> Ω</a:t>
            </a:r>
            <a:r>
              <a:rPr lang="en-GB" sz="2000" dirty="0" smtClean="0"/>
              <a:t> resistor is 100 x 0.0697674 = 6.976 V</a:t>
            </a:r>
          </a:p>
          <a:p>
            <a:endParaRPr lang="en-GB" sz="2000" dirty="0" smtClean="0"/>
          </a:p>
          <a:p>
            <a:r>
              <a:rPr lang="en-GB" sz="2000" dirty="0" smtClean="0"/>
              <a:t>Check total </a:t>
            </a:r>
            <a:r>
              <a:rPr lang="en-GB" sz="2000" dirty="0" err="1" smtClean="0"/>
              <a:t>p.d</a:t>
            </a:r>
            <a:r>
              <a:rPr lang="en-GB" sz="2000" dirty="0" smtClean="0"/>
              <a:t>. = 3.279 +4.744 + 6.976 = 15 V</a:t>
            </a:r>
          </a:p>
          <a:p>
            <a:endParaRPr lang="en-GB" sz="2000" dirty="0" smtClean="0"/>
          </a:p>
          <a:p>
            <a:r>
              <a:rPr lang="en-GB" sz="2000" dirty="0" smtClean="0"/>
              <a:t>The voltage at A is 15 – 4.744 – 6.976 = 3.279 V</a:t>
            </a:r>
          </a:p>
          <a:p>
            <a:r>
              <a:rPr lang="en-GB" sz="2000" dirty="0" smtClean="0"/>
              <a:t>The voltage at B is 15 – 6.976= 8.023 V</a:t>
            </a: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dirty="0" smtClean="0"/>
          </a:p>
          <a:p>
            <a:endParaRPr lang="en-GB" sz="1600" b="1" dirty="0" smtClean="0">
              <a:solidFill>
                <a:srgbClr val="008000"/>
              </a:solidFill>
            </a:endParaRPr>
          </a:p>
          <a:p>
            <a:endParaRPr lang="en-GB" sz="1600" b="1" dirty="0" smtClean="0"/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468313" y="1628775"/>
            <a:ext cx="7175521" cy="4525963"/>
          </a:xfrm>
          <a:prstGeom prst="rect">
            <a:avLst/>
          </a:prstGeom>
          <a:noFill/>
          <a:ln w="9360">
            <a:noFill/>
            <a:miter lim="800000"/>
            <a:headEnd/>
            <a:tailEnd/>
          </a:ln>
          <a:effectLst/>
        </p:spPr>
        <p:txBody>
          <a:bodyPr lIns="90000" tIns="62640" rIns="90000" bIns="45000"/>
          <a:lstStyle/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hangingPunct="1">
              <a:spcBef>
                <a:spcPts val="400"/>
              </a:spcBef>
              <a:tabLst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7300" algn="l"/>
                <a:tab pos="5791200" algn="l"/>
                <a:tab pos="6515100" algn="l"/>
                <a:tab pos="7239000" algn="l"/>
                <a:tab pos="7962900" algn="l"/>
              </a:tabLst>
            </a:pPr>
            <a:endParaRPr lang="en-GB" sz="2000" b="1" dirty="0" smtClean="0">
              <a:solidFill>
                <a:srgbClr val="008000"/>
              </a:solidFill>
              <a:ea typeface="MS Gothic" charset="0"/>
              <a:cs typeface="MS Gothic" charset="0"/>
            </a:endParaRPr>
          </a:p>
          <a:p>
            <a:pPr marL="3543300" lvl="7" indent="-342900"/>
            <a:endParaRPr lang="en-GB" sz="1600" dirty="0">
              <a:solidFill>
                <a:srgbClr val="000000"/>
              </a:solidFill>
              <a:ea typeface="MS Gothic" charset="0"/>
              <a:cs typeface="MS Gothic" charset="0"/>
            </a:endParaRPr>
          </a:p>
        </p:txBody>
      </p:sp>
      <p:pic>
        <p:nvPicPr>
          <p:cNvPr id="17817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1428736"/>
            <a:ext cx="3000396" cy="1257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SMU POWERPOINT TEMPLATE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SMU POWERPOINT TEMPLATE</Template>
  <TotalTime>339</TotalTime>
  <Words>792</Words>
  <Application>Microsoft Office PowerPoint</Application>
  <PresentationFormat>On-screen Show (4:3)</PresentationFormat>
  <Paragraphs>207</Paragraphs>
  <Slides>13</Slides>
  <Notes>12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5" baseType="lpstr">
      <vt:lpstr>SMU POWERPOINT TEMPLATE</vt:lpstr>
      <vt:lpstr>Equation</vt:lpstr>
      <vt:lpstr>Slide 1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  <vt:lpstr>Topic 1 – DC Theory</vt:lpstr>
    </vt:vector>
  </TitlesOfParts>
  <Company>SMU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Aerodynamics</dc:title>
  <dc:creator>fad-tt</dc:creator>
  <cp:lastModifiedBy>Tim Tudor</cp:lastModifiedBy>
  <cp:revision>57</cp:revision>
  <dcterms:created xsi:type="dcterms:W3CDTF">2010-09-22T08:44:59Z</dcterms:created>
  <dcterms:modified xsi:type="dcterms:W3CDTF">2012-10-30T11:41:02Z</dcterms:modified>
</cp:coreProperties>
</file>