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4"/>
  </p:sldMasterIdLst>
  <p:notesMasterIdLst>
    <p:notesMasterId r:id="rId18"/>
  </p:notesMasterIdLst>
  <p:handoutMasterIdLst>
    <p:handoutMasterId r:id="rId19"/>
  </p:handoutMasterIdLst>
  <p:sldIdLst>
    <p:sldId id="306" r:id="rId5"/>
    <p:sldId id="307" r:id="rId6"/>
    <p:sldId id="308" r:id="rId7"/>
    <p:sldId id="309" r:id="rId8"/>
    <p:sldId id="294" r:id="rId9"/>
    <p:sldId id="295" r:id="rId10"/>
    <p:sldId id="314" r:id="rId11"/>
    <p:sldId id="315" r:id="rId12"/>
    <p:sldId id="316" r:id="rId13"/>
    <p:sldId id="317" r:id="rId14"/>
    <p:sldId id="320" r:id="rId15"/>
    <p:sldId id="318" r:id="rId16"/>
    <p:sldId id="319" r:id="rId17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92" userDrawn="1">
          <p15:clr>
            <a:srgbClr val="A4A3A4"/>
          </p15:clr>
        </p15:guide>
        <p15:guide id="2" pos="7056" userDrawn="1">
          <p15:clr>
            <a:srgbClr val="A4A3A4"/>
          </p15:clr>
        </p15:guide>
        <p15:guide id="3" orient="horz" pos="31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130D3B-A659-43B5-8CE9-2D27F5CEEE88}" v="89" dt="2023-12-20T09:52:14.1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0" autoAdjust="0"/>
    <p:restoredTop sz="84967" autoAdjust="0"/>
  </p:normalViewPr>
  <p:slideViewPr>
    <p:cSldViewPr snapToGrid="0">
      <p:cViewPr>
        <p:scale>
          <a:sx n="77" d="100"/>
          <a:sy n="77" d="100"/>
        </p:scale>
        <p:origin x="76" y="480"/>
      </p:cViewPr>
      <p:guideLst>
        <p:guide orient="horz" pos="1392"/>
        <p:guide pos="7056"/>
        <p:guide orient="horz" pos="31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379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7B86346-59A2-4282-9A64-05524C79D8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61D54C-AFC8-47F5-B030-A8ED60D0880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36B27D-C1ED-4C55-9062-2279210E96ED}" type="datetime1">
              <a:rPr lang="en-GB" smtClean="0"/>
              <a:t>20/12/2023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3D8396-DC49-433C-84C0-BD573781E57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DA06B3-9442-49D9-BE03-080DCCEA199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C5AD26-F754-4E27-9D95-B069583ABB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0840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1EAF8-BEF3-4EDD-99CF-6435314FE1C9}" type="datetime1">
              <a:rPr lang="en-GB" smtClean="0"/>
              <a:pPr/>
              <a:t>20/12/2023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5939589-3E79-4C82-AA4A-FE78234FAA5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949689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2726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9722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016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518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8168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5336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1689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7752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3620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836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5880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8654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rtlCol="0" anchor="b"/>
          <a:lstStyle>
            <a:lvl1pPr algn="l">
              <a:defRPr sz="6000" b="1" i="0" cap="all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9780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 Slide">
    <p:bg>
      <p:bgPr>
        <a:gradFill>
          <a:gsLst>
            <a:gs pos="100000">
              <a:schemeClr val="accent4"/>
            </a:gs>
            <a:gs pos="0">
              <a:schemeClr val="accent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8448" y="594360"/>
            <a:ext cx="6272784" cy="2843784"/>
          </a:xfrm>
        </p:spPr>
        <p:txBody>
          <a:bodyPr rtlCol="0" anchor="b"/>
          <a:lstStyle>
            <a:lvl1pPr algn="l">
              <a:defRPr sz="5400" b="1" i="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1848" y="4700016"/>
            <a:ext cx="5093208" cy="1197864"/>
          </a:xfrm>
        </p:spPr>
        <p:txBody>
          <a:bodyPr rtlCol="0">
            <a:norm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E825845-66DD-4B77-A729-CD97D156FE6C}"/>
              </a:ext>
            </a:extLst>
          </p:cNvPr>
          <p:cNvCxnSpPr>
            <a:cxnSpLocks/>
          </p:cNvCxnSpPr>
          <p:nvPr userDrawn="1"/>
        </p:nvCxnSpPr>
        <p:spPr>
          <a:xfrm>
            <a:off x="1301262" y="3496322"/>
            <a:ext cx="0" cy="335280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Graphic 12">
            <a:extLst>
              <a:ext uri="{FF2B5EF4-FFF2-40B4-BE49-F238E27FC236}">
                <a16:creationId xmlns:a16="http://schemas.microsoft.com/office/drawing/2014/main" id="{818B4386-1FCF-4ACE-BE25-AF9CC5E2256F}"/>
              </a:ext>
            </a:extLst>
          </p:cNvPr>
          <p:cNvSpPr/>
          <p:nvPr userDrawn="1"/>
        </p:nvSpPr>
        <p:spPr>
          <a:xfrm>
            <a:off x="8217780" y="2973840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1" name="Graphic 13">
            <a:extLst>
              <a:ext uri="{FF2B5EF4-FFF2-40B4-BE49-F238E27FC236}">
                <a16:creationId xmlns:a16="http://schemas.microsoft.com/office/drawing/2014/main" id="{19319560-50ED-4963-A2CF-74663239D426}"/>
              </a:ext>
            </a:extLst>
          </p:cNvPr>
          <p:cNvSpPr/>
          <p:nvPr userDrawn="1"/>
        </p:nvSpPr>
        <p:spPr>
          <a:xfrm>
            <a:off x="7859002" y="2744546"/>
            <a:ext cx="139038" cy="139038"/>
          </a:xfrm>
          <a:custGeom>
            <a:avLst/>
            <a:gdLst>
              <a:gd name="connsiteX0" fmla="*/ 129601 w 139038"/>
              <a:gd name="connsiteY0" fmla="*/ 60082 h 139038"/>
              <a:gd name="connsiteX1" fmla="*/ 78956 w 139038"/>
              <a:gd name="connsiteY1" fmla="*/ 60082 h 139038"/>
              <a:gd name="connsiteX2" fmla="*/ 78956 w 139038"/>
              <a:gd name="connsiteY2" fmla="*/ 9437 h 139038"/>
              <a:gd name="connsiteX3" fmla="*/ 69519 w 139038"/>
              <a:gd name="connsiteY3" fmla="*/ 0 h 139038"/>
              <a:gd name="connsiteX4" fmla="*/ 60082 w 139038"/>
              <a:gd name="connsiteY4" fmla="*/ 9437 h 139038"/>
              <a:gd name="connsiteX5" fmla="*/ 60082 w 139038"/>
              <a:gd name="connsiteY5" fmla="*/ 60082 h 139038"/>
              <a:gd name="connsiteX6" fmla="*/ 9437 w 139038"/>
              <a:gd name="connsiteY6" fmla="*/ 60082 h 139038"/>
              <a:gd name="connsiteX7" fmla="*/ 0 w 139038"/>
              <a:gd name="connsiteY7" fmla="*/ 69519 h 139038"/>
              <a:gd name="connsiteX8" fmla="*/ 9437 w 139038"/>
              <a:gd name="connsiteY8" fmla="*/ 78956 h 139038"/>
              <a:gd name="connsiteX9" fmla="*/ 60082 w 139038"/>
              <a:gd name="connsiteY9" fmla="*/ 78956 h 139038"/>
              <a:gd name="connsiteX10" fmla="*/ 60082 w 139038"/>
              <a:gd name="connsiteY10" fmla="*/ 129601 h 139038"/>
              <a:gd name="connsiteX11" fmla="*/ 69519 w 139038"/>
              <a:gd name="connsiteY11" fmla="*/ 139038 h 139038"/>
              <a:gd name="connsiteX12" fmla="*/ 78956 w 139038"/>
              <a:gd name="connsiteY12" fmla="*/ 129601 h 139038"/>
              <a:gd name="connsiteX13" fmla="*/ 78956 w 139038"/>
              <a:gd name="connsiteY13" fmla="*/ 78956 h 139038"/>
              <a:gd name="connsiteX14" fmla="*/ 129601 w 139038"/>
              <a:gd name="connsiteY14" fmla="*/ 78956 h 139038"/>
              <a:gd name="connsiteX15" fmla="*/ 139038 w 139038"/>
              <a:gd name="connsiteY15" fmla="*/ 69519 h 139038"/>
              <a:gd name="connsiteX16" fmla="*/ 129601 w 139038"/>
              <a:gd name="connsiteY16" fmla="*/ 60082 h 139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8" h="139038">
                <a:moveTo>
                  <a:pt x="129601" y="60082"/>
                </a:moveTo>
                <a:lnTo>
                  <a:pt x="78956" y="60082"/>
                </a:lnTo>
                <a:lnTo>
                  <a:pt x="78956" y="9437"/>
                </a:lnTo>
                <a:cubicBezTo>
                  <a:pt x="78956" y="4225"/>
                  <a:pt x="74731" y="0"/>
                  <a:pt x="69519" y="0"/>
                </a:cubicBezTo>
                <a:cubicBezTo>
                  <a:pt x="64307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7"/>
                  <a:pt x="0" y="69519"/>
                </a:cubicBezTo>
                <a:cubicBezTo>
                  <a:pt x="0" y="74731"/>
                  <a:pt x="4225" y="78956"/>
                  <a:pt x="9437" y="78956"/>
                </a:cubicBezTo>
                <a:lnTo>
                  <a:pt x="60082" y="78956"/>
                </a:lnTo>
                <a:lnTo>
                  <a:pt x="60082" y="129601"/>
                </a:lnTo>
                <a:cubicBezTo>
                  <a:pt x="60082" y="134813"/>
                  <a:pt x="64307" y="139038"/>
                  <a:pt x="69519" y="139038"/>
                </a:cubicBezTo>
                <a:cubicBezTo>
                  <a:pt x="74731" y="139038"/>
                  <a:pt x="78956" y="134813"/>
                  <a:pt x="78956" y="129601"/>
                </a:cubicBezTo>
                <a:lnTo>
                  <a:pt x="78956" y="78956"/>
                </a:lnTo>
                <a:lnTo>
                  <a:pt x="129601" y="78956"/>
                </a:lnTo>
                <a:cubicBezTo>
                  <a:pt x="134813" y="78956"/>
                  <a:pt x="139038" y="74731"/>
                  <a:pt x="139038" y="69519"/>
                </a:cubicBezTo>
                <a:cubicBezTo>
                  <a:pt x="139038" y="64307"/>
                  <a:pt x="134813" y="60082"/>
                  <a:pt x="129601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3" name="Graphic 15">
            <a:extLst>
              <a:ext uri="{FF2B5EF4-FFF2-40B4-BE49-F238E27FC236}">
                <a16:creationId xmlns:a16="http://schemas.microsoft.com/office/drawing/2014/main" id="{E5ABBDAD-943D-48F3-9C80-B29C48966C79}"/>
              </a:ext>
            </a:extLst>
          </p:cNvPr>
          <p:cNvSpPr/>
          <p:nvPr userDrawn="1"/>
        </p:nvSpPr>
        <p:spPr>
          <a:xfrm>
            <a:off x="7843462" y="3198265"/>
            <a:ext cx="127713" cy="127713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37906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bg>
      <p:bgPr>
        <a:gradFill>
          <a:gsLst>
            <a:gs pos="100000">
              <a:schemeClr val="accent4"/>
            </a:gs>
            <a:gs pos="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34120D15-E48C-4FBE-BB95-24DB36D9F45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66432" y="2530058"/>
            <a:ext cx="3707972" cy="3707971"/>
          </a:xfrm>
          <a:custGeom>
            <a:avLst/>
            <a:gdLst>
              <a:gd name="connsiteX0" fmla="*/ 1853986 w 3707972"/>
              <a:gd name="connsiteY0" fmla="*/ 0 h 3707971"/>
              <a:gd name="connsiteX1" fmla="*/ 3707972 w 3707972"/>
              <a:gd name="connsiteY1" fmla="*/ 1853986 h 3707971"/>
              <a:gd name="connsiteX2" fmla="*/ 2043545 w 3707972"/>
              <a:gd name="connsiteY2" fmla="*/ 3698400 h 3707971"/>
              <a:gd name="connsiteX3" fmla="*/ 1854006 w 3707972"/>
              <a:gd name="connsiteY3" fmla="*/ 3707971 h 3707971"/>
              <a:gd name="connsiteX4" fmla="*/ 1853966 w 3707972"/>
              <a:gd name="connsiteY4" fmla="*/ 3707971 h 3707971"/>
              <a:gd name="connsiteX5" fmla="*/ 1664427 w 3707972"/>
              <a:gd name="connsiteY5" fmla="*/ 3698400 h 3707971"/>
              <a:gd name="connsiteX6" fmla="*/ 0 w 3707972"/>
              <a:gd name="connsiteY6" fmla="*/ 1853986 h 3707971"/>
              <a:gd name="connsiteX7" fmla="*/ 1853986 w 3707972"/>
              <a:gd name="connsiteY7" fmla="*/ 0 h 3707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07972" h="3707971">
                <a:moveTo>
                  <a:pt x="1853986" y="0"/>
                </a:moveTo>
                <a:cubicBezTo>
                  <a:pt x="2877914" y="0"/>
                  <a:pt x="3707972" y="830058"/>
                  <a:pt x="3707972" y="1853986"/>
                </a:cubicBezTo>
                <a:cubicBezTo>
                  <a:pt x="3707972" y="2813919"/>
                  <a:pt x="2978429" y="3603458"/>
                  <a:pt x="2043545" y="3698400"/>
                </a:cubicBezTo>
                <a:lnTo>
                  <a:pt x="1854006" y="3707971"/>
                </a:lnTo>
                <a:lnTo>
                  <a:pt x="1853966" y="3707971"/>
                </a:lnTo>
                <a:lnTo>
                  <a:pt x="1664427" y="3698400"/>
                </a:lnTo>
                <a:cubicBezTo>
                  <a:pt x="729543" y="3603458"/>
                  <a:pt x="0" y="2813919"/>
                  <a:pt x="0" y="1853986"/>
                </a:cubicBezTo>
                <a:cubicBezTo>
                  <a:pt x="0" y="830058"/>
                  <a:pt x="830058" y="0"/>
                  <a:pt x="1853986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2936" y="585216"/>
            <a:ext cx="5833872" cy="2276856"/>
          </a:xfrm>
        </p:spPr>
        <p:txBody>
          <a:bodyPr rtlCol="0" anchor="b"/>
          <a:lstStyle>
            <a:lvl1pPr algn="r">
              <a:defRPr sz="6000" b="1" cap="all" spc="40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8368" y="201168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548640" y="1938528"/>
            <a:ext cx="278892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201168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pPr/>
              <a:t>‹#›</a:t>
            </a:fld>
            <a:endParaRPr lang="en-GB" noProof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3AE7F8D-AE68-4A83-BAB5-3A97D473CE3C}"/>
              </a:ext>
            </a:extLst>
          </p:cNvPr>
          <p:cNvCxnSpPr>
            <a:cxnSpLocks/>
          </p:cNvCxnSpPr>
          <p:nvPr userDrawn="1"/>
        </p:nvCxnSpPr>
        <p:spPr>
          <a:xfrm>
            <a:off x="856114" y="3503032"/>
            <a:ext cx="0" cy="334609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928810C-E773-43AE-A2A1-4073955CC8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02936" y="3127248"/>
            <a:ext cx="5833872" cy="3118104"/>
          </a:xfrm>
        </p:spPr>
        <p:txBody>
          <a:bodyPr rtlCol="0"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1" name="Graphic 12">
            <a:extLst>
              <a:ext uri="{FF2B5EF4-FFF2-40B4-BE49-F238E27FC236}">
                <a16:creationId xmlns:a16="http://schemas.microsoft.com/office/drawing/2014/main" id="{EA1B6985-3E5A-40F4-9268-D4AB3BBF8C91}"/>
              </a:ext>
            </a:extLst>
          </p:cNvPr>
          <p:cNvSpPr/>
          <p:nvPr userDrawn="1"/>
        </p:nvSpPr>
        <p:spPr>
          <a:xfrm>
            <a:off x="4745394" y="276027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3" name="Graphic 13">
            <a:extLst>
              <a:ext uri="{FF2B5EF4-FFF2-40B4-BE49-F238E27FC236}">
                <a16:creationId xmlns:a16="http://schemas.microsoft.com/office/drawing/2014/main" id="{338BC906-9D03-4280-85E8-21A81BC21D73}"/>
              </a:ext>
            </a:extLst>
          </p:cNvPr>
          <p:cNvSpPr/>
          <p:nvPr userDrawn="1"/>
        </p:nvSpPr>
        <p:spPr>
          <a:xfrm>
            <a:off x="4386614" y="253098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7" name="Graphic 15">
            <a:extLst>
              <a:ext uri="{FF2B5EF4-FFF2-40B4-BE49-F238E27FC236}">
                <a16:creationId xmlns:a16="http://schemas.microsoft.com/office/drawing/2014/main" id="{C5C06D53-C9F6-47E8-BFE1-B8193A1AED8B}"/>
              </a:ext>
            </a:extLst>
          </p:cNvPr>
          <p:cNvSpPr/>
          <p:nvPr userDrawn="1"/>
        </p:nvSpPr>
        <p:spPr>
          <a:xfrm>
            <a:off x="1669987" y="6031572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9076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E62FC6D8-DD87-4B93-8491-43C84EE63FE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51965" y="1665520"/>
            <a:ext cx="4266960" cy="4266968"/>
          </a:xfrm>
          <a:custGeom>
            <a:avLst/>
            <a:gdLst>
              <a:gd name="connsiteX0" fmla="*/ 2133823 w 4266960"/>
              <a:gd name="connsiteY0" fmla="*/ 0 h 4266968"/>
              <a:gd name="connsiteX1" fmla="*/ 4256628 w 4266960"/>
              <a:gd name="connsiteY1" fmla="*/ 1915652 h 4266968"/>
              <a:gd name="connsiteX2" fmla="*/ 4266960 w 4266960"/>
              <a:gd name="connsiteY2" fmla="*/ 2120258 h 4266968"/>
              <a:gd name="connsiteX3" fmla="*/ 4266960 w 4266960"/>
              <a:gd name="connsiteY3" fmla="*/ 2147389 h 4266968"/>
              <a:gd name="connsiteX4" fmla="*/ 4256628 w 4266960"/>
              <a:gd name="connsiteY4" fmla="*/ 2351994 h 4266968"/>
              <a:gd name="connsiteX5" fmla="*/ 2351994 w 4266960"/>
              <a:gd name="connsiteY5" fmla="*/ 4256629 h 4266968"/>
              <a:gd name="connsiteX6" fmla="*/ 2147230 w 4266960"/>
              <a:gd name="connsiteY6" fmla="*/ 4266968 h 4266968"/>
              <a:gd name="connsiteX7" fmla="*/ 2120416 w 4266960"/>
              <a:gd name="connsiteY7" fmla="*/ 4266968 h 4266968"/>
              <a:gd name="connsiteX8" fmla="*/ 1915652 w 4266960"/>
              <a:gd name="connsiteY8" fmla="*/ 4256629 h 4266968"/>
              <a:gd name="connsiteX9" fmla="*/ 0 w 4266960"/>
              <a:gd name="connsiteY9" fmla="*/ 2133823 h 4266968"/>
              <a:gd name="connsiteX10" fmla="*/ 2133823 w 4266960"/>
              <a:gd name="connsiteY10" fmla="*/ 0 h 4266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66960" h="4266968">
                <a:moveTo>
                  <a:pt x="2133823" y="0"/>
                </a:moveTo>
                <a:cubicBezTo>
                  <a:pt x="3238644" y="0"/>
                  <a:pt x="4147355" y="839660"/>
                  <a:pt x="4256628" y="1915652"/>
                </a:cubicBezTo>
                <a:lnTo>
                  <a:pt x="4266960" y="2120258"/>
                </a:lnTo>
                <a:lnTo>
                  <a:pt x="4266960" y="2147389"/>
                </a:lnTo>
                <a:lnTo>
                  <a:pt x="4256628" y="2351994"/>
                </a:lnTo>
                <a:cubicBezTo>
                  <a:pt x="4154640" y="3356254"/>
                  <a:pt x="3356253" y="4154640"/>
                  <a:pt x="2351994" y="4256629"/>
                </a:cubicBezTo>
                <a:lnTo>
                  <a:pt x="2147230" y="4266968"/>
                </a:lnTo>
                <a:lnTo>
                  <a:pt x="2120416" y="4266968"/>
                </a:lnTo>
                <a:lnTo>
                  <a:pt x="1915652" y="4256629"/>
                </a:lnTo>
                <a:cubicBezTo>
                  <a:pt x="839660" y="4147356"/>
                  <a:pt x="0" y="3238645"/>
                  <a:pt x="0" y="2133823"/>
                </a:cubicBezTo>
                <a:cubicBezTo>
                  <a:pt x="0" y="955346"/>
                  <a:pt x="955346" y="0"/>
                  <a:pt x="2133823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335024"/>
            <a:ext cx="6190488" cy="1179576"/>
          </a:xfrm>
        </p:spPr>
        <p:txBody>
          <a:bodyPr lIns="91440" tIns="45720" rIns="91440" bIns="45720" rtlCol="0" anchor="b"/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392" y="2825496"/>
            <a:ext cx="6190488" cy="3346704"/>
          </a:xfrm>
        </p:spPr>
        <p:txBody>
          <a:bodyPr rtlCol="0"/>
          <a:lstStyle>
            <a:lvl1pPr marL="0" indent="0">
              <a:lnSpc>
                <a:spcPct val="110000"/>
              </a:lnSpc>
              <a:buNone/>
              <a:defRPr sz="2000"/>
            </a:lvl1pPr>
            <a:lvl2pPr marL="228600">
              <a:defRPr sz="1800"/>
            </a:lvl2pPr>
            <a:lvl3pPr marL="457200">
              <a:defRPr sz="1600"/>
            </a:lvl3pPr>
            <a:lvl4pPr marL="685800"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964424" y="621792"/>
            <a:ext cx="4114800" cy="365125"/>
          </a:xfrm>
        </p:spPr>
        <p:txBody>
          <a:bodyPr rtlCol="0"/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pPr/>
              <a:t>‹#›</a:t>
            </a:fld>
            <a:endParaRPr lang="en-GB" noProof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A8B3D0E-ED3F-46FA-AE79-5FEFDE9168E3}"/>
              </a:ext>
            </a:extLst>
          </p:cNvPr>
          <p:cNvCxnSpPr>
            <a:cxnSpLocks/>
          </p:cNvCxnSpPr>
          <p:nvPr userDrawn="1"/>
        </p:nvCxnSpPr>
        <p:spPr>
          <a:xfrm>
            <a:off x="0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Graphic 10">
            <a:extLst>
              <a:ext uri="{FF2B5EF4-FFF2-40B4-BE49-F238E27FC236}">
                <a16:creationId xmlns:a16="http://schemas.microsoft.com/office/drawing/2014/main" id="{AAD06B87-D9B2-4F94-B734-A8F039A2033F}"/>
              </a:ext>
            </a:extLst>
          </p:cNvPr>
          <p:cNvSpPr/>
          <p:nvPr userDrawn="1"/>
        </p:nvSpPr>
        <p:spPr>
          <a:xfrm>
            <a:off x="11281590" y="2070656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9" name="Graphic 11">
            <a:extLst>
              <a:ext uri="{FF2B5EF4-FFF2-40B4-BE49-F238E27FC236}">
                <a16:creationId xmlns:a16="http://schemas.microsoft.com/office/drawing/2014/main" id="{BB13A13C-36EA-4B13-9175-C5FE95B34D33}"/>
              </a:ext>
            </a:extLst>
          </p:cNvPr>
          <p:cNvSpPr/>
          <p:nvPr userDrawn="1"/>
        </p:nvSpPr>
        <p:spPr>
          <a:xfrm>
            <a:off x="10969280" y="178001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9711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Header">
    <p:bg>
      <p:bgPr>
        <a:gradFill>
          <a:gsLst>
            <a:gs pos="100000">
              <a:schemeClr val="accent4"/>
            </a:gs>
            <a:gs pos="0">
              <a:schemeClr val="accent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040"/>
            <a:ext cx="9144000" cy="2340864"/>
          </a:xfrm>
        </p:spPr>
        <p:txBody>
          <a:bodyPr rtlCol="0" anchor="b">
            <a:normAutofit/>
          </a:bodyPr>
          <a:lstStyle>
            <a:lvl1pPr algn="ctr">
              <a:defRPr sz="6000" b="1" i="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3858768"/>
            <a:ext cx="9144000" cy="1325880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Graphic 12">
            <a:extLst>
              <a:ext uri="{FF2B5EF4-FFF2-40B4-BE49-F238E27FC236}">
                <a16:creationId xmlns:a16="http://schemas.microsoft.com/office/drawing/2014/main" id="{8A41917E-4B97-447C-98AB-970D625F1DE6}"/>
              </a:ext>
            </a:extLst>
          </p:cNvPr>
          <p:cNvSpPr/>
          <p:nvPr userDrawn="1"/>
        </p:nvSpPr>
        <p:spPr>
          <a:xfrm>
            <a:off x="10772266" y="3054359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5" name="Graphic 13">
            <a:extLst>
              <a:ext uri="{FF2B5EF4-FFF2-40B4-BE49-F238E27FC236}">
                <a16:creationId xmlns:a16="http://schemas.microsoft.com/office/drawing/2014/main" id="{3B3FD238-4561-4AF8-A1F1-185B0CAFE2AC}"/>
              </a:ext>
            </a:extLst>
          </p:cNvPr>
          <p:cNvSpPr/>
          <p:nvPr userDrawn="1"/>
        </p:nvSpPr>
        <p:spPr>
          <a:xfrm>
            <a:off x="10724364" y="2515838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6" name="Graphic 15">
            <a:extLst>
              <a:ext uri="{FF2B5EF4-FFF2-40B4-BE49-F238E27FC236}">
                <a16:creationId xmlns:a16="http://schemas.microsoft.com/office/drawing/2014/main" id="{BAB9414C-AE69-4648-873E-9CE6B2DF8A71}"/>
              </a:ext>
            </a:extLst>
          </p:cNvPr>
          <p:cNvSpPr/>
          <p:nvPr userDrawn="1"/>
        </p:nvSpPr>
        <p:spPr>
          <a:xfrm>
            <a:off x="11024834" y="2787572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7" name="Graphic 22">
            <a:extLst>
              <a:ext uri="{FF2B5EF4-FFF2-40B4-BE49-F238E27FC236}">
                <a16:creationId xmlns:a16="http://schemas.microsoft.com/office/drawing/2014/main" id="{3BF75235-4E6E-4184-82A5-EE6FE7993BBC}"/>
              </a:ext>
            </a:extLst>
          </p:cNvPr>
          <p:cNvSpPr/>
          <p:nvPr userDrawn="1"/>
        </p:nvSpPr>
        <p:spPr>
          <a:xfrm>
            <a:off x="1261869" y="2633448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chemeClr val="bg1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1" name="Graphic 21">
            <a:extLst>
              <a:ext uri="{FF2B5EF4-FFF2-40B4-BE49-F238E27FC236}">
                <a16:creationId xmlns:a16="http://schemas.microsoft.com/office/drawing/2014/main" id="{E66FE37C-2F4B-42DA-BFF6-92DD00BDC49B}"/>
              </a:ext>
            </a:extLst>
          </p:cNvPr>
          <p:cNvSpPr/>
          <p:nvPr userDrawn="1"/>
        </p:nvSpPr>
        <p:spPr>
          <a:xfrm>
            <a:off x="1064053" y="3083338"/>
            <a:ext cx="9575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chemeClr val="bg1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3" name="Graphic 23">
            <a:extLst>
              <a:ext uri="{FF2B5EF4-FFF2-40B4-BE49-F238E27FC236}">
                <a16:creationId xmlns:a16="http://schemas.microsoft.com/office/drawing/2014/main" id="{DDD38822-731A-48DA-A8A0-FBBAF7A6D65D}"/>
              </a:ext>
            </a:extLst>
          </p:cNvPr>
          <p:cNvSpPr/>
          <p:nvPr userDrawn="1"/>
        </p:nvSpPr>
        <p:spPr>
          <a:xfrm>
            <a:off x="1413405" y="3492870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chemeClr val="bg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42482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noProof="0" smtClean="0"/>
              <a:t>‹#›</a:t>
            </a:fld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1745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91656" y="841248"/>
            <a:ext cx="4434840" cy="3236976"/>
          </a:xfrm>
        </p:spPr>
        <p:txBody>
          <a:bodyPr rtlCol="0" anchor="b"/>
          <a:lstStyle>
            <a:lvl1pPr algn="l">
              <a:lnSpc>
                <a:spcPct val="110000"/>
              </a:lnSpc>
              <a:spcBef>
                <a:spcPts val="1000"/>
              </a:spcBef>
              <a:defRPr sz="3600" b="0" i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91655" y="4498848"/>
            <a:ext cx="4434835" cy="510474"/>
          </a:xfrm>
        </p:spPr>
        <p:txBody>
          <a:bodyPr rtlCol="0"/>
          <a:lstStyle>
            <a:lvl1pPr marL="0" indent="0" algn="l">
              <a:lnSpc>
                <a:spcPct val="11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811512" y="1591056"/>
            <a:ext cx="3547872" cy="365125"/>
          </a:xfrm>
        </p:spPr>
        <p:txBody>
          <a:bodyPr rtlCol="0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pPr/>
              <a:t>‹#›</a:t>
            </a:fld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939C974-0ED4-4915-BBF7-1FB00C18AD45}"/>
              </a:ext>
            </a:extLst>
          </p:cNvPr>
          <p:cNvCxnSpPr>
            <a:cxnSpLocks/>
          </p:cNvCxnSpPr>
          <p:nvPr userDrawn="1"/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515930B2-E36D-4D05-A6B3-CA1BF61D50CC}"/>
              </a:ext>
            </a:extLst>
          </p:cNvPr>
          <p:cNvSpPr/>
          <p:nvPr userDrawn="1"/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9CEC7E0F-60E8-418B-978D-C607C82E97F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83464" y="301752"/>
            <a:ext cx="5221224" cy="6263640"/>
          </a:xfrm>
        </p:spPr>
        <p:txBody>
          <a:bodyPr rtlCol="0" anchor="ctr"/>
          <a:lstStyle>
            <a:lvl1pPr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99048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bg>
      <p:bgPr>
        <a:gradFill>
          <a:gsLst>
            <a:gs pos="100000">
              <a:schemeClr val="accent4"/>
            </a:gs>
            <a:gs pos="0">
              <a:schemeClr val="accent2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365125"/>
            <a:ext cx="10771632" cy="1325563"/>
          </a:xfrm>
        </p:spPr>
        <p:txBody>
          <a:bodyPr rtlCol="0"/>
          <a:lstStyle>
            <a:lvl1pPr>
              <a:defRPr sz="5400" b="1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825625"/>
            <a:ext cx="10771632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8368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503920" y="841248"/>
            <a:ext cx="3630168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9" name="Graphic 22">
            <a:extLst>
              <a:ext uri="{FF2B5EF4-FFF2-40B4-BE49-F238E27FC236}">
                <a16:creationId xmlns:a16="http://schemas.microsoft.com/office/drawing/2014/main" id="{4EADA2ED-8A8C-4D17-8798-F26BF3B4CE25}"/>
              </a:ext>
            </a:extLst>
          </p:cNvPr>
          <p:cNvSpPr/>
          <p:nvPr userDrawn="1"/>
        </p:nvSpPr>
        <p:spPr>
          <a:xfrm>
            <a:off x="11202264" y="344083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chemeClr val="bg1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1" name="Graphic 23">
            <a:extLst>
              <a:ext uri="{FF2B5EF4-FFF2-40B4-BE49-F238E27FC236}">
                <a16:creationId xmlns:a16="http://schemas.microsoft.com/office/drawing/2014/main" id="{54AB3A25-6605-4446-9E53-ACEECD25E27B}"/>
              </a:ext>
            </a:extLst>
          </p:cNvPr>
          <p:cNvSpPr/>
          <p:nvPr userDrawn="1"/>
        </p:nvSpPr>
        <p:spPr>
          <a:xfrm>
            <a:off x="11563141" y="590910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chemeClr val="bg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2263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44752" y="1825625"/>
            <a:ext cx="4553712" cy="4351338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84848" y="1825625"/>
            <a:ext cx="4553712" cy="4351338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Graphic 15">
            <a:extLst>
              <a:ext uri="{FF2B5EF4-FFF2-40B4-BE49-F238E27FC236}">
                <a16:creationId xmlns:a16="http://schemas.microsoft.com/office/drawing/2014/main" id="{D8685329-C6A1-4CB4-8AAE-150D0341F6A2}"/>
              </a:ext>
            </a:extLst>
          </p:cNvPr>
          <p:cNvSpPr/>
          <p:nvPr userDrawn="1"/>
        </p:nvSpPr>
        <p:spPr>
          <a:xfrm>
            <a:off x="10508317" y="492206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2" name="Graphic 16">
            <a:extLst>
              <a:ext uri="{FF2B5EF4-FFF2-40B4-BE49-F238E27FC236}">
                <a16:creationId xmlns:a16="http://schemas.microsoft.com/office/drawing/2014/main" id="{83CE1DAA-30A3-41AE-8AE1-A7EE5C48A6F3}"/>
              </a:ext>
            </a:extLst>
          </p:cNvPr>
          <p:cNvSpPr/>
          <p:nvPr userDrawn="1"/>
        </p:nvSpPr>
        <p:spPr>
          <a:xfrm>
            <a:off x="11477944" y="105558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4" name="Graphic 14">
            <a:extLst>
              <a:ext uri="{FF2B5EF4-FFF2-40B4-BE49-F238E27FC236}">
                <a16:creationId xmlns:a16="http://schemas.microsoft.com/office/drawing/2014/main" id="{065162DD-7ACB-4F9C-90DD-24C743035892}"/>
              </a:ext>
            </a:extLst>
          </p:cNvPr>
          <p:cNvSpPr/>
          <p:nvPr userDrawn="1"/>
        </p:nvSpPr>
        <p:spPr>
          <a:xfrm>
            <a:off x="11241555" y="44663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05288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44752" y="1681163"/>
            <a:ext cx="4553712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44752" y="2505075"/>
            <a:ext cx="4553712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84848" y="1681163"/>
            <a:ext cx="4553712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84848" y="2505075"/>
            <a:ext cx="4553712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raphic 15">
            <a:extLst>
              <a:ext uri="{FF2B5EF4-FFF2-40B4-BE49-F238E27FC236}">
                <a16:creationId xmlns:a16="http://schemas.microsoft.com/office/drawing/2014/main" id="{A9475260-301F-4744-B1DA-7B00F6FB4342}"/>
              </a:ext>
            </a:extLst>
          </p:cNvPr>
          <p:cNvSpPr/>
          <p:nvPr userDrawn="1"/>
        </p:nvSpPr>
        <p:spPr>
          <a:xfrm>
            <a:off x="10508317" y="492206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4" name="Graphic 16">
            <a:extLst>
              <a:ext uri="{FF2B5EF4-FFF2-40B4-BE49-F238E27FC236}">
                <a16:creationId xmlns:a16="http://schemas.microsoft.com/office/drawing/2014/main" id="{9BBD3F4B-0836-48C5-AC68-747456D1DD50}"/>
              </a:ext>
            </a:extLst>
          </p:cNvPr>
          <p:cNvSpPr/>
          <p:nvPr userDrawn="1"/>
        </p:nvSpPr>
        <p:spPr>
          <a:xfrm>
            <a:off x="11477944" y="105558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6" name="Graphic 14">
            <a:extLst>
              <a:ext uri="{FF2B5EF4-FFF2-40B4-BE49-F238E27FC236}">
                <a16:creationId xmlns:a16="http://schemas.microsoft.com/office/drawing/2014/main" id="{9B4398D5-99F4-4F83-AA77-9B4177648CAF}"/>
              </a:ext>
            </a:extLst>
          </p:cNvPr>
          <p:cNvSpPr/>
          <p:nvPr userDrawn="1"/>
        </p:nvSpPr>
        <p:spPr>
          <a:xfrm>
            <a:off x="11241555" y="44663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37595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44752" y="1681163"/>
            <a:ext cx="2834640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44752" y="2505075"/>
            <a:ext cx="2834640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983480" y="1681163"/>
            <a:ext cx="2834640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983480" y="2505075"/>
            <a:ext cx="2834640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raphic 15">
            <a:extLst>
              <a:ext uri="{FF2B5EF4-FFF2-40B4-BE49-F238E27FC236}">
                <a16:creationId xmlns:a16="http://schemas.microsoft.com/office/drawing/2014/main" id="{A9475260-301F-4744-B1DA-7B00F6FB4342}"/>
              </a:ext>
            </a:extLst>
          </p:cNvPr>
          <p:cNvSpPr/>
          <p:nvPr userDrawn="1"/>
        </p:nvSpPr>
        <p:spPr>
          <a:xfrm>
            <a:off x="10508317" y="492206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4" name="Graphic 16">
            <a:extLst>
              <a:ext uri="{FF2B5EF4-FFF2-40B4-BE49-F238E27FC236}">
                <a16:creationId xmlns:a16="http://schemas.microsoft.com/office/drawing/2014/main" id="{9BBD3F4B-0836-48C5-AC68-747456D1DD50}"/>
              </a:ext>
            </a:extLst>
          </p:cNvPr>
          <p:cNvSpPr/>
          <p:nvPr userDrawn="1"/>
        </p:nvSpPr>
        <p:spPr>
          <a:xfrm>
            <a:off x="11477944" y="105558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6" name="Graphic 14">
            <a:extLst>
              <a:ext uri="{FF2B5EF4-FFF2-40B4-BE49-F238E27FC236}">
                <a16:creationId xmlns:a16="http://schemas.microsoft.com/office/drawing/2014/main" id="{9B4398D5-99F4-4F83-AA77-9B4177648CAF}"/>
              </a:ext>
            </a:extLst>
          </p:cNvPr>
          <p:cNvSpPr/>
          <p:nvPr userDrawn="1"/>
        </p:nvSpPr>
        <p:spPr>
          <a:xfrm>
            <a:off x="11241555" y="44663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2D693B15-7265-4478-9579-62FCD5222D0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531352" y="1769269"/>
            <a:ext cx="2834640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48F9E92F-BB16-4896-A47F-6497C3D705B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31352" y="2593181"/>
            <a:ext cx="2834640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73079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91656" y="804672"/>
            <a:ext cx="4434840" cy="886968"/>
          </a:xfrm>
        </p:spPr>
        <p:txBody>
          <a:bodyPr rtlCol="0" anchor="b"/>
          <a:lstStyle>
            <a:lvl1pPr algn="l">
              <a:defRPr sz="5400" b="0" i="0" cap="none" baseline="0"/>
            </a:lvl1pPr>
          </a:lstStyle>
          <a:p>
            <a:pPr rtl="0"/>
            <a:r>
              <a:rPr lang="en-GB" noProof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91654" y="1801368"/>
            <a:ext cx="4434840" cy="4754880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811512" y="1591056"/>
            <a:ext cx="3547872" cy="365125"/>
          </a:xfrm>
        </p:spPr>
        <p:txBody>
          <a:bodyPr rtlCol="0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pPr/>
              <a:t>‹#›</a:t>
            </a:fld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939C974-0ED4-4915-BBF7-1FB00C18AD45}"/>
              </a:ext>
            </a:extLst>
          </p:cNvPr>
          <p:cNvCxnSpPr>
            <a:cxnSpLocks/>
          </p:cNvCxnSpPr>
          <p:nvPr userDrawn="1"/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515930B2-E36D-4D05-A6B3-CA1BF61D50CC}"/>
              </a:ext>
            </a:extLst>
          </p:cNvPr>
          <p:cNvSpPr/>
          <p:nvPr userDrawn="1"/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9CEC7E0F-60E8-418B-978D-C607C82E97F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83464" y="3108960"/>
            <a:ext cx="5221224" cy="3447288"/>
          </a:xfrm>
        </p:spPr>
        <p:txBody>
          <a:bodyPr rtlCol="0" anchor="ctr"/>
          <a:lstStyle>
            <a:lvl1pPr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Picture Placeholder 12">
            <a:extLst>
              <a:ext uri="{FF2B5EF4-FFF2-40B4-BE49-F238E27FC236}">
                <a16:creationId xmlns:a16="http://schemas.microsoft.com/office/drawing/2014/main" id="{F146D6C1-343E-4F97-A565-55BBB15F4C7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83464" y="301752"/>
            <a:ext cx="2459736" cy="2505456"/>
          </a:xfrm>
        </p:spPr>
        <p:txBody>
          <a:bodyPr rtlCol="0" anchor="ctr"/>
          <a:lstStyle>
            <a:lvl1pPr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Picture Placeholder 12">
            <a:extLst>
              <a:ext uri="{FF2B5EF4-FFF2-40B4-BE49-F238E27FC236}">
                <a16:creationId xmlns:a16="http://schemas.microsoft.com/office/drawing/2014/main" id="{BA123E2D-4554-47D5-B0EC-0C47EDB4162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044952" y="301752"/>
            <a:ext cx="2459736" cy="2505456"/>
          </a:xfrm>
        </p:spPr>
        <p:txBody>
          <a:bodyPr rtlCol="0" anchor="ctr"/>
          <a:lstStyle>
            <a:lvl1pPr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57891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bg>
      <p:bgPr>
        <a:gradFill>
          <a:gsLst>
            <a:gs pos="100000">
              <a:schemeClr val="accent4"/>
            </a:gs>
            <a:gs pos="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3186EA6A-5CD5-4DF7-9C8A-EDFAF28A80D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77111" y="407499"/>
            <a:ext cx="1952279" cy="1952279"/>
          </a:xfrm>
          <a:custGeom>
            <a:avLst/>
            <a:gdLst>
              <a:gd name="connsiteX0" fmla="*/ 976140 w 1952279"/>
              <a:gd name="connsiteY0" fmla="*/ 0 h 1952279"/>
              <a:gd name="connsiteX1" fmla="*/ 1952279 w 1952279"/>
              <a:gd name="connsiteY1" fmla="*/ 976140 h 1952279"/>
              <a:gd name="connsiteX2" fmla="*/ 976140 w 1952279"/>
              <a:gd name="connsiteY2" fmla="*/ 1952279 h 1952279"/>
              <a:gd name="connsiteX3" fmla="*/ 0 w 1952279"/>
              <a:gd name="connsiteY3" fmla="*/ 976140 h 1952279"/>
              <a:gd name="connsiteX4" fmla="*/ 976140 w 1952279"/>
              <a:gd name="connsiteY4" fmla="*/ 0 h 1952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2279" h="1952279">
                <a:moveTo>
                  <a:pt x="976140" y="0"/>
                </a:moveTo>
                <a:cubicBezTo>
                  <a:pt x="1515247" y="0"/>
                  <a:pt x="1952279" y="437033"/>
                  <a:pt x="1952279" y="976140"/>
                </a:cubicBezTo>
                <a:cubicBezTo>
                  <a:pt x="1952279" y="1515246"/>
                  <a:pt x="1515247" y="1952279"/>
                  <a:pt x="976140" y="1952279"/>
                </a:cubicBezTo>
                <a:cubicBezTo>
                  <a:pt x="437033" y="1952279"/>
                  <a:pt x="0" y="1515246"/>
                  <a:pt x="0" y="976140"/>
                </a:cubicBezTo>
                <a:cubicBezTo>
                  <a:pt x="0" y="437033"/>
                  <a:pt x="437033" y="0"/>
                  <a:pt x="976140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83D5117F-F235-498D-99A5-9DE2D665576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528345" y="1972581"/>
            <a:ext cx="2290065" cy="2273502"/>
          </a:xfrm>
          <a:custGeom>
            <a:avLst/>
            <a:gdLst>
              <a:gd name="connsiteX0" fmla="*/ 1145032 w 2290065"/>
              <a:gd name="connsiteY0" fmla="*/ 0 h 2273502"/>
              <a:gd name="connsiteX1" fmla="*/ 2290065 w 2290065"/>
              <a:gd name="connsiteY1" fmla="*/ 1145033 h 2273502"/>
              <a:gd name="connsiteX2" fmla="*/ 1375797 w 2290065"/>
              <a:gd name="connsiteY2" fmla="*/ 2266803 h 2273502"/>
              <a:gd name="connsiteX3" fmla="*/ 1331903 w 2290065"/>
              <a:gd name="connsiteY3" fmla="*/ 2273502 h 2273502"/>
              <a:gd name="connsiteX4" fmla="*/ 958162 w 2290065"/>
              <a:gd name="connsiteY4" fmla="*/ 2273502 h 2273502"/>
              <a:gd name="connsiteX5" fmla="*/ 914268 w 2290065"/>
              <a:gd name="connsiteY5" fmla="*/ 2266803 h 2273502"/>
              <a:gd name="connsiteX6" fmla="*/ 5911 w 2290065"/>
              <a:gd name="connsiteY6" fmla="*/ 1262106 h 2273502"/>
              <a:gd name="connsiteX7" fmla="*/ 0 w 2290065"/>
              <a:gd name="connsiteY7" fmla="*/ 1145053 h 2273502"/>
              <a:gd name="connsiteX8" fmla="*/ 0 w 2290065"/>
              <a:gd name="connsiteY8" fmla="*/ 1145014 h 2273502"/>
              <a:gd name="connsiteX9" fmla="*/ 5911 w 2290065"/>
              <a:gd name="connsiteY9" fmla="*/ 1027960 h 2273502"/>
              <a:gd name="connsiteX10" fmla="*/ 1145032 w 2290065"/>
              <a:gd name="connsiteY10" fmla="*/ 0 h 2273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0065" h="2273502">
                <a:moveTo>
                  <a:pt x="1145032" y="0"/>
                </a:moveTo>
                <a:cubicBezTo>
                  <a:pt x="1777417" y="0"/>
                  <a:pt x="2290065" y="512649"/>
                  <a:pt x="2290065" y="1145033"/>
                </a:cubicBezTo>
                <a:cubicBezTo>
                  <a:pt x="2290065" y="1698370"/>
                  <a:pt x="1897569" y="2160033"/>
                  <a:pt x="1375797" y="2266803"/>
                </a:cubicBezTo>
                <a:lnTo>
                  <a:pt x="1331903" y="2273502"/>
                </a:lnTo>
                <a:lnTo>
                  <a:pt x="958162" y="2273502"/>
                </a:lnTo>
                <a:lnTo>
                  <a:pt x="914268" y="2266803"/>
                </a:lnTo>
                <a:cubicBezTo>
                  <a:pt x="429765" y="2167660"/>
                  <a:pt x="56730" y="1762511"/>
                  <a:pt x="5911" y="1262106"/>
                </a:cubicBezTo>
                <a:lnTo>
                  <a:pt x="0" y="1145053"/>
                </a:lnTo>
                <a:lnTo>
                  <a:pt x="0" y="1145014"/>
                </a:lnTo>
                <a:lnTo>
                  <a:pt x="5911" y="1027960"/>
                </a:lnTo>
                <a:cubicBezTo>
                  <a:pt x="64548" y="450571"/>
                  <a:pt x="552172" y="0"/>
                  <a:pt x="1145032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E1E0A794-F1D3-4628-B5B1-9D48AB34C3D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579539" y="4386312"/>
            <a:ext cx="3119293" cy="2462810"/>
          </a:xfrm>
          <a:custGeom>
            <a:avLst/>
            <a:gdLst>
              <a:gd name="connsiteX0" fmla="*/ 1559647 w 3119293"/>
              <a:gd name="connsiteY0" fmla="*/ 0 h 2462810"/>
              <a:gd name="connsiteX1" fmla="*/ 3119293 w 3119293"/>
              <a:gd name="connsiteY1" fmla="*/ 1559647 h 2462810"/>
              <a:gd name="connsiteX2" fmla="*/ 2852930 w 3119293"/>
              <a:gd name="connsiteY2" fmla="*/ 2431660 h 2462810"/>
              <a:gd name="connsiteX3" fmla="*/ 2829636 w 3119293"/>
              <a:gd name="connsiteY3" fmla="*/ 2462810 h 2462810"/>
              <a:gd name="connsiteX4" fmla="*/ 289658 w 3119293"/>
              <a:gd name="connsiteY4" fmla="*/ 2462810 h 2462810"/>
              <a:gd name="connsiteX5" fmla="*/ 266363 w 3119293"/>
              <a:gd name="connsiteY5" fmla="*/ 2431660 h 2462810"/>
              <a:gd name="connsiteX6" fmla="*/ 0 w 3119293"/>
              <a:gd name="connsiteY6" fmla="*/ 1559647 h 2462810"/>
              <a:gd name="connsiteX7" fmla="*/ 1559647 w 3119293"/>
              <a:gd name="connsiteY7" fmla="*/ 0 h 2462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19293" h="2462810">
                <a:moveTo>
                  <a:pt x="1559647" y="0"/>
                </a:moveTo>
                <a:cubicBezTo>
                  <a:pt x="2421016" y="0"/>
                  <a:pt x="3119293" y="698278"/>
                  <a:pt x="3119293" y="1559647"/>
                </a:cubicBezTo>
                <a:cubicBezTo>
                  <a:pt x="3119293" y="1882660"/>
                  <a:pt x="3021098" y="2182739"/>
                  <a:pt x="2852930" y="2431660"/>
                </a:cubicBezTo>
                <a:lnTo>
                  <a:pt x="2829636" y="2462810"/>
                </a:lnTo>
                <a:lnTo>
                  <a:pt x="289658" y="2462810"/>
                </a:lnTo>
                <a:lnTo>
                  <a:pt x="266363" y="2431660"/>
                </a:lnTo>
                <a:cubicBezTo>
                  <a:pt x="98195" y="2182739"/>
                  <a:pt x="0" y="1882660"/>
                  <a:pt x="0" y="1559647"/>
                </a:cubicBezTo>
                <a:cubicBezTo>
                  <a:pt x="0" y="698278"/>
                  <a:pt x="698278" y="0"/>
                  <a:pt x="1559647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id="{B8D3F45B-B631-47D3-A33C-71CEC2B3602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092905" y="4018982"/>
            <a:ext cx="3854161" cy="2839018"/>
          </a:xfrm>
          <a:custGeom>
            <a:avLst/>
            <a:gdLst>
              <a:gd name="connsiteX0" fmla="*/ 1927061 w 3854161"/>
              <a:gd name="connsiteY0" fmla="*/ 0 h 2839018"/>
              <a:gd name="connsiteX1" fmla="*/ 1927101 w 3854161"/>
              <a:gd name="connsiteY1" fmla="*/ 0 h 2839018"/>
              <a:gd name="connsiteX2" fmla="*/ 2124114 w 3854161"/>
              <a:gd name="connsiteY2" fmla="*/ 9948 h 2839018"/>
              <a:gd name="connsiteX3" fmla="*/ 3854161 w 3854161"/>
              <a:gd name="connsiteY3" fmla="*/ 1927080 h 2839018"/>
              <a:gd name="connsiteX4" fmla="*/ 3702722 w 3854161"/>
              <a:gd name="connsiteY4" fmla="*/ 2677187 h 2839018"/>
              <a:gd name="connsiteX5" fmla="*/ 3624763 w 3854161"/>
              <a:gd name="connsiteY5" fmla="*/ 2839018 h 2839018"/>
              <a:gd name="connsiteX6" fmla="*/ 229398 w 3854161"/>
              <a:gd name="connsiteY6" fmla="*/ 2839018 h 2839018"/>
              <a:gd name="connsiteX7" fmla="*/ 151440 w 3854161"/>
              <a:gd name="connsiteY7" fmla="*/ 2677187 h 2839018"/>
              <a:gd name="connsiteX8" fmla="*/ 0 w 3854161"/>
              <a:gd name="connsiteY8" fmla="*/ 1927080 h 2839018"/>
              <a:gd name="connsiteX9" fmla="*/ 1730048 w 3854161"/>
              <a:gd name="connsiteY9" fmla="*/ 9948 h 2839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54161" h="2839018">
                <a:moveTo>
                  <a:pt x="1927061" y="0"/>
                </a:moveTo>
                <a:lnTo>
                  <a:pt x="1927101" y="0"/>
                </a:lnTo>
                <a:lnTo>
                  <a:pt x="2124114" y="9948"/>
                </a:lnTo>
                <a:cubicBezTo>
                  <a:pt x="3095856" y="108634"/>
                  <a:pt x="3854161" y="929301"/>
                  <a:pt x="3854161" y="1927080"/>
                </a:cubicBezTo>
                <a:cubicBezTo>
                  <a:pt x="3854161" y="2193154"/>
                  <a:pt x="3800237" y="2446634"/>
                  <a:pt x="3702722" y="2677187"/>
                </a:cubicBezTo>
                <a:lnTo>
                  <a:pt x="3624763" y="2839018"/>
                </a:lnTo>
                <a:lnTo>
                  <a:pt x="229398" y="2839018"/>
                </a:lnTo>
                <a:lnTo>
                  <a:pt x="151440" y="2677187"/>
                </a:lnTo>
                <a:cubicBezTo>
                  <a:pt x="53924" y="2446634"/>
                  <a:pt x="0" y="2193154"/>
                  <a:pt x="0" y="1927080"/>
                </a:cubicBezTo>
                <a:cubicBezTo>
                  <a:pt x="0" y="929301"/>
                  <a:pt x="758305" y="108634"/>
                  <a:pt x="1730048" y="9948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0" y="585216"/>
            <a:ext cx="5276088" cy="2276856"/>
          </a:xfrm>
        </p:spPr>
        <p:txBody>
          <a:bodyPr rtlCol="0" anchor="b"/>
          <a:lstStyle>
            <a:lvl1pPr algn="r">
              <a:defRPr sz="4800" b="1" cap="all" spc="40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8368" y="201168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548640" y="1938528"/>
            <a:ext cx="278892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201168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8" name="Graphic 32">
            <a:extLst>
              <a:ext uri="{FF2B5EF4-FFF2-40B4-BE49-F238E27FC236}">
                <a16:creationId xmlns:a16="http://schemas.microsoft.com/office/drawing/2014/main" id="{846CD0EA-B0AA-4845-81A5-4ADD7C58B12F}"/>
              </a:ext>
            </a:extLst>
          </p:cNvPr>
          <p:cNvSpPr/>
          <p:nvPr userDrawn="1"/>
        </p:nvSpPr>
        <p:spPr>
          <a:xfrm>
            <a:off x="1472366" y="1859534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0" name="Graphic 33">
            <a:extLst>
              <a:ext uri="{FF2B5EF4-FFF2-40B4-BE49-F238E27FC236}">
                <a16:creationId xmlns:a16="http://schemas.microsoft.com/office/drawing/2014/main" id="{0E97A0CB-7CB1-47F0-BD48-EEECBAC39CD2}"/>
              </a:ext>
            </a:extLst>
          </p:cNvPr>
          <p:cNvSpPr/>
          <p:nvPr userDrawn="1"/>
        </p:nvSpPr>
        <p:spPr>
          <a:xfrm>
            <a:off x="2014523" y="3146867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2" name="Graphic 31">
            <a:extLst>
              <a:ext uri="{FF2B5EF4-FFF2-40B4-BE49-F238E27FC236}">
                <a16:creationId xmlns:a16="http://schemas.microsoft.com/office/drawing/2014/main" id="{477816C9-06CB-4BC5-B26B-6A2877BD941A}"/>
              </a:ext>
            </a:extLst>
          </p:cNvPr>
          <p:cNvSpPr/>
          <p:nvPr userDrawn="1"/>
        </p:nvSpPr>
        <p:spPr>
          <a:xfrm>
            <a:off x="5404920" y="4508295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3AE7F8D-AE68-4A83-BAB5-3A97D473CE3C}"/>
              </a:ext>
            </a:extLst>
          </p:cNvPr>
          <p:cNvCxnSpPr>
            <a:cxnSpLocks/>
          </p:cNvCxnSpPr>
          <p:nvPr userDrawn="1"/>
        </p:nvCxnSpPr>
        <p:spPr>
          <a:xfrm>
            <a:off x="856114" y="3503032"/>
            <a:ext cx="0" cy="334609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928810C-E773-43AE-A2A1-4073955CC8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760720" y="3127248"/>
            <a:ext cx="5276088" cy="1124712"/>
          </a:xfrm>
        </p:spPr>
        <p:txBody>
          <a:bodyPr rtlCol="0"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0451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noProof="0" smtClean="0"/>
              <a:t>‹#›</a:t>
            </a:fld>
            <a:endParaRPr lang="en-GB" noProof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32910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noProof="0" smtClean="0"/>
              <a:t>‹#›</a:t>
            </a:fld>
            <a:endParaRPr lang="en-GB" noProof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08676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noProof="0" smtClean="0"/>
              <a:t>‹#›</a:t>
            </a:fld>
            <a:endParaRPr lang="en-GB" noProof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68059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noProof="0" smtClean="0"/>
              <a:t>‹#›</a:t>
            </a:fld>
            <a:endParaRPr lang="en-GB" noProof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0775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99713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708" r:id="rId2"/>
    <p:sldLayoutId id="2147483717" r:id="rId3"/>
    <p:sldLayoutId id="2147483710" r:id="rId4"/>
    <p:sldLayoutId id="2147483709" r:id="rId5"/>
    <p:sldLayoutId id="2147483698" r:id="rId6"/>
    <p:sldLayoutId id="2147483713" r:id="rId7"/>
    <p:sldLayoutId id="2147483712" r:id="rId8"/>
    <p:sldLayoutId id="2147483700" r:id="rId9"/>
    <p:sldLayoutId id="2147483701" r:id="rId10"/>
    <p:sldLayoutId id="2147483716" r:id="rId11"/>
    <p:sldLayoutId id="2147483714" r:id="rId12"/>
    <p:sldLayoutId id="2147483715" r:id="rId13"/>
    <p:sldLayoutId id="2147483702" r:id="rId14"/>
    <p:sldLayoutId id="2147483703" r:id="rId15"/>
    <p:sldLayoutId id="2147483704" r:id="rId16"/>
    <p:sldLayoutId id="2147483705" r:id="rId1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iveybusinessjournal.com/publication/the-emergent-way-how-to-achieve-meaningful-growth-in-an-era-of-flat-growth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thestrategystory.com/blog/samsung-pestel-analysis/#google_vignette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9968B-2619-4F71-AB00-4C493E1208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1903" y="519545"/>
            <a:ext cx="6272784" cy="3503814"/>
          </a:xfrm>
        </p:spPr>
        <p:txBody>
          <a:bodyPr rtlCol="0">
            <a:normAutofit fontScale="90000"/>
          </a:bodyPr>
          <a:lstStyle/>
          <a:p>
            <a:r>
              <a:rPr lang="en-US" sz="44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Strategies for Resilience and Prosperity </a:t>
            </a:r>
            <a:br>
              <a:rPr lang="en-US" sz="44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(BMSP60006)</a:t>
            </a:r>
            <a:br>
              <a:rPr lang="en-US" sz="44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4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Samsung</a:t>
            </a:r>
            <a:endParaRPr lang="en-GB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F14073-9F68-4B7E-A576-26899D58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11432" y="4666766"/>
            <a:ext cx="3456848" cy="1197864"/>
          </a:xfrm>
        </p:spPr>
        <p:txBody>
          <a:bodyPr rtlCol="0"/>
          <a:lstStyle/>
          <a:p>
            <a:pPr rtl="0"/>
            <a:r>
              <a:rPr lang="en-GB" sz="2000" dirty="0">
                <a:solidFill>
                  <a:schemeClr val="bg1"/>
                </a:solidFill>
              </a:rPr>
              <a:t>Sophie Evans (2108843)</a:t>
            </a:r>
          </a:p>
          <a:p>
            <a:pPr rtl="0"/>
            <a:endParaRPr lang="en-GB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0560031-BA39-4D90-4638-230F4053E2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1476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65"/>
    </mc:Choice>
    <mc:Fallback xmlns="">
      <p:transition spd="slow" advTm="94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DDBBC93-70DF-4E4E-98E3-08124185A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805" y="383730"/>
            <a:ext cx="10341864" cy="1081168"/>
          </a:xfrm>
        </p:spPr>
        <p:txBody>
          <a:bodyPr rtlCol="0"/>
          <a:lstStyle/>
          <a:p>
            <a:pPr rtl="0"/>
            <a:r>
              <a:rPr lang="en-GB" dirty="0">
                <a:latin typeface="+mn-lt"/>
              </a:rPr>
              <a:t>What is Strategy?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18030B-073A-D7A5-F9E2-25C026553851}"/>
              </a:ext>
            </a:extLst>
          </p:cNvPr>
          <p:cNvSpPr txBox="1"/>
          <p:nvPr/>
        </p:nvSpPr>
        <p:spPr>
          <a:xfrm>
            <a:off x="2024743" y="2373086"/>
            <a:ext cx="590005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Kenton (2023)</a:t>
            </a:r>
          </a:p>
          <a:p>
            <a:endParaRPr lang="en-GB" sz="3600" b="1" dirty="0">
              <a:solidFill>
                <a:schemeClr val="bg1"/>
              </a:solidFill>
            </a:endParaRPr>
          </a:p>
          <a:p>
            <a:r>
              <a:rPr lang="en-GB" sz="3600" b="1" dirty="0">
                <a:solidFill>
                  <a:schemeClr val="bg1"/>
                </a:solidFill>
              </a:rPr>
              <a:t>Johnson et al., (2008)</a:t>
            </a:r>
          </a:p>
          <a:p>
            <a:endParaRPr lang="en-GB" sz="3600" b="1" dirty="0">
              <a:solidFill>
                <a:schemeClr val="bg1"/>
              </a:solidFill>
            </a:endParaRPr>
          </a:p>
          <a:p>
            <a:r>
              <a:rPr lang="en-GB" sz="3600" b="1" dirty="0">
                <a:solidFill>
                  <a:schemeClr val="bg1"/>
                </a:solidFill>
              </a:rPr>
              <a:t>Moore (2011)</a:t>
            </a:r>
          </a:p>
        </p:txBody>
      </p:sp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676266F1-76BC-1575-1D61-3C5959355F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1359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763"/>
    </mc:Choice>
    <mc:Fallback xmlns="">
      <p:transition spd="slow" advTm="657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115FF41-AFA4-4D25-AB42-AB034F4B4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GB"/>
            </a:br>
            <a:endParaRPr lang="en-GB"/>
          </a:p>
        </p:txBody>
      </p:sp>
      <p:pic>
        <p:nvPicPr>
          <p:cNvPr id="2050" name="Picture 2" descr="In a grey rectangle, there's Samsung letter mark in Samsung blue colour">
            <a:extLst>
              <a:ext uri="{FF2B5EF4-FFF2-40B4-BE49-F238E27FC236}">
                <a16:creationId xmlns:a16="http://schemas.microsoft.com/office/drawing/2014/main" id="{7FE64B20-DD80-81D8-DFE2-35DCD259D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3440" y="1027906"/>
            <a:ext cx="5945609" cy="4949719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53524A7-AC9B-04DB-29CA-BFFDBBF09609}"/>
              </a:ext>
            </a:extLst>
          </p:cNvPr>
          <p:cNvSpPr txBox="1"/>
          <p:nvPr/>
        </p:nvSpPr>
        <p:spPr>
          <a:xfrm>
            <a:off x="6784848" y="1825625"/>
            <a:ext cx="540715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4400" dirty="0"/>
              <a:t>Who Created Samsung?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4400" dirty="0"/>
              <a:t>Key to its Success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4400" dirty="0"/>
              <a:t>Accomplishments</a:t>
            </a:r>
          </a:p>
        </p:txBody>
      </p:sp>
      <p:sp>
        <p:nvSpPr>
          <p:cNvPr id="11" name="Slide Number Placeholder 10" hidden="1">
            <a:extLst>
              <a:ext uri="{FF2B5EF4-FFF2-40B4-BE49-F238E27FC236}">
                <a16:creationId xmlns:a16="http://schemas.microsoft.com/office/drawing/2014/main" id="{56AE2454-CE9A-4A6B-AB5A-349E0D96765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>
              <a:spcAft>
                <a:spcPts val="600"/>
              </a:spcAft>
            </a:pPr>
            <a:fld id="{D8DA9DAA-006C-4F4B-980E-E3DF019B24E2}" type="slidenum">
              <a:rPr lang="en-GB" smtClean="0"/>
              <a:pPr rtl="0">
                <a:spcAft>
                  <a:spcPts val="600"/>
                </a:spcAft>
              </a:pPr>
              <a:t>3</a:t>
            </a:fld>
            <a:endParaRPr lang="en-GB"/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50F38927-A311-7DBE-B9AB-67D028CDB3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533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69"/>
    </mc:Choice>
    <mc:Fallback xmlns="">
      <p:transition spd="slow" advTm="94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2FB0B-15EC-453B-BC9B-69AD35DDC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6"/>
            <a:ext cx="10167257" cy="641716"/>
          </a:xfrm>
        </p:spPr>
        <p:txBody>
          <a:bodyPr rtlCol="0" anchor="ctr">
            <a:normAutofit/>
          </a:bodyPr>
          <a:lstStyle/>
          <a:p>
            <a:pPr rtl="0"/>
            <a:r>
              <a:rPr lang="en-GB" sz="3200" b="1" cap="all" spc="400" dirty="0"/>
              <a:t>Bowman's strategic cLOCK</a:t>
            </a:r>
            <a:endParaRPr lang="en-GB" sz="3200" dirty="0"/>
          </a:p>
        </p:txBody>
      </p:sp>
      <p:pic>
        <p:nvPicPr>
          <p:cNvPr id="4" name="Picture 3" descr="A diagram of a market share&#10;&#10;Description automatically generated">
            <a:extLst>
              <a:ext uri="{FF2B5EF4-FFF2-40B4-BE49-F238E27FC236}">
                <a16:creationId xmlns:a16="http://schemas.microsoft.com/office/drawing/2014/main" id="{D093E39E-1574-45FD-328B-105B1F3AB8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708" y="1006842"/>
            <a:ext cx="7229063" cy="5349508"/>
          </a:xfrm>
          <a:prstGeom prst="rect">
            <a:avLst/>
          </a:prstGeom>
          <a:noFill/>
        </p:spPr>
      </p:pic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6664769F-8982-C8F0-1B5B-534357F48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D8DA9DAA-006C-4F4B-980E-E3DF019B24E2}" type="slidenum">
              <a:rPr lang="en-GB" noProof="0" smtClean="0"/>
              <a:pPr rtl="0">
                <a:spcAft>
                  <a:spcPts val="600"/>
                </a:spcAft>
              </a:pPr>
              <a:t>4</a:t>
            </a:fld>
            <a:endParaRPr lang="en-GB" noProof="0"/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E4F54698-05FE-1D5A-7C7C-69DDF29B6F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22788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031"/>
    </mc:Choice>
    <mc:Fallback xmlns="">
      <p:transition spd="slow" advTm="660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5E27C7C-4B68-4BBC-BF36-8959D8493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16" y="136525"/>
            <a:ext cx="10659979" cy="1325563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dirty="0"/>
              <a:t>SWOT ANALYSIS OF SAMSUNG</a:t>
            </a:r>
            <a:endParaRPr lang="en-GB" sz="5400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FC290B8-BF94-4636-BFAB-9FD67F4AA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D8DA9DAA-006C-4F4B-980E-E3DF019B24E2}" type="slidenum">
              <a:rPr lang="en-GB" b="1" cap="all" spc="100" smtClean="0">
                <a:solidFill>
                  <a:schemeClr val="accent2"/>
                </a:solidFill>
              </a:rPr>
              <a:t>5</a:t>
            </a:fld>
            <a:endParaRPr lang="en-GB" b="1" cap="all" spc="100" dirty="0">
              <a:solidFill>
                <a:schemeClr val="accent2"/>
              </a:solidFill>
            </a:endParaRP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7EEC88B3-4BC2-6EC4-37EE-EEE760CFF6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1219705"/>
              </p:ext>
            </p:extLst>
          </p:nvPr>
        </p:nvGraphicFramePr>
        <p:xfrm>
          <a:off x="2905496" y="1548495"/>
          <a:ext cx="6718756" cy="47214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59378">
                  <a:extLst>
                    <a:ext uri="{9D8B030D-6E8A-4147-A177-3AD203B41FA5}">
                      <a16:colId xmlns:a16="http://schemas.microsoft.com/office/drawing/2014/main" val="1669238950"/>
                    </a:ext>
                  </a:extLst>
                </a:gridCol>
                <a:gridCol w="3359378">
                  <a:extLst>
                    <a:ext uri="{9D8B030D-6E8A-4147-A177-3AD203B41FA5}">
                      <a16:colId xmlns:a16="http://schemas.microsoft.com/office/drawing/2014/main" val="6263095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0">
                          <a:effectLst/>
                        </a:rPr>
                        <a:t>STRENGHTHS</a:t>
                      </a:r>
                      <a:endParaRPr lang="en-GB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9" marR="60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0" dirty="0">
                          <a:effectLst/>
                        </a:rPr>
                        <a:t>WEAKNESSES</a:t>
                      </a:r>
                      <a:endParaRPr lang="en-GB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9" marR="60819" marT="0" marB="0"/>
                </a:tc>
                <a:extLst>
                  <a:ext uri="{0D108BD9-81ED-4DB2-BD59-A6C34878D82A}">
                    <a16:rowId xmlns:a16="http://schemas.microsoft.com/office/drawing/2014/main" val="3800991606"/>
                  </a:ext>
                </a:extLst>
              </a:tr>
              <a:tr h="145396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Dominates the smartphone market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Stronghold in the Asian Markets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Eco friendly innovations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Award winning Brand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u="none" strike="noStrike" kern="0" dirty="0">
                          <a:effectLst/>
                        </a:rPr>
                        <a:t> </a:t>
                      </a:r>
                      <a:endParaRPr lang="en-GB" sz="1600" kern="100" dirty="0">
                        <a:effectLst/>
                      </a:endParaRPr>
                    </a:p>
                  </a:txBody>
                  <a:tcPr marL="60819" marR="60819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Dependence on American Markets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Dependence on Android </a:t>
                      </a:r>
                      <a:r>
                        <a:rPr lang="en-GB" sz="1600" dirty="0" err="1">
                          <a:effectLst/>
                        </a:rPr>
                        <a:t>Os</a:t>
                      </a:r>
                      <a:endParaRPr lang="en-GB" sz="16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Decline in smartphone sales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Hereditary Leadership</a:t>
                      </a:r>
                    </a:p>
                    <a:p>
                      <a:pPr marL="2286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0" dirty="0">
                          <a:effectLst/>
                        </a:rPr>
                        <a:t> 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9" marR="60819" marT="0" marB="0"/>
                </a:tc>
                <a:extLst>
                  <a:ext uri="{0D108BD9-81ED-4DB2-BD59-A6C34878D82A}">
                    <a16:rowId xmlns:a16="http://schemas.microsoft.com/office/drawing/2014/main" val="1913100555"/>
                  </a:ext>
                </a:extLst>
              </a:tr>
              <a:tr h="1598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0">
                          <a:effectLst/>
                        </a:rPr>
                        <a:t>OPPORTUNITIES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9" marR="60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0">
                          <a:effectLst/>
                        </a:rPr>
                        <a:t>THREATS</a:t>
                      </a:r>
                      <a:endParaRPr lang="en-GB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9" marR="60819" marT="0" marB="0"/>
                </a:tc>
                <a:extLst>
                  <a:ext uri="{0D108BD9-81ED-4DB2-BD59-A6C34878D82A}">
                    <a16:rowId xmlns:a16="http://schemas.microsoft.com/office/drawing/2014/main" val="2821517309"/>
                  </a:ext>
                </a:extLst>
              </a:tr>
              <a:tr h="234368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Introduce Innovative Products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Growing Demand for Smartphones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Strategic Partnerships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HR Management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Diversification &amp; Acquisitions</a:t>
                      </a:r>
                    </a:p>
                  </a:txBody>
                  <a:tcPr marL="60819" marR="60819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Increased Competition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Patent Infringement Controversies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GB" sz="1600" dirty="0">
                          <a:effectLst/>
                        </a:rPr>
                        <a:t>Legal &amp; Regulatory Threats</a:t>
                      </a: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819" marR="60819" marT="0" marB="0"/>
                </a:tc>
                <a:extLst>
                  <a:ext uri="{0D108BD9-81ED-4DB2-BD59-A6C34878D82A}">
                    <a16:rowId xmlns:a16="http://schemas.microsoft.com/office/drawing/2014/main" val="3449023012"/>
                  </a:ext>
                </a:extLst>
              </a:tr>
            </a:tbl>
          </a:graphicData>
        </a:graphic>
      </p:graphicFrame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14961FC3-0199-139F-E082-0082041AF3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8391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372"/>
    </mc:Choice>
    <mc:Fallback xmlns="">
      <p:transition spd="slow" advTm="158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5E27C7C-4B68-4BBC-BF36-8959D8493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337" y="514754"/>
            <a:ext cx="5583659" cy="5137900"/>
          </a:xfrm>
        </p:spPr>
        <p:txBody>
          <a:bodyPr rtlCol="0" anchor="ctr">
            <a:normAutofit/>
          </a:bodyPr>
          <a:lstStyle/>
          <a:p>
            <a:pPr rtl="0"/>
            <a:r>
              <a:rPr lang="en-GB" dirty="0"/>
              <a:t>Samsung</a:t>
            </a:r>
            <a:br>
              <a:rPr lang="en-GB" dirty="0"/>
            </a:br>
            <a:r>
              <a:rPr lang="en-GB" dirty="0"/>
              <a:t> PESTLE </a:t>
            </a:r>
            <a:br>
              <a:rPr lang="en-GB" dirty="0"/>
            </a:br>
            <a:r>
              <a:rPr lang="en-GB" dirty="0"/>
              <a:t>ANALYSIS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6CBDFBC-C833-2E50-1454-DB76D4147C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/>
        </p:blipFill>
        <p:spPr>
          <a:xfrm>
            <a:off x="7120768" y="52021"/>
            <a:ext cx="4917319" cy="6805979"/>
          </a:xfrm>
          <a:noFill/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ECDE54D-4BD2-4764-A36A-8487DB61E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D8DA9DAA-006C-4F4B-980E-E3DF019B24E2}" type="slidenum">
              <a:rPr lang="en-GB" b="1" cap="all" spc="100" smtClean="0"/>
              <a:pPr rtl="0">
                <a:spcAft>
                  <a:spcPts val="600"/>
                </a:spcAft>
              </a:pPr>
              <a:t>6</a:t>
            </a:fld>
            <a:endParaRPr lang="en-GB" b="1" cap="all" spc="100"/>
          </a:p>
        </p:txBody>
      </p:sp>
      <p:pic>
        <p:nvPicPr>
          <p:cNvPr id="33" name="Audio 32">
            <a:hlinkClick r:id="" action="ppaction://media"/>
            <a:extLst>
              <a:ext uri="{FF2B5EF4-FFF2-40B4-BE49-F238E27FC236}">
                <a16:creationId xmlns:a16="http://schemas.microsoft.com/office/drawing/2014/main" id="{CDD8416C-6020-F918-4AC3-CA6C109180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4667596" y="4917809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782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488"/>
    </mc:Choice>
    <mc:Fallback xmlns="">
      <p:transition spd="slow" advTm="454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5E27C7C-4B68-4BBC-BF36-8959D8493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214" y="529085"/>
            <a:ext cx="9851571" cy="179161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sz="5400" dirty="0"/>
              <a:t>STAKEHOLDER ANALYSIS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ECDE54D-4BD2-4764-A36A-8487DB61E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D8DA9DAA-006C-4F4B-980E-E3DF019B24E2}" type="slidenum">
              <a:rPr lang="en-GB" b="1" cap="all" spc="100" smtClean="0">
                <a:solidFill>
                  <a:schemeClr val="accent2"/>
                </a:solidFill>
              </a:rPr>
              <a:t>7</a:t>
            </a:fld>
            <a:endParaRPr lang="en-GB" b="1" cap="all" spc="100">
              <a:solidFill>
                <a:schemeClr val="accent2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8AF99DA-4118-DCDC-9784-8DE3D0664D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437216" y="844771"/>
            <a:ext cx="7317568" cy="6013229"/>
          </a:xfr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0DDCD329-9B5D-501F-BB83-A365F7ADED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1371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352"/>
    </mc:Choice>
    <mc:Fallback xmlns="">
      <p:transition spd="slow" advTm="46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5E27C7C-4B68-4BBC-BF36-8959D8493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 anchor="ctr">
            <a:normAutofit/>
          </a:bodyPr>
          <a:lstStyle/>
          <a:p>
            <a:pPr rtl="0"/>
            <a:r>
              <a:rPr lang="en-GB" dirty="0"/>
              <a:t>Recommendation 1</a:t>
            </a:r>
          </a:p>
        </p:txBody>
      </p:sp>
      <p:pic>
        <p:nvPicPr>
          <p:cNvPr id="3074" name="Picture 2" descr="Hands holding a puzzle piece&#10;&#10;Description automatically generated">
            <a:extLst>
              <a:ext uri="{FF2B5EF4-FFF2-40B4-BE49-F238E27FC236}">
                <a16:creationId xmlns:a16="http://schemas.microsoft.com/office/drawing/2014/main" id="{FB5FFF89-21DB-1B8E-CC40-0D9B0C5E0EC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1869" y="1825625"/>
            <a:ext cx="8288262" cy="435133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ECDE54D-4BD2-4764-A36A-8487DB61E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D8DA9DAA-006C-4F4B-980E-E3DF019B24E2}" type="slidenum">
              <a:rPr lang="en-GB" b="1" cap="all" spc="100" smtClean="0"/>
              <a:pPr rtl="0">
                <a:spcAft>
                  <a:spcPts val="600"/>
                </a:spcAft>
              </a:pPr>
              <a:t>8</a:t>
            </a:fld>
            <a:endParaRPr lang="en-GB" b="1" cap="all" spc="1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2E7F44-71A8-7E12-67CB-09FCB27A6496}"/>
              </a:ext>
            </a:extLst>
          </p:cNvPr>
          <p:cNvSpPr txBox="1"/>
          <p:nvPr/>
        </p:nvSpPr>
        <p:spPr>
          <a:xfrm>
            <a:off x="8059189" y="5923047"/>
            <a:ext cx="215299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@changemaker (2021)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54BD7C63-18F7-EDE5-6F9C-06BD7DB12E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6679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440"/>
    </mc:Choice>
    <mc:Fallback xmlns="">
      <p:transition spd="slow" advTm="584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5E27C7C-4B68-4BBC-BF36-8959D8493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 anchor="ctr">
            <a:normAutofit/>
          </a:bodyPr>
          <a:lstStyle/>
          <a:p>
            <a:pPr rtl="0"/>
            <a:r>
              <a:rPr lang="en-GB"/>
              <a:t>Recommendation 2</a:t>
            </a:r>
          </a:p>
        </p:txBody>
      </p:sp>
      <p:pic>
        <p:nvPicPr>
          <p:cNvPr id="4098" name="Picture 2" descr="Scientists say people should not replace their phones so often in order to conserve rare elements used in their manufacture">
            <a:extLst>
              <a:ext uri="{FF2B5EF4-FFF2-40B4-BE49-F238E27FC236}">
                <a16:creationId xmlns:a16="http://schemas.microsoft.com/office/drawing/2014/main" id="{20E2034D-27D3-9AB7-E033-BC7E915698D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13" b="19314"/>
          <a:stretch/>
        </p:blipFill>
        <p:spPr bwMode="auto">
          <a:xfrm>
            <a:off x="838200" y="1825625"/>
            <a:ext cx="10515600" cy="435133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ECDE54D-4BD2-4764-A36A-8487DB61E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D8DA9DAA-006C-4F4B-980E-E3DF019B24E2}" type="slidenum">
              <a:rPr lang="en-GB" b="1" cap="all" spc="100" smtClean="0"/>
              <a:pPr rtl="0">
                <a:spcAft>
                  <a:spcPts val="600"/>
                </a:spcAft>
              </a:pPr>
              <a:t>9</a:t>
            </a:fld>
            <a:endParaRPr lang="en-GB" b="1" cap="all" spc="1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24C5EC-6F7E-8A4D-212A-817869A05C1F}"/>
              </a:ext>
            </a:extLst>
          </p:cNvPr>
          <p:cNvSpPr txBox="1"/>
          <p:nvPr/>
        </p:nvSpPr>
        <p:spPr>
          <a:xfrm>
            <a:off x="7606145" y="6356350"/>
            <a:ext cx="21862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/>
              <a:t>Gabbatis</a:t>
            </a:r>
            <a:r>
              <a:rPr lang="en-GB" sz="1200" dirty="0"/>
              <a:t> (2019)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00FFAA21-5162-2FD8-F8A6-8F1272D5A7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670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175"/>
    </mc:Choice>
    <mc:Fallback xmlns="">
      <p:transition spd="slow" advTm="411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est samsung phones - samsung a32">
            <a:extLst>
              <a:ext uri="{FF2B5EF4-FFF2-40B4-BE49-F238E27FC236}">
                <a16:creationId xmlns:a16="http://schemas.microsoft.com/office/drawing/2014/main" id="{188A4DF1-327B-E0FA-78BB-18CDDCA101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38" y="1825625"/>
            <a:ext cx="4351338" cy="43513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934EEE8-9848-7225-A5F4-DD69E071806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25" y="1825625"/>
            <a:ext cx="5848350" cy="43513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55E27C7C-4B68-4BBC-BF36-8959D8493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 anchor="ctr">
            <a:normAutofit/>
          </a:bodyPr>
          <a:lstStyle/>
          <a:p>
            <a:pPr rtl="0"/>
            <a:r>
              <a:rPr lang="en-GB" dirty="0"/>
              <a:t>Recommendation 3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ECDE54D-4BD2-4764-A36A-8487DB61E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D8DA9DAA-006C-4F4B-980E-E3DF019B24E2}" type="slidenum">
              <a:rPr lang="en-GB" b="1" cap="all" spc="100" smtClean="0"/>
              <a:pPr rtl="0">
                <a:spcAft>
                  <a:spcPts val="600"/>
                </a:spcAft>
              </a:pPr>
              <a:t>10</a:t>
            </a:fld>
            <a:endParaRPr lang="en-GB" b="1" cap="all" spc="10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0AAA428-182C-B506-7B3B-238097A262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(Nash, n.d)       (Vota, 2011)</a:t>
            </a:r>
            <a:r>
              <a:rPr kumimoji="0" lang="en-GB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3CC538-9733-7212-7D2B-64CF1D91B785}"/>
              </a:ext>
            </a:extLst>
          </p:cNvPr>
          <p:cNvSpPr txBox="1"/>
          <p:nvPr/>
        </p:nvSpPr>
        <p:spPr>
          <a:xfrm>
            <a:off x="2310938" y="6176963"/>
            <a:ext cx="224443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Nash (</a:t>
            </a:r>
            <a:r>
              <a:rPr lang="en-GB" sz="1100" dirty="0" err="1"/>
              <a:t>n.d</a:t>
            </a:r>
            <a:r>
              <a:rPr lang="en-GB" sz="1100" dirty="0"/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B30878-DD20-FBCA-319E-2B6E07895B47}"/>
              </a:ext>
            </a:extLst>
          </p:cNvPr>
          <p:cNvSpPr txBox="1"/>
          <p:nvPr/>
        </p:nvSpPr>
        <p:spPr>
          <a:xfrm>
            <a:off x="8836429" y="6176963"/>
            <a:ext cx="124690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err="1"/>
              <a:t>Vota</a:t>
            </a:r>
            <a:r>
              <a:rPr lang="en-GB" sz="1100" dirty="0"/>
              <a:t> (2011)</a:t>
            </a:r>
          </a:p>
        </p:txBody>
      </p:sp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74DEAECD-A611-E604-0A46-87B236CDFD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60070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169"/>
    </mc:Choice>
    <mc:Fallback>
      <p:transition spd="slow" advTm="46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4E7C2-A8A2-3280-CA57-5FD670F632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040"/>
            <a:ext cx="9144000" cy="2340864"/>
          </a:xfrm>
        </p:spPr>
        <p:txBody>
          <a:bodyPr anchor="b">
            <a:normAutofit/>
          </a:bodyPr>
          <a:lstStyle/>
          <a:p>
            <a:r>
              <a:rPr lang="en-GB"/>
              <a:t>Thank You</a:t>
            </a:r>
          </a:p>
        </p:txBody>
      </p:sp>
      <p:sp>
        <p:nvSpPr>
          <p:cNvPr id="4" name="Slide Number Placeholder 3" hidden="1">
            <a:extLst>
              <a:ext uri="{FF2B5EF4-FFF2-40B4-BE49-F238E27FC236}">
                <a16:creationId xmlns:a16="http://schemas.microsoft.com/office/drawing/2014/main" id="{5B8E9710-2EE7-4973-90BE-0B122368306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D8DA9DAA-006C-4F4B-980E-E3DF019B24E2}" type="slidenum">
              <a:rPr lang="en-GB" noProof="0" smtClean="0"/>
              <a:pPr rtl="0">
                <a:spcAft>
                  <a:spcPts val="600"/>
                </a:spcAft>
              </a:pPr>
              <a:t>11</a:t>
            </a:fld>
            <a:endParaRPr lang="en-GB" noProof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0B7B26D-BE28-97CF-5139-FDF44AF435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72308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8"/>
    </mc:Choice>
    <mc:Fallback>
      <p:transition spd="slow" advTm="31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5E27C7C-4B68-4BBC-BF36-8959D8493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187" y="512610"/>
            <a:ext cx="6427124" cy="75450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sz="5400" dirty="0"/>
              <a:t>References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ECDE54D-4BD2-4764-A36A-8487DB61E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D8DA9DAA-006C-4F4B-980E-E3DF019B24E2}" type="slidenum">
              <a:rPr lang="en-GB" b="1" cap="all" spc="100" smtClean="0">
                <a:solidFill>
                  <a:schemeClr val="accent2"/>
                </a:solidFill>
              </a:rPr>
              <a:t>12</a:t>
            </a:fld>
            <a:endParaRPr lang="en-GB" b="1" cap="all" spc="100">
              <a:solidFill>
                <a:schemeClr val="accent2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D55DD3C-89FC-43B7-583C-FE136C08FD0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791001"/>
            <a:ext cx="10134600" cy="644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@Changemaker. (2021).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Medium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Strategic Partnerships [IMAGE]: https://medium.com/@azeemsquest/strategic-partnerships-8081dd3d596a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Bhasin, H. (2023, May 03).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Marketing 91.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SWOT Analysis of Samsung 2023: https://www.marketing91.com/swot-analysis-samsung/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BoardMix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</a:t>
            </a: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n.d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kumimoji="0" lang="en-US" altLang="en-US" sz="11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BoardMix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Samsung PESTLE Analysis: A Comprehensive Overview: https://boardmix.com/analysis/samsung-pestle-analysis/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Bondarenko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P. (2023, October 28).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Britannica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Samsung: https://www.britannica.com/topic/Samsung-Electronics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Burris, M. (2020, December 2). </a:t>
            </a:r>
            <a:r>
              <a:rPr kumimoji="0" lang="en-US" altLang="en-US" sz="11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Lifewire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The History of Samsung (1938-Present): https://www.lifewire.com/history-of-samsung-818809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CIPD. (2023, March).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CIPD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Pestle Analysis: https://www.cipd.org/uk/knowledge/factsheets/pestle-analysis-factsheet/#what-is-a-pestle-analysis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Cuofano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G. (2023).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Four Week Mba.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What Is Bowman’s Strategy Clock And Why It Matters In Business: https://fourweekmba.com/bowmans-strategy-clock/#:~:text=Bowman%E2%80%99s%20Strategy%20Clock%20is%20a%20marketing%20model%20concerned,a%20product%20based%20on%20price%20and%20perceived%20value.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Foley, J. (2022).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Creative Blog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The Apple Logo: a history [IMAGE]: https://www.creativebloq.com/news/apple-logo-history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Gabbatiss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 (2019).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Independent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‘Endangered’ elements used to make mobile phones are running out quickly, scientists </a:t>
            </a: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warnn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[IMAGE]: https://www.independent.co.uk/news/science/mobile-phones-elements-periodic-table-endangered-chemicals-st-andrews-a8739921.html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Gerry Johnson, K. S. (2008).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Exploring Corporate Strategy Text &amp; Cases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(8th ed.). Financial Times Prentice Hall. Retrieved from https://books.google.co.uk/books?hl=en&amp;lr=&amp;id=8KS4gKNgLysC&amp;oi=fnd&amp;pg=PA1&amp;dq=Johnson+%26%C2%A0Scholes+(2006)%C2%A0definition+of+strategy&amp;ots=ZHSLP39BVw&amp;sig=eZtXYVPicDFjIEedw7chKw7J4nc#v=onepage&amp;q=Johnson%20%26%C2%A0Scholes%20(2006)%C2%A0definition%20of%20s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Indeed Editorial Team. (2022, October 22).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Indeed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What is the </a:t>
            </a: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Mendelow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stakeholder matrix? Plus how to use it: https://uk.indeed.com/career-advice/career-development/mendelow-stakeholder-matrix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Indeed Editorial Team. (2022).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Indeed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What is the </a:t>
            </a: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Mendelow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stakeholder matrix? Plus how to use it: https://uk.indeed.com/career-advice/career-development/mendelow-stakeholder-matrix#:~:text=The%20benefits%20may%20include%3A,with%20them%20throughout%20the%20project.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Juneja, P. (2020).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Management Study Guide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Pestle Analysis of Samsung: https://www.managementstudyguide.com/pestle-analysis-of-samsung.htm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Jurevicius, O. (2023, March 30).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Strategic </a:t>
            </a:r>
            <a:r>
              <a:rPr kumimoji="0" lang="en-US" altLang="en-US" sz="11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Managemnt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Insights.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SWOT Analysis of Samsung (6 Key Strengths in 2023): https://strategicmanagementinsight.com/swot-analyses/samsung-swot-analysis/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Kenton, W. (2023, May).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Investopedia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What Is Strategic Management?: https://www.investopedia.com/terms/s/strategic-management.asp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Kenton, W. (2023, October 30).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Investopedia.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SWOT Analysis: How To With Table and Example: https://www.investopedia.com/terms/s/swot.asp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Martin, V. (2023, September 24). </a:t>
            </a:r>
            <a:r>
              <a:rPr kumimoji="0" lang="en-US" altLang="en-US" sz="11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Panmore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Institute.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Samsung Swot Analysis: https://panmore.com/samsung-swot-analysis-internal-external-factors-recommendations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Mind Tools Concept Team. (n.d.).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Mindtools.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Bowman's Strategy Clock: https://www.mindtools.com/a2rq300/bowmans-strategy-clock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MindTools. (2022).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Mindtools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Stakeholder Analysis: https://www.mindtools.com/aol0rms/stakeholder-analysis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Mindtools Concept Team. (</a:t>
            </a: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n.d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Mindtools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Bowman's Strategy Clock: https://www.mindtools.com/a2rq300/bowmans-strategy-clock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Moore, K. (2011).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Ivy Business Journal.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The Emergent Way: How to achieve meaningful growth in an era of flat growth: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https://iveybusinessjournal.com/publication/the-emergent-way-how-to-achieve-meaningful-growth-in-an-era-of-flat-growth/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Nash, A. (</a:t>
            </a:r>
            <a:r>
              <a:rPr lang="en-US" sz="1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n.d</a:t>
            </a:r>
            <a:r>
              <a:rPr lang="en-US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sz="1200" i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Mobilke</a:t>
            </a:r>
            <a:r>
              <a:rPr lang="en-US" sz="12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Trans</a:t>
            </a:r>
            <a:r>
              <a:rPr lang="en-US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Best Samsung Phones for You: High-end, Mid-range and Low-budget Ones [IMAGE]: https://mobiletrans.wondershare.com/phone-info/best-samsung-mobile-phones.html</a:t>
            </a:r>
            <a:endParaRPr lang="en-GB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Parker, B. (2023, April 03).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Business Strategy Hub.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Samsung SWOT Analysis 2023 | SWOT Analysis of Samsung: https://bstrategyhub.com/swot-analysis-of-samsung-2019-samsung-swot-analysis/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0775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5E27C7C-4B68-4BBC-BF36-8959D8493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947" y="588168"/>
            <a:ext cx="5257800" cy="175202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sz="5400" dirty="0"/>
              <a:t>References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ECDE54D-4BD2-4764-A36A-8487DB61E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D8DA9DAA-006C-4F4B-980E-E3DF019B24E2}" type="slidenum">
              <a:rPr lang="en-GB" b="1" cap="all" spc="100" smtClean="0">
                <a:solidFill>
                  <a:schemeClr val="accent2"/>
                </a:solidFill>
              </a:rPr>
              <a:t>13</a:t>
            </a:fld>
            <a:endParaRPr lang="en-GB" b="1" cap="all" spc="100">
              <a:solidFill>
                <a:schemeClr val="accent2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0A48AEF-CED6-38A5-7C9C-553E820A42A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966947" y="1070853"/>
            <a:ext cx="11005520" cy="576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Pereira, D. (2023, May 10).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Business Model Analyst.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Samsung Swot Analysis: https://businessmodelanalyst.com/samsung-swot-analysis/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Pratap, A. (2022).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Medium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A few reasons why Samsung is successful: https://abhijeetpratap.medium.com/a-few-reasons-why-samsung-is-successful-86c8db6afb59#:~:text=the%20biggest%20reason%20Samsung%20found,its%20focus%20on%20innovation%20fall.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Proffesional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Academy. (n.d.). </a:t>
            </a:r>
            <a:r>
              <a:rPr kumimoji="0" lang="en-US" altLang="en-US" sz="12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Proffesional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Academy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Mendelow's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Matrix - Marketing Theories: https://www.professionalacademy.com/blogs/mendelows-matrix-marketing-theories/#:~:text=Mendelow%27s%20Matrix%20was%20created%20in,on%20a%20big%20business%20decision.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Ramirez, M. (2023). </a:t>
            </a:r>
            <a:r>
              <a:rPr kumimoji="0" lang="en-US" altLang="en-US" sz="12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Pitchgrade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Samsung: Business Model, SWOT Analysis, and Competitors 2023: https://pitchgrade.com/companies/samsung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Raven 360 Team. (2023).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Raven 360 Team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Customer engagement strategies: https://www.raven360.com/blog/proven-ways-to-increase-customer-engagement#:~:text=Keeping%20people%20engaged%20throughout%20the,CLV%20(customer%20lifetime%20value).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Rees, K. (2021, May 18).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 Use Of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Origins, Growth, and Success: The History of Samsung: https://www.makeuseof.com/origins-growth-and-success-the-history-of-samsung/#:~:text=Samsung%20was%20founded%20in%20January%20of%201969%2C%20under,founder%2C%20Lee%20Byung-Chul%2C%20was%20a%20South%20Korean%20businessman.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Samsung Electronics Company Overview &amp; News. (n.d.).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Forbes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Samsung Electronics: https://www.forbes.com/companies/samsung-electronics/#:~:text=Samsung%20Electronics%20inspires%20the%20world,LSI%2C%20foundry%20and%20LED%20solutions.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Samsung. (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n.d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Samsung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Simple, iconic, timeless [IMAGE]: https://www.samsung.com/uk/about-us/brand-identity/logo/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Samsung Newsroom. (2022).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Samsung Newsroom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International Design Excellence Awards 2022: https://news.samsung.com/global/samsung-electronics-wins-42-awards-at-the-international-design-excellence-awards-2022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Samsung. (n.d.).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Samsung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Stakeholder Engagement: https://www.samsung.com/global/sustainability/media/pdf/Stakeholder%20Engagement.pdf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Shaw, A. A. (2020).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Business Management &amp; Marketing.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Swot Analysis of Samsung: https://swotandpestleanalysis.com/swot-analysis-of-samsung/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Shaw, A. A. (2020).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Business Management &amp; Marketing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PESTLE Analysis of Samsung (Smartphones).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Study Smarter. (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n.d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Study Smarter.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Bowman's Strategic Clock theory: https://www.studysmarter.co.uk/explanations/business-studies/strategic-direction/bowmans-strategic-clock/#:~:text=Bowman's%20Strategic%20Clock%20was%20invented,first%20published%20in%201997%20in%E2%80%A6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Strategy Story. (2023).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Strategy Story.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Retrieved from Samsung Swot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Analyusis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https://thestrategystory.com/blog/samsung-swot-analysis/#:~:text=Intense%20competition%3A%20Samsung%20faces%20fierce,share%2C%20pricing%2C%20and%20innovation.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Strategy Story. (2023).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Strategy Story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Samsung Pestel Analysis: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https://thestrategystory.com/blog/samsung-pestel-analysis/#google_vignette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Vota</a:t>
            </a:r>
            <a:r>
              <a:rPr lang="en-US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W. (2011). </a:t>
            </a:r>
            <a:r>
              <a:rPr lang="en-US" sz="12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ICT works</a:t>
            </a:r>
            <a:r>
              <a:rPr lang="en-US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What are Affordable Technologies for Supporting Learning and Collaboration in Africa? [IMAGE]: https://www.ictworks.org/what-are-affordable-technologies-supporting-learning-and-collaboration-africa/</a:t>
            </a:r>
            <a:endParaRPr lang="en-GB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603891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Univers">
  <a:themeElements>
    <a:clrScheme name="Gradient">
      <a:dk1>
        <a:sysClr val="windowText" lastClr="000000"/>
      </a:dk1>
      <a:lt1>
        <a:sysClr val="window" lastClr="FFFFFF"/>
      </a:lt1>
      <a:dk2>
        <a:srgbClr val="10013F"/>
      </a:dk2>
      <a:lt2>
        <a:srgbClr val="F2F0FF"/>
      </a:lt2>
      <a:accent1>
        <a:srgbClr val="814DFF"/>
      </a:accent1>
      <a:accent2>
        <a:srgbClr val="243FFF"/>
      </a:accent2>
      <a:accent3>
        <a:srgbClr val="FF83B6"/>
      </a:accent3>
      <a:accent4>
        <a:srgbClr val="FF9022"/>
      </a:accent4>
      <a:accent5>
        <a:srgbClr val="FF1F85"/>
      </a:accent5>
      <a:accent6>
        <a:srgbClr val="1A98FF"/>
      </a:accent6>
      <a:hlink>
        <a:srgbClr val="0563C1"/>
      </a:hlink>
      <a:folHlink>
        <a:srgbClr val="954F72"/>
      </a:folHlink>
    </a:clrScheme>
    <a:fontScheme name="Univers">
      <a:majorFont>
        <a:latin typeface="Univers"/>
        <a:ea typeface=""/>
        <a:cs typeface=""/>
      </a:majorFont>
      <a:minorFont>
        <a:latin typeface="Univer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8167186_TF89338750_Win32" id="{41E8F413-9A18-4BDF-B28A-7CD5BF285DD4}" vid="{F5763C4E-78C1-4EFB-B9F5-2F4B07C76D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be49ff73-cec0-4379-9da8-63ff3cc411bb" xsi:nil="true"/>
    <_activity xmlns="be49ff73-cec0-4379-9da8-63ff3cc411b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1B451D30E41240A96500EC6D397FB6" ma:contentTypeVersion="10" ma:contentTypeDescription="Create a new document." ma:contentTypeScope="" ma:versionID="154cf7b387203b5f292042d471e33934">
  <xsd:schema xmlns:xsd="http://www.w3.org/2001/XMLSchema" xmlns:xs="http://www.w3.org/2001/XMLSchema" xmlns:p="http://schemas.microsoft.com/office/2006/metadata/properties" xmlns:ns3="be49ff73-cec0-4379-9da8-63ff3cc411bb" xmlns:ns4="90b58af8-24e5-4252-ab67-b2f2985aee88" targetNamespace="http://schemas.microsoft.com/office/2006/metadata/properties" ma:root="true" ma:fieldsID="0a0d802d89cdf1a4ab8c4a40bc08530d" ns3:_="" ns4:_="">
    <xsd:import namespace="be49ff73-cec0-4379-9da8-63ff3cc411bb"/>
    <xsd:import namespace="90b58af8-24e5-4252-ab67-b2f2985aee8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49ff73-cec0-4379-9da8-63ff3cc411b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b58af8-24e5-4252-ab67-b2f2985aee8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9919F73-B6C2-4A43-95E2-833EC48925FE}">
  <ds:schemaRefs>
    <ds:schemaRef ds:uri="http://purl.org/dc/elements/1.1/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90b58af8-24e5-4252-ab67-b2f2985aee88"/>
    <ds:schemaRef ds:uri="be49ff73-cec0-4379-9da8-63ff3cc411bb"/>
  </ds:schemaRefs>
</ds:datastoreItem>
</file>

<file path=customXml/itemProps2.xml><?xml version="1.0" encoding="utf-8"?>
<ds:datastoreItem xmlns:ds="http://schemas.openxmlformats.org/officeDocument/2006/customXml" ds:itemID="{3C8E00D1-8EA3-4E42-801D-0253E1EAFC2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94557E-40B8-4CAA-A5AF-BEF505E711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49ff73-cec0-4379-9da8-63ff3cc411bb"/>
    <ds:schemaRef ds:uri="90b58af8-24e5-4252-ab67-b2f2985aee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{85CF9785-A780-4603-B3E7-E3DA6AF5B247}tf89338750_win32</Template>
  <TotalTime>0</TotalTime>
  <Words>1749</Words>
  <Application>Microsoft Office PowerPoint</Application>
  <PresentationFormat>Widescreen</PresentationFormat>
  <Paragraphs>113</Paragraphs>
  <Slides>13</Slides>
  <Notes>12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Univers</vt:lpstr>
      <vt:lpstr>GradientUnivers</vt:lpstr>
      <vt:lpstr>Strategies for Resilience and Prosperity  (BMSP60006)  Samsung</vt:lpstr>
      <vt:lpstr>What is Strategy?</vt:lpstr>
      <vt:lpstr> </vt:lpstr>
      <vt:lpstr>Bowman's strategic cLOCK</vt:lpstr>
      <vt:lpstr>SWOT ANALYSIS OF SAMSUNG</vt:lpstr>
      <vt:lpstr>Samsung  PESTLE  ANALYSIS</vt:lpstr>
      <vt:lpstr>STAKEHOLDER ANALYSIS</vt:lpstr>
      <vt:lpstr>Recommendation 1</vt:lpstr>
      <vt:lpstr>Recommendation 2</vt:lpstr>
      <vt:lpstr>Recommendation 3</vt:lpstr>
      <vt:lpstr>Thank You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Strategies for Resilience and Prosperity  (BMSP60006)  Samsung</dc:title>
  <dc:creator>Sophie Evans (2108843)</dc:creator>
  <cp:lastModifiedBy>Sophie Evans (2108843)</cp:lastModifiedBy>
  <cp:revision>2</cp:revision>
  <dcterms:created xsi:type="dcterms:W3CDTF">2023-12-06T09:06:09Z</dcterms:created>
  <dcterms:modified xsi:type="dcterms:W3CDTF">2023-12-20T09:52:56Z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0x010100891B451D30E41240A96500EC6D397FB6</vt:lpwstr>
  </property>
</Properties>
</file>