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6"/>
  </p:notesMasterIdLst>
  <p:handoutMasterIdLst>
    <p:handoutMasterId r:id="rId17"/>
  </p:handoutMasterIdLst>
  <p:sldIdLst>
    <p:sldId id="256" r:id="rId4"/>
    <p:sldId id="257" r:id="rId5"/>
    <p:sldId id="293" r:id="rId6"/>
    <p:sldId id="295" r:id="rId7"/>
    <p:sldId id="294" r:id="rId8"/>
    <p:sldId id="297" r:id="rId9"/>
    <p:sldId id="299" r:id="rId10"/>
    <p:sldId id="296" r:id="rId11"/>
    <p:sldId id="298" r:id="rId12"/>
    <p:sldId id="300" r:id="rId13"/>
    <p:sldId id="301" r:id="rId14"/>
    <p:sldId id="291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5846" autoAdjust="0"/>
  </p:normalViewPr>
  <p:slideViewPr>
    <p:cSldViewPr>
      <p:cViewPr varScale="1">
        <p:scale>
          <a:sx n="100" d="100"/>
          <a:sy n="100" d="100"/>
        </p:scale>
        <p:origin x="1914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2/23/2018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2/23/2018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2/23/2018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2/23/2018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2/23/2018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2/23/2018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2/23/2018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Push Notifications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5: </a:t>
            </a:r>
            <a:r>
              <a:rPr lang="en-GB" dirty="0"/>
              <a:t>Advanced Mobile Application Development (AMAD)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smtClean="0"/>
              <a:t>19-Feb-2018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Firebase Cloud Messaging Service</a:t>
            </a:r>
          </a:p>
          <a:p>
            <a:r>
              <a:rPr lang="en-GB" dirty="0" smtClean="0"/>
              <a:t>Azure Notification Hubs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09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Azure Notification Hubs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Provide an easy-to-use, multi-platform scaled-out push engine.</a:t>
            </a:r>
          </a:p>
          <a:p>
            <a:r>
              <a:rPr lang="en-GB" dirty="0" smtClean="0"/>
              <a:t>Easily send target and personalised push notifications to any mobile platform </a:t>
            </a:r>
            <a:r>
              <a:rPr lang="en-GB" dirty="0" smtClean="0"/>
              <a:t>from:</a:t>
            </a:r>
            <a:endParaRPr lang="en-GB" dirty="0" smtClean="0"/>
          </a:p>
          <a:p>
            <a:pPr lvl="1"/>
            <a:r>
              <a:rPr lang="en-GB" dirty="0" smtClean="0"/>
              <a:t>The cloud</a:t>
            </a:r>
          </a:p>
          <a:p>
            <a:pPr lvl="1"/>
            <a:r>
              <a:rPr lang="en-GB" dirty="0" smtClean="0"/>
              <a:t>On-premises backend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1156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Push Notification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Push Notifications are delivered through Platform Notification Systems (</a:t>
            </a:r>
            <a:r>
              <a:rPr lang="en-GB" dirty="0" err="1" smtClean="0"/>
              <a:t>PNSes</a:t>
            </a:r>
            <a:r>
              <a:rPr lang="en-GB" dirty="0" smtClean="0"/>
              <a:t>).</a:t>
            </a:r>
          </a:p>
          <a:p>
            <a:pPr lvl="1"/>
            <a:r>
              <a:rPr lang="en-GB" b="1" dirty="0" smtClean="0"/>
              <a:t>APNS</a:t>
            </a:r>
            <a:r>
              <a:rPr lang="en-GB" dirty="0" smtClean="0"/>
              <a:t>: Apple Push Notification Service</a:t>
            </a:r>
          </a:p>
          <a:p>
            <a:pPr lvl="1"/>
            <a:r>
              <a:rPr lang="en-GB" b="1" dirty="0" smtClean="0"/>
              <a:t>FCM</a:t>
            </a:r>
            <a:r>
              <a:rPr lang="en-GB" dirty="0" smtClean="0"/>
              <a:t>: Firebase Cloud Messaging</a:t>
            </a:r>
          </a:p>
          <a:p>
            <a:pPr lvl="1"/>
            <a:r>
              <a:rPr lang="en-GB" b="1" dirty="0" smtClean="0"/>
              <a:t>WNS</a:t>
            </a:r>
            <a:r>
              <a:rPr lang="en-GB" dirty="0" smtClean="0"/>
              <a:t>: Windows Notification Service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295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Notification Hub?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Eliminates the complexities associates with enabling push notifications on your own.</a:t>
            </a:r>
          </a:p>
          <a:p>
            <a:r>
              <a:rPr lang="en-GB" dirty="0" smtClean="0"/>
              <a:t>With Notification Hubs, devices simply have to register their PNS with a hub, and the backend sends messages to interested users, groups.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4005064"/>
            <a:ext cx="5600700" cy="2581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454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Firebase Cloud Messaging (FCM)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Allows you to deliver and receive messages and notifications on iOS, Android and the web for free.</a:t>
            </a:r>
          </a:p>
          <a:p>
            <a:r>
              <a:rPr lang="en-GB" dirty="0" smtClean="0"/>
              <a:t>We will only be implementing the Android version.</a:t>
            </a:r>
          </a:p>
          <a:p>
            <a:r>
              <a:rPr lang="en-GB" dirty="0" smtClean="0"/>
              <a:t>You will need to register your app with FCM.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9757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Registration with FCM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226084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Client app contacts FCM to obtain a registration token passing the sender ID, API Key and App ID to FCM.</a:t>
            </a:r>
          </a:p>
          <a:p>
            <a:r>
              <a:rPr lang="en-GB" dirty="0" smtClean="0"/>
              <a:t>FCM returns registration token to client.</a:t>
            </a:r>
          </a:p>
          <a:p>
            <a:r>
              <a:rPr lang="en-GB" dirty="0" smtClean="0"/>
              <a:t>Client app (optionally) forwards token to app server.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3729609"/>
            <a:ext cx="6880860" cy="3128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94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Integration with Azure App Service Mobile Apps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Enable Firebase Cloud Messaging for your app</a:t>
            </a:r>
          </a:p>
          <a:p>
            <a:r>
              <a:rPr lang="en-GB" dirty="0" smtClean="0"/>
              <a:t>Configure a Notification Hub for your app on Azure.</a:t>
            </a:r>
          </a:p>
          <a:p>
            <a:pPr lvl="1"/>
            <a:r>
              <a:rPr lang="en-GB" dirty="0" smtClean="0"/>
              <a:t>You will need to register the FCM API Key for your app.</a:t>
            </a:r>
          </a:p>
          <a:p>
            <a:r>
              <a:rPr lang="en-GB" dirty="0" smtClean="0"/>
              <a:t>Connect your app to the notification hub</a:t>
            </a:r>
          </a:p>
          <a:p>
            <a:pPr lvl="1"/>
            <a:r>
              <a:rPr lang="en-GB" dirty="0" smtClean="0"/>
              <a:t>Retrieve device PNS handle</a:t>
            </a:r>
          </a:p>
          <a:p>
            <a:pPr lvl="1"/>
            <a:r>
              <a:rPr lang="en-GB" dirty="0" smtClean="0"/>
              <a:t>Register device with Notification Hubs via Mobile Apps Client SDK register API</a:t>
            </a:r>
          </a:p>
          <a:p>
            <a:r>
              <a:rPr lang="en-GB" dirty="0" smtClean="0"/>
              <a:t>Send notifications from your app backend with Notification Hubs</a:t>
            </a:r>
          </a:p>
          <a:p>
            <a:r>
              <a:rPr lang="en-GB" dirty="0" smtClean="0"/>
              <a:t>The last two steps will be done via two </a:t>
            </a:r>
            <a:r>
              <a:rPr lang="en-GB" dirty="0" smtClean="0"/>
              <a:t>classes and the a Node.js middleware function on the app server.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517398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FCM Instance ID Receiver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To register and retrieve the registration token from FCM, you need to:</a:t>
            </a:r>
          </a:p>
          <a:p>
            <a:r>
              <a:rPr lang="en-GB" dirty="0" smtClean="0"/>
              <a:t>Declare the FCM Receiver in the Android Manifest.</a:t>
            </a:r>
          </a:p>
          <a:p>
            <a:r>
              <a:rPr lang="en-GB" dirty="0" smtClean="0"/>
              <a:t>Implement a class that extends the </a:t>
            </a:r>
            <a:r>
              <a:rPr lang="en-GB" b="1" dirty="0" err="1" smtClean="0"/>
              <a:t>FirebaseInstanceIdService</a:t>
            </a:r>
            <a:r>
              <a:rPr lang="en-GB" dirty="0" smtClean="0"/>
              <a:t>. </a:t>
            </a:r>
          </a:p>
          <a:p>
            <a:pPr lvl="1"/>
            <a:r>
              <a:rPr lang="en-GB" dirty="0" smtClean="0"/>
              <a:t>It uses the Instance ID API to request and obtain a registration token that authorises client app access.</a:t>
            </a:r>
          </a:p>
          <a:p>
            <a:pPr lvl="1"/>
            <a:r>
              <a:rPr lang="en-GB" dirty="0" smtClean="0"/>
              <a:t>Forward the registration token to the app server, Azure NH in this case, if app server requires it.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838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FCM Messaging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Implement a class </a:t>
            </a:r>
            <a:r>
              <a:rPr lang="en-GB" dirty="0"/>
              <a:t>that inherits from </a:t>
            </a:r>
            <a:r>
              <a:rPr lang="en-GB" b="1" dirty="0" err="1" smtClean="0"/>
              <a:t>FirebaseMessagingService</a:t>
            </a:r>
            <a:r>
              <a:rPr lang="en-GB" dirty="0" smtClean="0"/>
              <a:t>.</a:t>
            </a:r>
          </a:p>
          <a:p>
            <a:r>
              <a:rPr lang="en-GB" dirty="0" smtClean="0"/>
              <a:t>It is responsible for handling the notification messages received via an </a:t>
            </a:r>
            <a:r>
              <a:rPr lang="en-GB" b="1" dirty="0" err="1" smtClean="0"/>
              <a:t>OnMessageReceived</a:t>
            </a:r>
            <a:r>
              <a:rPr lang="en-GB" dirty="0" smtClean="0"/>
              <a:t> event handler.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6378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Sending the Notification via Node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message itself is a JSON format, called a payload that includes:</a:t>
            </a:r>
          </a:p>
          <a:p>
            <a:pPr lvl="1"/>
            <a:r>
              <a:rPr lang="en-GB" dirty="0" smtClean="0"/>
              <a:t>Notification Title and Body</a:t>
            </a:r>
          </a:p>
          <a:p>
            <a:pPr lvl="1"/>
            <a:r>
              <a:rPr lang="en-GB" dirty="0" smtClean="0"/>
              <a:t>Any Extra Data Items</a:t>
            </a:r>
          </a:p>
          <a:p>
            <a:pPr lvl="1"/>
            <a:r>
              <a:rPr lang="en-GB" dirty="0" smtClean="0"/>
              <a:t>Registration Token</a:t>
            </a:r>
          </a:p>
          <a:p>
            <a:pPr marL="594360" lvl="2" indent="0">
              <a:buNone/>
            </a:pPr>
            <a:r>
              <a:rPr lang="en-GB" dirty="0" err="1" smtClean="0">
                <a:solidFill>
                  <a:srgbClr val="0070C0"/>
                </a:solidFill>
              </a:rPr>
              <a:t>var</a:t>
            </a:r>
            <a:r>
              <a:rPr lang="en-GB" dirty="0" smtClean="0"/>
              <a:t> </a:t>
            </a:r>
            <a:r>
              <a:rPr lang="en-GB" b="1" dirty="0" smtClean="0"/>
              <a:t>payload</a:t>
            </a:r>
            <a:r>
              <a:rPr lang="en-GB" dirty="0" smtClean="0"/>
              <a:t> = {  </a:t>
            </a:r>
            <a:r>
              <a:rPr lang="en-GB" dirty="0"/>
              <a:t>"data": {    "message": </a:t>
            </a:r>
            <a:r>
              <a:rPr lang="en-GB" dirty="0" smtClean="0"/>
              <a:t>"",    …  </a:t>
            </a:r>
            <a:r>
              <a:rPr lang="en-GB" dirty="0"/>
              <a:t>}, 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"</a:t>
            </a:r>
            <a:r>
              <a:rPr lang="en-GB" dirty="0"/>
              <a:t>token": </a:t>
            </a:r>
            <a:r>
              <a:rPr lang="en-GB" dirty="0" smtClean="0"/>
              <a:t>"....",  </a:t>
            </a:r>
            <a:br>
              <a:rPr lang="en-GB" dirty="0" smtClean="0"/>
            </a:br>
            <a:r>
              <a:rPr lang="en-GB" dirty="0" smtClean="0"/>
              <a:t>    "</a:t>
            </a:r>
            <a:r>
              <a:rPr lang="en-GB" dirty="0"/>
              <a:t>notification": {    "title": "</a:t>
            </a:r>
            <a:r>
              <a:rPr lang="en-GB" dirty="0" err="1" smtClean="0"/>
              <a:t>XamChat</a:t>
            </a:r>
            <a:r>
              <a:rPr lang="en-GB" dirty="0" smtClean="0"/>
              <a:t>",    </a:t>
            </a:r>
            <a:r>
              <a:rPr lang="en-GB" dirty="0"/>
              <a:t>"body": </a:t>
            </a:r>
            <a:r>
              <a:rPr lang="en-GB" dirty="0" smtClean="0"/>
              <a:t>"Hello"  }}</a:t>
            </a:r>
          </a:p>
          <a:p>
            <a:r>
              <a:rPr lang="en-GB" dirty="0" smtClean="0"/>
              <a:t>The message is sent using the following method:</a:t>
            </a:r>
          </a:p>
          <a:p>
            <a:pPr marL="640080" lvl="2" indent="0">
              <a:buNone/>
            </a:pPr>
            <a:r>
              <a:rPr lang="en-GB" dirty="0" err="1"/>
              <a:t>context.push.gcm.send</a:t>
            </a:r>
            <a:r>
              <a:rPr lang="en-GB" dirty="0"/>
              <a:t>(null, </a:t>
            </a:r>
            <a:r>
              <a:rPr lang="en-GB" b="1" dirty="0"/>
              <a:t>p</a:t>
            </a:r>
            <a:r>
              <a:rPr lang="en-GB" b="1" dirty="0" smtClean="0"/>
              <a:t>ayload</a:t>
            </a:r>
            <a:r>
              <a:rPr lang="en-GB" dirty="0"/>
              <a:t>, function(error) </a:t>
            </a:r>
            <a:r>
              <a:rPr lang="en-GB" dirty="0" smtClean="0"/>
              <a:t>{ });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3804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Follow Instructions on Moodle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544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12349</TotalTime>
  <Words>456</Words>
  <Application>Microsoft Office PowerPoint</Application>
  <PresentationFormat>On-screen Show (4:3)</PresentationFormat>
  <Paragraphs>57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Calibri</vt:lpstr>
      <vt:lpstr>Cambria</vt:lpstr>
      <vt:lpstr>Wingdings</vt:lpstr>
      <vt:lpstr>Wingdings 2</vt:lpstr>
      <vt:lpstr>Median</vt:lpstr>
      <vt:lpstr>Push Notifications</vt:lpstr>
      <vt:lpstr>Today’s Lecture</vt:lpstr>
      <vt:lpstr>Azure Notification Hubs</vt:lpstr>
      <vt:lpstr>Push Notification Systems</vt:lpstr>
      <vt:lpstr>Why Notification Hub?</vt:lpstr>
      <vt:lpstr>Firebase Cloud Messaging (FCM)</vt:lpstr>
      <vt:lpstr>Registration with FCM</vt:lpstr>
      <vt:lpstr>Integration with Azure App Service Mobile Apps</vt:lpstr>
      <vt:lpstr>FCM Instance ID Receiver</vt:lpstr>
      <vt:lpstr>FCM Messaging Service</vt:lpstr>
      <vt:lpstr>Sending the Notification via Node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1495</cp:revision>
  <cp:lastPrinted>2014-09-29T16:21:25Z</cp:lastPrinted>
  <dcterms:created xsi:type="dcterms:W3CDTF">2013-09-18T07:00:31Z</dcterms:created>
  <dcterms:modified xsi:type="dcterms:W3CDTF">2018-02-23T07:18:12Z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