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67" r:id="rId3"/>
    <p:sldId id="257" r:id="rId4"/>
    <p:sldId id="293" r:id="rId5"/>
    <p:sldId id="269" r:id="rId6"/>
    <p:sldId id="291" r:id="rId7"/>
    <p:sldId id="276" r:id="rId8"/>
    <p:sldId id="292" r:id="rId9"/>
    <p:sldId id="270" r:id="rId10"/>
    <p:sldId id="278" r:id="rId11"/>
    <p:sldId id="277" r:id="rId12"/>
    <p:sldId id="279" r:id="rId13"/>
    <p:sldId id="280" r:id="rId14"/>
    <p:sldId id="281" r:id="rId15"/>
    <p:sldId id="283" r:id="rId16"/>
    <p:sldId id="282" r:id="rId17"/>
    <p:sldId id="284" r:id="rId18"/>
    <p:sldId id="285" r:id="rId19"/>
    <p:sldId id="286" r:id="rId20"/>
    <p:sldId id="271" r:id="rId21"/>
    <p:sldId id="287" r:id="rId22"/>
    <p:sldId id="289" r:id="rId23"/>
    <p:sldId id="290" r:id="rId24"/>
    <p:sldId id="272" r:id="rId25"/>
    <p:sldId id="275" r:id="rId26"/>
    <p:sldId id="268"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832" autoAdjust="0"/>
  </p:normalViewPr>
  <p:slideViewPr>
    <p:cSldViewPr>
      <p:cViewPr varScale="1">
        <p:scale>
          <a:sx n="68" d="100"/>
          <a:sy n="68" d="100"/>
        </p:scale>
        <p:origin x="-1446"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3681C7-3B5D-495B-9B1D-7A1636F0EEFD}" type="datetimeFigureOut">
              <a:rPr lang="en-GB" smtClean="0"/>
              <a:pPr/>
              <a:t>11/11/2011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6E6E14-C45F-419C-B862-1597D095481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 </a:t>
            </a:r>
          </a:p>
        </p:txBody>
      </p:sp>
      <p:sp>
        <p:nvSpPr>
          <p:cNvPr id="4" name="Slide Number Placeholder 3"/>
          <p:cNvSpPr>
            <a:spLocks noGrp="1"/>
          </p:cNvSpPr>
          <p:nvPr>
            <p:ph type="sldNum" sz="quarter" idx="10"/>
          </p:nvPr>
        </p:nvSpPr>
        <p:spPr/>
        <p:txBody>
          <a:bodyPr/>
          <a:lstStyle/>
          <a:p>
            <a:fld id="{1A6E6E14-C45F-419C-B862-1597D095481F}"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11/11/2011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Postmodern </a:t>
            </a:r>
            <a:br>
              <a:rPr lang="en-GB" dirty="0" smtClean="0"/>
            </a:br>
            <a:r>
              <a:rPr lang="en-GB" dirty="0" smtClean="0"/>
              <a:t>in literature</a:t>
            </a:r>
            <a:endParaRPr lang="en-GB" dirty="0"/>
          </a:p>
        </p:txBody>
      </p:sp>
      <p:sp>
        <p:nvSpPr>
          <p:cNvPr id="3" name="Subtitle 2"/>
          <p:cNvSpPr>
            <a:spLocks noGrp="1"/>
          </p:cNvSpPr>
          <p:nvPr>
            <p:ph type="subTitle" idx="1"/>
          </p:nvPr>
        </p:nvSpPr>
        <p:spPr>
          <a:xfrm>
            <a:off x="533400" y="3581400"/>
            <a:ext cx="7854696" cy="1399736"/>
          </a:xfrm>
        </p:spPr>
        <p:txBody>
          <a:bodyPr>
            <a:normAutofit lnSpcReduction="10000"/>
          </a:bodyPr>
          <a:lstStyle/>
          <a:p>
            <a:r>
              <a:rPr lang="en-GB" sz="2800" dirty="0" smtClean="0"/>
              <a:t>Contemporary Literature</a:t>
            </a:r>
          </a:p>
          <a:p>
            <a:endParaRPr lang="en-GB" dirty="0" smtClean="0"/>
          </a:p>
          <a:p>
            <a:r>
              <a:rPr lang="en-GB" dirty="0" smtClean="0"/>
              <a:t>Louise Squire, 2011</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The study of contemporary literature;  what is it about? Some starting points:</a:t>
            </a:r>
            <a:endParaRPr lang="en-GB" sz="3200" dirty="0"/>
          </a:p>
        </p:txBody>
      </p:sp>
      <p:sp>
        <p:nvSpPr>
          <p:cNvPr id="3" name="Content Placeholder 2"/>
          <p:cNvSpPr>
            <a:spLocks noGrp="1"/>
          </p:cNvSpPr>
          <p:nvPr>
            <p:ph idx="1"/>
          </p:nvPr>
        </p:nvSpPr>
        <p:spPr>
          <a:xfrm>
            <a:off x="457200" y="1935480"/>
            <a:ext cx="8229600" cy="4693920"/>
          </a:xfrm>
        </p:spPr>
        <p:txBody>
          <a:bodyPr>
            <a:normAutofit fontScale="92500" lnSpcReduction="20000"/>
          </a:bodyPr>
          <a:lstStyle/>
          <a:p>
            <a:r>
              <a:rPr lang="en-GB" dirty="0" smtClean="0"/>
              <a:t>Awareness of the contextualising socio-historical factors. What is the 2oth (and 21</a:t>
            </a:r>
            <a:r>
              <a:rPr lang="en-GB" baseline="30000" dirty="0" smtClean="0"/>
              <a:t>st</a:t>
            </a:r>
            <a:r>
              <a:rPr lang="en-GB" dirty="0" smtClean="0"/>
              <a:t>) century? What are its events? What are their social impact? How do writers write the century? </a:t>
            </a:r>
          </a:p>
          <a:p>
            <a:r>
              <a:rPr lang="en-GB" dirty="0" smtClean="0"/>
              <a:t>Literature as canon. What is the journey of literature moving from past to present? What challenges have contemporary authors / writers faced? </a:t>
            </a:r>
          </a:p>
          <a:p>
            <a:r>
              <a:rPr lang="en-GB" dirty="0" smtClean="0"/>
              <a:t>Articulating </a:t>
            </a:r>
            <a:r>
              <a:rPr lang="en-GB" dirty="0" smtClean="0"/>
              <a:t>the contemporary: how does contemporary literature stand out as contemporary? Does it? </a:t>
            </a:r>
          </a:p>
          <a:p>
            <a:r>
              <a:rPr lang="en-GB" dirty="0" smtClean="0"/>
              <a:t>Objective </a:t>
            </a:r>
            <a:r>
              <a:rPr lang="en-GB" dirty="0" smtClean="0"/>
              <a:t>/ subjective view</a:t>
            </a:r>
            <a:r>
              <a:rPr lang="en-GB" dirty="0" smtClean="0"/>
              <a:t>: how, as readers, can we conceive of and consider the contemporary when it is at the same time the context of our own lives? </a:t>
            </a:r>
          </a:p>
          <a:p>
            <a:r>
              <a:rPr lang="en-GB" dirty="0" smtClean="0"/>
              <a:t>Detailed </a:t>
            </a:r>
            <a:r>
              <a:rPr lang="en-GB" dirty="0" smtClean="0"/>
              <a:t>understanding of specific literary developments or trends that occur within the post-modern era</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353312"/>
          </a:xfrm>
        </p:spPr>
        <p:txBody>
          <a:bodyPr>
            <a:noAutofit/>
          </a:bodyPr>
          <a:lstStyle/>
          <a:p>
            <a:pPr algn="ctr"/>
            <a:r>
              <a:rPr lang="en-GB" sz="4400" dirty="0" smtClean="0"/>
              <a:t>Characteristics of postmodernism in literature</a:t>
            </a:r>
            <a:endParaRPr lang="en-GB" sz="4800" dirty="0"/>
          </a:p>
        </p:txBody>
      </p:sp>
      <p:sp>
        <p:nvSpPr>
          <p:cNvPr id="3" name="Content Placeholder 2"/>
          <p:cNvSpPr>
            <a:spLocks noGrp="1"/>
          </p:cNvSpPr>
          <p:nvPr>
            <p:ph idx="1"/>
          </p:nvPr>
        </p:nvSpPr>
        <p:spPr>
          <a:xfrm>
            <a:off x="457200" y="2133600"/>
            <a:ext cx="8229600" cy="4343400"/>
          </a:xfrm>
        </p:spPr>
        <p:txBody>
          <a:bodyPr>
            <a:normAutofit/>
          </a:bodyPr>
          <a:lstStyle/>
          <a:p>
            <a:pPr algn="ctr">
              <a:buNone/>
            </a:pPr>
            <a:r>
              <a:rPr lang="en-GB" dirty="0" smtClean="0"/>
              <a:t>Sarah Broom; </a:t>
            </a:r>
            <a:r>
              <a:rPr lang="en-GB" b="1" dirty="0" smtClean="0"/>
              <a:t>Poetry</a:t>
            </a:r>
            <a:r>
              <a:rPr lang="en-GB" dirty="0" smtClean="0"/>
              <a:t> </a:t>
            </a:r>
            <a:r>
              <a:rPr lang="en-GB" b="1" dirty="0" smtClean="0"/>
              <a:t>: </a:t>
            </a:r>
          </a:p>
          <a:p>
            <a:pPr>
              <a:buNone/>
            </a:pPr>
            <a:endParaRPr lang="en-GB" sz="1400" dirty="0" smtClean="0"/>
          </a:p>
          <a:p>
            <a:r>
              <a:rPr lang="en-GB" dirty="0" smtClean="0"/>
              <a:t>Self-consciousness</a:t>
            </a:r>
          </a:p>
          <a:p>
            <a:r>
              <a:rPr lang="en-GB" dirty="0" smtClean="0"/>
              <a:t>Irony </a:t>
            </a:r>
          </a:p>
          <a:p>
            <a:r>
              <a:rPr lang="en-GB" dirty="0" smtClean="0"/>
              <a:t>Fragmentation </a:t>
            </a:r>
          </a:p>
          <a:p>
            <a:r>
              <a:rPr lang="en-GB" dirty="0" smtClean="0"/>
              <a:t>Allusiveness </a:t>
            </a:r>
          </a:p>
          <a:p>
            <a:r>
              <a:rPr lang="en-GB" dirty="0" smtClean="0"/>
              <a:t>An attention to the materiality of language </a:t>
            </a:r>
          </a:p>
          <a:p>
            <a:r>
              <a:rPr lang="en-GB" dirty="0" smtClean="0"/>
              <a:t>A collapsing of the divisions between ‘high’ and ‘low’</a:t>
            </a:r>
          </a:p>
          <a:p>
            <a:pPr>
              <a:buNone/>
            </a:pPr>
            <a:endParaRPr lang="en-GB" sz="1200" dirty="0" smtClean="0"/>
          </a:p>
          <a:p>
            <a:pPr>
              <a:buNone/>
            </a:pPr>
            <a:r>
              <a:rPr lang="en-GB" dirty="0" smtClean="0"/>
              <a:t>						(Broom, 2006, 5)</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Autofit/>
          </a:bodyPr>
          <a:lstStyle/>
          <a:p>
            <a:pPr algn="ctr"/>
            <a:r>
              <a:rPr lang="en-GB" sz="3200" dirty="0" smtClean="0"/>
              <a:t>Characteristics of postmodernism </a:t>
            </a:r>
            <a:br>
              <a:rPr lang="en-GB" sz="3200" dirty="0" smtClean="0"/>
            </a:br>
            <a:r>
              <a:rPr lang="en-GB" sz="3200" dirty="0" smtClean="0"/>
              <a:t>in literature: </a:t>
            </a:r>
            <a:r>
              <a:rPr lang="en-GB" sz="2800" dirty="0" smtClean="0"/>
              <a:t>Marshall</a:t>
            </a:r>
            <a:endParaRPr lang="en-GB" sz="2800" dirty="0"/>
          </a:p>
        </p:txBody>
      </p:sp>
      <p:sp>
        <p:nvSpPr>
          <p:cNvPr id="3" name="Content Placeholder 2"/>
          <p:cNvSpPr>
            <a:spLocks noGrp="1"/>
          </p:cNvSpPr>
          <p:nvPr>
            <p:ph idx="1"/>
          </p:nvPr>
        </p:nvSpPr>
        <p:spPr>
          <a:xfrm>
            <a:off x="457200" y="1600200"/>
            <a:ext cx="8229600" cy="5257800"/>
          </a:xfrm>
        </p:spPr>
        <p:txBody>
          <a:bodyPr>
            <a:normAutofit fontScale="77500" lnSpcReduction="20000"/>
          </a:bodyPr>
          <a:lstStyle/>
          <a:p>
            <a:r>
              <a:rPr lang="en-GB" sz="2800" dirty="0" smtClean="0"/>
              <a:t>A critique of representation </a:t>
            </a:r>
          </a:p>
          <a:p>
            <a:r>
              <a:rPr lang="en-GB" sz="2800" dirty="0" smtClean="0"/>
              <a:t>A critique of subjectivity </a:t>
            </a:r>
          </a:p>
          <a:p>
            <a:r>
              <a:rPr lang="en-GB" sz="2800" dirty="0" smtClean="0"/>
              <a:t>An examination of </a:t>
            </a:r>
            <a:r>
              <a:rPr lang="en-GB" sz="2800" dirty="0" err="1" smtClean="0"/>
              <a:t>intertextuality</a:t>
            </a:r>
            <a:r>
              <a:rPr lang="en-GB" sz="2800" dirty="0" smtClean="0"/>
              <a:t> </a:t>
            </a:r>
          </a:p>
          <a:p>
            <a:r>
              <a:rPr lang="en-GB" sz="2800" dirty="0" smtClean="0"/>
              <a:t>Counter memory </a:t>
            </a:r>
          </a:p>
          <a:p>
            <a:pPr>
              <a:buNone/>
            </a:pPr>
            <a:r>
              <a:rPr lang="en-GB" sz="2800" dirty="0" smtClean="0"/>
              <a:t>	But : </a:t>
            </a:r>
          </a:p>
          <a:p>
            <a:pPr lvl="1"/>
            <a:r>
              <a:rPr lang="en-GB" dirty="0" smtClean="0"/>
              <a:t>What is at stake in our interpretations? </a:t>
            </a:r>
          </a:p>
          <a:p>
            <a:pPr lvl="1"/>
            <a:r>
              <a:rPr lang="en-GB" dirty="0" smtClean="0"/>
              <a:t>What is the history or context within which we ask our questions? </a:t>
            </a:r>
          </a:p>
          <a:p>
            <a:pPr lvl="1"/>
            <a:r>
              <a:rPr lang="en-GB" dirty="0" smtClean="0"/>
              <a:t>What is the paradigm that governs our questions?</a:t>
            </a:r>
          </a:p>
          <a:p>
            <a:r>
              <a:rPr lang="en-GB" sz="2800" dirty="0" smtClean="0"/>
              <a:t>‘Every interpretation is a political move. Every artistic, historical, literary, daily creation, discourse, comment, is a political act.’</a:t>
            </a:r>
          </a:p>
          <a:p>
            <a:r>
              <a:rPr lang="en-GB" sz="2800" dirty="0" smtClean="0"/>
              <a:t>‘Every interpretation involves choices that we make but also choices that we don’t know we make – </a:t>
            </a:r>
            <a:r>
              <a:rPr lang="en-GB" sz="2800" i="1" dirty="0" smtClean="0"/>
              <a:t>ideology</a:t>
            </a:r>
            <a:r>
              <a:rPr lang="en-GB" sz="2800" dirty="0" smtClean="0"/>
              <a:t>.’  </a:t>
            </a:r>
          </a:p>
          <a:p>
            <a:r>
              <a:rPr lang="en-GB" sz="2800" dirty="0" smtClean="0"/>
              <a:t>‘Closure is death – it restricts, chokes, cuts off.</a:t>
            </a:r>
          </a:p>
          <a:p>
            <a:r>
              <a:rPr lang="en-GB" sz="2800" dirty="0" smtClean="0"/>
              <a:t>‘To believe in absolute truths is to position something or someone as permanently ‘other’.’      (Marshall 1992, 192-3)</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0"/>
            <a:ext cx="8229600" cy="5029200"/>
          </a:xfrm>
        </p:spPr>
        <p:txBody>
          <a:bodyPr>
            <a:normAutofit fontScale="77500" lnSpcReduction="20000"/>
          </a:bodyPr>
          <a:lstStyle/>
          <a:p>
            <a:pPr algn="just">
              <a:lnSpc>
                <a:spcPct val="120000"/>
              </a:lnSpc>
              <a:spcBef>
                <a:spcPts val="0"/>
              </a:spcBef>
            </a:pPr>
            <a:r>
              <a:rPr lang="en-GB" dirty="0" smtClean="0"/>
              <a:t>‘Some of these concerns of the postmodern have to do with language: with how we constitute and are constituted by language; with the power of interpretation of language (who takes control of meaning).’</a:t>
            </a:r>
          </a:p>
          <a:p>
            <a:pPr algn="just"/>
            <a:endParaRPr lang="en-GB" sz="1000" dirty="0" smtClean="0"/>
          </a:p>
          <a:p>
            <a:pPr algn="just">
              <a:lnSpc>
                <a:spcPct val="120000"/>
              </a:lnSpc>
              <a:spcBef>
                <a:spcPts val="0"/>
              </a:spcBef>
            </a:pPr>
            <a:r>
              <a:rPr lang="en-GB" dirty="0" smtClean="0"/>
              <a:t>‘Another concern has to do with an emphasis on difference rather than identity: for example, people (and societies) are perceived as sites of difference, and not as centres from which pure knowledge emanates and to which absolute Truth may be made known’</a:t>
            </a:r>
          </a:p>
          <a:p>
            <a:pPr algn="just"/>
            <a:endParaRPr lang="en-GB" sz="1000" dirty="0" smtClean="0"/>
          </a:p>
          <a:p>
            <a:pPr algn="just">
              <a:lnSpc>
                <a:spcPct val="120000"/>
              </a:lnSpc>
              <a:spcBef>
                <a:spcPts val="0"/>
              </a:spcBef>
            </a:pPr>
            <a:r>
              <a:rPr lang="en-GB" dirty="0" smtClean="0"/>
              <a:t>This notion, like everything else, must be historicised. That many contemporary artists ... and theorists share a common discursive space in which these concerns are raised, and that these concerns make enough sense to use today for us to formulate them, is one indication of the postmodern moment: a moment which demands an awareness of being-within a way of thinking.’</a:t>
            </a:r>
          </a:p>
          <a:p>
            <a:pPr>
              <a:buNone/>
            </a:pPr>
            <a:r>
              <a:rPr lang="en-GB" dirty="0" smtClean="0"/>
              <a:t>							</a:t>
            </a:r>
            <a:r>
              <a:rPr lang="en-GB" sz="2300" dirty="0" smtClean="0"/>
              <a:t>(Marshall 1992, 2)</a:t>
            </a:r>
            <a:endParaRPr lang="en-GB" dirty="0" smtClean="0"/>
          </a:p>
        </p:txBody>
      </p:sp>
      <p:sp>
        <p:nvSpPr>
          <p:cNvPr id="4" name="Title 1"/>
          <p:cNvSpPr>
            <a:spLocks noGrp="1"/>
          </p:cNvSpPr>
          <p:nvPr>
            <p:ph type="title"/>
          </p:nvPr>
        </p:nvSpPr>
        <p:spPr>
          <a:xfrm>
            <a:off x="457200" y="704088"/>
            <a:ext cx="8229600" cy="667512"/>
          </a:xfrm>
        </p:spPr>
        <p:txBody>
          <a:bodyPr>
            <a:noAutofit/>
          </a:bodyPr>
          <a:lstStyle/>
          <a:p>
            <a:pPr algn="ctr"/>
            <a:r>
              <a:rPr lang="en-GB" sz="2800" dirty="0" smtClean="0"/>
              <a:t>Characteristics of postmodernism in literature</a:t>
            </a:r>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sz="4400" dirty="0" smtClean="0"/>
              <a:t>Postmodernism [is] ...</a:t>
            </a:r>
            <a:endParaRPr lang="en-GB" sz="4400" dirty="0"/>
          </a:p>
        </p:txBody>
      </p:sp>
      <p:sp>
        <p:nvSpPr>
          <p:cNvPr id="3" name="Content Placeholder 2"/>
          <p:cNvSpPr>
            <a:spLocks noGrp="1"/>
          </p:cNvSpPr>
          <p:nvPr>
            <p:ph idx="1"/>
          </p:nvPr>
        </p:nvSpPr>
        <p:spPr>
          <a:xfrm>
            <a:off x="304800" y="1524000"/>
            <a:ext cx="8382000" cy="5181600"/>
          </a:xfrm>
        </p:spPr>
        <p:txBody>
          <a:bodyPr>
            <a:normAutofit fontScale="85000" lnSpcReduction="10000"/>
          </a:bodyPr>
          <a:lstStyle/>
          <a:p>
            <a:pPr algn="just">
              <a:lnSpc>
                <a:spcPct val="120000"/>
              </a:lnSpc>
              <a:spcBef>
                <a:spcPts val="0"/>
              </a:spcBef>
              <a:buNone/>
            </a:pPr>
            <a:r>
              <a:rPr lang="en-GB" dirty="0" smtClean="0"/>
              <a:t>	‘Look at an example of why we cannot exactly define ‘postmodernism’ within the postmodern moment. We begin our definition with “Postmodernism is ...” and are already in trouble. We cannot get very far without “is.” Language lays a trap: it says something must be, always be. Thus by attempting to define postmodernism it is given primary ontological status, suggesting that there is “a Post-Modernist essence that precedes post-modern practice” (</a:t>
            </a:r>
            <a:r>
              <a:rPr lang="en-GB" dirty="0" err="1" smtClean="0"/>
              <a:t>Radhakrishnan</a:t>
            </a:r>
            <a:r>
              <a:rPr lang="en-GB" dirty="0" smtClean="0"/>
              <a:t> 1983, 33), that it has some transcendental identity. We thus bracket [is], or put it ‘under erasure’ when  it follows ‘post-modernism’ (Derrida, 1976). The bracket / erasure is a trick, of course, but a useful trick if it helps us to remember the way language manoeuvres us into complicity.’ 				</a:t>
            </a:r>
            <a:r>
              <a:rPr lang="en-GB" sz="2400" dirty="0" smtClean="0"/>
              <a:t> (Marshall 1992, 2)</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A Very Old Man with Enormous Wings </a:t>
            </a:r>
            <a:endParaRPr lang="en-GB" sz="3600" dirty="0"/>
          </a:p>
        </p:txBody>
      </p:sp>
      <p:sp>
        <p:nvSpPr>
          <p:cNvPr id="3" name="Content Placeholder 2"/>
          <p:cNvSpPr>
            <a:spLocks noGrp="1"/>
          </p:cNvSpPr>
          <p:nvPr>
            <p:ph idx="1"/>
          </p:nvPr>
        </p:nvSpPr>
        <p:spPr>
          <a:xfrm>
            <a:off x="457200" y="2286000"/>
            <a:ext cx="8229600" cy="4008120"/>
          </a:xfrm>
        </p:spPr>
        <p:txBody>
          <a:bodyPr>
            <a:normAutofit/>
          </a:bodyPr>
          <a:lstStyle/>
          <a:p>
            <a:r>
              <a:rPr lang="en-GB" dirty="0" smtClean="0"/>
              <a:t>Contextualising socio-historical factors. Events, social impact? Does this text write its century? How?</a:t>
            </a:r>
          </a:p>
          <a:p>
            <a:r>
              <a:rPr lang="en-GB" dirty="0" smtClean="0"/>
              <a:t>What literary genre does it work in and how / why is this post-modern?</a:t>
            </a:r>
          </a:p>
          <a:p>
            <a:r>
              <a:rPr lang="en-GB" dirty="0" smtClean="0"/>
              <a:t>What features describe it as contemporary? Is its contemporaneousness also somehow timeless? </a:t>
            </a:r>
          </a:p>
          <a:p>
            <a:r>
              <a:rPr lang="en-GB" dirty="0" smtClean="0"/>
              <a:t>Literature as canon. How does the text respond to or challenge literary canon and why?</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en-GB" dirty="0" smtClean="0"/>
              <a:t>Magical realism as postmodern</a:t>
            </a:r>
            <a:endParaRPr lang="en-GB" dirty="0"/>
          </a:p>
        </p:txBody>
      </p:sp>
      <p:sp>
        <p:nvSpPr>
          <p:cNvPr id="3" name="Content Placeholder 2"/>
          <p:cNvSpPr>
            <a:spLocks noGrp="1"/>
          </p:cNvSpPr>
          <p:nvPr>
            <p:ph idx="1"/>
          </p:nvPr>
        </p:nvSpPr>
        <p:spPr>
          <a:xfrm>
            <a:off x="457200" y="1676400"/>
            <a:ext cx="8229600" cy="4953000"/>
          </a:xfrm>
        </p:spPr>
        <p:txBody>
          <a:bodyPr>
            <a:normAutofit fontScale="85000" lnSpcReduction="10000"/>
          </a:bodyPr>
          <a:lstStyle/>
          <a:p>
            <a:r>
              <a:rPr lang="en-GB" dirty="0" smtClean="0"/>
              <a:t>‘Disregards the ‘natural’ or physical laws we have come to see as  normal.’ </a:t>
            </a:r>
          </a:p>
          <a:p>
            <a:endParaRPr lang="en-GB" sz="900" dirty="0" smtClean="0"/>
          </a:p>
          <a:p>
            <a:r>
              <a:rPr lang="en-GB" dirty="0" smtClean="0"/>
              <a:t>‘Often highlights the simultaneous complexity and paucity of language, which, for all its potential for infinite arrangements, is yet incapable of reproducing lived experience.’</a:t>
            </a:r>
          </a:p>
          <a:p>
            <a:endParaRPr lang="en-GB" sz="900" dirty="0" smtClean="0"/>
          </a:p>
          <a:p>
            <a:r>
              <a:rPr lang="en-GB" dirty="0" smtClean="0"/>
              <a:t>‘Often a commentary on the inexplicability of the world – physical, political, cultural, interpersonal – in which we live.’</a:t>
            </a:r>
          </a:p>
          <a:p>
            <a:endParaRPr lang="en-GB" sz="900" dirty="0" smtClean="0"/>
          </a:p>
          <a:p>
            <a:r>
              <a:rPr lang="en-GB" dirty="0" smtClean="0"/>
              <a:t>‘The reliance on a mimetic language to contain reality is undermined’</a:t>
            </a:r>
          </a:p>
          <a:p>
            <a:endParaRPr lang="en-GB" sz="900" dirty="0" smtClean="0"/>
          </a:p>
          <a:p>
            <a:r>
              <a:rPr lang="en-GB" dirty="0" smtClean="0"/>
              <a:t>A critique of the possibility of representation in that it blurs the boundaries between what is ‘magic’ and what is ‘real’</a:t>
            </a:r>
          </a:p>
          <a:p>
            <a:pPr>
              <a:buNone/>
            </a:pPr>
            <a:r>
              <a:rPr lang="en-GB" dirty="0" smtClean="0"/>
              <a:t>	</a:t>
            </a:r>
            <a:r>
              <a:rPr lang="en-GB" sz="2800" dirty="0" smtClean="0"/>
              <a:t> 					</a:t>
            </a:r>
            <a:r>
              <a:rPr lang="en-GB" sz="2100" dirty="0" smtClean="0"/>
              <a:t>(Marshall 1992, 180)</a:t>
            </a:r>
            <a:endParaRPr lang="en-GB"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704088"/>
            <a:ext cx="8382000" cy="743712"/>
          </a:xfrm>
        </p:spPr>
        <p:txBody>
          <a:bodyPr>
            <a:noAutofit/>
          </a:bodyPr>
          <a:lstStyle/>
          <a:p>
            <a:r>
              <a:rPr lang="en-GB" sz="3200" dirty="0" smtClean="0"/>
              <a:t>‘The Novel Today and Yesterday’ Peter Childs</a:t>
            </a:r>
            <a:endParaRPr lang="en-GB" sz="3200" dirty="0"/>
          </a:p>
        </p:txBody>
      </p:sp>
      <p:sp>
        <p:nvSpPr>
          <p:cNvPr id="3" name="Content Placeholder 2"/>
          <p:cNvSpPr>
            <a:spLocks noGrp="1"/>
          </p:cNvSpPr>
          <p:nvPr>
            <p:ph idx="1"/>
          </p:nvPr>
        </p:nvSpPr>
        <p:spPr>
          <a:xfrm>
            <a:off x="381000" y="1676400"/>
            <a:ext cx="8305800" cy="4876800"/>
          </a:xfrm>
        </p:spPr>
        <p:txBody>
          <a:bodyPr>
            <a:normAutofit fontScale="85000" lnSpcReduction="20000"/>
          </a:bodyPr>
          <a:lstStyle/>
          <a:p>
            <a:pPr algn="just">
              <a:buNone/>
            </a:pPr>
            <a:r>
              <a:rPr lang="en-GB" dirty="0" smtClean="0"/>
              <a:t>	‘An article in The Observer newspaper by the BBC’s political editor Andrew Marr on 27</a:t>
            </a:r>
            <a:r>
              <a:rPr lang="en-GB" baseline="30000" dirty="0" smtClean="0"/>
              <a:t>th</a:t>
            </a:r>
            <a:r>
              <a:rPr lang="en-GB" dirty="0" smtClean="0"/>
              <a:t> May 2001 claimed that the novel no longer provided a way of understanding the world freshly. In the article Marr wonders if the novel has a life cycle of invention, full expression, and formal decay. His conclusion is that the ‘truths’ the novel is best equipped to convey have already been accepted.’   </a:t>
            </a:r>
          </a:p>
          <a:p>
            <a:pPr algn="just">
              <a:buNone/>
            </a:pPr>
            <a:endParaRPr lang="en-GB" dirty="0" smtClean="0"/>
          </a:p>
          <a:p>
            <a:pPr algn="just">
              <a:buNone/>
            </a:pPr>
            <a:r>
              <a:rPr lang="en-GB" dirty="0" smtClean="0"/>
              <a:t>	The occasion of this doom-mongering, harping on the death of the novel, helps to place it in context. Chair of a panel of judges awarding a prize for the best non-fiction book of the year, Marr was so impressed by what he read that he thought it must be better than contemporary fiction ... but it is worth recalling that the novel’s obituaries had already been written on several occasions before 2001.</a:t>
            </a:r>
          </a:p>
          <a:p>
            <a:pPr algn="r">
              <a:buNone/>
            </a:pPr>
            <a:r>
              <a:rPr lang="en-GB" dirty="0" smtClean="0"/>
              <a:t>	(Childs 2005, 1)</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47800"/>
            <a:ext cx="8077200" cy="5257800"/>
          </a:xfrm>
        </p:spPr>
        <p:txBody>
          <a:bodyPr>
            <a:normAutofit fontScale="85000" lnSpcReduction="10000"/>
          </a:bodyPr>
          <a:lstStyle/>
          <a:p>
            <a:pPr algn="just">
              <a:lnSpc>
                <a:spcPct val="120000"/>
              </a:lnSpc>
              <a:spcBef>
                <a:spcPts val="0"/>
              </a:spcBef>
              <a:buNone/>
            </a:pPr>
            <a:r>
              <a:rPr lang="en-GB" dirty="0" smtClean="0"/>
              <a:t>	Pronouncements on the death of the novel in the 1960s were followed by a wave of new writers in the ensuing decade. These were largely the figures identified in 1983 by the Book Marketing Council’s list of the ‘Best Twenty Young British Novelists’, which included Pat Barker, </a:t>
            </a:r>
            <a:r>
              <a:rPr lang="en-GB" dirty="0" err="1" smtClean="0"/>
              <a:t>Salman</a:t>
            </a:r>
            <a:r>
              <a:rPr lang="en-GB" dirty="0" smtClean="0"/>
              <a:t> Rushdie, Graham Swift, Ian </a:t>
            </a:r>
            <a:r>
              <a:rPr lang="en-GB" dirty="0" err="1" smtClean="0"/>
              <a:t>McEwan</a:t>
            </a:r>
            <a:r>
              <a:rPr lang="en-GB" dirty="0" smtClean="0"/>
              <a:t>, Martin Amis, Julian Barnes, and Kazuo Ishiguro. Sample work by the writers on this ‘20 under 40’ list, which was unashamedly a promotional exercise for contemporary literature, was showcased in an issue of the literary periodical, </a:t>
            </a:r>
            <a:r>
              <a:rPr lang="en-GB" i="1" dirty="0" err="1" smtClean="0"/>
              <a:t>Granta</a:t>
            </a:r>
            <a:r>
              <a:rPr lang="en-GB" dirty="0" smtClean="0"/>
              <a:t>, whose editor Bill Buford took it upon himself to produce a new list in 1993, with the help of A.S. </a:t>
            </a:r>
            <a:r>
              <a:rPr lang="en-GB" dirty="0" err="1" smtClean="0"/>
              <a:t>Byatt</a:t>
            </a:r>
            <a:r>
              <a:rPr lang="en-GB" dirty="0" smtClean="0"/>
              <a:t>, </a:t>
            </a:r>
            <a:r>
              <a:rPr lang="en-GB" dirty="0" err="1" smtClean="0"/>
              <a:t>Salman</a:t>
            </a:r>
            <a:r>
              <a:rPr lang="en-GB" dirty="0" smtClean="0"/>
              <a:t> Rushdie, and John </a:t>
            </a:r>
            <a:r>
              <a:rPr lang="en-GB" dirty="0" err="1" smtClean="0"/>
              <a:t>Mitchinson</a:t>
            </a:r>
            <a:r>
              <a:rPr lang="en-GB" dirty="0" smtClean="0"/>
              <a:t> of </a:t>
            </a:r>
            <a:r>
              <a:rPr lang="en-GB" dirty="0" err="1" smtClean="0"/>
              <a:t>Waterstone</a:t>
            </a:r>
            <a:r>
              <a:rPr lang="en-GB" dirty="0" smtClean="0"/>
              <a:t> booksellers.’</a:t>
            </a:r>
          </a:p>
          <a:p>
            <a:pPr>
              <a:lnSpc>
                <a:spcPct val="120000"/>
              </a:lnSpc>
              <a:spcBef>
                <a:spcPts val="0"/>
              </a:spcBef>
              <a:buNone/>
            </a:pPr>
            <a:r>
              <a:rPr lang="en-GB" dirty="0" smtClean="0"/>
              <a:t>							(Childs 2005, 1)</a:t>
            </a:r>
          </a:p>
          <a:p>
            <a:pPr>
              <a:buNone/>
            </a:pPr>
            <a:endParaRPr lang="en-GB" dirty="0"/>
          </a:p>
        </p:txBody>
      </p:sp>
      <p:sp>
        <p:nvSpPr>
          <p:cNvPr id="4" name="Title 1"/>
          <p:cNvSpPr>
            <a:spLocks noGrp="1"/>
          </p:cNvSpPr>
          <p:nvPr>
            <p:ph type="title"/>
          </p:nvPr>
        </p:nvSpPr>
        <p:spPr>
          <a:xfrm>
            <a:off x="457200" y="704088"/>
            <a:ext cx="8382000" cy="667512"/>
          </a:xfrm>
        </p:spPr>
        <p:txBody>
          <a:bodyPr>
            <a:noAutofit/>
          </a:bodyPr>
          <a:lstStyle/>
          <a:p>
            <a:r>
              <a:rPr lang="en-GB" sz="3200" dirty="0" smtClean="0"/>
              <a:t>‘The Novel Today and Yesterday’ Peter Childs</a:t>
            </a:r>
            <a:endParaRPr lang="en-GB" sz="3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524000"/>
            <a:ext cx="8305800" cy="5029200"/>
          </a:xfrm>
        </p:spPr>
        <p:txBody>
          <a:bodyPr>
            <a:normAutofit fontScale="85000" lnSpcReduction="10000"/>
          </a:bodyPr>
          <a:lstStyle/>
          <a:p>
            <a:pPr algn="just">
              <a:lnSpc>
                <a:spcPct val="120000"/>
              </a:lnSpc>
              <a:spcBef>
                <a:spcPts val="0"/>
              </a:spcBef>
              <a:buNone/>
            </a:pPr>
            <a:r>
              <a:rPr lang="en-GB" dirty="0" smtClean="0"/>
              <a:t>	‘The 1983 list has since served to mark a watershed in the post war British novel, flagging up the time at which an old guard gave way to a  new generation, a large number of who have since become the celebrated stalwarts of contemporary fiction. Compared to the first, the second list in 1993 contained only a handful of figures who have gone on to become major figures, but it still featured many impressive novelists, including Jeanette </a:t>
            </a:r>
            <a:r>
              <a:rPr lang="en-GB" dirty="0" err="1" smtClean="0"/>
              <a:t>Winterson</a:t>
            </a:r>
            <a:r>
              <a:rPr lang="en-GB" dirty="0" smtClean="0"/>
              <a:t>, Will Self, Ben </a:t>
            </a:r>
            <a:r>
              <a:rPr lang="en-GB" dirty="0" err="1" smtClean="0"/>
              <a:t>Okri</a:t>
            </a:r>
            <a:r>
              <a:rPr lang="en-GB" dirty="0" smtClean="0"/>
              <a:t>, and </a:t>
            </a:r>
            <a:r>
              <a:rPr lang="en-GB" dirty="0" err="1" smtClean="0"/>
              <a:t>Hanif</a:t>
            </a:r>
            <a:r>
              <a:rPr lang="en-GB" dirty="0" smtClean="0"/>
              <a:t> </a:t>
            </a:r>
            <a:r>
              <a:rPr lang="en-GB" dirty="0" err="1" smtClean="0"/>
              <a:t>Kureshi</a:t>
            </a:r>
            <a:r>
              <a:rPr lang="en-GB" dirty="0" smtClean="0"/>
              <a:t>. These writers, along with others such as Iain Banks, Louis de </a:t>
            </a:r>
            <a:r>
              <a:rPr lang="en-GB" dirty="0" err="1" smtClean="0"/>
              <a:t>Bernieres</a:t>
            </a:r>
            <a:r>
              <a:rPr lang="en-GB" dirty="0" smtClean="0"/>
              <a:t>, A.L. Kennedy, and </a:t>
            </a:r>
            <a:r>
              <a:rPr lang="en-GB" dirty="0" err="1" smtClean="0"/>
              <a:t>Caryl</a:t>
            </a:r>
            <a:r>
              <a:rPr lang="en-GB" dirty="0" smtClean="0"/>
              <a:t> Phillips, have become established and celebrated authors is less well-known internationally than the likes of Rushdie and Amis.’</a:t>
            </a:r>
          </a:p>
          <a:p>
            <a:pPr>
              <a:buNone/>
            </a:pPr>
            <a:r>
              <a:rPr lang="en-GB" dirty="0" smtClean="0"/>
              <a:t>							(Childs 2005, 1-2)</a:t>
            </a:r>
          </a:p>
          <a:p>
            <a:pPr>
              <a:buNone/>
            </a:pPr>
            <a:endParaRPr lang="en-GB" dirty="0"/>
          </a:p>
        </p:txBody>
      </p:sp>
      <p:sp>
        <p:nvSpPr>
          <p:cNvPr id="4" name="Title 1"/>
          <p:cNvSpPr>
            <a:spLocks noGrp="1"/>
          </p:cNvSpPr>
          <p:nvPr>
            <p:ph type="title"/>
          </p:nvPr>
        </p:nvSpPr>
        <p:spPr>
          <a:xfrm>
            <a:off x="381000" y="704088"/>
            <a:ext cx="8305800" cy="667512"/>
          </a:xfrm>
        </p:spPr>
        <p:txBody>
          <a:bodyPr>
            <a:noAutofit/>
          </a:bodyPr>
          <a:lstStyle/>
          <a:p>
            <a:r>
              <a:rPr lang="en-GB" sz="3200" dirty="0" smtClean="0"/>
              <a:t>‘The Novel Today and Yesterday’ Peter Childs</a:t>
            </a:r>
            <a:endParaRPr lang="en-GB" sz="3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47800"/>
            <a:ext cx="8153400" cy="5257800"/>
          </a:xfrm>
        </p:spPr>
        <p:txBody>
          <a:bodyPr>
            <a:normAutofit fontScale="85000" lnSpcReduction="10000"/>
          </a:bodyPr>
          <a:lstStyle/>
          <a:p>
            <a:r>
              <a:rPr lang="en-GB" dirty="0" smtClean="0"/>
              <a:t>Marr’s polemic against contemporary literature – </a:t>
            </a:r>
          </a:p>
          <a:p>
            <a:pPr lvl="1"/>
            <a:r>
              <a:rPr lang="en-GB" dirty="0" smtClean="0"/>
              <a:t>Turn of the century – beginning of a new one</a:t>
            </a:r>
          </a:p>
          <a:p>
            <a:pPr lvl="2"/>
            <a:r>
              <a:rPr lang="en-GB" dirty="0" smtClean="0"/>
              <a:t>‘(implicitly provoking comparisons with the upheaval of fiction wrought, at least in retrospect, by Conrad, James, and others around the beginning of the twentieth century)’</a:t>
            </a:r>
          </a:p>
          <a:p>
            <a:pPr lvl="1"/>
            <a:r>
              <a:rPr lang="en-GB" dirty="0" smtClean="0"/>
              <a:t>‘A moment in literary history when few young, new voices had recently broken through into the public consciousness’</a:t>
            </a:r>
          </a:p>
          <a:p>
            <a:r>
              <a:rPr lang="en-GB" dirty="0" smtClean="0"/>
              <a:t>1993-2001 – marked  by 3 things. Emergence of: </a:t>
            </a:r>
          </a:p>
          <a:p>
            <a:pPr lvl="1"/>
            <a:r>
              <a:rPr lang="en-GB" dirty="0" smtClean="0"/>
              <a:t>Post-Amis ‘lad lit’</a:t>
            </a:r>
          </a:p>
          <a:p>
            <a:pPr lvl="1"/>
            <a:r>
              <a:rPr lang="en-GB" dirty="0" smtClean="0"/>
              <a:t>Media friendly writers of ‘chick-lit’</a:t>
            </a:r>
          </a:p>
          <a:p>
            <a:pPr lvl="1"/>
            <a:r>
              <a:rPr lang="en-GB" dirty="0" smtClean="0"/>
              <a:t>Remarkable success of J.K. Rowling.</a:t>
            </a:r>
          </a:p>
          <a:p>
            <a:r>
              <a:rPr lang="en-GB" dirty="0" smtClean="0"/>
              <a:t>The ‘literary’ novel overshadowed by emerging competition from more ‘popular’ fiction. </a:t>
            </a:r>
          </a:p>
          <a:p>
            <a:r>
              <a:rPr lang="en-GB" dirty="0" smtClean="0"/>
              <a:t>‘Marr took the opportunity to declare the novel also eclipsed by publications in history, science, and autobiography.’</a:t>
            </a:r>
          </a:p>
          <a:p>
            <a:pPr>
              <a:buNone/>
            </a:pPr>
            <a:r>
              <a:rPr lang="en-GB" dirty="0" smtClean="0"/>
              <a:t>							(Childs 2005, 2)</a:t>
            </a:r>
          </a:p>
          <a:p>
            <a:pPr>
              <a:buNone/>
            </a:pPr>
            <a:endParaRPr lang="en-GB" dirty="0" smtClean="0"/>
          </a:p>
          <a:p>
            <a:endParaRPr lang="en-GB" dirty="0"/>
          </a:p>
        </p:txBody>
      </p:sp>
      <p:sp>
        <p:nvSpPr>
          <p:cNvPr id="4" name="Title 1"/>
          <p:cNvSpPr>
            <a:spLocks noGrp="1"/>
          </p:cNvSpPr>
          <p:nvPr>
            <p:ph type="title"/>
          </p:nvPr>
        </p:nvSpPr>
        <p:spPr>
          <a:xfrm>
            <a:off x="457200" y="704088"/>
            <a:ext cx="8382000" cy="667512"/>
          </a:xfrm>
        </p:spPr>
        <p:txBody>
          <a:bodyPr>
            <a:noAutofit/>
          </a:bodyPr>
          <a:lstStyle/>
          <a:p>
            <a:r>
              <a:rPr lang="en-GB" sz="3200" dirty="0" smtClean="0"/>
              <a:t>‘The Novel Today and Yesterday’ Peter Childs</a:t>
            </a:r>
            <a:endParaRPr lang="en-GB" sz="3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724400"/>
          </a:xfrm>
        </p:spPr>
        <p:txBody>
          <a:bodyPr/>
          <a:lstStyle/>
          <a:p>
            <a:r>
              <a:rPr lang="en-GB" dirty="0" smtClean="0"/>
              <a:t>2003 </a:t>
            </a:r>
            <a:r>
              <a:rPr lang="en-GB" i="1" dirty="0" err="1" smtClean="0"/>
              <a:t>Granta</a:t>
            </a:r>
            <a:r>
              <a:rPr lang="en-GB" dirty="0" smtClean="0"/>
              <a:t> list – includes </a:t>
            </a:r>
            <a:r>
              <a:rPr lang="en-GB" dirty="0" err="1" smtClean="0"/>
              <a:t>Zadie</a:t>
            </a:r>
            <a:r>
              <a:rPr lang="en-GB" dirty="0" smtClean="0"/>
              <a:t> Smith, David Mitchell, and Sarah Waters </a:t>
            </a:r>
          </a:p>
          <a:p>
            <a:r>
              <a:rPr lang="en-GB" dirty="0" smtClean="0"/>
              <a:t>Has been generally considered inferior to previous two</a:t>
            </a:r>
          </a:p>
          <a:p>
            <a:r>
              <a:rPr lang="en-GB" dirty="0" smtClean="0"/>
              <a:t>‘Certainly the novel is not in decline in publishing terms; indeed it is in a boom period. The number of works of fiction published each year doubled between 195o and 1990 ... while quantity is not the same as quality, there is evidence here of a healthy literary scene, albeit one that is changing’</a:t>
            </a:r>
          </a:p>
          <a:p>
            <a:pPr>
              <a:buNone/>
            </a:pPr>
            <a:r>
              <a:rPr lang="en-GB" dirty="0" smtClean="0"/>
              <a:t>						(Childs 2005, 3-4)</a:t>
            </a:r>
          </a:p>
          <a:p>
            <a:endParaRPr lang="en-GB" dirty="0"/>
          </a:p>
        </p:txBody>
      </p:sp>
      <p:sp>
        <p:nvSpPr>
          <p:cNvPr id="4" name="Title 1"/>
          <p:cNvSpPr>
            <a:spLocks noGrp="1"/>
          </p:cNvSpPr>
          <p:nvPr>
            <p:ph type="title"/>
          </p:nvPr>
        </p:nvSpPr>
        <p:spPr>
          <a:xfrm>
            <a:off x="457200" y="704088"/>
            <a:ext cx="8305800" cy="667512"/>
          </a:xfrm>
        </p:spPr>
        <p:txBody>
          <a:bodyPr>
            <a:noAutofit/>
          </a:bodyPr>
          <a:lstStyle/>
          <a:p>
            <a:r>
              <a:rPr lang="en-GB" sz="3200" dirty="0" smtClean="0"/>
              <a:t>‘The Novel Today and Yesterday’ Peter Childs</a:t>
            </a:r>
            <a:endParaRPr lang="en-GB"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524000"/>
            <a:ext cx="8686800" cy="5334000"/>
          </a:xfrm>
        </p:spPr>
        <p:txBody>
          <a:bodyPr>
            <a:normAutofit fontScale="92500"/>
          </a:bodyPr>
          <a:lstStyle/>
          <a:p>
            <a:r>
              <a:rPr lang="en-GB" dirty="0" smtClean="0"/>
              <a:t>Thatcherism- commerce and entrepreneurship </a:t>
            </a:r>
          </a:p>
          <a:p>
            <a:r>
              <a:rPr lang="en-GB" dirty="0" smtClean="0"/>
              <a:t>Labour – New Labour – a political ascendency of the modernising tendency </a:t>
            </a:r>
          </a:p>
          <a:p>
            <a:r>
              <a:rPr lang="en-GB" dirty="0" smtClean="0"/>
              <a:t>The development of an ‘underclass’ in Britain – ‘individuals cut off from the consumer society, poor and sceptical of the authorities’ – a ‘two nations’ society under the Conservatives</a:t>
            </a:r>
          </a:p>
          <a:p>
            <a:r>
              <a:rPr lang="en-GB" dirty="0" smtClean="0"/>
              <a:t>Blair – promoted the notion of a ‘classless society’. Yet many people perceived Labour to be have done little to help the less well off and to be chiefly characterised by ‘spin’ </a:t>
            </a:r>
          </a:p>
          <a:p>
            <a:r>
              <a:rPr lang="en-GB" dirty="0" smtClean="0"/>
              <a:t>Since 70s an alteration of people’s attitudes to national politics</a:t>
            </a:r>
          </a:p>
          <a:p>
            <a:pPr lvl="1"/>
            <a:r>
              <a:rPr lang="en-GB" dirty="0" smtClean="0"/>
              <a:t>Rise in number of floating voters who switch votes to different    parties at each election                			 (Childs 2005, 7)</a:t>
            </a:r>
          </a:p>
          <a:p>
            <a:pPr lvl="1"/>
            <a:endParaRPr lang="en-GB" dirty="0" smtClean="0"/>
          </a:p>
          <a:p>
            <a:endParaRPr lang="en-GB" dirty="0"/>
          </a:p>
        </p:txBody>
      </p:sp>
      <p:sp>
        <p:nvSpPr>
          <p:cNvPr id="4" name="Title 1"/>
          <p:cNvSpPr>
            <a:spLocks noGrp="1"/>
          </p:cNvSpPr>
          <p:nvPr>
            <p:ph type="title"/>
          </p:nvPr>
        </p:nvSpPr>
        <p:spPr>
          <a:xfrm>
            <a:off x="914400" y="914400"/>
            <a:ext cx="7848600" cy="533400"/>
          </a:xfrm>
        </p:spPr>
        <p:txBody>
          <a:bodyPr>
            <a:noAutofit/>
          </a:bodyPr>
          <a:lstStyle/>
          <a:p>
            <a:r>
              <a:rPr lang="en-GB" sz="3200" dirty="0" smtClean="0"/>
              <a:t>Concerns over the novel’s mortality</a:t>
            </a:r>
            <a:endParaRPr lang="en-GB" sz="3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066800"/>
            <a:ext cx="8305800" cy="5486400"/>
          </a:xfrm>
        </p:spPr>
        <p:txBody>
          <a:bodyPr>
            <a:normAutofit fontScale="85000" lnSpcReduction="20000"/>
          </a:bodyPr>
          <a:lstStyle/>
          <a:p>
            <a:pPr algn="just"/>
            <a:r>
              <a:rPr lang="en-GB" dirty="0" smtClean="0"/>
              <a:t>Since the early seventies literature and popular culture ‘have witnessed a number of trends in responses to changes in perception of identity in relation to sexuality, ethnicity, and gender. Against these currents has been a counterforce led by the Conservative government and dubbed ‘Victorian values’ in the 1980s, ‘family values’ in the early 1990s.’ (Childs 2005, 8)</a:t>
            </a:r>
          </a:p>
          <a:p>
            <a:pPr algn="just">
              <a:buNone/>
            </a:pPr>
            <a:endParaRPr lang="en-GB" sz="1000" dirty="0" smtClean="0"/>
          </a:p>
          <a:p>
            <a:pPr algn="just"/>
            <a:r>
              <a:rPr lang="en-GB" dirty="0" smtClean="0"/>
              <a:t>‘It is a striking phenomenon that the most politically repressive decade in post-war history should also be one in which fiction was believed to have undergone a renaissance. The 1980s saw the best early work of a new group of novelists that had begun to emerge in the past decade ... and now constitute the established names of British fiction.’ (Ibid.)</a:t>
            </a:r>
          </a:p>
          <a:p>
            <a:pPr algn="just"/>
            <a:endParaRPr lang="en-GB" sz="1000" dirty="0" smtClean="0"/>
          </a:p>
          <a:p>
            <a:pPr algn="just"/>
            <a:r>
              <a:rPr lang="en-GB" dirty="0" smtClean="0"/>
              <a:t>‘These were novelists who had known little at first hand of the Second World War or the British Empire, but had grown up instead with a decreasing division between ‘high’ and popular culture, with an awareness of the literary tradition alongside the new experiences that ranged from television and rock music to the Welfare State and the Cold War.’ (Ibid.)</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1447800"/>
            <a:ext cx="8686800" cy="5181600"/>
          </a:xfrm>
        </p:spPr>
        <p:txBody>
          <a:bodyPr>
            <a:normAutofit fontScale="92500" lnSpcReduction="10000"/>
          </a:bodyPr>
          <a:lstStyle/>
          <a:p>
            <a:r>
              <a:rPr lang="en-GB" dirty="0" smtClean="0"/>
              <a:t>70s - novels reflected a ‘maturation of post-war shift in social attitudes – sexual mores, religious consciousness and youth movements underpinned by a growing Americanisation of British culture.’</a:t>
            </a:r>
          </a:p>
          <a:p>
            <a:r>
              <a:rPr lang="en-GB" dirty="0" smtClean="0"/>
              <a:t>80s a return to postmodern styles of 60s – self-conscious fictions, expressing the liberalist impulse of the decade in prose</a:t>
            </a:r>
          </a:p>
          <a:p>
            <a:pPr lvl="1">
              <a:spcBef>
                <a:spcPts val="0"/>
              </a:spcBef>
            </a:pPr>
            <a:r>
              <a:rPr lang="en-GB" dirty="0" smtClean="0"/>
              <a:t>‘experimented with previous genres’</a:t>
            </a:r>
          </a:p>
          <a:p>
            <a:pPr lvl="1">
              <a:spcBef>
                <a:spcPts val="0"/>
              </a:spcBef>
            </a:pPr>
            <a:r>
              <a:rPr lang="en-GB" dirty="0" smtClean="0"/>
              <a:t>‘toyed with literary theory’</a:t>
            </a:r>
          </a:p>
          <a:p>
            <a:pPr lvl="1">
              <a:spcBef>
                <a:spcPts val="0"/>
              </a:spcBef>
            </a:pPr>
            <a:r>
              <a:rPr lang="en-GB" dirty="0" smtClean="0"/>
              <a:t>‘questioned traditional character representations of a stable personal identity’</a:t>
            </a:r>
          </a:p>
          <a:p>
            <a:pPr lvl="1">
              <a:spcBef>
                <a:spcPts val="0"/>
              </a:spcBef>
            </a:pPr>
            <a:r>
              <a:rPr lang="en-GB" dirty="0" smtClean="0"/>
              <a:t>‘complicated familiar narrative organisations of space and time’ </a:t>
            </a:r>
          </a:p>
          <a:p>
            <a:r>
              <a:rPr lang="en-GB" dirty="0" smtClean="0"/>
              <a:t>90’s – ‘most readily drawn in terms of post-colonial themes such as decolonisation and </a:t>
            </a:r>
            <a:r>
              <a:rPr lang="en-GB" dirty="0" err="1" smtClean="0"/>
              <a:t>diaspora</a:t>
            </a:r>
            <a:r>
              <a:rPr lang="en-GB" dirty="0" smtClean="0"/>
              <a:t>.’</a:t>
            </a:r>
          </a:p>
          <a:p>
            <a:pPr>
              <a:buNone/>
            </a:pPr>
            <a:r>
              <a:rPr lang="en-GB" dirty="0" smtClean="0"/>
              <a:t>							(Childs 2005, 10)</a:t>
            </a:r>
          </a:p>
          <a:p>
            <a:endParaRPr lang="en-GB" dirty="0" smtClean="0"/>
          </a:p>
          <a:p>
            <a:endParaRPr lang="en-GB" dirty="0"/>
          </a:p>
        </p:txBody>
      </p:sp>
      <p:sp>
        <p:nvSpPr>
          <p:cNvPr id="4" name="Title 1"/>
          <p:cNvSpPr>
            <a:spLocks noGrp="1"/>
          </p:cNvSpPr>
          <p:nvPr>
            <p:ph type="title"/>
          </p:nvPr>
        </p:nvSpPr>
        <p:spPr>
          <a:xfrm>
            <a:off x="304800" y="704088"/>
            <a:ext cx="8382000" cy="667512"/>
          </a:xfrm>
        </p:spPr>
        <p:txBody>
          <a:bodyPr>
            <a:noAutofit/>
          </a:bodyPr>
          <a:lstStyle/>
          <a:p>
            <a:r>
              <a:rPr lang="en-GB" sz="3200" dirty="0" smtClean="0"/>
              <a:t>‘The Novel Today and Yesterday’ Peter Childs</a:t>
            </a:r>
            <a:endParaRPr lang="en-GB" sz="3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r>
              <a:rPr lang="en-GB" dirty="0" smtClean="0"/>
              <a:t>The British novel today</a:t>
            </a:r>
            <a:endParaRPr lang="en-GB" dirty="0"/>
          </a:p>
        </p:txBody>
      </p:sp>
      <p:sp>
        <p:nvSpPr>
          <p:cNvPr id="3" name="Content Placeholder 2"/>
          <p:cNvSpPr>
            <a:spLocks noGrp="1"/>
          </p:cNvSpPr>
          <p:nvPr>
            <p:ph idx="1"/>
          </p:nvPr>
        </p:nvSpPr>
        <p:spPr>
          <a:xfrm>
            <a:off x="457200" y="1447800"/>
            <a:ext cx="8229600" cy="5181600"/>
          </a:xfrm>
        </p:spPr>
        <p:txBody>
          <a:bodyPr>
            <a:normAutofit fontScale="85000" lnSpcReduction="10000"/>
          </a:bodyPr>
          <a:lstStyle/>
          <a:p>
            <a:pPr>
              <a:buNone/>
            </a:pPr>
            <a:r>
              <a:rPr lang="en-GB" dirty="0" smtClean="0"/>
              <a:t>	‘It is now hard to be sure of what “the British novel” may be said to consist’ (Connor 1996, 27)</a:t>
            </a:r>
          </a:p>
          <a:p>
            <a:endParaRPr lang="en-GB" sz="1000" dirty="0" smtClean="0"/>
          </a:p>
          <a:p>
            <a:pPr algn="just"/>
            <a:r>
              <a:rPr lang="en-GB" dirty="0" smtClean="0"/>
              <a:t>‘Yet the place at which the British novel has arrived might be described in terms of a number of tendencies or cultural dominants: </a:t>
            </a:r>
          </a:p>
          <a:p>
            <a:pPr lvl="1" algn="just"/>
            <a:r>
              <a:rPr lang="en-GB" dirty="0" smtClean="0"/>
              <a:t>‘The majority of novels published in the early twenty-first century are likely to be written in the first person ... a way of rendering the world that they  might see as antithetical to everyday experience.’</a:t>
            </a:r>
          </a:p>
          <a:p>
            <a:pPr lvl="1" algn="just"/>
            <a:r>
              <a:rPr lang="en-GB" dirty="0" smtClean="0"/>
              <a:t>‘An increase in ‘life-writing’ – autobiographical mode, meditative and confessional in mode</a:t>
            </a:r>
          </a:p>
          <a:p>
            <a:pPr lvl="1" algn="just"/>
            <a:r>
              <a:rPr lang="en-GB" dirty="0" smtClean="0"/>
              <a:t>‘... fiction over the last 35 years has also eschewed the novel’s traditional attempt to render depth, preferring to tell a story which, instead of seeking to offer truth, deep meaning or philosophical belief, depicts particular aspects of the modern world refracted through the life experience of individuals’</a:t>
            </a:r>
          </a:p>
          <a:p>
            <a:pPr>
              <a:buNone/>
            </a:pPr>
            <a:r>
              <a:rPr lang="en-GB" dirty="0" smtClean="0"/>
              <a:t>						(Childs 2005, 13-14)</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noAutofit/>
          </a:bodyPr>
          <a:lstStyle/>
          <a:p>
            <a:pPr algn="ctr"/>
            <a:r>
              <a:rPr lang="en-GB" sz="3200" dirty="0" smtClean="0"/>
              <a:t>Death of the author; </a:t>
            </a:r>
            <a:br>
              <a:rPr lang="en-GB" sz="3200" dirty="0" smtClean="0"/>
            </a:br>
            <a:r>
              <a:rPr lang="en-GB" sz="3200" dirty="0" smtClean="0"/>
              <a:t>birth of modern celebrity in the media</a:t>
            </a:r>
            <a:endParaRPr lang="en-GB" sz="3200" dirty="0"/>
          </a:p>
        </p:txBody>
      </p:sp>
      <p:sp>
        <p:nvSpPr>
          <p:cNvPr id="3" name="Content Placeholder 2"/>
          <p:cNvSpPr>
            <a:spLocks noGrp="1"/>
          </p:cNvSpPr>
          <p:nvPr>
            <p:ph idx="1"/>
          </p:nvPr>
        </p:nvSpPr>
        <p:spPr>
          <a:xfrm>
            <a:off x="304800" y="1935480"/>
            <a:ext cx="8382000" cy="4389120"/>
          </a:xfrm>
        </p:spPr>
        <p:txBody>
          <a:bodyPr>
            <a:normAutofit fontScale="92500"/>
          </a:bodyPr>
          <a:lstStyle/>
          <a:p>
            <a:pPr algn="just">
              <a:buNone/>
            </a:pPr>
            <a:r>
              <a:rPr lang="en-GB" dirty="0" smtClean="0"/>
              <a:t>	‘Today, novelists with a reputation do not send off a manuscript for publication but enter into negotiations between agent and publisher, with the prestigious novel itself possibly even going up for auction. Acceptance for publication is only the beginning of a campaign involving sales and marketing departments, design teams, bookshop tours, interviews, production schedules, and an eye on the movie rights as much as the calendar of book prizes. The Death of the author in the academy coincided with the birth of modern celebrity in the media.’ </a:t>
            </a:r>
          </a:p>
          <a:p>
            <a:pPr>
              <a:buNone/>
            </a:pPr>
            <a:r>
              <a:rPr lang="en-GB" dirty="0" smtClean="0"/>
              <a:t>			</a:t>
            </a:r>
            <a:r>
              <a:rPr lang="en-GB" sz="1900" dirty="0" smtClean="0"/>
              <a:t>(David Lodge, </a:t>
            </a:r>
            <a:r>
              <a:rPr lang="en-GB" sz="1900" i="1" dirty="0" smtClean="0"/>
              <a:t>The Practice of Writing </a:t>
            </a:r>
            <a:r>
              <a:rPr lang="en-GB" sz="1900" dirty="0" smtClean="0"/>
              <a:t>in Childs 2005, 15-16)</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Autofit/>
          </a:bodyPr>
          <a:lstStyle/>
          <a:p>
            <a:pPr algn="ctr"/>
            <a:r>
              <a:rPr lang="en-GB" sz="3600" dirty="0" smtClean="0"/>
              <a:t>‘national’ fiction or pluralist fiction</a:t>
            </a:r>
            <a:endParaRPr lang="en-GB" sz="3600" dirty="0"/>
          </a:p>
        </p:txBody>
      </p:sp>
      <p:sp>
        <p:nvSpPr>
          <p:cNvPr id="3" name="Content Placeholder 2"/>
          <p:cNvSpPr>
            <a:spLocks noGrp="1"/>
          </p:cNvSpPr>
          <p:nvPr>
            <p:ph idx="1"/>
          </p:nvPr>
        </p:nvSpPr>
        <p:spPr>
          <a:xfrm>
            <a:off x="457200" y="1447800"/>
            <a:ext cx="8229600" cy="4876800"/>
          </a:xfrm>
        </p:spPr>
        <p:txBody>
          <a:bodyPr>
            <a:normAutofit fontScale="85000" lnSpcReduction="20000"/>
          </a:bodyPr>
          <a:lstStyle/>
          <a:p>
            <a:pPr algn="just">
              <a:lnSpc>
                <a:spcPct val="120000"/>
              </a:lnSpc>
              <a:spcBef>
                <a:spcPts val="0"/>
              </a:spcBef>
              <a:buNone/>
            </a:pPr>
            <a:r>
              <a:rPr lang="en-GB" dirty="0" smtClean="0"/>
              <a:t>	‘Any conclusions about the contemporary novel have to recognise the startling diversity of subject matter and experience that characterize British fiction. Benedict Anderson has argued that print capitalism, Protestantism, and vernacular languages allowed the ‘imagining’ of the modern nation, and remembering that national fiction is an imagined rather than an empirical phenomenon, reinforced by capitalism and the state infrastructure, is important to trying to describe the British novel ... The resistance to homogenising or defining is the most important characteristic of contemporary British writing – as opposed to a ‘national literature’ – which bears the hallmark of diversity alongside the qualities of energy and imagination that ensure its continued importance.’ 			(Childs 2005, 22)</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r>
              <a:rPr lang="en-GB" dirty="0" smtClean="0"/>
              <a:t>Ian </a:t>
            </a:r>
            <a:r>
              <a:rPr lang="en-GB" dirty="0" err="1" smtClean="0"/>
              <a:t>McEwan</a:t>
            </a:r>
            <a:r>
              <a:rPr lang="en-GB" dirty="0" smtClean="0"/>
              <a:t> </a:t>
            </a:r>
            <a:endParaRPr lang="en-GB" dirty="0"/>
          </a:p>
        </p:txBody>
      </p:sp>
      <p:sp>
        <p:nvSpPr>
          <p:cNvPr id="3" name="Content Placeholder 2"/>
          <p:cNvSpPr>
            <a:spLocks noGrp="1"/>
          </p:cNvSpPr>
          <p:nvPr>
            <p:ph idx="1"/>
          </p:nvPr>
        </p:nvSpPr>
        <p:spPr>
          <a:xfrm>
            <a:off x="457200" y="1676400"/>
            <a:ext cx="8229600" cy="4648200"/>
          </a:xfrm>
        </p:spPr>
        <p:txBody>
          <a:bodyPr>
            <a:normAutofit fontScale="92500" lnSpcReduction="20000"/>
          </a:bodyPr>
          <a:lstStyle/>
          <a:p>
            <a:r>
              <a:rPr lang="en-GB" dirty="0" smtClean="0"/>
              <a:t>Author of a number of short stories, novels and, film-scripts</a:t>
            </a:r>
          </a:p>
          <a:p>
            <a:r>
              <a:rPr lang="en-GB" i="1" dirty="0" smtClean="0"/>
              <a:t>Atonement</a:t>
            </a:r>
            <a:r>
              <a:rPr lang="en-GB" dirty="0" smtClean="0"/>
              <a:t> (Vintage, 2002) Shortlisted for Booker and Whitbread</a:t>
            </a:r>
          </a:p>
          <a:p>
            <a:r>
              <a:rPr lang="en-GB" i="1" dirty="0" smtClean="0"/>
              <a:t>Solar</a:t>
            </a:r>
            <a:r>
              <a:rPr lang="en-GB" dirty="0" smtClean="0"/>
              <a:t> (2011) an eagerly awaited ‘climate change’ novel</a:t>
            </a:r>
          </a:p>
          <a:p>
            <a:r>
              <a:rPr lang="en-GB" dirty="0" smtClean="0"/>
              <a:t>Grew up as only child on military bases in UK (1950s)</a:t>
            </a:r>
          </a:p>
          <a:p>
            <a:r>
              <a:rPr lang="en-GB" dirty="0" smtClean="0"/>
              <a:t>1959-66 – Sent to boarding school while father serves in Tripoli </a:t>
            </a:r>
          </a:p>
          <a:p>
            <a:r>
              <a:rPr lang="en-GB" dirty="0" smtClean="0"/>
              <a:t>1967-70 – Reads English and French at Sussex University – develops interest in Modernist / experimental writers (Joyce, Kafka, Brecht)</a:t>
            </a:r>
          </a:p>
          <a:p>
            <a:r>
              <a:rPr lang="en-GB" dirty="0" smtClean="0"/>
              <a:t>1970-1 – first student on MA in Creative Writing at East Anglia University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GB" sz="4400" dirty="0" smtClean="0"/>
              <a:t>Ian </a:t>
            </a:r>
            <a:r>
              <a:rPr lang="en-GB" sz="4400" dirty="0" err="1" smtClean="0"/>
              <a:t>McEwan</a:t>
            </a:r>
            <a:r>
              <a:rPr lang="en-GB" sz="4400" dirty="0" smtClean="0"/>
              <a:t> and feminism </a:t>
            </a:r>
            <a:endParaRPr lang="en-GB" sz="4400" dirty="0"/>
          </a:p>
        </p:txBody>
      </p:sp>
      <p:sp>
        <p:nvSpPr>
          <p:cNvPr id="3" name="Content Placeholder 2"/>
          <p:cNvSpPr>
            <a:spLocks noGrp="1"/>
          </p:cNvSpPr>
          <p:nvPr>
            <p:ph idx="1"/>
          </p:nvPr>
        </p:nvSpPr>
        <p:spPr>
          <a:xfrm>
            <a:off x="457200" y="1752600"/>
            <a:ext cx="8229600" cy="4572000"/>
          </a:xfrm>
        </p:spPr>
        <p:txBody>
          <a:bodyPr>
            <a:normAutofit fontScale="92500"/>
          </a:bodyPr>
          <a:lstStyle/>
          <a:p>
            <a:pPr>
              <a:buNone/>
            </a:pPr>
            <a:r>
              <a:rPr lang="en-GB" dirty="0" smtClean="0"/>
              <a:t>	‘I had read the Female Eunuch 1971 and thought it was a revelation. The feminism of the 1970s spoke directly to a knot of problems at the centre of my family life. I developed a romantic notion that if the spirit of women was liberated the world would be healed.’ (</a:t>
            </a:r>
            <a:r>
              <a:rPr lang="en-GB" dirty="0" err="1" smtClean="0"/>
              <a:t>McEwan</a:t>
            </a:r>
            <a:r>
              <a:rPr lang="en-GB" dirty="0" smtClean="0"/>
              <a:t> ‘Mother Tongue’ 41-2)</a:t>
            </a:r>
          </a:p>
          <a:p>
            <a:pPr>
              <a:buNone/>
            </a:pPr>
            <a:endParaRPr lang="en-GB" sz="800" dirty="0" smtClean="0"/>
          </a:p>
          <a:p>
            <a:pPr>
              <a:buNone/>
            </a:pPr>
            <a:r>
              <a:rPr lang="en-GB" dirty="0" smtClean="0"/>
              <a:t>	[T]he women’s Movement had presented ways of looking at the world both its present and its past that were at once profoundly dislocating and infinite in possibility.’ (</a:t>
            </a:r>
            <a:r>
              <a:rPr lang="en-GB" dirty="0" err="1" smtClean="0"/>
              <a:t>McEwan</a:t>
            </a:r>
            <a:r>
              <a:rPr lang="en-GB" dirty="0" smtClean="0"/>
              <a:t> </a:t>
            </a:r>
            <a:r>
              <a:rPr lang="en-GB" i="1" dirty="0" smtClean="0"/>
              <a:t>The Comfort of Strangers </a:t>
            </a:r>
            <a:r>
              <a:rPr lang="en-GB" dirty="0" smtClean="0"/>
              <a:t>1981, 16)</a:t>
            </a:r>
          </a:p>
          <a:p>
            <a:endParaRPr lang="en-GB" sz="1000" dirty="0" smtClean="0"/>
          </a:p>
          <a:p>
            <a:pPr>
              <a:buNone/>
            </a:pPr>
            <a:r>
              <a:rPr lang="en-GB" dirty="0" smtClean="0"/>
              <a:t>	Ian </a:t>
            </a:r>
            <a:r>
              <a:rPr lang="en-GB" dirty="0" err="1" smtClean="0"/>
              <a:t>McEwan</a:t>
            </a:r>
            <a:r>
              <a:rPr lang="en-GB" dirty="0" smtClean="0"/>
              <a:t> as ‘male feminist’ </a:t>
            </a:r>
            <a:r>
              <a:rPr lang="en-GB" sz="2200" dirty="0" smtClean="0"/>
              <a:t>(John </a:t>
            </a:r>
            <a:r>
              <a:rPr lang="en-GB" sz="2200" dirty="0" err="1" smtClean="0"/>
              <a:t>Haffenden</a:t>
            </a:r>
            <a:r>
              <a:rPr lang="en-GB" sz="2200" dirty="0" smtClean="0"/>
              <a:t> 1985, 176)</a:t>
            </a:r>
            <a:endParaRPr lang="en-GB" dirty="0" smtClean="0"/>
          </a:p>
          <a:p>
            <a:endParaRPr lang="en-GB" dirty="0" smtClean="0"/>
          </a:p>
          <a:p>
            <a:pPr>
              <a:buNone/>
            </a:pPr>
            <a:endParaRPr lang="en-GB" dirty="0" smtClean="0"/>
          </a:p>
          <a:p>
            <a:pPr>
              <a:buNone/>
            </a:pPr>
            <a:endParaRPr lang="en-GB" dirty="0" smtClean="0"/>
          </a:p>
          <a:p>
            <a:pPr>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GB" dirty="0" smtClean="0"/>
              <a:t>Postmodernism and the novel</a:t>
            </a:r>
            <a:endParaRPr lang="en-GB" dirty="0"/>
          </a:p>
        </p:txBody>
      </p:sp>
      <p:sp>
        <p:nvSpPr>
          <p:cNvPr id="3" name="Content Placeholder 2"/>
          <p:cNvSpPr>
            <a:spLocks noGrp="1"/>
          </p:cNvSpPr>
          <p:nvPr>
            <p:ph idx="1"/>
          </p:nvPr>
        </p:nvSpPr>
        <p:spPr>
          <a:xfrm>
            <a:off x="457200" y="1447800"/>
            <a:ext cx="8229600" cy="4876800"/>
          </a:xfrm>
        </p:spPr>
        <p:txBody>
          <a:bodyPr>
            <a:normAutofit fontScale="85000" lnSpcReduction="10000"/>
          </a:bodyPr>
          <a:lstStyle/>
          <a:p>
            <a:pPr algn="just">
              <a:lnSpc>
                <a:spcPct val="120000"/>
              </a:lnSpc>
              <a:spcBef>
                <a:spcPts val="0"/>
              </a:spcBef>
            </a:pPr>
            <a:r>
              <a:rPr lang="en-GB" dirty="0" smtClean="0"/>
              <a:t>Postmodernism, Eco defines by its </a:t>
            </a:r>
            <a:r>
              <a:rPr lang="en-GB" dirty="0" err="1" smtClean="0"/>
              <a:t>intertextuality</a:t>
            </a:r>
            <a:r>
              <a:rPr lang="en-GB" dirty="0" smtClean="0"/>
              <a:t> and knowingness and by its relation to the past. Whereas modernism wished but failed to abolish the past, postmodernism revisits it, at any historical time, with irony – a perspective worth comparing with the apocalyptic tones and soulful nihilism found in other accounts.’ </a:t>
            </a:r>
          </a:p>
          <a:p>
            <a:pPr>
              <a:buNone/>
            </a:pPr>
            <a:r>
              <a:rPr lang="en-GB" dirty="0" smtClean="0"/>
              <a:t>	</a:t>
            </a:r>
            <a:r>
              <a:rPr lang="en-GB" sz="1900" dirty="0" smtClean="0"/>
              <a:t>(</a:t>
            </a:r>
            <a:r>
              <a:rPr lang="en-GB" sz="1900" i="1" dirty="0" smtClean="0"/>
              <a:t>Postmodern Fiction</a:t>
            </a:r>
            <a:r>
              <a:rPr lang="en-GB" sz="1900" dirty="0" smtClean="0"/>
              <a:t>, 19: ‘Umberto Eco, ‘Postmodernism, Irony, the Enjoyable’)</a:t>
            </a:r>
            <a:endParaRPr lang="en-GB" dirty="0" smtClean="0"/>
          </a:p>
          <a:p>
            <a:endParaRPr lang="en-GB" sz="900" dirty="0" smtClean="0"/>
          </a:p>
          <a:p>
            <a:pPr algn="just">
              <a:lnSpc>
                <a:spcPct val="120000"/>
              </a:lnSpc>
              <a:spcBef>
                <a:spcPts val="0"/>
              </a:spcBef>
            </a:pPr>
            <a:r>
              <a:rPr lang="en-GB" dirty="0" smtClean="0"/>
              <a:t>I think of the postmodern attitude as that of a man who loves a very cultivated woman and knows he cannot say to her ‘I love you madly’, because he knows she knows (and she knows that he knows) that these words have already been written by Barbara </a:t>
            </a:r>
            <a:r>
              <a:rPr lang="en-GB" dirty="0" err="1" smtClean="0"/>
              <a:t>Cartland</a:t>
            </a:r>
            <a:r>
              <a:rPr lang="en-GB" dirty="0" smtClean="0"/>
              <a:t>.’  					</a:t>
            </a:r>
            <a:r>
              <a:rPr lang="en-GB" sz="2400" dirty="0" smtClean="0"/>
              <a:t>(ibid. 227)</a:t>
            </a:r>
            <a:endParaRPr lang="en-GB"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postmodern moment</a:t>
            </a:r>
            <a:endParaRPr lang="en-GB" dirty="0"/>
          </a:p>
        </p:txBody>
      </p:sp>
      <p:sp>
        <p:nvSpPr>
          <p:cNvPr id="3" name="Content Placeholder 2"/>
          <p:cNvSpPr>
            <a:spLocks noGrp="1"/>
          </p:cNvSpPr>
          <p:nvPr>
            <p:ph idx="1"/>
          </p:nvPr>
        </p:nvSpPr>
        <p:spPr/>
        <p:txBody>
          <a:bodyPr/>
          <a:lstStyle/>
          <a:p>
            <a:pPr>
              <a:buNone/>
            </a:pPr>
            <a:r>
              <a:rPr lang="en-GB" dirty="0" smtClean="0"/>
              <a:t>	‘The postmodern moment is an awareness of being within, first, a language, and second, a particular historical, social, cultural framework. That is, we know we are within a particular framework or paradigm of thought, even if we cannot say with certainty how that framework works. Only from a fictional, removed and separate point of perspective do we name (identify) the framework or paradigm within which people have lived in the past.’ </a:t>
            </a:r>
          </a:p>
          <a:p>
            <a:pPr>
              <a:buNone/>
            </a:pPr>
            <a:r>
              <a:rPr lang="en-GB" dirty="0" smtClean="0"/>
              <a:t>						</a:t>
            </a:r>
            <a:r>
              <a:rPr lang="en-GB" sz="2400" dirty="0" smtClean="0"/>
              <a:t>(Marshall 1992, 3)</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dirty="0" smtClean="0"/>
              <a:t>Think about in relation to </a:t>
            </a:r>
            <a:r>
              <a:rPr lang="en-GB" sz="3600" i="1" dirty="0" smtClean="0"/>
              <a:t>Atonement</a:t>
            </a:r>
            <a:r>
              <a:rPr lang="en-GB" sz="3600" dirty="0" smtClean="0"/>
              <a:t>: </a:t>
            </a:r>
            <a:endParaRPr lang="en-GB" sz="3600" dirty="0"/>
          </a:p>
        </p:txBody>
      </p:sp>
      <p:sp>
        <p:nvSpPr>
          <p:cNvPr id="3" name="Content Placeholder 2"/>
          <p:cNvSpPr>
            <a:spLocks noGrp="1"/>
          </p:cNvSpPr>
          <p:nvPr>
            <p:ph idx="1"/>
          </p:nvPr>
        </p:nvSpPr>
        <p:spPr>
          <a:xfrm>
            <a:off x="457200" y="2057400"/>
            <a:ext cx="8229600" cy="4267200"/>
          </a:xfrm>
        </p:spPr>
        <p:txBody>
          <a:bodyPr>
            <a:normAutofit/>
          </a:bodyPr>
          <a:lstStyle/>
          <a:p>
            <a:r>
              <a:rPr lang="en-GB" dirty="0" err="1" smtClean="0"/>
              <a:t>Intertextuality</a:t>
            </a:r>
            <a:r>
              <a:rPr lang="en-GB" dirty="0" smtClean="0"/>
              <a:t>  </a:t>
            </a:r>
          </a:p>
          <a:p>
            <a:r>
              <a:rPr lang="en-GB" dirty="0" smtClean="0"/>
              <a:t>Relation of ‘social and literary intercourse’ (Jane Austin)</a:t>
            </a:r>
          </a:p>
          <a:p>
            <a:r>
              <a:rPr lang="en-GB" dirty="0" smtClean="0"/>
              <a:t>Engagement with historical events</a:t>
            </a:r>
          </a:p>
          <a:p>
            <a:r>
              <a:rPr lang="en-GB" dirty="0" smtClean="0"/>
              <a:t>Articulation of the old and the new / the past and the present</a:t>
            </a:r>
          </a:p>
          <a:p>
            <a:r>
              <a:rPr lang="en-GB" dirty="0" smtClean="0"/>
              <a:t>Postmodern wariness of meta-narrative meaning </a:t>
            </a:r>
          </a:p>
          <a:p>
            <a:r>
              <a:rPr lang="en-GB" dirty="0" smtClean="0"/>
              <a:t>Repositioning of the human subject</a:t>
            </a:r>
          </a:p>
          <a:p>
            <a:endParaRPr lang="en-GB" dirty="0" smtClean="0"/>
          </a:p>
          <a:p>
            <a:endParaRPr lang="en-GB" dirty="0" smtClean="0"/>
          </a:p>
          <a:p>
            <a:endParaRPr lang="en-GB"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8200"/>
            <a:ext cx="8229600" cy="6019800"/>
          </a:xfrm>
        </p:spPr>
        <p:txBody>
          <a:bodyPr>
            <a:normAutofit fontScale="92500" lnSpcReduction="10000"/>
          </a:bodyPr>
          <a:lstStyle/>
          <a:p>
            <a:pPr>
              <a:buNone/>
            </a:pPr>
            <a:r>
              <a:rPr lang="en-GB" dirty="0" smtClean="0"/>
              <a:t>	‘Dear Miss Moreland, consider the dreadful nature of the suspicions you have entertained. What have you been judging from? Remember the country and the age in which we live. Remember that we are English: that we are Christians. Consult your own understanding, your own sense of the probable, your own observation of what is passing around you. Does our education prepare us for such atrocities? Do our laws connive at them? Could they be perpetrated without being  known in a country like this, where social and literary intercourse is on such a footing, where every man is surrounded by a  neighbourhood of voluntary spies and where roads and newspapers lay everything open? Dearest Miss Moreland, what ideas have you been admitting?</a:t>
            </a:r>
          </a:p>
          <a:p>
            <a:pPr>
              <a:buNone/>
            </a:pPr>
            <a:r>
              <a:rPr lang="en-GB" dirty="0" smtClean="0"/>
              <a:t>		They had reached the end of the gallery; and with tears of shame she ran off to her room.’</a:t>
            </a:r>
          </a:p>
          <a:p>
            <a:pPr>
              <a:buNone/>
            </a:pPr>
            <a:r>
              <a:rPr lang="en-GB" dirty="0" smtClean="0"/>
              <a:t> 					</a:t>
            </a:r>
            <a:r>
              <a:rPr lang="en-GB" sz="2200" dirty="0" smtClean="0"/>
              <a:t>Jane Austin, </a:t>
            </a:r>
            <a:r>
              <a:rPr lang="en-GB" sz="2200" i="1" dirty="0" smtClean="0"/>
              <a:t>Northanger Abbey</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Broom, Sarah, </a:t>
            </a:r>
            <a:r>
              <a:rPr lang="en-GB" sz="2400" i="1" dirty="0" smtClean="0"/>
              <a:t>Contemporary British and Irish Poetry: an Introduction </a:t>
            </a:r>
            <a:r>
              <a:rPr lang="en-GB" sz="2400" dirty="0" smtClean="0"/>
              <a:t>(London: Palgrave, 2006)</a:t>
            </a:r>
          </a:p>
          <a:p>
            <a:r>
              <a:rPr lang="en-GB" sz="2400" dirty="0" smtClean="0"/>
              <a:t>Childs, Peter, </a:t>
            </a:r>
            <a:r>
              <a:rPr lang="en-GB" sz="2400" i="1" dirty="0" smtClean="0"/>
              <a:t>Contemporary Novelists: British Fiction Since 1970 </a:t>
            </a:r>
            <a:r>
              <a:rPr lang="en-GB" sz="2400" dirty="0" smtClean="0"/>
              <a:t>(UK: Palgrave Macmillan, 2005)</a:t>
            </a:r>
          </a:p>
          <a:p>
            <a:r>
              <a:rPr lang="en-GB" sz="2400" dirty="0" smtClean="0"/>
              <a:t>Eco, Umberto, ‘Postmodernism, Irony, the Enjoyable’ in </a:t>
            </a:r>
            <a:r>
              <a:rPr lang="en-GB" sz="2400" i="1" dirty="0" smtClean="0"/>
              <a:t>Reflections on ‘The Name of the Rose’, </a:t>
            </a:r>
            <a:r>
              <a:rPr lang="en-GB" sz="2400" dirty="0" smtClean="0"/>
              <a:t>trans. William Weaver (London: Secker and Warburg, 1985)</a:t>
            </a:r>
          </a:p>
          <a:p>
            <a:r>
              <a:rPr lang="en-GB" sz="2400" dirty="0" err="1" smtClean="0"/>
              <a:t>Haffenden</a:t>
            </a:r>
            <a:r>
              <a:rPr lang="en-GB" sz="2400" dirty="0" smtClean="0"/>
              <a:t>, John, </a:t>
            </a:r>
            <a:r>
              <a:rPr lang="en-GB" sz="2400" i="1" dirty="0" smtClean="0"/>
              <a:t>Novelists in Interview </a:t>
            </a:r>
            <a:r>
              <a:rPr lang="en-GB" sz="2400" dirty="0" smtClean="0"/>
              <a:t>(Methuen 1985)</a:t>
            </a:r>
          </a:p>
          <a:p>
            <a:r>
              <a:rPr lang="en-GB" sz="2400" dirty="0" smtClean="0"/>
              <a:t>Marshall, Brenda K., </a:t>
            </a:r>
            <a:r>
              <a:rPr lang="en-GB" sz="2400" i="1" dirty="0" smtClean="0"/>
              <a:t>Teaching the Postmodern: Fiction and Theory </a:t>
            </a:r>
            <a:r>
              <a:rPr lang="en-GB" sz="2400" dirty="0" smtClean="0"/>
              <a:t>(London &amp; New York, Routledge, 1992)</a:t>
            </a:r>
          </a:p>
          <a:p>
            <a:r>
              <a:rPr lang="en-GB" sz="2400" dirty="0" err="1" smtClean="0"/>
              <a:t>McEwan</a:t>
            </a:r>
            <a:r>
              <a:rPr lang="en-GB" sz="2400" dirty="0" smtClean="0"/>
              <a:t>, Ian, </a:t>
            </a:r>
            <a:r>
              <a:rPr lang="en-GB" sz="2400" i="1" dirty="0" smtClean="0"/>
              <a:t>Atonement</a:t>
            </a:r>
            <a:r>
              <a:rPr lang="en-GB" sz="2400" dirty="0" smtClean="0"/>
              <a:t> (London: Vintage, 2002)</a:t>
            </a:r>
          </a:p>
          <a:p>
            <a:r>
              <a:rPr lang="en-GB" sz="2400" dirty="0" err="1" smtClean="0"/>
              <a:t>McEwan</a:t>
            </a:r>
            <a:r>
              <a:rPr lang="en-GB" sz="2400" dirty="0" smtClean="0"/>
              <a:t>, Ian, </a:t>
            </a:r>
            <a:r>
              <a:rPr lang="en-GB" sz="2400" i="1" dirty="0" smtClean="0"/>
              <a:t>The Comfort of Strangers (</a:t>
            </a:r>
            <a:r>
              <a:rPr lang="en-GB" sz="2400" dirty="0" smtClean="0"/>
              <a:t>Cape, 1981)</a:t>
            </a: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496</TotalTime>
  <Words>1598</Words>
  <Application>Microsoft Office PowerPoint</Application>
  <PresentationFormat>On-screen Show (4:3)</PresentationFormat>
  <Paragraphs>167</Paragraphs>
  <Slides>26</Slides>
  <Notes>1</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Flow</vt:lpstr>
      <vt:lpstr>The Postmodern  in literature</vt:lpstr>
      <vt:lpstr>The study of contemporary literature;  what is it about? Some starting points:</vt:lpstr>
      <vt:lpstr>Characteristics of postmodernism in literature</vt:lpstr>
      <vt:lpstr>Characteristics of postmodernism  in literature: Marshall</vt:lpstr>
      <vt:lpstr>Characteristics of postmodernism in literature</vt:lpstr>
      <vt:lpstr>Postmodernism [is] ...</vt:lpstr>
      <vt:lpstr>A Very Old Man with Enormous Wings </vt:lpstr>
      <vt:lpstr>Magical realism as postmodern</vt:lpstr>
      <vt:lpstr>‘The Novel Today and Yesterday’ Peter Childs</vt:lpstr>
      <vt:lpstr>‘The Novel Today and Yesterday’ Peter Childs</vt:lpstr>
      <vt:lpstr>‘The Novel Today and Yesterday’ Peter Childs</vt:lpstr>
      <vt:lpstr>‘The Novel Today and Yesterday’ Peter Childs</vt:lpstr>
      <vt:lpstr>‘The Novel Today and Yesterday’ Peter Childs</vt:lpstr>
      <vt:lpstr>Concerns over the novel’s mortality</vt:lpstr>
      <vt:lpstr>Slide 15</vt:lpstr>
      <vt:lpstr>‘The Novel Today and Yesterday’ Peter Childs</vt:lpstr>
      <vt:lpstr>The British novel today</vt:lpstr>
      <vt:lpstr>Death of the author;  birth of modern celebrity in the media</vt:lpstr>
      <vt:lpstr>‘national’ fiction or pluralist fiction</vt:lpstr>
      <vt:lpstr>Ian McEwan </vt:lpstr>
      <vt:lpstr>Ian McEwan and feminism </vt:lpstr>
      <vt:lpstr>Postmodernism and the novel</vt:lpstr>
      <vt:lpstr>The postmodern moment</vt:lpstr>
      <vt:lpstr>Think about in relation to Atonement: </vt:lpstr>
      <vt:lpstr>Slide 25</vt:lpstr>
      <vt:lpstr>Bibliography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LOU</dc:creator>
  <cp:lastModifiedBy>LOU</cp:lastModifiedBy>
  <cp:revision>63</cp:revision>
  <dcterms:created xsi:type="dcterms:W3CDTF">2006-08-16T00:00:00Z</dcterms:created>
  <dcterms:modified xsi:type="dcterms:W3CDTF">2011-11-11T07:32:03Z</dcterms:modified>
</cp:coreProperties>
</file>