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69" r:id="rId2"/>
    <p:sldId id="268" r:id="rId3"/>
    <p:sldId id="256" r:id="rId4"/>
    <p:sldId id="257" r:id="rId5"/>
    <p:sldId id="259" r:id="rId6"/>
    <p:sldId id="258" r:id="rId7"/>
    <p:sldId id="260" r:id="rId8"/>
    <p:sldId id="271" r:id="rId9"/>
    <p:sldId id="261" r:id="rId10"/>
    <p:sldId id="262" r:id="rId11"/>
    <p:sldId id="272" r:id="rId12"/>
    <p:sldId id="264" r:id="rId13"/>
    <p:sldId id="265" r:id="rId14"/>
    <p:sldId id="273" r:id="rId15"/>
    <p:sldId id="263" r:id="rId16"/>
    <p:sldId id="266" r:id="rId17"/>
    <p:sldId id="267" r:id="rId18"/>
    <p:sldId id="270"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ummary Section" id="{AC744C12-C4BA-49B3-990D-366C1F61B737}">
          <p14:sldIdLst/>
        </p14:section>
        <p14:section name="Section 1" id="{CACB52C1-8727-4D48-850A-37531036B87E}">
          <p14:sldIdLst>
            <p14:sldId id="269"/>
            <p14:sldId id="268"/>
          </p14:sldIdLst>
        </p14:section>
        <p14:section name="Busy Bee Cleaning Company Concept" id="{4AAAB07D-FB0A-466D-B618-42077EC1DBB1}">
          <p14:sldIdLst>
            <p14:sldId id="256"/>
            <p14:sldId id="257"/>
            <p14:sldId id="259"/>
            <p14:sldId id="258"/>
            <p14:sldId id="260"/>
            <p14:sldId id="271"/>
            <p14:sldId id="261"/>
            <p14:sldId id="262"/>
          </p14:sldIdLst>
        </p14:section>
        <p14:section name="Section 9" id="{BB40F1B8-8422-4A5A-A7DB-5A9B8B5CF520}">
          <p14:sldIdLst>
            <p14:sldId id="272"/>
            <p14:sldId id="264"/>
            <p14:sldId id="265"/>
            <p14:sldId id="273"/>
            <p14:sldId id="263"/>
            <p14:sldId id="266"/>
            <p14:sldId id="267"/>
            <p14:sldId id="270"/>
            <p14:sldId id="27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9" autoAdjust="0"/>
    <p:restoredTop sz="94702" autoAdjust="0"/>
  </p:normalViewPr>
  <p:slideViewPr>
    <p:cSldViewPr snapToGrid="0">
      <p:cViewPr varScale="1">
        <p:scale>
          <a:sx n="78" d="100"/>
          <a:sy n="78" d="100"/>
        </p:scale>
        <p:origin x="878" y="6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639139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69335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614258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3/23/2025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424874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3/23/2025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38022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3/23/2025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06587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3/23/2025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2823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3/23/2025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69771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3/23/2025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93722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2231202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8957182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4355959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346047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3821468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86060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3/23/2025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68091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31BA835-12AC-4E8F-955A-EA3F4DE2791F}" type="datetime1">
              <a:rPr lang="en-US" smtClean="0"/>
              <a:t>3/23/2025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85388778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taylorfrancis.com/chapters/edit/10.4324/9781003096320-38/difference-sole-trader-limited-company-james-rye" TargetMode="External"/><Relationship Id="rId2" Type="http://schemas.openxmlformats.org/officeDocument/2006/relationships/hyperlink" Target="https://doi.org/10.34069/AI/2023.67.07.32"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s://archive.cm.mahidol.ac.th/handle/123456789/266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C71B02-F985-10C1-F770-0CCD613BB6BF}"/>
              </a:ext>
            </a:extLst>
          </p:cNvPr>
          <p:cNvSpPr txBox="1"/>
          <p:nvPr/>
        </p:nvSpPr>
        <p:spPr>
          <a:xfrm>
            <a:off x="275303" y="226141"/>
            <a:ext cx="10668000" cy="4092018"/>
          </a:xfrm>
          <a:prstGeom prst="rect">
            <a:avLst/>
          </a:prstGeom>
          <a:noFill/>
        </p:spPr>
        <p:txBody>
          <a:bodyPr wrap="square" rtlCol="0">
            <a:spAutoFit/>
          </a:bodyPr>
          <a:lstStyle/>
          <a:p>
            <a:pPr algn="ctr">
              <a:lnSpc>
                <a:spcPct val="150000"/>
              </a:lnSpc>
              <a:spcAft>
                <a:spcPts val="800"/>
              </a:spcAft>
            </a:pPr>
            <a:r>
              <a:rPr lang="en-CA" sz="1800" b="1" kern="0" dirty="0">
                <a:effectLst/>
                <a:latin typeface="Arial" panose="020B0604020202020204" pitchFamily="34" charset="0"/>
                <a:ea typeface="Calibri" panose="020F0502020204030204" pitchFamily="34" charset="0"/>
                <a:cs typeface="Times New Roman" panose="02020603050405020304" pitchFamily="18" charset="0"/>
              </a:rPr>
              <a:t>Programme: Certificate of Higher Education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gn="ctr">
              <a:lnSpc>
                <a:spcPct val="150000"/>
              </a:lnSpc>
              <a:spcAft>
                <a:spcPts val="800"/>
              </a:spcAft>
            </a:pPr>
            <a:r>
              <a:rPr lang="en-CA" sz="1800" b="1" kern="0" dirty="0">
                <a:effectLst/>
                <a:latin typeface="Arial" panose="020B0604020202020204" pitchFamily="34" charset="0"/>
                <a:ea typeface="Calibri" panose="020F0502020204030204" pitchFamily="34" charset="0"/>
                <a:cs typeface="Times New Roman" panose="02020603050405020304" pitchFamily="18" charset="0"/>
              </a:rPr>
              <a:t>Employability Skills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gn="ctr">
              <a:lnSpc>
                <a:spcPct val="150000"/>
              </a:lnSpc>
              <a:spcAft>
                <a:spcPts val="800"/>
              </a:spcAft>
            </a:pPr>
            <a:r>
              <a:rPr lang="en-CA" sz="1800" b="1" kern="0" dirty="0">
                <a:effectLst/>
                <a:latin typeface="Arial" panose="020B0604020202020204" pitchFamily="34" charset="0"/>
                <a:ea typeface="Calibri" panose="020F0502020204030204" pitchFamily="34" charset="0"/>
                <a:cs typeface="Times New Roman" panose="02020603050405020304" pitchFamily="18" charset="0"/>
              </a:rPr>
              <a:t> Module: Managing Enterprise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gn="ctr">
              <a:lnSpc>
                <a:spcPct val="150000"/>
              </a:lnSpc>
              <a:spcAft>
                <a:spcPts val="800"/>
              </a:spcAft>
            </a:pPr>
            <a:r>
              <a:rPr lang="en-CA" sz="1800" b="1" kern="0" dirty="0">
                <a:effectLst/>
                <a:latin typeface="Arial" panose="020B0604020202020204" pitchFamily="34" charset="0"/>
                <a:ea typeface="Calibri" panose="020F0502020204030204" pitchFamily="34" charset="0"/>
                <a:cs typeface="Times New Roman" panose="02020603050405020304" pitchFamily="18" charset="0"/>
              </a:rPr>
              <a:t>Module code: BMSW4011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gn="ctr">
              <a:lnSpc>
                <a:spcPct val="150000"/>
              </a:lnSpc>
              <a:spcAft>
                <a:spcPts val="800"/>
              </a:spcAft>
            </a:pPr>
            <a:r>
              <a:rPr lang="en-CA" sz="1800" b="1" kern="0" dirty="0">
                <a:effectLst/>
                <a:latin typeface="Arial" panose="020B0604020202020204" pitchFamily="34" charset="0"/>
                <a:ea typeface="Calibri" panose="020F0502020204030204" pitchFamily="34" charset="0"/>
                <a:cs typeface="Times New Roman" panose="02020603050405020304" pitchFamily="18" charset="0"/>
              </a:rPr>
              <a:t>Task 2: </a:t>
            </a:r>
            <a:r>
              <a:rPr lang="en-GB" sz="1800" b="1" kern="0" dirty="0">
                <a:effectLst/>
                <a:latin typeface="Arial" panose="020B0604020202020204" pitchFamily="34" charset="0"/>
                <a:ea typeface="Calibri" panose="020F0502020204030204" pitchFamily="34" charset="0"/>
                <a:cs typeface="Times New Roman" panose="02020603050405020304" pitchFamily="18" charset="0"/>
              </a:rPr>
              <a:t>Individual Presentation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gn="ctr">
              <a:lnSpc>
                <a:spcPct val="150000"/>
              </a:lnSpc>
              <a:spcAft>
                <a:spcPts val="800"/>
              </a:spcAft>
            </a:pPr>
            <a:r>
              <a:rPr lang="en-CA" sz="1800" b="1" kern="0" dirty="0">
                <a:effectLst/>
                <a:latin typeface="Arial" panose="020B0604020202020204" pitchFamily="34" charset="0"/>
                <a:ea typeface="Calibri" panose="020F0502020204030204" pitchFamily="34" charset="0"/>
                <a:cs typeface="Times New Roman" panose="02020603050405020304" pitchFamily="18" charset="0"/>
              </a:rPr>
              <a:t>Lecturer: </a:t>
            </a:r>
            <a:r>
              <a:rPr lang="en-US" sz="1800" b="1" kern="0" dirty="0">
                <a:effectLst/>
                <a:latin typeface="Calibri" panose="020F0502020204030204" pitchFamily="34" charset="0"/>
                <a:ea typeface="Calibri" panose="020F0502020204030204" pitchFamily="34" charset="0"/>
                <a:cs typeface="Times New Roman" panose="02020603050405020304" pitchFamily="18" charset="0"/>
              </a:rPr>
              <a:t>Melanie Squire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gn="ctr">
              <a:lnSpc>
                <a:spcPct val="150000"/>
              </a:lnSpc>
              <a:spcAft>
                <a:spcPts val="800"/>
              </a:spcAft>
            </a:pPr>
            <a:r>
              <a:rPr lang="en-CA" sz="1800" b="1" kern="0" dirty="0">
                <a:effectLst/>
                <a:latin typeface="Arial" panose="020B0604020202020204" pitchFamily="34" charset="0"/>
                <a:ea typeface="Calibri" panose="020F0502020204030204" pitchFamily="34" charset="0"/>
                <a:cs typeface="Times New Roman" panose="02020603050405020304" pitchFamily="18" charset="0"/>
              </a:rPr>
              <a:t> Name: Andreea-Mihaela Tanasa</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457200" algn="ctr">
              <a:lnSpc>
                <a:spcPct val="150000"/>
              </a:lnSpc>
              <a:spcAft>
                <a:spcPts val="800"/>
              </a:spcAft>
            </a:pPr>
            <a:r>
              <a:rPr lang="en-CA" sz="1800" b="1" kern="0" dirty="0">
                <a:effectLst/>
                <a:latin typeface="Arial" panose="020B0604020202020204" pitchFamily="34" charset="0"/>
                <a:ea typeface="Calibri" panose="020F0502020204030204" pitchFamily="34" charset="0"/>
                <a:cs typeface="Times New Roman" panose="02020603050405020304" pitchFamily="18" charset="0"/>
              </a:rPr>
              <a:t> Student Number:2332157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B7B34C6A-8BFC-D166-87C1-6C968A1E33F9}"/>
              </a:ext>
            </a:extLst>
          </p:cNvPr>
          <p:cNvSpPr txBox="1"/>
          <p:nvPr/>
        </p:nvSpPr>
        <p:spPr>
          <a:xfrm>
            <a:off x="334297" y="4493342"/>
            <a:ext cx="10776155" cy="465384"/>
          </a:xfrm>
          <a:prstGeom prst="rect">
            <a:avLst/>
          </a:prstGeom>
          <a:noFill/>
        </p:spPr>
        <p:txBody>
          <a:bodyPr wrap="square" rtlCol="0">
            <a:spAutoFit/>
          </a:bodyPr>
          <a:lstStyle/>
          <a:p>
            <a:pPr indent="457200" algn="ctr">
              <a:lnSpc>
                <a:spcPct val="150000"/>
              </a:lnSpc>
              <a:spcAft>
                <a:spcPts val="800"/>
              </a:spcAft>
            </a:pPr>
            <a:r>
              <a:rPr lang="en-CA" sz="1800" b="1" kern="0" dirty="0">
                <a:effectLst/>
                <a:latin typeface="Arial" panose="020B0604020202020204" pitchFamily="34" charset="0"/>
                <a:ea typeface="Calibri" panose="020F0502020204030204" pitchFamily="34" charset="0"/>
                <a:cs typeface="Times New Roman" panose="02020603050405020304" pitchFamily="18" charset="0"/>
              </a:rPr>
              <a:t> </a:t>
            </a:r>
            <a:r>
              <a:rPr lang="en-GB" kern="100" dirty="0">
                <a:latin typeface="Aptos" panose="020B0004020202020204" pitchFamily="34" charset="0"/>
                <a:ea typeface="Calibri" panose="020F0502020204030204" pitchFamily="34" charset="0"/>
                <a:cs typeface="Times New Roman" panose="02020603050405020304" pitchFamily="18" charset="0"/>
              </a:rPr>
              <a:t>                       </a:t>
            </a:r>
            <a:r>
              <a:rPr lang="en-CA" sz="1800" b="1" kern="0" dirty="0">
                <a:effectLst/>
                <a:latin typeface="Arial" panose="020B0604020202020204" pitchFamily="34" charset="0"/>
                <a:ea typeface="Calibri" panose="020F0502020204030204" pitchFamily="34" charset="0"/>
                <a:cs typeface="Times New Roman" panose="02020603050405020304" pitchFamily="18" charset="0"/>
              </a:rPr>
              <a:t>                                                                             Submission deadline: 24.03.2025</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371553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03F27A-53C8-1356-1407-D62194665569}"/>
              </a:ext>
            </a:extLst>
          </p:cNvPr>
          <p:cNvSpPr txBox="1"/>
          <p:nvPr/>
        </p:nvSpPr>
        <p:spPr>
          <a:xfrm>
            <a:off x="377686" y="248478"/>
            <a:ext cx="9481931" cy="5355312"/>
          </a:xfrm>
          <a:prstGeom prst="rect">
            <a:avLst/>
          </a:prstGeom>
          <a:noFill/>
        </p:spPr>
        <p:txBody>
          <a:bodyPr wrap="square" rtlCol="0">
            <a:spAutoFit/>
          </a:bodyPr>
          <a:lstStyle/>
          <a:p>
            <a:r>
              <a:rPr lang="en-GB" dirty="0"/>
              <a:t>                                             Business Proposition Overview</a:t>
            </a:r>
          </a:p>
          <a:p>
            <a:endParaRPr lang="en-GB" dirty="0"/>
          </a:p>
          <a:p>
            <a:r>
              <a:rPr lang="en-GB" dirty="0"/>
              <a:t>1. Introduction……………………………………………………..4</a:t>
            </a:r>
          </a:p>
          <a:p>
            <a:r>
              <a:rPr lang="en-GB" dirty="0"/>
              <a:t>1.1Product/Service description …………………………..4</a:t>
            </a:r>
          </a:p>
          <a:p>
            <a:r>
              <a:rPr lang="en-GB" dirty="0"/>
              <a:t>1.2 Mission Statement……………………………………………5</a:t>
            </a:r>
          </a:p>
          <a:p>
            <a:r>
              <a:rPr lang="en-GB" dirty="0"/>
              <a:t>1.3 Business Aims…………………………………………………….6</a:t>
            </a:r>
          </a:p>
          <a:p>
            <a:r>
              <a:rPr lang="en-GB" dirty="0"/>
              <a:t>1.4 USP…………………………….. …………………………………..6</a:t>
            </a:r>
          </a:p>
          <a:p>
            <a:r>
              <a:rPr lang="en-GB" dirty="0"/>
              <a:t>1.5 Objective……………………………………………………………7</a:t>
            </a:r>
          </a:p>
          <a:p>
            <a:r>
              <a:rPr lang="en-GB" dirty="0"/>
              <a:t>1.6 Legal Structure………………………………………………….8</a:t>
            </a:r>
          </a:p>
          <a:p>
            <a:r>
              <a:rPr lang="en-GB" dirty="0"/>
              <a:t>1.7 Proposed location……………………………………….....9</a:t>
            </a:r>
          </a:p>
          <a:p>
            <a:r>
              <a:rPr lang="en-GB" dirty="0"/>
              <a:t>1.8  HRM Strategy…………………………………………………….10</a:t>
            </a:r>
          </a:p>
          <a:p>
            <a:r>
              <a:rPr lang="en-GB" dirty="0"/>
              <a:t>1.9 Brief financial overview……………………………………11</a:t>
            </a:r>
          </a:p>
          <a:p>
            <a:r>
              <a:rPr lang="en-GB" dirty="0"/>
              <a:t> </a:t>
            </a:r>
          </a:p>
          <a:p>
            <a:endParaRPr lang="en-GB" dirty="0"/>
          </a:p>
          <a:p>
            <a:r>
              <a:rPr lang="en-GB" dirty="0"/>
              <a:t>2. Marketing strategy……………………………………………12</a:t>
            </a:r>
          </a:p>
          <a:p>
            <a:pPr marL="342900" indent="-342900">
              <a:buAutoNum type="arabicPeriod"/>
            </a:pPr>
            <a:endParaRPr lang="en-GB" dirty="0"/>
          </a:p>
          <a:p>
            <a:r>
              <a:rPr lang="en-GB" dirty="0"/>
              <a:t>3. Angel Investor…………………………………………………..15</a:t>
            </a:r>
          </a:p>
          <a:p>
            <a:endParaRPr lang="en-GB" dirty="0"/>
          </a:p>
          <a:p>
            <a:r>
              <a:rPr lang="en-GB" dirty="0"/>
              <a:t> </a:t>
            </a:r>
          </a:p>
        </p:txBody>
      </p:sp>
    </p:spTree>
    <p:extLst>
      <p:ext uri="{BB962C8B-B14F-4D97-AF65-F5344CB8AC3E}">
        <p14:creationId xmlns:p14="http://schemas.microsoft.com/office/powerpoint/2010/main" val="3273593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artoon bee holding a vacuum cleaner&#10;&#10;AI-generated content may be incorrect.">
            <a:extLst>
              <a:ext uri="{FF2B5EF4-FFF2-40B4-BE49-F238E27FC236}">
                <a16:creationId xmlns:a16="http://schemas.microsoft.com/office/drawing/2014/main" id="{2E452653-6AD6-0907-DABA-D962165262F0}"/>
              </a:ext>
            </a:extLst>
          </p:cNvPr>
          <p:cNvPicPr>
            <a:picLocks noChangeAspect="1"/>
          </p:cNvPicPr>
          <p:nvPr/>
        </p:nvPicPr>
        <p:blipFill>
          <a:blip r:embed="rId2">
            <a:extLst>
              <a:ext uri="{28A0092B-C50C-407E-A947-70E740481C1C}">
                <a14:useLocalDpi xmlns:a14="http://schemas.microsoft.com/office/drawing/2010/main" val="0"/>
              </a:ext>
            </a:extLst>
          </a:blip>
          <a:srcRect l="16353" r="39553"/>
          <a:stretch/>
        </p:blipFill>
        <p:spPr>
          <a:xfrm>
            <a:off x="4384227" y="1"/>
            <a:ext cx="4831627" cy="4520011"/>
          </a:xfrm>
          <a:custGeom>
            <a:avLst/>
            <a:gdLst/>
            <a:ahLst/>
            <a:cxnLst/>
            <a:rect l="l" t="t" r="r" b="b"/>
            <a:pathLst>
              <a:path w="4831627" h="4520011">
                <a:moveTo>
                  <a:pt x="0" y="0"/>
                </a:moveTo>
                <a:lnTo>
                  <a:pt x="4831627" y="0"/>
                </a:lnTo>
                <a:lnTo>
                  <a:pt x="1416677" y="4520011"/>
                </a:lnTo>
                <a:close/>
              </a:path>
            </a:pathLst>
          </a:custGeom>
        </p:spPr>
      </p:pic>
      <p:pic>
        <p:nvPicPr>
          <p:cNvPr id="4" name="Picture 3" descr="Abstract smoke background">
            <a:extLst>
              <a:ext uri="{FF2B5EF4-FFF2-40B4-BE49-F238E27FC236}">
                <a16:creationId xmlns:a16="http://schemas.microsoft.com/office/drawing/2014/main" id="{20FB95A9-9C0F-5569-18D1-E6514021CD15}"/>
              </a:ext>
            </a:extLst>
          </p:cNvPr>
          <p:cNvPicPr>
            <a:picLocks noChangeAspect="1"/>
          </p:cNvPicPr>
          <p:nvPr/>
        </p:nvPicPr>
        <p:blipFill>
          <a:blip r:embed="rId3"/>
          <a:srcRect l="7225" r="13850"/>
          <a:stretch/>
        </p:blipFill>
        <p:spPr>
          <a:xfrm>
            <a:off x="4041994" y="10"/>
            <a:ext cx="8139373" cy="6857990"/>
          </a:xfrm>
          <a:custGeom>
            <a:avLst/>
            <a:gdLst/>
            <a:ahLst/>
            <a:cxnLst/>
            <a:rect l="l" t="t" r="r" b="b"/>
            <a:pathLst>
              <a:path w="8139373" h="6858000">
                <a:moveTo>
                  <a:pt x="5181344" y="0"/>
                </a:moveTo>
                <a:lnTo>
                  <a:pt x="8139373" y="0"/>
                </a:lnTo>
                <a:lnTo>
                  <a:pt x="8139373" y="6858000"/>
                </a:lnTo>
                <a:lnTo>
                  <a:pt x="0" y="6858000"/>
                </a:lnTo>
                <a:close/>
              </a:path>
            </a:pathLst>
          </a:custGeom>
        </p:spPr>
      </p:pic>
      <p:sp>
        <p:nvSpPr>
          <p:cNvPr id="2" name="Title 1">
            <a:extLst>
              <a:ext uri="{FF2B5EF4-FFF2-40B4-BE49-F238E27FC236}">
                <a16:creationId xmlns:a16="http://schemas.microsoft.com/office/drawing/2014/main" id="{710CBA67-6F77-DF4E-DC2C-DAA31D1F7927}"/>
              </a:ext>
            </a:extLst>
          </p:cNvPr>
          <p:cNvSpPr>
            <a:spLocks noGrp="1"/>
          </p:cNvSpPr>
          <p:nvPr>
            <p:ph type="ctrTitle"/>
          </p:nvPr>
        </p:nvSpPr>
        <p:spPr>
          <a:xfrm>
            <a:off x="677335" y="2404534"/>
            <a:ext cx="4015442" cy="1646302"/>
          </a:xfrm>
        </p:spPr>
        <p:txBody>
          <a:bodyPr>
            <a:normAutofit/>
          </a:bodyPr>
          <a:lstStyle/>
          <a:p>
            <a:pPr>
              <a:lnSpc>
                <a:spcPct val="90000"/>
              </a:lnSpc>
            </a:pPr>
            <a:r>
              <a:rPr lang="en-GB" sz="3700" dirty="0"/>
              <a:t>Busy Bee Cleaning Company Concept</a:t>
            </a:r>
          </a:p>
        </p:txBody>
      </p:sp>
      <p:cxnSp>
        <p:nvCxnSpPr>
          <p:cNvPr id="33" name="Straight Connector 32">
            <a:extLst>
              <a:ext uri="{FF2B5EF4-FFF2-40B4-BE49-F238E27FC236}">
                <a16:creationId xmlns:a16="http://schemas.microsoft.com/office/drawing/2014/main" id="{9BE42A0F-3C3F-4500-BF5A-4FD28C1AA7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811130" y="-1"/>
            <a:ext cx="3403114" cy="4504344"/>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8862440-EF12-4BF0-9309-5653F38747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C082FBDA-B6BB-447F-88F9-E5927CC713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6" name="Rectangle 25">
            <a:extLst>
              <a:ext uri="{FF2B5EF4-FFF2-40B4-BE49-F238E27FC236}">
                <a16:creationId xmlns:a16="http://schemas.microsoft.com/office/drawing/2014/main" id="{4D6B3FC3-266A-4796-85DE-016CA2ED6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24">
            <a:extLst>
              <a:ext uri="{FF2B5EF4-FFF2-40B4-BE49-F238E27FC236}">
                <a16:creationId xmlns:a16="http://schemas.microsoft.com/office/drawing/2014/main" id="{1166F14E-D6C0-40B2-97E6-0854392CD4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7">
            <a:extLst>
              <a:ext uri="{FF2B5EF4-FFF2-40B4-BE49-F238E27FC236}">
                <a16:creationId xmlns:a16="http://schemas.microsoft.com/office/drawing/2014/main" id="{14C19743-4CEE-4CA9-9E59-5833323AA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8">
            <a:extLst>
              <a:ext uri="{FF2B5EF4-FFF2-40B4-BE49-F238E27FC236}">
                <a16:creationId xmlns:a16="http://schemas.microsoft.com/office/drawing/2014/main" id="{3E09C179-0496-421E-A458-FACB93893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9">
            <a:extLst>
              <a:ext uri="{FF2B5EF4-FFF2-40B4-BE49-F238E27FC236}">
                <a16:creationId xmlns:a16="http://schemas.microsoft.com/office/drawing/2014/main" id="{E407748B-B8A8-447D-84A0-C56A1E86A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29">
            <a:extLst>
              <a:ext uri="{FF2B5EF4-FFF2-40B4-BE49-F238E27FC236}">
                <a16:creationId xmlns:a16="http://schemas.microsoft.com/office/drawing/2014/main" id="{88C20F14-80FE-465B-B829-1BA44065C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99589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3" name="Rectangle 2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2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Freeform: Shape 4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descr="A spray bottle with leaves coming out of it">
            <a:extLst>
              <a:ext uri="{FF2B5EF4-FFF2-40B4-BE49-F238E27FC236}">
                <a16:creationId xmlns:a16="http://schemas.microsoft.com/office/drawing/2014/main" id="{1CABEEF2-4C54-629F-9833-0641489E50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1396725"/>
            <a:ext cx="3856774" cy="4153448"/>
          </a:xfrm>
          <a:prstGeom prst="rect">
            <a:avLst/>
          </a:prstGeom>
        </p:spPr>
      </p:pic>
      <p:sp>
        <p:nvSpPr>
          <p:cNvPr id="2" name="TextBox 1">
            <a:extLst>
              <a:ext uri="{FF2B5EF4-FFF2-40B4-BE49-F238E27FC236}">
                <a16:creationId xmlns:a16="http://schemas.microsoft.com/office/drawing/2014/main" id="{2AD5C0CE-D9AD-A6FA-7D80-02804B38CCDC}"/>
              </a:ext>
            </a:extLst>
          </p:cNvPr>
          <p:cNvSpPr txBox="1"/>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dirty="0">
                <a:solidFill>
                  <a:srgbClr val="FFFFFF"/>
                </a:solidFill>
              </a:rPr>
              <a:t>Good afternoon and thank you for the opportunity to introduce Busy Bee Cleaning Services, a cleaning company founded to meet the specific needs of small enterprises, freelancers, and single traders. For small enterprises, we offer inexpensive, sustainably tailored, flexible cleaning solutions, ecologically friendly chemicals as a replacement.</a:t>
            </a:r>
          </a:p>
          <a:p>
            <a:pPr>
              <a:spcBef>
                <a:spcPts val="1000"/>
              </a:spcBef>
              <a:buClr>
                <a:schemeClr val="accent1"/>
              </a:buClr>
              <a:buSzPct val="80000"/>
              <a:buFont typeface="Wingdings 3" charset="2"/>
              <a:buChar char=""/>
            </a:pPr>
            <a:r>
              <a:rPr lang="en-US" b="0" i="0" dirty="0" err="1">
                <a:solidFill>
                  <a:srgbClr val="222222"/>
                </a:solidFill>
                <a:effectLst/>
                <a:latin typeface="Arial" panose="020B0604020202020204" pitchFamily="34" charset="0"/>
              </a:rPr>
              <a:t>Petchpaibool</a:t>
            </a:r>
            <a:r>
              <a:rPr lang="en-US" b="0" i="0" dirty="0">
                <a:solidFill>
                  <a:srgbClr val="222222"/>
                </a:solidFill>
                <a:effectLst/>
                <a:latin typeface="Arial" panose="020B0604020202020204" pitchFamily="34" charset="0"/>
              </a:rPr>
              <a:t>,( 2018).</a:t>
            </a:r>
            <a:endParaRPr lang="en-US" dirty="0">
              <a:solidFill>
                <a:srgbClr val="FFFFFF"/>
              </a:solidFill>
            </a:endParaRPr>
          </a:p>
        </p:txBody>
      </p:sp>
    </p:spTree>
    <p:extLst>
      <p:ext uri="{BB962C8B-B14F-4D97-AF65-F5344CB8AC3E}">
        <p14:creationId xmlns:p14="http://schemas.microsoft.com/office/powerpoint/2010/main" val="1028327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2" name="Rectangle 2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extBox 1">
            <a:extLst>
              <a:ext uri="{FF2B5EF4-FFF2-40B4-BE49-F238E27FC236}">
                <a16:creationId xmlns:a16="http://schemas.microsoft.com/office/drawing/2014/main" id="{0685EEFE-E2FA-4052-935D-166DB0A7130A}"/>
              </a:ext>
            </a:extLst>
          </p:cNvPr>
          <p:cNvSpPr txBox="1"/>
          <p:nvPr/>
        </p:nvSpPr>
        <p:spPr>
          <a:xfrm>
            <a:off x="673754" y="643467"/>
            <a:ext cx="4203045" cy="1375608"/>
          </a:xfrm>
          <a:prstGeom prst="rect">
            <a:avLst/>
          </a:prstGeom>
        </p:spPr>
        <p:txBody>
          <a:bodyPr vert="horz" lIns="91440" tIns="45720" rIns="91440" bIns="45720" rtlCol="0" anchor="ctr">
            <a:normAutofit/>
          </a:bodyPr>
          <a:lstStyle/>
          <a:p>
            <a:pPr>
              <a:spcBef>
                <a:spcPct val="0"/>
              </a:spcBef>
              <a:spcAft>
                <a:spcPts val="600"/>
              </a:spcAft>
            </a:pPr>
            <a:r>
              <a:rPr lang="en-US" sz="3300">
                <a:solidFill>
                  <a:schemeClr val="bg1"/>
                </a:solidFill>
                <a:latin typeface="+mj-lt"/>
                <a:ea typeface="+mj-ea"/>
                <a:cs typeface="+mj-cs"/>
              </a:rPr>
              <a:t>                                                                      MISSION STATEMENT </a:t>
            </a:r>
          </a:p>
        </p:txBody>
      </p:sp>
      <p:sp>
        <p:nvSpPr>
          <p:cNvPr id="3" name="TextBox 2">
            <a:extLst>
              <a:ext uri="{FF2B5EF4-FFF2-40B4-BE49-F238E27FC236}">
                <a16:creationId xmlns:a16="http://schemas.microsoft.com/office/drawing/2014/main" id="{6EB30D77-4BA9-0C9F-4CC0-7E748040015F}"/>
              </a:ext>
            </a:extLst>
          </p:cNvPr>
          <p:cNvSpPr txBox="1"/>
          <p:nvPr/>
        </p:nvSpPr>
        <p:spPr>
          <a:xfrm>
            <a:off x="91440" y="2148840"/>
            <a:ext cx="4556257" cy="3451860"/>
          </a:xfrm>
          <a:prstGeom prst="rect">
            <a:avLst/>
          </a:prstGeom>
        </p:spPr>
        <p:txBody>
          <a:bodyPr vert="horz" lIns="91440" tIns="45720" rIns="91440" bIns="45720" rtlCol="0">
            <a:normAutofit/>
          </a:bodyPr>
          <a:lstStyle/>
          <a:p>
            <a:pPr lvl="1">
              <a:spcBef>
                <a:spcPts val="1000"/>
              </a:spcBef>
              <a:buClr>
                <a:schemeClr val="accent1"/>
              </a:buClr>
              <a:buSzPct val="80000"/>
            </a:pPr>
            <a:endParaRPr lang="en-US" dirty="0">
              <a:solidFill>
                <a:schemeClr val="bg1"/>
              </a:solidFill>
            </a:endParaRPr>
          </a:p>
          <a:p>
            <a:pPr lvl="1">
              <a:spcBef>
                <a:spcPts val="1000"/>
              </a:spcBef>
              <a:buClr>
                <a:schemeClr val="accent1"/>
              </a:buClr>
              <a:buSzPct val="80000"/>
            </a:pPr>
            <a:r>
              <a:rPr lang="en-US" dirty="0">
                <a:solidFill>
                  <a:schemeClr val="bg1"/>
                </a:solidFill>
              </a:rPr>
              <a:t>Every place we touch is </a:t>
            </a:r>
            <a:r>
              <a:rPr lang="en-GB" dirty="0">
                <a:solidFill>
                  <a:schemeClr val="bg1"/>
                </a:solidFill>
              </a:rPr>
              <a:t>another bright sparkle in your clean home</a:t>
            </a:r>
            <a:r>
              <a:rPr lang="en-US" dirty="0">
                <a:solidFill>
                  <a:schemeClr val="bg1"/>
                </a:solidFill>
              </a:rPr>
              <a:t>.</a:t>
            </a:r>
          </a:p>
        </p:txBody>
      </p:sp>
      <p:pic>
        <p:nvPicPr>
          <p:cNvPr id="5" name="Picture 4" descr="A child cleaning a sink">
            <a:extLst>
              <a:ext uri="{FF2B5EF4-FFF2-40B4-BE49-F238E27FC236}">
                <a16:creationId xmlns:a16="http://schemas.microsoft.com/office/drawing/2014/main" id="{867ED2F6-8353-A276-CCA7-1E92440A10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1" y="1711360"/>
            <a:ext cx="5143500" cy="3422765"/>
          </a:xfrm>
          <a:prstGeom prst="rect">
            <a:avLst/>
          </a:prstGeom>
        </p:spPr>
      </p:pic>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598605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DA67BBAB-780B-259B-5FA9-A2B944187FA6}"/>
              </a:ext>
            </a:extLst>
          </p:cNvPr>
          <p:cNvSpPr txBox="1"/>
          <p:nvPr/>
        </p:nvSpPr>
        <p:spPr>
          <a:xfrm>
            <a:off x="6336286" y="576471"/>
            <a:ext cx="3263981" cy="6202016"/>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endParaRPr lang="en-US" sz="14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 Our major offers are deep cleaning, regular office cleaning, and ecologically friendly cleaning </a:t>
            </a:r>
            <a:r>
              <a:rPr lang="en-GB" sz="1400" dirty="0">
                <a:solidFill>
                  <a:schemeClr val="tx1">
                    <a:lumMod val="75000"/>
                    <a:lumOff val="25000"/>
                  </a:schemeClr>
                </a:solidFill>
              </a:rPr>
              <a:t>choices.</a:t>
            </a:r>
          </a:p>
          <a:p>
            <a:pPr>
              <a:lnSpc>
                <a:spcPct val="90000"/>
              </a:lnSpc>
              <a:spcBef>
                <a:spcPts val="1000"/>
              </a:spcBef>
              <a:buClr>
                <a:schemeClr val="accent1"/>
              </a:buClr>
              <a:buSzPct val="80000"/>
              <a:buFont typeface="Wingdings 3" charset="2"/>
              <a:buChar char=""/>
            </a:pPr>
            <a:r>
              <a:rPr lang="en-GB" sz="1400" dirty="0">
                <a:solidFill>
                  <a:schemeClr val="tx1">
                    <a:lumMod val="75000"/>
                    <a:lumOff val="25000"/>
                  </a:schemeClr>
                </a:solidFill>
              </a:rPr>
              <a:t> our focus is to provide exceptional cleaning services that exceed our clients’ expectations</a:t>
            </a:r>
          </a:p>
          <a:p>
            <a:pPr>
              <a:lnSpc>
                <a:spcPct val="90000"/>
              </a:lnSpc>
              <a:spcBef>
                <a:spcPts val="1000"/>
              </a:spcBef>
              <a:buClr>
                <a:schemeClr val="accent1"/>
              </a:buClr>
              <a:buSzPct val="80000"/>
              <a:buFont typeface="Wingdings 3" charset="2"/>
              <a:buChar char=""/>
            </a:pPr>
            <a:r>
              <a:rPr lang="en-US" sz="1400" dirty="0">
                <a:solidFill>
                  <a:schemeClr val="tx1">
                    <a:lumMod val="75000"/>
                    <a:lumOff val="25000"/>
                  </a:schemeClr>
                </a:solidFill>
              </a:rPr>
              <a:t> USP is our commitment to providing </a:t>
            </a:r>
            <a:r>
              <a:rPr lang="en-US" sz="1400" dirty="0" err="1">
                <a:solidFill>
                  <a:schemeClr val="tx1">
                    <a:lumMod val="75000"/>
                    <a:lumOff val="25000"/>
                  </a:schemeClr>
                </a:solidFill>
              </a:rPr>
              <a:t>customised</a:t>
            </a:r>
            <a:r>
              <a:rPr lang="en-US" sz="1400" dirty="0">
                <a:solidFill>
                  <a:schemeClr val="tx1">
                    <a:lumMod val="75000"/>
                    <a:lumOff val="25000"/>
                  </a:schemeClr>
                </a:solidFill>
              </a:rPr>
              <a:t> cleaning plans that match the different schedules of independent businesses while monitoring environmental policies,  addressing their needs, and using our product made from vinegar, baking soda, lemon juice, and essential oil (Sabharwal,2015).</a:t>
            </a:r>
          </a:p>
          <a:p>
            <a:pPr>
              <a:lnSpc>
                <a:spcPct val="90000"/>
              </a:lnSpc>
              <a:spcBef>
                <a:spcPts val="1000"/>
              </a:spcBef>
              <a:buClr>
                <a:schemeClr val="accent1"/>
              </a:buClr>
              <a:buSzPct val="80000"/>
            </a:pPr>
            <a:r>
              <a:rPr lang="en-US" sz="1400" b="0" i="0" dirty="0">
                <a:solidFill>
                  <a:srgbClr val="222222"/>
                </a:solidFill>
                <a:effectLst/>
                <a:latin typeface="Arial" panose="020B0604020202020204" pitchFamily="34" charset="0"/>
              </a:rPr>
              <a:t>.</a:t>
            </a:r>
            <a:endParaRPr lang="en-US" sz="1400" dirty="0">
              <a:solidFill>
                <a:schemeClr val="tx1">
                  <a:lumMod val="75000"/>
                  <a:lumOff val="25000"/>
                </a:schemeClr>
              </a:solidFill>
            </a:endParaRPr>
          </a:p>
        </p:txBody>
      </p:sp>
      <p:pic>
        <p:nvPicPr>
          <p:cNvPr id="5" name="Picture 4" descr="A lemons and a glass jar with baking soda&#10;&#10;AI-generated content may be incorrect.">
            <a:extLst>
              <a:ext uri="{FF2B5EF4-FFF2-40B4-BE49-F238E27FC236}">
                <a16:creationId xmlns:a16="http://schemas.microsoft.com/office/drawing/2014/main" id="{82EB50F2-375C-5C3D-5FD7-F36501BF107E}"/>
              </a:ext>
            </a:extLst>
          </p:cNvPr>
          <p:cNvPicPr>
            <a:picLocks noChangeAspect="1"/>
          </p:cNvPicPr>
          <p:nvPr/>
        </p:nvPicPr>
        <p:blipFill>
          <a:blip r:embed="rId2">
            <a:extLst>
              <a:ext uri="{28A0092B-C50C-407E-A947-70E740481C1C}">
                <a14:useLocalDpi xmlns:a14="http://schemas.microsoft.com/office/drawing/2010/main" val="0"/>
              </a:ext>
            </a:extLst>
          </a:blip>
          <a:srcRect l="5847" r="1" b="1"/>
          <a:stretch/>
        </p:blipFill>
        <p:spPr>
          <a:xfrm>
            <a:off x="677334" y="2159331"/>
            <a:ext cx="5423429" cy="3882362"/>
          </a:xfrm>
          <a:prstGeom prst="rect">
            <a:avLst/>
          </a:prstGeom>
        </p:spPr>
      </p:pic>
    </p:spTree>
    <p:extLst>
      <p:ext uri="{BB962C8B-B14F-4D97-AF65-F5344CB8AC3E}">
        <p14:creationId xmlns:p14="http://schemas.microsoft.com/office/powerpoint/2010/main" val="2178451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A person cleaning the floor&#10;&#10;AI-generated content may be incorrect.">
            <a:extLst>
              <a:ext uri="{FF2B5EF4-FFF2-40B4-BE49-F238E27FC236}">
                <a16:creationId xmlns:a16="http://schemas.microsoft.com/office/drawing/2014/main" id="{35D48F67-C735-65C3-473B-879DECE79CB4}"/>
              </a:ext>
            </a:extLst>
          </p:cNvPr>
          <p:cNvPicPr>
            <a:picLocks noChangeAspect="1"/>
          </p:cNvPicPr>
          <p:nvPr/>
        </p:nvPicPr>
        <p:blipFill>
          <a:blip r:embed="rId2">
            <a:extLst>
              <a:ext uri="{28A0092B-C50C-407E-A947-70E740481C1C}">
                <a14:useLocalDpi xmlns:a14="http://schemas.microsoft.com/office/drawing/2010/main" val="0"/>
              </a:ext>
            </a:extLst>
          </a:blip>
          <a:srcRect l="24988" r="1003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CB184783-3F1F-68F3-B821-865692EA5487}"/>
              </a:ext>
            </a:extLst>
          </p:cNvPr>
          <p:cNvSpPr txBox="1"/>
          <p:nvPr/>
        </p:nvSpPr>
        <p:spPr>
          <a:xfrm>
            <a:off x="194310" y="742951"/>
            <a:ext cx="4334146" cy="5298412"/>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r>
              <a:rPr lang="en-GB" sz="1500" dirty="0">
                <a:solidFill>
                  <a:schemeClr val="tx1">
                    <a:lumMod val="75000"/>
                    <a:lumOff val="25000"/>
                  </a:schemeClr>
                </a:solidFill>
              </a:rPr>
              <a:t>                        Objectives </a:t>
            </a:r>
          </a:p>
          <a:p>
            <a:pPr>
              <a:lnSpc>
                <a:spcPct val="90000"/>
              </a:lnSpc>
              <a:spcBef>
                <a:spcPts val="1000"/>
              </a:spcBef>
              <a:buClr>
                <a:schemeClr val="accent1"/>
              </a:buClr>
              <a:buSzPct val="80000"/>
            </a:pPr>
            <a:endParaRPr lang="en-US" sz="15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GB" sz="1600" kern="0" dirty="0">
                <a:solidFill>
                  <a:srgbClr val="1C1E21"/>
                </a:solidFill>
                <a:effectLst/>
                <a:latin typeface="Arial" panose="020B0604020202020204" pitchFamily="34" charset="0"/>
                <a:ea typeface="Times New Roman" panose="02020603050405020304" pitchFamily="18" charset="0"/>
              </a:rPr>
              <a:t> Research the products </a:t>
            </a:r>
            <a:r>
              <a:rPr lang="en-GB" sz="1600" kern="0" dirty="0">
                <a:solidFill>
                  <a:srgbClr val="1C1E21"/>
                </a:solidFill>
                <a:latin typeface="Arial" panose="020B0604020202020204" pitchFamily="34" charset="0"/>
                <a:ea typeface="Times New Roman" panose="02020603050405020304" pitchFamily="18" charset="0"/>
              </a:rPr>
              <a:t>required.</a:t>
            </a:r>
            <a:r>
              <a:rPr lang="en-GB" sz="1600" kern="0" dirty="0">
                <a:solidFill>
                  <a:srgbClr val="1C1E21"/>
                </a:solidFill>
                <a:effectLst/>
                <a:latin typeface="Arial" panose="020B0604020202020204" pitchFamily="34" charset="0"/>
                <a:ea typeface="Times New Roman" panose="02020603050405020304" pitchFamily="18" charset="0"/>
              </a:rPr>
              <a:t> (January- March)</a:t>
            </a:r>
            <a:endParaRPr lang="en-US" sz="15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 Adding twenty percent more customers to our base over the next twelve months.</a:t>
            </a: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Raising 20% of our regular customers from July to December, getting opinions, and raising quality, will allow us to obtain 90% customer satisfaction. </a:t>
            </a: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rPr>
              <a:t>Including ecologically friendly cleaning solutions will boost revenue, implementing running discounts and concentrated marketing strategies in the first 3 </a:t>
            </a:r>
            <a:r>
              <a:rPr lang="en-GB" sz="1500" dirty="0">
                <a:solidFill>
                  <a:schemeClr val="tx1">
                    <a:lumMod val="75000"/>
                    <a:lumOff val="25000"/>
                  </a:schemeClr>
                </a:solidFill>
              </a:rPr>
              <a:t>months.</a:t>
            </a:r>
            <a:endParaRPr lang="en-US" sz="1500" dirty="0">
              <a:solidFill>
                <a:schemeClr val="tx1">
                  <a:lumMod val="75000"/>
                  <a:lumOff val="25000"/>
                </a:schemeClr>
              </a:solidFill>
            </a:endParaRPr>
          </a:p>
        </p:txBody>
      </p:sp>
      <p:cxnSp>
        <p:nvCxnSpPr>
          <p:cNvPr id="21" name="Straight Connector 2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30207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9" name="Group 5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0" name="Straight Connector 5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4" name="Isosceles Triangle 6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Isosceles Triangle 6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9" name="Isosceles Triangle 6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extBox 3">
            <a:extLst>
              <a:ext uri="{FF2B5EF4-FFF2-40B4-BE49-F238E27FC236}">
                <a16:creationId xmlns:a16="http://schemas.microsoft.com/office/drawing/2014/main" id="{3136C2AF-1426-A595-7D3C-7638EA04B975}"/>
              </a:ext>
            </a:extLst>
          </p:cNvPr>
          <p:cNvSpPr txBox="1"/>
          <p:nvPr/>
        </p:nvSpPr>
        <p:spPr>
          <a:xfrm>
            <a:off x="5209563" y="2160589"/>
            <a:ext cx="4064439" cy="4270356"/>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effectLst/>
              </a:rPr>
              <a:t> Busy Bee Cleaning Company </a:t>
            </a:r>
            <a:r>
              <a:rPr lang="en-US" dirty="0">
                <a:solidFill>
                  <a:schemeClr val="tx1">
                    <a:lumMod val="75000"/>
                    <a:lumOff val="25000"/>
                  </a:schemeClr>
                </a:solidFill>
              </a:rPr>
              <a:t>will be </a:t>
            </a:r>
            <a:r>
              <a:rPr lang="en-US" dirty="0">
                <a:solidFill>
                  <a:schemeClr val="tx1">
                    <a:lumMod val="75000"/>
                    <a:lumOff val="25000"/>
                  </a:schemeClr>
                </a:solidFill>
                <a:effectLst/>
              </a:rPr>
              <a:t>set up as a sole trader company, and this structure is a perfect choice because of its adaptability, and simplicity of setup (Sheedy, 2010). Being a single trader allows me to control decisions, allowing a quick and effective reaction to client needs (Rye, 2020).</a:t>
            </a:r>
          </a:p>
          <a:p>
            <a:pPr>
              <a:spcBef>
                <a:spcPts val="1000"/>
              </a:spcBef>
              <a:buClr>
                <a:schemeClr val="accent1"/>
              </a:buClr>
              <a:buSzPct val="80000"/>
            </a:pPr>
            <a:endParaRPr lang="en-US" dirty="0">
              <a:solidFill>
                <a:schemeClr val="tx1">
                  <a:lumMod val="75000"/>
                  <a:lumOff val="25000"/>
                </a:schemeClr>
              </a:solidFill>
            </a:endParaRPr>
          </a:p>
        </p:txBody>
      </p:sp>
      <p:pic>
        <p:nvPicPr>
          <p:cNvPr id="3" name="Picture 2" descr="A cleaning supplies in a bucket&#10;&#10;AI-generated content may be incorrect.">
            <a:extLst>
              <a:ext uri="{FF2B5EF4-FFF2-40B4-BE49-F238E27FC236}">
                <a16:creationId xmlns:a16="http://schemas.microsoft.com/office/drawing/2014/main" id="{F548867E-8712-B875-71D1-6047D759C1E1}"/>
              </a:ext>
            </a:extLst>
          </p:cNvPr>
          <p:cNvPicPr>
            <a:picLocks noChangeAspect="1"/>
          </p:cNvPicPr>
          <p:nvPr/>
        </p:nvPicPr>
        <p:blipFill>
          <a:blip r:embed="rId2">
            <a:extLst>
              <a:ext uri="{28A0092B-C50C-407E-A947-70E740481C1C}">
                <a14:useLocalDpi xmlns:a14="http://schemas.microsoft.com/office/drawing/2010/main" val="0"/>
              </a:ext>
            </a:extLst>
          </a:blip>
          <a:srcRect r="47489"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71" name="Isosceles Triangle 7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01E6470E-EC94-4DB7-F2D2-A54E7C9D3016}"/>
              </a:ext>
            </a:extLst>
          </p:cNvPr>
          <p:cNvSpPr txBox="1"/>
          <p:nvPr/>
        </p:nvSpPr>
        <p:spPr>
          <a:xfrm>
            <a:off x="5209563" y="4857135"/>
            <a:ext cx="4239237" cy="1477328"/>
          </a:xfrm>
          <a:prstGeom prst="rect">
            <a:avLst/>
          </a:prstGeom>
          <a:noFill/>
        </p:spPr>
        <p:txBody>
          <a:bodyPr wrap="square" rtlCol="0">
            <a:spAutoFit/>
          </a:bodyPr>
          <a:lstStyle/>
          <a:p>
            <a:r>
              <a:rPr lang="en-GB" sz="1800" kern="0" dirty="0">
                <a:effectLst/>
                <a:latin typeface="Arial" panose="020B0604020202020204" pitchFamily="34" charset="0"/>
                <a:ea typeface="Times New Roman" panose="02020603050405020304" pitchFamily="18" charset="0"/>
              </a:rPr>
              <a:t>The cons include bearing liability for all company debts and obligations, which compromises personal assets (Burns, 2016), and difficulty in finance and growing my business. </a:t>
            </a:r>
            <a:endParaRPr lang="en-GB" dirty="0"/>
          </a:p>
        </p:txBody>
      </p:sp>
    </p:spTree>
    <p:extLst>
      <p:ext uri="{BB962C8B-B14F-4D97-AF65-F5344CB8AC3E}">
        <p14:creationId xmlns:p14="http://schemas.microsoft.com/office/powerpoint/2010/main" val="2252975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0" name="Group 39">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1"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8" name="Isosceles Triangle 47">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49" name="Rectangle 4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0" name="Rectangle 4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1" name="Straight Connector 50">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2" name="Straight Connector 51">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5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Isosceles Triangle 5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Shape 38">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a:extLst>
              <a:ext uri="{FF2B5EF4-FFF2-40B4-BE49-F238E27FC236}">
                <a16:creationId xmlns:a16="http://schemas.microsoft.com/office/drawing/2014/main" id="{6B6DE25C-C060-D5D9-1C0C-2CE1832232CE}"/>
              </a:ext>
            </a:extLst>
          </p:cNvPr>
          <p:cNvPicPr>
            <a:picLocks noChangeAspect="1"/>
          </p:cNvPicPr>
          <p:nvPr/>
        </p:nvPicPr>
        <p:blipFill>
          <a:blip r:embed="rId2"/>
          <a:stretch>
            <a:fillRect/>
          </a:stretch>
        </p:blipFill>
        <p:spPr>
          <a:xfrm>
            <a:off x="104776" y="1457325"/>
            <a:ext cx="5261898" cy="3905250"/>
          </a:xfrm>
          <a:prstGeom prst="rect">
            <a:avLst/>
          </a:prstGeom>
        </p:spPr>
      </p:pic>
      <p:sp>
        <p:nvSpPr>
          <p:cNvPr id="4" name="TextBox 3">
            <a:extLst>
              <a:ext uri="{FF2B5EF4-FFF2-40B4-BE49-F238E27FC236}">
                <a16:creationId xmlns:a16="http://schemas.microsoft.com/office/drawing/2014/main" id="{B4F28470-C98C-B9F6-EAB5-2B2FF3A74DE9}"/>
              </a:ext>
            </a:extLst>
          </p:cNvPr>
          <p:cNvSpPr txBox="1"/>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dirty="0">
                <a:solidFill>
                  <a:srgbClr val="FFFFFF"/>
                </a:solidFill>
                <a:effectLst/>
              </a:rPr>
              <a:t>Suggested Place</a:t>
            </a:r>
          </a:p>
          <a:p>
            <a:pPr>
              <a:spcBef>
                <a:spcPts val="1000"/>
              </a:spcBef>
              <a:buClr>
                <a:schemeClr val="accent1"/>
              </a:buClr>
              <a:buSzPct val="80000"/>
              <a:buFont typeface="Wingdings 3" charset="2"/>
              <a:buChar char=""/>
            </a:pPr>
            <a:r>
              <a:rPr lang="en-US" dirty="0">
                <a:solidFill>
                  <a:srgbClr val="FFFFFF"/>
                </a:solidFill>
                <a:effectLst/>
              </a:rPr>
              <a:t>Our company is located in the Wiltshire area;  my property guarantees efficient supply management by keeping cleaning materials in a spare room. As we grow to accommodate more staff and more activities, we want to move into a dedicated office space (Vischer, 2012).</a:t>
            </a:r>
          </a:p>
        </p:txBody>
      </p:sp>
    </p:spTree>
    <p:extLst>
      <p:ext uri="{BB962C8B-B14F-4D97-AF65-F5344CB8AC3E}">
        <p14:creationId xmlns:p14="http://schemas.microsoft.com/office/powerpoint/2010/main" val="835516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A person writing on a screen">
            <a:extLst>
              <a:ext uri="{FF2B5EF4-FFF2-40B4-BE49-F238E27FC236}">
                <a16:creationId xmlns:a16="http://schemas.microsoft.com/office/drawing/2014/main" id="{A5C1F700-C430-3AF6-DE9C-D6BDA2A6AABC}"/>
              </a:ext>
            </a:extLst>
          </p:cNvPr>
          <p:cNvPicPr>
            <a:picLocks noChangeAspect="1"/>
          </p:cNvPicPr>
          <p:nvPr/>
        </p:nvPicPr>
        <p:blipFill>
          <a:blip r:embed="rId2">
            <a:extLst>
              <a:ext uri="{28A0092B-C50C-407E-A947-70E740481C1C}">
                <a14:useLocalDpi xmlns:a14="http://schemas.microsoft.com/office/drawing/2010/main" val="0"/>
              </a:ext>
            </a:extLst>
          </a:blip>
          <a:srcRect r="26358"/>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extBox 1">
            <a:extLst>
              <a:ext uri="{FF2B5EF4-FFF2-40B4-BE49-F238E27FC236}">
                <a16:creationId xmlns:a16="http://schemas.microsoft.com/office/drawing/2014/main" id="{7B954308-842E-712B-6C37-DB65EFE8BA7F}"/>
              </a:ext>
            </a:extLst>
          </p:cNvPr>
          <p:cNvSpPr txBox="1"/>
          <p:nvPr/>
        </p:nvSpPr>
        <p:spPr>
          <a:xfrm>
            <a:off x="677334" y="2160589"/>
            <a:ext cx="3851122"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pPr>
            <a:r>
              <a:rPr lang="en-US" dirty="0">
                <a:solidFill>
                  <a:schemeClr val="tx1">
                    <a:lumMod val="75000"/>
                    <a:lumOff val="25000"/>
                  </a:schemeClr>
                </a:solidFill>
                <a:effectLst/>
              </a:rPr>
              <a:t> Human Resources Management Strategies</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effectLst/>
              </a:rPr>
              <a:t>To maintain a high level of service, I want to pay my sister as a part-timer to support demand. </a:t>
            </a:r>
            <a:r>
              <a:rPr lang="en-US" dirty="0">
                <a:solidFill>
                  <a:schemeClr val="tx1">
                    <a:lumMod val="75000"/>
                    <a:lumOff val="25000"/>
                  </a:schemeClr>
                </a:solidFill>
              </a:rPr>
              <a:t>She</a:t>
            </a:r>
            <a:r>
              <a:rPr lang="en-US" dirty="0">
                <a:solidFill>
                  <a:schemeClr val="tx1">
                    <a:lumMod val="75000"/>
                    <a:lumOff val="25000"/>
                  </a:schemeClr>
                </a:solidFill>
                <a:effectLst/>
              </a:rPr>
              <a:t> will be trained as well.</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effectLst/>
              </a:rPr>
              <a:t>I also want to do a management course (March–June) to strengthen my operational awareness and leadership.</a:t>
            </a:r>
          </a:p>
        </p:txBody>
      </p:sp>
      <p:cxnSp>
        <p:nvCxnSpPr>
          <p:cNvPr id="21" name="Straight Connector 2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34500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spreadsheet&#10;&#10;AI-generated content may be incorrect.">
            <a:extLst>
              <a:ext uri="{FF2B5EF4-FFF2-40B4-BE49-F238E27FC236}">
                <a16:creationId xmlns:a16="http://schemas.microsoft.com/office/drawing/2014/main" id="{C77A3E2A-36FD-BDB3-6439-9A3AD691CF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062" y="1268361"/>
            <a:ext cx="8217295" cy="5375788"/>
          </a:xfrm>
          <a:prstGeom prst="rect">
            <a:avLst/>
          </a:prstGeom>
        </p:spPr>
      </p:pic>
      <p:sp>
        <p:nvSpPr>
          <p:cNvPr id="3" name="TextBox 2">
            <a:extLst>
              <a:ext uri="{FF2B5EF4-FFF2-40B4-BE49-F238E27FC236}">
                <a16:creationId xmlns:a16="http://schemas.microsoft.com/office/drawing/2014/main" id="{C720C7CB-D2E6-7270-641E-39BC3E83774D}"/>
              </a:ext>
            </a:extLst>
          </p:cNvPr>
          <p:cNvSpPr txBox="1"/>
          <p:nvPr/>
        </p:nvSpPr>
        <p:spPr>
          <a:xfrm>
            <a:off x="580103" y="226142"/>
            <a:ext cx="7836310" cy="713722"/>
          </a:xfrm>
          <a:prstGeom prst="rect">
            <a:avLst/>
          </a:prstGeom>
          <a:noFill/>
        </p:spPr>
        <p:txBody>
          <a:bodyPr wrap="square" rtlCol="0">
            <a:spAutoFit/>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At the end of these 12 months, I'm satisfied with the profit, which makes me 100% confident for next year.</a:t>
            </a:r>
          </a:p>
        </p:txBody>
      </p:sp>
    </p:spTree>
    <p:extLst>
      <p:ext uri="{BB962C8B-B14F-4D97-AF65-F5344CB8AC3E}">
        <p14:creationId xmlns:p14="http://schemas.microsoft.com/office/powerpoint/2010/main" val="601354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A456F7B9-4C96-038B-5DFD-D84A6E896715}"/>
              </a:ext>
            </a:extLst>
          </p:cNvPr>
          <p:cNvSpPr txBox="1"/>
          <p:nvPr/>
        </p:nvSpPr>
        <p:spPr>
          <a:xfrm>
            <a:off x="5209563" y="2160589"/>
            <a:ext cx="40644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effectLst/>
              </a:rPr>
              <a:t>Social Media: We will focus on sites including Facebook, Instagram, and TikTok to target startups and small companies. Sample ads might call for special added services, environmentally friendly cleaning tips, and client quotes (</a:t>
            </a:r>
            <a:r>
              <a:rPr lang="en-US" sz="1500" dirty="0" err="1">
                <a:solidFill>
                  <a:schemeClr val="tx1">
                    <a:lumMod val="75000"/>
                    <a:lumOff val="25000"/>
                  </a:schemeClr>
                </a:solidFill>
                <a:effectLst/>
              </a:rPr>
              <a:t>Iastremska</a:t>
            </a:r>
            <a:r>
              <a:rPr lang="en-US" sz="1500" dirty="0">
                <a:solidFill>
                  <a:schemeClr val="tx1">
                    <a:lumMod val="75000"/>
                    <a:lumOff val="25000"/>
                  </a:schemeClr>
                </a:solidFill>
                <a:effectLst/>
              </a:rPr>
              <a:t> et al., 2023).</a:t>
            </a: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effectLst/>
              </a:rPr>
              <a:t>For a TikTok campaign, for example, a brief film promoting the advantages of non-toxic materials and displaying environmentally friendly cleaning techniques.</a:t>
            </a: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effectLst/>
              </a:rPr>
              <a:t>Facebook Ad: Focused on Busy Bee's </a:t>
            </a:r>
            <a:r>
              <a:rPr lang="en-US" sz="1500" dirty="0" err="1">
                <a:solidFill>
                  <a:schemeClr val="tx1">
                    <a:lumMod val="75000"/>
                    <a:lumOff val="25000"/>
                  </a:schemeClr>
                </a:solidFill>
                <a:effectLst/>
              </a:rPr>
              <a:t>customised</a:t>
            </a:r>
            <a:r>
              <a:rPr lang="en-US" sz="1500" dirty="0">
                <a:solidFill>
                  <a:schemeClr val="tx1">
                    <a:lumMod val="75000"/>
                    <a:lumOff val="25000"/>
                  </a:schemeClr>
                </a:solidFill>
                <a:effectLst/>
              </a:rPr>
              <a:t> cleaning solutions for small businesses, this targeted ad offers first-time users a great offer.</a:t>
            </a:r>
          </a:p>
        </p:txBody>
      </p:sp>
      <p:pic>
        <p:nvPicPr>
          <p:cNvPr id="4" name="Picture 3" descr="A group of cubes with logos&#10;&#10;AI-generated content may be incorrect.">
            <a:extLst>
              <a:ext uri="{FF2B5EF4-FFF2-40B4-BE49-F238E27FC236}">
                <a16:creationId xmlns:a16="http://schemas.microsoft.com/office/drawing/2014/main" id="{4A093513-9F0B-139C-A7FC-49DF37861F93}"/>
              </a:ext>
            </a:extLst>
          </p:cNvPr>
          <p:cNvPicPr>
            <a:picLocks noChangeAspect="1"/>
          </p:cNvPicPr>
          <p:nvPr/>
        </p:nvPicPr>
        <p:blipFill>
          <a:blip r:embed="rId2">
            <a:extLst>
              <a:ext uri="{28A0092B-C50C-407E-A947-70E740481C1C}">
                <a14:useLocalDpi xmlns:a14="http://schemas.microsoft.com/office/drawing/2010/main" val="0"/>
              </a:ext>
            </a:extLst>
          </a:blip>
          <a:srcRect l="45560" r="1929"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1" name="Isosceles Triangle 2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48889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5A4059DF-8911-5F37-4456-9E21038619F4}"/>
              </a:ext>
            </a:extLst>
          </p:cNvPr>
          <p:cNvSpPr txBox="1"/>
          <p:nvPr/>
        </p:nvSpPr>
        <p:spPr>
          <a:xfrm>
            <a:off x="5209563" y="637953"/>
            <a:ext cx="4064439" cy="5403409"/>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effectLst/>
              </a:rPr>
              <a:t>Flyers and Business Cards: Emphasising our tailored and eco-friendly cleaning solutions, we will hand flyers to local companies, co-ops, and coffee shops.</a:t>
            </a:r>
          </a:p>
          <a:p>
            <a:pPr>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rPr>
              <a:t>Using opinion polls, </a:t>
            </a:r>
            <a:r>
              <a:rPr lang="en-GB" sz="1600">
                <a:solidFill>
                  <a:schemeClr val="tx1">
                    <a:lumMod val="75000"/>
                    <a:lumOff val="25000"/>
                  </a:schemeClr>
                </a:solidFill>
              </a:rPr>
              <a:t>questionnaires </a:t>
            </a:r>
            <a:endParaRPr lang="en-US" sz="1600">
              <a:solidFill>
                <a:schemeClr val="tx1">
                  <a:lumMod val="75000"/>
                  <a:lumOff val="25000"/>
                </a:schemeClr>
              </a:solidFill>
              <a:effectLst/>
            </a:endParaRPr>
          </a:p>
          <a:p>
            <a:pPr>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effectLst/>
              </a:rPr>
              <a:t>Post flyers, increase your social media profile, and promote environmentally friendly companies.</a:t>
            </a:r>
            <a:endParaRPr lang="en-US" sz="160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1600">
                <a:solidFill>
                  <a:schemeClr val="tx1">
                    <a:lumMod val="75000"/>
                    <a:lumOff val="25000"/>
                  </a:schemeClr>
                </a:solidFill>
                <a:effectLst/>
              </a:rPr>
              <a:t> Emphasise consumer success stories, increase digital ad spending, and provide brand-new, environmentally friendly products and services.</a:t>
            </a:r>
          </a:p>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ffectLst/>
            </a:endParaRPr>
          </a:p>
        </p:txBody>
      </p:sp>
      <p:sp>
        <p:nvSpPr>
          <p:cNvPr id="38" name="Isosceles Triangle 3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A flyer with a picture of a bee and a cleaning list&#10;&#10;AI-generated content may be incorrect.">
            <a:extLst>
              <a:ext uri="{FF2B5EF4-FFF2-40B4-BE49-F238E27FC236}">
                <a16:creationId xmlns:a16="http://schemas.microsoft.com/office/drawing/2014/main" id="{5B191AE1-2032-0A12-F9EE-36606E93D4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2887" y="43067"/>
            <a:ext cx="2608562" cy="3689621"/>
          </a:xfrm>
          <a:prstGeom prst="rect">
            <a:avLst/>
          </a:prstGeom>
        </p:spPr>
      </p:pic>
      <p:pic>
        <p:nvPicPr>
          <p:cNvPr id="7" name="Picture 6" descr="A flyer with a picture of a bee and a cleaning list&#10;&#10;AI-generated content may be incorrect.">
            <a:extLst>
              <a:ext uri="{FF2B5EF4-FFF2-40B4-BE49-F238E27FC236}">
                <a16:creationId xmlns:a16="http://schemas.microsoft.com/office/drawing/2014/main" id="{FAB931D7-2351-D1D4-7FE6-166F66840F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90315" y="4563484"/>
            <a:ext cx="1398481" cy="1978049"/>
          </a:xfrm>
          <a:prstGeom prst="rect">
            <a:avLst/>
          </a:prstGeom>
        </p:spPr>
      </p:pic>
      <p:pic>
        <p:nvPicPr>
          <p:cNvPr id="9" name="Picture 8" descr="A flyer with a picture of a bee and a cleaning list&#10;&#10;AI-generated content may be incorrect.">
            <a:extLst>
              <a:ext uri="{FF2B5EF4-FFF2-40B4-BE49-F238E27FC236}">
                <a16:creationId xmlns:a16="http://schemas.microsoft.com/office/drawing/2014/main" id="{6CD77D19-8B37-A88A-B6E9-4BD06260A7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260778">
            <a:off x="1028080" y="4000041"/>
            <a:ext cx="1638265" cy="2317206"/>
          </a:xfrm>
          <a:prstGeom prst="rect">
            <a:avLst/>
          </a:prstGeom>
        </p:spPr>
      </p:pic>
      <p:pic>
        <p:nvPicPr>
          <p:cNvPr id="11" name="Picture 10" descr="A flyer with a picture of a bee and a cleaning list&#10;&#10;AI-generated content may be incorrect.">
            <a:extLst>
              <a:ext uri="{FF2B5EF4-FFF2-40B4-BE49-F238E27FC236}">
                <a16:creationId xmlns:a16="http://schemas.microsoft.com/office/drawing/2014/main" id="{AF0210B6-4FD5-9F53-2307-8353BDAB3B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3138914">
            <a:off x="5942936" y="3871557"/>
            <a:ext cx="1912259" cy="2704751"/>
          </a:xfrm>
          <a:prstGeom prst="rect">
            <a:avLst/>
          </a:prstGeom>
        </p:spPr>
      </p:pic>
    </p:spTree>
    <p:extLst>
      <p:ext uri="{BB962C8B-B14F-4D97-AF65-F5344CB8AC3E}">
        <p14:creationId xmlns:p14="http://schemas.microsoft.com/office/powerpoint/2010/main" val="337637215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2" name="Picture 1" descr="A screenshot of a computer">
            <a:extLst>
              <a:ext uri="{FF2B5EF4-FFF2-40B4-BE49-F238E27FC236}">
                <a16:creationId xmlns:a16="http://schemas.microsoft.com/office/drawing/2014/main" id="{9AFC5232-A00D-B5C4-280F-D441FC5EAAC1}"/>
              </a:ext>
            </a:extLst>
          </p:cNvPr>
          <p:cNvPicPr>
            <a:picLocks noChangeAspect="1"/>
          </p:cNvPicPr>
          <p:nvPr/>
        </p:nvPicPr>
        <p:blipFill>
          <a:blip r:embed="rId2">
            <a:extLst>
              <a:ext uri="{28A0092B-C50C-407E-A947-70E740481C1C}">
                <a14:useLocalDpi xmlns:a14="http://schemas.microsoft.com/office/drawing/2010/main" val="0"/>
              </a:ext>
            </a:extLst>
          </a:blip>
          <a:srcRect t="4080"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3" name="TextBox 2">
            <a:extLst>
              <a:ext uri="{FF2B5EF4-FFF2-40B4-BE49-F238E27FC236}">
                <a16:creationId xmlns:a16="http://schemas.microsoft.com/office/drawing/2014/main" id="{87BE326F-84E0-20AD-55EB-2F67A515DA04}"/>
              </a:ext>
            </a:extLst>
          </p:cNvPr>
          <p:cNvSpPr txBox="1"/>
          <p:nvPr/>
        </p:nvSpPr>
        <p:spPr>
          <a:xfrm>
            <a:off x="677334" y="2160589"/>
            <a:ext cx="3851122" cy="3880773"/>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Social Media Questionnaire helped </a:t>
            </a:r>
            <a:r>
              <a:rPr lang="en-GB" dirty="0">
                <a:solidFill>
                  <a:schemeClr val="tx1">
                    <a:lumMod val="75000"/>
                    <a:lumOff val="25000"/>
                  </a:schemeClr>
                </a:solidFill>
              </a:rPr>
              <a:t>shaping the business,</a:t>
            </a:r>
            <a:r>
              <a:rPr lang="en-US" dirty="0">
                <a:solidFill>
                  <a:schemeClr val="tx1">
                    <a:lumMod val="75000"/>
                    <a:lumOff val="25000"/>
                  </a:schemeClr>
                </a:solidFill>
              </a:rPr>
              <a:t> during Market Research. </a:t>
            </a:r>
          </a:p>
        </p:txBody>
      </p:sp>
      <p:cxnSp>
        <p:nvCxnSpPr>
          <p:cNvPr id="49" name="Straight Connector 4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331269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948D4D30-0105-AC76-2F51-783DAC5F0442}"/>
              </a:ext>
            </a:extLst>
          </p:cNvPr>
          <p:cNvSpPr txBox="1"/>
          <p:nvPr/>
        </p:nvSpPr>
        <p:spPr>
          <a:xfrm>
            <a:off x="685167" y="2160589"/>
            <a:ext cx="3720916" cy="3560733"/>
          </a:xfrm>
          <a:prstGeom prst="rect">
            <a:avLst/>
          </a:prstGeom>
        </p:spPr>
        <p:txBody>
          <a:bodyPr vert="horz" lIns="91440" tIns="45720" rIns="91440" bIns="45720" rtlCol="0">
            <a:normAutofit lnSpcReduction="10000"/>
          </a:bodyPr>
          <a:lstStyle/>
          <a:p>
            <a:pPr>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effectLst/>
              </a:rPr>
              <a:t> </a:t>
            </a:r>
            <a:r>
              <a:rPr lang="en-US" sz="1300" dirty="0">
                <a:solidFill>
                  <a:schemeClr val="tx1">
                    <a:lumMod val="75000"/>
                    <a:lumOff val="25000"/>
                  </a:schemeClr>
                </a:solidFill>
              </a:rPr>
              <a:t>T</a:t>
            </a:r>
            <a:r>
              <a:rPr lang="en-US" sz="1300" dirty="0">
                <a:solidFill>
                  <a:schemeClr val="tx1">
                    <a:lumMod val="75000"/>
                    <a:lumOff val="25000"/>
                  </a:schemeClr>
                </a:solidFill>
                <a:effectLst/>
              </a:rPr>
              <a:t>he £50k </a:t>
            </a:r>
            <a:r>
              <a:rPr lang="en-US" sz="1300" dirty="0">
                <a:solidFill>
                  <a:schemeClr val="tx1">
                    <a:lumMod val="75000"/>
                    <a:lumOff val="25000"/>
                  </a:schemeClr>
                </a:solidFill>
              </a:rPr>
              <a:t>from</a:t>
            </a:r>
            <a:r>
              <a:rPr lang="en-US" sz="1300" dirty="0">
                <a:solidFill>
                  <a:schemeClr val="tx1">
                    <a:lumMod val="75000"/>
                    <a:lumOff val="25000"/>
                  </a:schemeClr>
                </a:solidFill>
                <a:effectLst/>
              </a:rPr>
              <a:t> Angel Investor backing, I want to split it as follows:</a:t>
            </a:r>
          </a:p>
          <a:p>
            <a:pPr>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effectLst/>
              </a:rPr>
              <a:t> </a:t>
            </a:r>
          </a:p>
          <a:p>
            <a:pPr>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effectLst/>
              </a:rPr>
              <a:t>£10,000 for marketing and brand development; </a:t>
            </a:r>
          </a:p>
          <a:p>
            <a:pPr>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effectLst/>
              </a:rPr>
              <a:t>£20,000 for staff training and recruiting.</a:t>
            </a:r>
          </a:p>
          <a:p>
            <a:pPr>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effectLst/>
              </a:rPr>
              <a:t>£10,000 for supplies, tools, and environmentally suitable cleaning products.</a:t>
            </a:r>
          </a:p>
          <a:p>
            <a:pPr>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effectLst/>
              </a:rPr>
              <a:t>£5k for IT infrastructure and applications to increase operational effectiveness.</a:t>
            </a:r>
          </a:p>
          <a:p>
            <a:pPr>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effectLst/>
              </a:rPr>
              <a:t>£5,000 for cash flow to provide stability during the phase of expansion.</a:t>
            </a:r>
          </a:p>
          <a:p>
            <a:pPr>
              <a:lnSpc>
                <a:spcPct val="90000"/>
              </a:lnSpc>
              <a:spcBef>
                <a:spcPts val="1000"/>
              </a:spcBef>
              <a:buClr>
                <a:schemeClr val="accent1"/>
              </a:buClr>
              <a:buSzPct val="80000"/>
              <a:buFont typeface="Wingdings 3" charset="2"/>
              <a:buChar char=""/>
            </a:pPr>
            <a:r>
              <a:rPr lang="en-US" sz="1300" dirty="0">
                <a:solidFill>
                  <a:schemeClr val="tx1">
                    <a:lumMod val="75000"/>
                    <a:lumOff val="25000"/>
                  </a:schemeClr>
                </a:solidFill>
                <a:effectLst/>
              </a:rPr>
              <a:t>With improved operational efficiency and more offers, I hope a 40% rise in income in the first 12 months from these investments.</a:t>
            </a:r>
          </a:p>
        </p:txBody>
      </p:sp>
      <p:pic>
        <p:nvPicPr>
          <p:cNvPr id="4" name="Picture 3" descr="A graph of coins and a plant growing from a green arrow&#10;&#10;AI-generated content may be incorrect.">
            <a:extLst>
              <a:ext uri="{FF2B5EF4-FFF2-40B4-BE49-F238E27FC236}">
                <a16:creationId xmlns:a16="http://schemas.microsoft.com/office/drawing/2014/main" id="{C7C89A04-4920-A288-B6CA-AE2B7C208D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035" y="1444950"/>
            <a:ext cx="4602747" cy="3463567"/>
          </a:xfrm>
          <a:prstGeom prst="rect">
            <a:avLst/>
          </a:prstGeom>
        </p:spPr>
      </p:pic>
    </p:spTree>
    <p:extLst>
      <p:ext uri="{BB962C8B-B14F-4D97-AF65-F5344CB8AC3E}">
        <p14:creationId xmlns:p14="http://schemas.microsoft.com/office/powerpoint/2010/main" val="18395531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2" name="Straight Connector 1031">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3" name="Straight Connector 1032">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4"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6" name="Isosceles Triangle 1035">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8"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Isosceles Triangle 1039">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Isosceles Triangle 1040">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extBox 1">
            <a:extLst>
              <a:ext uri="{FF2B5EF4-FFF2-40B4-BE49-F238E27FC236}">
                <a16:creationId xmlns:a16="http://schemas.microsoft.com/office/drawing/2014/main" id="{59DDEA3F-1168-EB89-3A03-145CDE84629B}"/>
              </a:ext>
            </a:extLst>
          </p:cNvPr>
          <p:cNvSpPr txBox="1"/>
          <p:nvPr/>
        </p:nvSpPr>
        <p:spPr>
          <a:xfrm>
            <a:off x="5209563" y="2160589"/>
            <a:ext cx="4064439" cy="3880773"/>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effectLst/>
              </a:rPr>
              <a:t>Busy Bee Cleaning Services targets a niche market that more established competitors often overlook. With the right investment, we can quickly increase operations and take advantage of the rising demand for eco-friendly solutions by small companies (</a:t>
            </a:r>
            <a:r>
              <a:rPr lang="en-US" sz="1500" dirty="0" err="1">
                <a:solidFill>
                  <a:schemeClr val="tx1">
                    <a:lumMod val="75000"/>
                    <a:lumOff val="25000"/>
                  </a:schemeClr>
                </a:solidFill>
                <a:effectLst/>
              </a:rPr>
              <a:t>Vangeri</a:t>
            </a:r>
            <a:r>
              <a:rPr lang="en-US" sz="1500" dirty="0">
                <a:solidFill>
                  <a:schemeClr val="tx1">
                    <a:lumMod val="75000"/>
                    <a:lumOff val="25000"/>
                  </a:schemeClr>
                </a:solidFill>
                <a:effectLst/>
              </a:rPr>
              <a:t>, et al., 2024).</a:t>
            </a:r>
          </a:p>
          <a:p>
            <a:pPr>
              <a:lnSpc>
                <a:spcPct val="90000"/>
              </a:lnSpc>
              <a:spcBef>
                <a:spcPts val="1000"/>
              </a:spcBef>
              <a:buClr>
                <a:schemeClr val="accent1"/>
              </a:buClr>
              <a:buSzPct val="80000"/>
              <a:buFont typeface="Wingdings 3" charset="2"/>
              <a:buChar char=""/>
            </a:pPr>
            <a:r>
              <a:rPr lang="en-US" sz="1500" dirty="0">
                <a:solidFill>
                  <a:schemeClr val="tx1">
                    <a:lumMod val="75000"/>
                    <a:lumOff val="25000"/>
                  </a:schemeClr>
                </a:solidFill>
                <a:effectLst/>
              </a:rPr>
              <a:t>Our USP, or unique selling proposition, is our focus on providing specifically environmentally friendly cleaning solutions. Made from natural ingredients including vinegar, baking soda, lemon juice, and essential oils, Busy Bee's handcrafted cleaning products meet the global sustainability trend and ensure that we exceed industry standards (Rajput, et.al.,2022).</a:t>
            </a:r>
          </a:p>
        </p:txBody>
      </p:sp>
      <p:pic>
        <p:nvPicPr>
          <p:cNvPr id="1026" name="Picture 2" descr="Angel investor concept Royalty Free Vector Image">
            <a:extLst>
              <a:ext uri="{FF2B5EF4-FFF2-40B4-BE49-F238E27FC236}">
                <a16:creationId xmlns:a16="http://schemas.microsoft.com/office/drawing/2014/main" id="{C44B023A-34EF-CB2D-6B9F-CA085171FD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356" r="18480" b="-2"/>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043" name="Isosceles Triangle 1042">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7932837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92" name="Group 2091">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56" name="Straight Connector 2055">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57" name="Straight Connector 2056">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9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5" name="Isosceles Triangle 209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99" name="Isosceles Triangle 209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00" name="Isosceles Triangle 209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3" name="TextBox 2">
            <a:extLst>
              <a:ext uri="{FF2B5EF4-FFF2-40B4-BE49-F238E27FC236}">
                <a16:creationId xmlns:a16="http://schemas.microsoft.com/office/drawing/2014/main" id="{941B9F5C-C27A-5376-7289-4F4EF3C2E31B}"/>
              </a:ext>
            </a:extLst>
          </p:cNvPr>
          <p:cNvSpPr txBox="1"/>
          <p:nvPr/>
        </p:nvSpPr>
        <p:spPr>
          <a:xfrm>
            <a:off x="5266887" y="438114"/>
            <a:ext cx="4100951" cy="5479210"/>
          </a:xfrm>
          <a:prstGeom prst="rect">
            <a:avLst/>
          </a:prstGeom>
        </p:spPr>
        <p:txBody>
          <a:bodyPr vert="horz" lIns="91440" tIns="45720" rIns="91440" bIns="45720" rtlCol="0">
            <a:noAutofit/>
          </a:bodyPr>
          <a:lstStyle/>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effectLst/>
              </a:rPr>
              <a:t>Busy Bee is positioned for success in both short-term and long-term expansion by our concentration on feedback, quality improvement, and customer satisfaction surpassing 90%. Since ecologically friendly cleaning is becoming more and more popular, we are ready to meet this increasing need (Ottman, et al, 2006).</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effectLst/>
              </a:rPr>
              <a:t>Busy Bee Cleaning Services is based on values of eco-consciousness, flexibility, and client care.</a:t>
            </a:r>
          </a:p>
          <a:p>
            <a:pPr>
              <a:lnSpc>
                <a:spcPct val="90000"/>
              </a:lnSpc>
              <a:spcBef>
                <a:spcPts val="1000"/>
              </a:spcBef>
              <a:buClr>
                <a:schemeClr val="accent1"/>
              </a:buClr>
              <a:buSzPct val="80000"/>
              <a:buFont typeface="Wingdings 3" charset="2"/>
              <a:buChar char=""/>
            </a:pPr>
            <a:r>
              <a:rPr lang="en-US" dirty="0">
                <a:solidFill>
                  <a:schemeClr val="tx1">
                    <a:lumMod val="75000"/>
                    <a:lumOff val="25000"/>
                  </a:schemeClr>
                </a:solidFill>
                <a:effectLst/>
              </a:rPr>
              <a:t> Your £50,000, will enable us to grow to be the leading provider of small businesses and freelancers looking for unique, ecologically friendly cleaning solutions and strengthen our operations and marketing (Hogarth, et al,1996). </a:t>
            </a:r>
            <a:r>
              <a:rPr lang="en-US" dirty="0">
                <a:solidFill>
                  <a:schemeClr val="tx1">
                    <a:lumMod val="75000"/>
                    <a:lumOff val="25000"/>
                  </a:schemeClr>
                </a:solidFill>
              </a:rPr>
              <a:t>I</a:t>
            </a:r>
            <a:r>
              <a:rPr lang="en-US" dirty="0">
                <a:solidFill>
                  <a:schemeClr val="tx1">
                    <a:lumMod val="75000"/>
                    <a:lumOff val="25000"/>
                  </a:schemeClr>
                </a:solidFill>
                <a:effectLst/>
              </a:rPr>
              <a:t> believe you will value both the opportunities for major development and what we offer.</a:t>
            </a:r>
          </a:p>
        </p:txBody>
      </p:sp>
      <p:pic>
        <p:nvPicPr>
          <p:cNvPr id="2050" name="Picture 2" descr="Angel Investing Vector Infographic in Minimal Outline Style Stock ...">
            <a:extLst>
              <a:ext uri="{FF2B5EF4-FFF2-40B4-BE49-F238E27FC236}">
                <a16:creationId xmlns:a16="http://schemas.microsoft.com/office/drawing/2014/main" id="{22A367EE-65B7-0716-B572-4A56D600C9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569" r="21613" b="2"/>
          <a:stretch/>
        </p:blipFill>
        <p:spPr bwMode="auto">
          <a:xfrm>
            <a:off x="20" y="-1"/>
            <a:ext cx="5149045"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2101" name="Isosceles Triangle 210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8319323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A00AFE-F2E6-2C7A-CD89-3067DC6EA460}"/>
              </a:ext>
            </a:extLst>
          </p:cNvPr>
          <p:cNvSpPr txBox="1"/>
          <p:nvPr/>
        </p:nvSpPr>
        <p:spPr>
          <a:xfrm>
            <a:off x="797267" y="80387"/>
            <a:ext cx="9742914" cy="1366527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kumimoji="0" lang="en-GB" sz="1800" b="1"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References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Arial" panose="020B0604020202020204" pitchFamily="34" charset="0"/>
                <a:ea typeface="Aptos" panose="020B0004020202020204" pitchFamily="34" charset="0"/>
              </a:rPr>
              <a:t>Burns, P. (2016) </a:t>
            </a:r>
            <a:r>
              <a:rPr lang="en-GB" sz="1800" i="1" dirty="0">
                <a:solidFill>
                  <a:srgbClr val="222222"/>
                </a:solidFill>
                <a:effectLst/>
                <a:latin typeface="Arial" panose="020B0604020202020204" pitchFamily="34" charset="0"/>
                <a:ea typeface="Aptos" panose="020B0004020202020204" pitchFamily="34" charset="0"/>
              </a:rPr>
              <a:t>Entrepreneurship and Small Business</a:t>
            </a:r>
            <a:r>
              <a:rPr lang="en-GB" sz="1800" dirty="0">
                <a:solidFill>
                  <a:srgbClr val="222222"/>
                </a:solidFill>
                <a:effectLst/>
                <a:latin typeface="Arial" panose="020B0604020202020204" pitchFamily="34" charset="0"/>
                <a:ea typeface="Aptos" panose="020B0004020202020204" pitchFamily="34" charset="0"/>
              </a:rPr>
              <a:t>. 4th </a:t>
            </a:r>
            <a:r>
              <a:rPr lang="en-GB" sz="1800" dirty="0" err="1">
                <a:solidFill>
                  <a:srgbClr val="222222"/>
                </a:solidFill>
                <a:effectLst/>
                <a:latin typeface="Arial" panose="020B0604020202020204" pitchFamily="34" charset="0"/>
                <a:ea typeface="Aptos" panose="020B0004020202020204" pitchFamily="34" charset="0"/>
              </a:rPr>
              <a:t>edn</a:t>
            </a:r>
            <a:r>
              <a:rPr lang="en-GB" sz="1800" dirty="0">
                <a:solidFill>
                  <a:srgbClr val="222222"/>
                </a:solidFill>
                <a:effectLst/>
                <a:latin typeface="Arial" panose="020B0604020202020204" pitchFamily="34" charset="0"/>
                <a:ea typeface="Aptos" panose="020B0004020202020204" pitchFamily="34" charset="0"/>
              </a:rPr>
              <a:t>. London: Palgrave Macmillan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Hogarth‐Scott, S., Watson, K. and Wilson, N., 1996. Do small businesses have to practice marketing to survive and grow? </a:t>
            </a:r>
            <a:r>
              <a:rPr kumimoji="0" lang="en-US" sz="18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Marketing intelligence &amp; planning</a:t>
            </a:r>
            <a:r>
              <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kumimoji="0" lang="en-US" sz="18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14</a:t>
            </a:r>
            <a:r>
              <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(1), pp.6-18.</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r>
              <a:rPr lang="en-GB" dirty="0" err="1"/>
              <a:t>Iastremska</a:t>
            </a:r>
            <a:r>
              <a:rPr lang="en-GB" dirty="0"/>
              <a:t>, O., </a:t>
            </a:r>
            <a:r>
              <a:rPr lang="en-GB" dirty="0" err="1"/>
              <a:t>Feshchur</a:t>
            </a:r>
            <a:r>
              <a:rPr lang="en-GB" dirty="0"/>
              <a:t>, I., </a:t>
            </a:r>
            <a:r>
              <a:rPr lang="en-GB" dirty="0" err="1"/>
              <a:t>Lysytsia</a:t>
            </a:r>
            <a:r>
              <a:rPr lang="en-GB" dirty="0"/>
              <a:t>, N., </a:t>
            </a:r>
            <a:r>
              <a:rPr lang="en-GB" dirty="0" err="1"/>
              <a:t>Martynenko</a:t>
            </a:r>
            <a:r>
              <a:rPr lang="en-GB" dirty="0"/>
              <a:t>, M., &amp; </a:t>
            </a:r>
            <a:r>
              <a:rPr lang="en-GB" dirty="0" err="1"/>
              <a:t>Losheniuk</a:t>
            </a:r>
            <a:r>
              <a:rPr lang="en-GB" dirty="0"/>
              <a:t>, O. (2023). Social Media Marketing as a tool for </a:t>
            </a:r>
          </a:p>
          <a:p>
            <a:r>
              <a:rPr lang="en-GB" dirty="0"/>
              <a:t>promoting services and goods on the internet. Amazonia </a:t>
            </a:r>
            <a:r>
              <a:rPr lang="en-GB" dirty="0" err="1"/>
              <a:t>Investiga</a:t>
            </a:r>
            <a:r>
              <a:rPr lang="en-GB" dirty="0"/>
              <a:t>, 12(67), 374-382. </a:t>
            </a:r>
            <a:r>
              <a:rPr lang="en-GB" dirty="0">
                <a:hlinkClick r:id="rId2"/>
              </a:rPr>
              <a:t>https://doi.org/10.34069/AI/2023.67.07.32</a:t>
            </a:r>
            <a:endParaRPr lang="en-GB" dirty="0"/>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Rajput, N., Sharma, U., Kaur, B., Rani, P., </a:t>
            </a:r>
            <a:r>
              <a:rPr kumimoji="0" lang="en-GB" sz="1800" b="0" i="0" u="none" strike="noStrike" kern="1200" cap="none" spc="0" normalizeH="0" baseline="0" noProof="0" dirty="0" err="1">
                <a:ln>
                  <a:noFill/>
                </a:ln>
                <a:solidFill>
                  <a:srgbClr val="222222"/>
                </a:solidFill>
                <a:effectLst/>
                <a:uLnTx/>
                <a:uFillTx/>
                <a:latin typeface="Arial" panose="020B0604020202020204" pitchFamily="34" charset="0"/>
                <a:ea typeface="+mn-ea"/>
                <a:cs typeface="+mn-cs"/>
              </a:rPr>
              <a:t>Tongkachok</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K. and </a:t>
            </a:r>
            <a:r>
              <a:rPr kumimoji="0" lang="en-GB" sz="1800" b="0" i="0" u="none" strike="noStrike" kern="1200" cap="none" spc="0" normalizeH="0" baseline="0" noProof="0" dirty="0" err="1">
                <a:ln>
                  <a:noFill/>
                </a:ln>
                <a:solidFill>
                  <a:srgbClr val="222222"/>
                </a:solidFill>
                <a:effectLst/>
                <a:uLnTx/>
                <a:uFillTx/>
                <a:latin typeface="Arial" panose="020B0604020202020204" pitchFamily="34" charset="0"/>
                <a:ea typeface="+mn-ea"/>
                <a:cs typeface="+mn-cs"/>
              </a:rPr>
              <a:t>Dornadula</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V.H.R., 2022. Current global green marketing standard: changing market and company branding. </a:t>
            </a:r>
            <a:r>
              <a:rPr kumimoji="0" lang="en-GB" sz="18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International Journal of System Assurance Engineering and Management</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kumimoji="0" lang="en-GB" sz="18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13</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a:t>
            </a:r>
            <a:r>
              <a:rPr kumimoji="0" lang="en-GB" sz="1800" b="0" i="0" u="none" strike="noStrike" kern="1200" cap="none" spc="0" normalizeH="0" baseline="0" noProof="0" dirty="0" err="1">
                <a:ln>
                  <a:noFill/>
                </a:ln>
                <a:solidFill>
                  <a:srgbClr val="222222"/>
                </a:solidFill>
                <a:effectLst/>
                <a:uLnTx/>
                <a:uFillTx/>
                <a:latin typeface="Arial" panose="020B0604020202020204" pitchFamily="34" charset="0"/>
                <a:ea typeface="+mn-ea"/>
                <a:cs typeface="+mn-cs"/>
              </a:rPr>
              <a:t>Suppl</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1), pp.727-735.</a:t>
            </a:r>
            <a:endParaRPr lang="en-GB" dirty="0">
              <a:solidFill>
                <a:srgbClr val="222222"/>
              </a:solidFill>
              <a:latin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Rath, P., Jindal, M. and Jindal, T., 2021. A review of economically feasible and environmentally friendly technologies promising a sustainable environment. </a:t>
            </a:r>
            <a:r>
              <a:rPr kumimoji="0" lang="en-US" sz="18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Cleaner Engineering and Technology</a:t>
            </a:r>
            <a:r>
              <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kumimoji="0" lang="en-US" sz="18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5</a:t>
            </a:r>
            <a:r>
              <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p.100318.</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US" dirty="0">
              <a:solidFill>
                <a:srgbClr val="222222"/>
              </a:solidFill>
              <a:latin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Rye, J., 2020. What is the difference between a sole trader and a limited company? In </a:t>
            </a:r>
            <a:r>
              <a:rPr kumimoji="0" lang="en-GB" sz="1800" b="0" i="1"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Setting Up and Running a Therapy Business</a:t>
            </a:r>
            <a:r>
              <a:rPr kumimoji="0" lang="en-GB" sz="1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(pp. 132-134). Routledge. </a:t>
            </a:r>
            <a:r>
              <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3"/>
              </a:rPr>
              <a:t>https://www.taylorfrancis.com/chapters/edit/10.4324/9781003096320-38/difference-sole-trader-limited-company-james-rye</a:t>
            </a:r>
            <a:endPar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endParaRPr>
          </a:p>
          <a:p>
            <a:endParaRPr lang="en-GB" dirty="0"/>
          </a:p>
          <a:p>
            <a:endParaRPr lang="en-GB" dirty="0"/>
          </a:p>
          <a:p>
            <a:endParaRPr lang="en-GB" sz="1800" u="sng" kern="100" dirty="0">
              <a:solidFill>
                <a:srgbClr val="222222"/>
              </a:solidFill>
              <a:latin typeface="Arial" panose="020B0604020202020204" pitchFamily="34" charset="0"/>
              <a:ea typeface="Aptos" panose="020B0004020202020204" pitchFamily="34" charset="0"/>
              <a:cs typeface="Times New Roman" panose="02020603050405020304" pitchFamily="18" charset="0"/>
            </a:endParaRPr>
          </a:p>
          <a:p>
            <a:endPar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i="1" dirty="0"/>
          </a:p>
          <a:p>
            <a:endParaRPr lang="en-GB" i="1"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09437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2F2B78-691D-8EB2-5061-1AF319D18F69}"/>
              </a:ext>
            </a:extLst>
          </p:cNvPr>
          <p:cNvSpPr txBox="1"/>
          <p:nvPr/>
        </p:nvSpPr>
        <p:spPr>
          <a:xfrm>
            <a:off x="129323" y="242767"/>
            <a:ext cx="9364717" cy="701730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Ottman, J.A., Stafford, E.R. and Hartman, C.L., 2006. Avoiding green marketing myopia: Ways to improve consumer appeal for environmentally preferable products. </a:t>
            </a:r>
            <a:r>
              <a:rPr kumimoji="0" lang="en-GB" sz="18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Environment: science and policy for sustainable development</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t>
            </a:r>
            <a:r>
              <a:rPr kumimoji="0" lang="en-GB" sz="1800" b="0" i="1" u="none" strike="noStrike" kern="1200" cap="none" spc="0" normalizeH="0" baseline="0" noProof="0" dirty="0">
                <a:ln>
                  <a:noFill/>
                </a:ln>
                <a:solidFill>
                  <a:srgbClr val="222222"/>
                </a:solidFill>
                <a:effectLst/>
                <a:uLnTx/>
                <a:uFillTx/>
                <a:latin typeface="Arial" panose="020B0604020202020204" pitchFamily="34" charset="0"/>
                <a:ea typeface="+mn-ea"/>
                <a:cs typeface="+mn-cs"/>
              </a:rPr>
              <a:t>48</a:t>
            </a: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(5), pp.22-36.</a:t>
            </a:r>
          </a:p>
          <a:p>
            <a:pPr>
              <a:defRPr/>
            </a:pPr>
            <a:endPar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endParaRPr>
          </a:p>
          <a:p>
            <a:pPr>
              <a:defRPr/>
            </a:pPr>
            <a:r>
              <a:rPr kumimoji="0" lang="en-GB" sz="1800" b="0" i="0" u="sng" strike="noStrike" kern="100" cap="none" spc="0" normalizeH="0" baseline="0" noProof="0" dirty="0" err="1">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rPr>
              <a:t>Petchpaibool</a:t>
            </a:r>
            <a:r>
              <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rPr>
              <a:t>, S., 2018. Business plan for cleaning service company with </a:t>
            </a:r>
            <a:r>
              <a:rPr kumimoji="0" lang="en-GB" sz="1800" b="0" i="0" u="sng" strike="noStrike" kern="100" cap="none" spc="0" normalizeH="0" baseline="0" noProof="0" dirty="0" err="1">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rPr>
              <a:t>Thaiyai</a:t>
            </a:r>
            <a:r>
              <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rPr>
              <a:t> employees.  </a:t>
            </a:r>
            <a:r>
              <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2"/>
              </a:rPr>
              <a:t>https://archive.cm.mahidol.ac.th/handle/123456789/2666</a:t>
            </a:r>
            <a:endPar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Sabharwal, J., 2015. Health issues and environmental impact of cleaning agents. </a:t>
            </a:r>
            <a:r>
              <a:rPr kumimoji="0" lang="en-GB" sz="1800" b="0" i="1" u="none" strike="noStrike" kern="1200" cap="none" spc="0" normalizeH="0" baseline="0" noProof="0" dirty="0">
                <a:ln>
                  <a:noFill/>
                </a:ln>
                <a:solidFill>
                  <a:prstClr val="black"/>
                </a:solidFill>
                <a:effectLst/>
                <a:uLnTx/>
                <a:uFillTx/>
                <a:latin typeface="Trebuchet MS" panose="020B0603020202020204"/>
                <a:ea typeface="+mn-ea"/>
                <a:cs typeface="+mn-cs"/>
              </a:rPr>
              <a:t>International Journal of Novel Research in Life Sciences, 2(2), pp.31-38.</a:t>
            </a:r>
          </a:p>
          <a:p>
            <a:endParaRPr lang="en-US"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Vangeri</a:t>
            </a:r>
            <a:r>
              <a:rPr lang="en-GB" b="0" i="0" dirty="0">
                <a:solidFill>
                  <a:srgbClr val="222222"/>
                </a:solidFill>
                <a:effectLst/>
                <a:latin typeface="Arial" panose="020B0604020202020204" pitchFamily="34" charset="0"/>
              </a:rPr>
              <a:t>, A.K., </a:t>
            </a:r>
            <a:r>
              <a:rPr lang="en-GB" b="0" i="0" dirty="0" err="1">
                <a:solidFill>
                  <a:srgbClr val="222222"/>
                </a:solidFill>
                <a:effectLst/>
                <a:latin typeface="Arial" panose="020B0604020202020204" pitchFamily="34" charset="0"/>
              </a:rPr>
              <a:t>Bathrinath</a:t>
            </a:r>
            <a:r>
              <a:rPr lang="en-GB" b="0" i="0" dirty="0">
                <a:solidFill>
                  <a:srgbClr val="222222"/>
                </a:solidFill>
                <a:effectLst/>
                <a:latin typeface="Arial" panose="020B0604020202020204" pitchFamily="34" charset="0"/>
              </a:rPr>
              <a:t>, S., Anand, M.C.J., </a:t>
            </a:r>
            <a:r>
              <a:rPr lang="en-GB" b="0" i="0" dirty="0" err="1">
                <a:solidFill>
                  <a:srgbClr val="222222"/>
                </a:solidFill>
                <a:effectLst/>
                <a:latin typeface="Arial" panose="020B0604020202020204" pitchFamily="34" charset="0"/>
              </a:rPr>
              <a:t>Shanmugathai</a:t>
            </a:r>
            <a:r>
              <a:rPr lang="en-GB" b="0" i="0" dirty="0">
                <a:solidFill>
                  <a:srgbClr val="222222"/>
                </a:solidFill>
                <a:effectLst/>
                <a:latin typeface="Arial" panose="020B0604020202020204" pitchFamily="34" charset="0"/>
              </a:rPr>
              <a:t>, M., </a:t>
            </a:r>
            <a:r>
              <a:rPr lang="en-GB" b="0" i="0" dirty="0" err="1">
                <a:solidFill>
                  <a:srgbClr val="222222"/>
                </a:solidFill>
                <a:effectLst/>
                <a:latin typeface="Arial" panose="020B0604020202020204" pitchFamily="34" charset="0"/>
              </a:rPr>
              <a:t>Meenatchi</a:t>
            </a:r>
            <a:r>
              <a:rPr lang="en-GB" b="0" i="0" dirty="0">
                <a:solidFill>
                  <a:srgbClr val="222222"/>
                </a:solidFill>
                <a:effectLst/>
                <a:latin typeface="Arial" panose="020B0604020202020204" pitchFamily="34" charset="0"/>
              </a:rPr>
              <a:t>, N. and </a:t>
            </a:r>
            <a:r>
              <a:rPr lang="en-GB" b="0" i="0" dirty="0" err="1">
                <a:solidFill>
                  <a:srgbClr val="222222"/>
                </a:solidFill>
                <a:effectLst/>
                <a:latin typeface="Arial" panose="020B0604020202020204" pitchFamily="34" charset="0"/>
              </a:rPr>
              <a:t>Boopathi</a:t>
            </a:r>
            <a:r>
              <a:rPr lang="en-GB" b="0" i="0" dirty="0">
                <a:solidFill>
                  <a:srgbClr val="222222"/>
                </a:solidFill>
                <a:effectLst/>
                <a:latin typeface="Arial" panose="020B0604020202020204" pitchFamily="34" charset="0"/>
              </a:rPr>
              <a:t>, S., 2024. Green Supply Chain Management in Eco-Friendly Sustainable Manufacturing Industries. In </a:t>
            </a:r>
            <a:r>
              <a:rPr lang="en-GB" b="0" i="1" dirty="0">
                <a:solidFill>
                  <a:srgbClr val="222222"/>
                </a:solidFill>
                <a:effectLst/>
                <a:latin typeface="Arial" panose="020B0604020202020204" pitchFamily="34" charset="0"/>
              </a:rPr>
              <a:t>Environmental Applications of Carbon-Based Materials</a:t>
            </a:r>
            <a:r>
              <a:rPr lang="en-GB" b="0" i="0" dirty="0">
                <a:solidFill>
                  <a:srgbClr val="222222"/>
                </a:solidFill>
                <a:effectLst/>
                <a:latin typeface="Arial" panose="020B0604020202020204" pitchFamily="34" charset="0"/>
              </a:rPr>
              <a:t> (pp. 253-287). IGI Global.</a:t>
            </a:r>
          </a:p>
          <a:p>
            <a:endParaRPr lang="en-GB" b="0" i="0" dirty="0">
              <a:solidFill>
                <a:srgbClr val="222222"/>
              </a:solidFill>
              <a:effectLst/>
              <a:latin typeface="Arial" panose="020B0604020202020204" pitchFamily="34" charset="0"/>
            </a:endParaRPr>
          </a:p>
          <a:p>
            <a:r>
              <a:rPr lang="en-US" b="0" i="0" dirty="0">
                <a:solidFill>
                  <a:srgbClr val="222222"/>
                </a:solidFill>
                <a:effectLst/>
                <a:latin typeface="Arial" panose="020B0604020202020204" pitchFamily="34" charset="0"/>
              </a:rPr>
              <a:t>Vischer, J.C., 2012. </a:t>
            </a:r>
            <a:r>
              <a:rPr lang="en-US" b="0" i="1" dirty="0">
                <a:solidFill>
                  <a:srgbClr val="222222"/>
                </a:solidFill>
                <a:effectLst/>
                <a:latin typeface="Arial" panose="020B0604020202020204" pitchFamily="34" charset="0"/>
              </a:rPr>
              <a:t>Workspace strategies: Environment as a tool for work</a:t>
            </a:r>
            <a:r>
              <a:rPr lang="en-US" b="0" i="0" dirty="0">
                <a:solidFill>
                  <a:srgbClr val="222222"/>
                </a:solidFill>
                <a:effectLst/>
                <a:latin typeface="Arial" panose="020B0604020202020204" pitchFamily="34" charset="0"/>
              </a:rPr>
              <a:t>. Springer Science &amp; Business Media.</a:t>
            </a:r>
          </a:p>
          <a:p>
            <a:endParaRPr lang="en-US" dirty="0">
              <a:solidFill>
                <a:srgbClr val="222222"/>
              </a:solidFill>
              <a:latin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Whitehurst, T., 2010. </a:t>
            </a:r>
            <a:r>
              <a:rPr kumimoji="0" lang="en-GB" sz="1800" b="0" i="1" u="none" strike="noStrike" kern="1200" cap="none" spc="0" normalizeH="0" baseline="0" noProof="0" dirty="0">
                <a:ln>
                  <a:noFill/>
                </a:ln>
                <a:solidFill>
                  <a:prstClr val="black"/>
                </a:solidFill>
                <a:effectLst/>
                <a:uLnTx/>
                <a:uFillTx/>
                <a:latin typeface="Trebuchet MS" panose="020B0603020202020204"/>
                <a:ea typeface="+mn-ea"/>
                <a:cs typeface="+mn-cs"/>
              </a:rPr>
              <a:t>Magical Housekeeping: Simple Charms and Practical Tips for Creating a Harmonious Home. </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Llewellyn Worldwide.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1" u="none" strike="noStrike" kern="1200" cap="none" spc="0" normalizeH="0" baseline="0" noProof="0" dirty="0">
              <a:ln>
                <a:noFill/>
              </a:ln>
              <a:solidFill>
                <a:prstClr val="black"/>
              </a:solidFill>
              <a:effectLst/>
              <a:uLnTx/>
              <a:uFillTx/>
              <a:latin typeface="Trebuchet MS" panose="020B0603020202020204"/>
              <a:ea typeface="+mn-ea"/>
              <a:cs typeface="+mn-cs"/>
            </a:endParaRPr>
          </a:p>
          <a:p>
            <a:endParaRPr lang="en-GB" dirty="0"/>
          </a:p>
        </p:txBody>
      </p:sp>
    </p:spTree>
    <p:extLst>
      <p:ext uri="{BB962C8B-B14F-4D97-AF65-F5344CB8AC3E}">
        <p14:creationId xmlns:p14="http://schemas.microsoft.com/office/powerpoint/2010/main" val="94789332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5395</TotalTime>
  <Words>1564</Words>
  <Application>Microsoft Office PowerPoint</Application>
  <PresentationFormat>Widescreen</PresentationFormat>
  <Paragraphs>124</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Calibri</vt:lpstr>
      <vt:lpstr>Trebuchet MS</vt:lpstr>
      <vt:lpstr>Wingdings 3</vt:lpstr>
      <vt:lpstr>Facet</vt:lpstr>
      <vt:lpstr>PowerPoint Presentation</vt:lpstr>
      <vt:lpstr>PowerPoint Presentation</vt:lpstr>
      <vt:lpstr>Busy Bee Cleaning Company Concept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Constantin Tanasa</dc:creator>
  <cp:lastModifiedBy>Andreea-Mihaela Tanasa (2332157)</cp:lastModifiedBy>
  <cp:revision>15</cp:revision>
  <dcterms:created xsi:type="dcterms:W3CDTF">2025-03-06T17:19:23Z</dcterms:created>
  <dcterms:modified xsi:type="dcterms:W3CDTF">2025-03-23T18:03:26Z</dcterms:modified>
</cp:coreProperties>
</file>