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347038-88CB-6F47-0444-AFB243ED0234}" v="238" dt="2021-10-19T21:58:12.2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78464" autoAdjust="0"/>
  </p:normalViewPr>
  <p:slideViewPr>
    <p:cSldViewPr>
      <p:cViewPr varScale="1">
        <p:scale>
          <a:sx n="98" d="100"/>
          <a:sy n="98" d="100"/>
        </p:scale>
        <p:origin x="2040"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0BD09B-21C2-42BA-88A1-98FEE18955C4}" type="datetimeFigureOut">
              <a:rPr lang="en-US" smtClean="0"/>
              <a:pPr/>
              <a:t>10/19/2021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67EA95-1548-44DC-9E92-C926F431E838}"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Notes;</a:t>
            </a:r>
          </a:p>
          <a:p>
            <a:r>
              <a:rPr lang="en-IN" sz="1200" b="1" kern="1200" dirty="0">
                <a:solidFill>
                  <a:schemeClr val="tx1"/>
                </a:solidFill>
                <a:latin typeface="+mn-lt"/>
                <a:ea typeface="+mn-ea"/>
                <a:cs typeface="+mn-cs"/>
              </a:rPr>
              <a:t>Introduction</a:t>
            </a:r>
          </a:p>
          <a:p>
            <a:r>
              <a:rPr lang="en-IN" sz="1200" kern="1200" dirty="0">
                <a:solidFill>
                  <a:schemeClr val="tx1"/>
                </a:solidFill>
                <a:latin typeface="+mn-lt"/>
                <a:ea typeface="+mn-ea"/>
                <a:cs typeface="+mn-cs"/>
              </a:rPr>
              <a:t>This presentation will explore that parenting plays an important role in personality development. Positive parenting leads to develop a good personality while any mistake in parenting can create dissatisfaction within the child. This presentation will describe two theories such as Ericson’s theory and Piaget’s theory, related to development. Moreover, the presentation will provide two practical examples of these theories. </a:t>
            </a:r>
          </a:p>
          <a:p>
            <a:endParaRPr lang="en-IN" dirty="0"/>
          </a:p>
        </p:txBody>
      </p:sp>
      <p:sp>
        <p:nvSpPr>
          <p:cNvPr id="4" name="Slide Number Placeholder 3"/>
          <p:cNvSpPr>
            <a:spLocks noGrp="1"/>
          </p:cNvSpPr>
          <p:nvPr>
            <p:ph type="sldNum" sz="quarter" idx="10"/>
          </p:nvPr>
        </p:nvSpPr>
        <p:spPr/>
        <p:txBody>
          <a:bodyPr/>
          <a:lstStyle/>
          <a:p>
            <a:fld id="{CE67EA95-1548-44DC-9E92-C926F431E838}" type="slidenum">
              <a:rPr lang="en-IN" smtClean="0"/>
              <a:pPr/>
              <a:t>2</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dirty="0"/>
              <a:t>Notes;</a:t>
            </a:r>
          </a:p>
          <a:p>
            <a:r>
              <a:rPr lang="en-IN" sz="1200" b="1" kern="1200" dirty="0">
                <a:solidFill>
                  <a:schemeClr val="tx1"/>
                </a:solidFill>
                <a:latin typeface="+mn-lt"/>
                <a:ea typeface="+mn-ea"/>
                <a:cs typeface="+mn-cs"/>
              </a:rPr>
              <a:t>Erikson’s theory</a:t>
            </a:r>
            <a:endParaRPr lang="en-IN" sz="1200" kern="1200" dirty="0">
              <a:solidFill>
                <a:schemeClr val="tx1"/>
              </a:solidFill>
              <a:latin typeface="+mn-lt"/>
              <a:ea typeface="+mn-ea"/>
              <a:cs typeface="+mn-cs"/>
            </a:endParaRPr>
          </a:p>
          <a:p>
            <a:r>
              <a:rPr lang="en-IN" sz="1200" kern="1200" dirty="0">
                <a:solidFill>
                  <a:schemeClr val="tx1"/>
                </a:solidFill>
                <a:latin typeface="+mn-lt"/>
                <a:ea typeface="+mn-ea"/>
                <a:cs typeface="+mn-cs"/>
              </a:rPr>
              <a:t>Famous psychologist Erikson established his most popular and effective theory of development that described the effects of social experiences across the whole lifetime of an individual.. Erikson's theory contains 8 stages and in each stage, child faces a conflict that acts as a turning point in life. Ericson believed that these conflicts may either establish a psychological quality or fail to create that quality </a:t>
            </a:r>
            <a:r>
              <a:rPr lang="en-US" sz="1200" kern="1200" dirty="0">
                <a:solidFill>
                  <a:schemeClr val="tx1"/>
                </a:solidFill>
                <a:latin typeface="+mn-lt"/>
                <a:ea typeface="+mn-ea"/>
                <a:cs typeface="+mn-cs"/>
              </a:rPr>
              <a:t>(Cherry, 2021)</a:t>
            </a:r>
            <a:r>
              <a:rPr lang="en-IN" sz="1200" kern="1200" dirty="0">
                <a:solidFill>
                  <a:schemeClr val="tx1"/>
                </a:solidFill>
                <a:latin typeface="+mn-lt"/>
                <a:ea typeface="+mn-ea"/>
                <a:cs typeface="+mn-cs"/>
              </a:rPr>
              <a:t>.</a:t>
            </a:r>
          </a:p>
          <a:p>
            <a:r>
              <a:rPr lang="en-IN" sz="1200" kern="1200" dirty="0">
                <a:solidFill>
                  <a:schemeClr val="tx1"/>
                </a:solidFill>
                <a:latin typeface="+mn-lt"/>
                <a:ea typeface="+mn-ea"/>
                <a:cs typeface="+mn-cs"/>
              </a:rPr>
              <a:t>The eight stages of Erikson’s theory are </a:t>
            </a:r>
          </a:p>
          <a:p>
            <a:r>
              <a:rPr lang="en-IN" sz="1200" kern="1200" dirty="0">
                <a:solidFill>
                  <a:schemeClr val="tx1"/>
                </a:solidFill>
                <a:latin typeface="+mn-lt"/>
                <a:ea typeface="+mn-ea"/>
                <a:cs typeface="+mn-cs"/>
              </a:rPr>
              <a:t>1</a:t>
            </a:r>
            <a:r>
              <a:rPr lang="en-IN" sz="1200" b="1" kern="1200" dirty="0">
                <a:solidFill>
                  <a:schemeClr val="tx1"/>
                </a:solidFill>
                <a:latin typeface="+mn-lt"/>
                <a:ea typeface="+mn-ea"/>
                <a:cs typeface="+mn-cs"/>
              </a:rPr>
              <a:t>. Infancy (birth to 18 months):</a:t>
            </a:r>
            <a:r>
              <a:rPr lang="en-IN" sz="1200" kern="1200" dirty="0">
                <a:solidFill>
                  <a:schemeClr val="tx1"/>
                </a:solidFill>
                <a:latin typeface="+mn-lt"/>
                <a:ea typeface="+mn-ea"/>
                <a:cs typeface="+mn-cs"/>
              </a:rPr>
              <a:t> It is the most fundamental stage of life. In this stage, child remains totally dependent on their caregivers. They need food, security, love, warmth from the caregivers. If the caregivers or parents fail to these needs, then in future the child will not trust anyone easily and will believe that the world is unpredictable and inconsistent. On the other hand, if the child gets appropriate love and care then it will develop a sense of trust, love and affection within the child.</a:t>
            </a:r>
          </a:p>
          <a:p>
            <a:r>
              <a:rPr lang="en-IN" sz="1200" b="1" kern="1200" dirty="0">
                <a:solidFill>
                  <a:schemeClr val="tx1"/>
                </a:solidFill>
                <a:latin typeface="+mn-lt"/>
                <a:ea typeface="+mn-ea"/>
                <a:cs typeface="+mn-cs"/>
              </a:rPr>
              <a:t>2. Early childhood (2 years to 3 years):</a:t>
            </a:r>
            <a:r>
              <a:rPr lang="en-IN" sz="1200" kern="1200" dirty="0">
                <a:solidFill>
                  <a:schemeClr val="tx1"/>
                </a:solidFill>
                <a:latin typeface="+mn-lt"/>
                <a:ea typeface="+mn-ea"/>
                <a:cs typeface="+mn-cs"/>
              </a:rPr>
              <a:t> In this stage, a sense of personal control is developed within the child. At this stage the children start their activities, a little decision making power starts to improve. For this, a sense of freedom is developed within the child.</a:t>
            </a:r>
          </a:p>
          <a:p>
            <a:r>
              <a:rPr lang="en-IN" sz="1200" b="1" kern="1200" dirty="0">
                <a:solidFill>
                  <a:schemeClr val="tx1"/>
                </a:solidFill>
                <a:latin typeface="+mn-lt"/>
                <a:ea typeface="+mn-ea"/>
                <a:cs typeface="+mn-cs"/>
              </a:rPr>
              <a:t>3. Preschool (3years to 5 years): </a:t>
            </a:r>
            <a:r>
              <a:rPr lang="en-IN" sz="1200" kern="1200" dirty="0">
                <a:solidFill>
                  <a:schemeClr val="tx1"/>
                </a:solidFill>
                <a:latin typeface="+mn-lt"/>
                <a:ea typeface="+mn-ea"/>
                <a:cs typeface="+mn-cs"/>
              </a:rPr>
              <a:t>In this stage of development, the child tries to lead and control the world through their social interactions and play. If the child is allowed to do such then a leadership quality is developed but if parents do not allow the child to do so, then a feeling of self-guilt, or self-doubt is to develop within the child (</a:t>
            </a:r>
            <a:r>
              <a:rPr lang="en-IN" sz="1200" kern="1200" dirty="0" err="1">
                <a:solidFill>
                  <a:schemeClr val="tx1"/>
                </a:solidFill>
                <a:latin typeface="+mn-lt"/>
                <a:ea typeface="+mn-ea"/>
                <a:cs typeface="+mn-cs"/>
              </a:rPr>
              <a:t>Svetina</a:t>
            </a:r>
            <a:r>
              <a:rPr lang="en-IN" sz="1200" kern="1200" dirty="0">
                <a:solidFill>
                  <a:schemeClr val="tx1"/>
                </a:solidFill>
                <a:latin typeface="+mn-lt"/>
                <a:ea typeface="+mn-ea"/>
                <a:cs typeface="+mn-cs"/>
              </a:rPr>
              <a:t>, 2015).</a:t>
            </a:r>
          </a:p>
          <a:p>
            <a:r>
              <a:rPr lang="en-IN" sz="1200" b="1" kern="1200" dirty="0">
                <a:solidFill>
                  <a:schemeClr val="tx1"/>
                </a:solidFill>
                <a:latin typeface="+mn-lt"/>
                <a:ea typeface="+mn-ea"/>
                <a:cs typeface="+mn-cs"/>
              </a:rPr>
              <a:t>4. Scholl age (6 years to 11 years): </a:t>
            </a:r>
            <a:r>
              <a:rPr lang="en-IN" sz="1200" kern="1200" dirty="0">
                <a:solidFill>
                  <a:schemeClr val="tx1"/>
                </a:solidFill>
                <a:latin typeface="+mn-lt"/>
                <a:ea typeface="+mn-ea"/>
                <a:cs typeface="+mn-cs"/>
              </a:rPr>
              <a:t>In this stage, a feeling of pride is going to be developed. The children who are encouraged by their parents and teachers feel that they are successful. On the other hand, those who do not get any appraisals or get little of it start to doubt their abilities.</a:t>
            </a:r>
          </a:p>
          <a:p>
            <a:r>
              <a:rPr lang="en-IN" sz="1200" b="1" kern="1200" dirty="0">
                <a:solidFill>
                  <a:schemeClr val="tx1"/>
                </a:solidFill>
                <a:latin typeface="+mn-lt"/>
                <a:ea typeface="+mn-ea"/>
                <a:cs typeface="+mn-cs"/>
              </a:rPr>
              <a:t>5. Adolescence (12 years to 18 years): </a:t>
            </a:r>
            <a:r>
              <a:rPr lang="en-IN" sz="1200" kern="1200" dirty="0">
                <a:solidFill>
                  <a:schemeClr val="tx1"/>
                </a:solidFill>
                <a:latin typeface="+mn-lt"/>
                <a:ea typeface="+mn-ea"/>
                <a:cs typeface="+mn-cs"/>
              </a:rPr>
              <a:t>It is the most effective stage of development which develops a feeling of confidence and establishes personal identity. The persons who get proper reinforcement become self-confident and self-assured but those who do not get appraisal feel confused and become depressed.</a:t>
            </a:r>
          </a:p>
          <a:p>
            <a:r>
              <a:rPr lang="en-IN" sz="1200" b="1" kern="1200" dirty="0">
                <a:solidFill>
                  <a:schemeClr val="tx1"/>
                </a:solidFill>
                <a:latin typeface="+mn-lt"/>
                <a:ea typeface="+mn-ea"/>
                <a:cs typeface="+mn-cs"/>
              </a:rPr>
              <a:t>6. Young adulthood (18 years to 40 years): </a:t>
            </a:r>
            <a:r>
              <a:rPr lang="en-IN" sz="1200" kern="1200" dirty="0">
                <a:solidFill>
                  <a:schemeClr val="tx1"/>
                </a:solidFill>
                <a:latin typeface="+mn-lt"/>
                <a:ea typeface="+mn-ea"/>
                <a:cs typeface="+mn-cs"/>
              </a:rPr>
              <a:t>At this stage of life human beings want to create a steady intimate and loving relationship with other people. Failure in forming such a relationship creates a feeling of loneliness within the individual.</a:t>
            </a:r>
          </a:p>
          <a:p>
            <a:r>
              <a:rPr lang="en-IN" sz="1200" b="1" kern="1200" dirty="0">
                <a:solidFill>
                  <a:schemeClr val="tx1"/>
                </a:solidFill>
                <a:latin typeface="+mn-lt"/>
                <a:ea typeface="+mn-ea"/>
                <a:cs typeface="+mn-cs"/>
              </a:rPr>
              <a:t>7. Middle Adulthood (40 years to 65 years): </a:t>
            </a:r>
            <a:r>
              <a:rPr lang="en-IN" sz="1200" kern="1200" dirty="0">
                <a:solidFill>
                  <a:schemeClr val="tx1"/>
                </a:solidFill>
                <a:latin typeface="+mn-lt"/>
                <a:ea typeface="+mn-ea"/>
                <a:cs typeface="+mn-cs"/>
              </a:rPr>
              <a:t>In this stage, people want to be productive and try to contribute positively to society and their families. Successful people become satisfied and feel happy while unsuccessful people suffer from anxiety.</a:t>
            </a:r>
          </a:p>
          <a:p>
            <a:r>
              <a:rPr lang="en-IN" sz="1200" b="1" kern="1200" dirty="0">
                <a:solidFill>
                  <a:schemeClr val="tx1"/>
                </a:solidFill>
                <a:latin typeface="+mn-lt"/>
                <a:ea typeface="+mn-ea"/>
                <a:cs typeface="+mn-cs"/>
              </a:rPr>
              <a:t>8. Maturity (65 years to death): </a:t>
            </a:r>
            <a:r>
              <a:rPr lang="en-IN" sz="1200" kern="1200" dirty="0">
                <a:solidFill>
                  <a:schemeClr val="tx1"/>
                </a:solidFill>
                <a:latin typeface="+mn-lt"/>
                <a:ea typeface="+mn-ea"/>
                <a:cs typeface="+mn-cs"/>
              </a:rPr>
              <a:t>In this stage, people look back on their achievement; people who have successfully completed the previous stages successfully experience happiness whereas unsuccessful people become frustrated </a:t>
            </a:r>
            <a:r>
              <a:rPr lang="en-US" sz="1200" kern="1200" dirty="0">
                <a:solidFill>
                  <a:schemeClr val="tx1"/>
                </a:solidFill>
                <a:latin typeface="+mn-lt"/>
                <a:ea typeface="+mn-ea"/>
                <a:cs typeface="+mn-cs"/>
              </a:rPr>
              <a:t>(</a:t>
            </a:r>
            <a:r>
              <a:rPr lang="en-US" sz="1200" kern="1200" dirty="0" err="1">
                <a:solidFill>
                  <a:schemeClr val="tx1"/>
                </a:solidFill>
                <a:latin typeface="+mn-lt"/>
                <a:ea typeface="+mn-ea"/>
                <a:cs typeface="+mn-cs"/>
              </a:rPr>
              <a:t>healthline</a:t>
            </a:r>
            <a:r>
              <a:rPr lang="en-US" sz="1200" kern="1200" dirty="0">
                <a:solidFill>
                  <a:schemeClr val="tx1"/>
                </a:solidFill>
                <a:latin typeface="+mn-lt"/>
                <a:ea typeface="+mn-ea"/>
                <a:cs typeface="+mn-cs"/>
              </a:rPr>
              <a:t>, 2021)</a:t>
            </a:r>
            <a:r>
              <a:rPr lang="en-IN" sz="1200" kern="1200" dirty="0">
                <a:solidFill>
                  <a:schemeClr val="tx1"/>
                </a:solidFill>
                <a:latin typeface="+mn-lt"/>
                <a:ea typeface="+mn-ea"/>
                <a:cs typeface="+mn-cs"/>
              </a:rPr>
              <a:t>. </a:t>
            </a:r>
          </a:p>
          <a:p>
            <a:br>
              <a:rPr lang="en-IN" sz="1200" kern="1200" dirty="0">
                <a:solidFill>
                  <a:schemeClr val="tx1"/>
                </a:solidFill>
                <a:latin typeface="+mn-lt"/>
                <a:ea typeface="+mn-ea"/>
                <a:cs typeface="+mn-cs"/>
              </a:rPr>
            </a:br>
            <a:r>
              <a:rPr lang="en-IN" sz="1200" kern="1200" dirty="0">
                <a:solidFill>
                  <a:schemeClr val="tx1"/>
                </a:solidFill>
                <a:latin typeface="+mn-lt"/>
                <a:ea typeface="+mn-ea"/>
                <a:cs typeface="+mn-cs"/>
              </a:rPr>
              <a:t> </a:t>
            </a:r>
          </a:p>
          <a:p>
            <a:endParaRPr lang="en-IN" dirty="0"/>
          </a:p>
        </p:txBody>
      </p:sp>
      <p:sp>
        <p:nvSpPr>
          <p:cNvPr id="4" name="Slide Number Placeholder 3"/>
          <p:cNvSpPr>
            <a:spLocks noGrp="1"/>
          </p:cNvSpPr>
          <p:nvPr>
            <p:ph type="sldNum" sz="quarter" idx="10"/>
          </p:nvPr>
        </p:nvSpPr>
        <p:spPr/>
        <p:txBody>
          <a:bodyPr/>
          <a:lstStyle/>
          <a:p>
            <a:fld id="{CE67EA95-1548-44DC-9E92-C926F431E838}" type="slidenum">
              <a:rPr lang="en-IN" smtClean="0"/>
              <a:pPr/>
              <a:t>3</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Notes;</a:t>
            </a:r>
          </a:p>
          <a:p>
            <a:r>
              <a:rPr lang="en-IN" sz="1200" b="1" kern="1200" dirty="0">
                <a:solidFill>
                  <a:schemeClr val="tx1"/>
                </a:solidFill>
                <a:latin typeface="+mn-lt"/>
                <a:ea typeface="+mn-ea"/>
                <a:cs typeface="+mn-cs"/>
              </a:rPr>
              <a:t>Piaget’s theory</a:t>
            </a:r>
            <a:endParaRPr lang="en-IN" sz="1200" kern="1200" dirty="0">
              <a:solidFill>
                <a:schemeClr val="tx1"/>
              </a:solidFill>
              <a:latin typeface="+mn-lt"/>
              <a:ea typeface="+mn-ea"/>
              <a:cs typeface="+mn-cs"/>
            </a:endParaRPr>
          </a:p>
          <a:p>
            <a:r>
              <a:rPr lang="en-IN" sz="1200" kern="1200" dirty="0">
                <a:solidFill>
                  <a:schemeClr val="tx1"/>
                </a:solidFill>
                <a:latin typeface="+mn-lt"/>
                <a:ea typeface="+mn-ea"/>
                <a:cs typeface="+mn-cs"/>
              </a:rPr>
              <a:t>Piaget’s theory stated that the mental development of human being contains four stages such as; </a:t>
            </a:r>
          </a:p>
          <a:p>
            <a:r>
              <a:rPr lang="en-IN" sz="1200" b="1" kern="1200" dirty="0">
                <a:solidFill>
                  <a:schemeClr val="tx1"/>
                </a:solidFill>
                <a:latin typeface="+mn-lt"/>
                <a:ea typeface="+mn-ea"/>
                <a:cs typeface="+mn-cs"/>
              </a:rPr>
              <a:t>1. The sensorimotor stage (Birth to 7 years):</a:t>
            </a:r>
            <a:r>
              <a:rPr lang="en-IN" sz="1200" kern="1200" dirty="0">
                <a:solidFill>
                  <a:schemeClr val="tx1"/>
                </a:solidFill>
                <a:latin typeface="+mn-lt"/>
                <a:ea typeface="+mn-ea"/>
                <a:cs typeface="+mn-cs"/>
              </a:rPr>
              <a:t> In the early stage of development children start to observe the world by basic reflexes such as by looking, sucking, listening and others. They gain knowledge about the environment and world.</a:t>
            </a:r>
          </a:p>
          <a:p>
            <a:r>
              <a:rPr lang="en-IN" sz="1200" b="1" kern="1200" dirty="0">
                <a:solidFill>
                  <a:schemeClr val="tx1"/>
                </a:solidFill>
                <a:latin typeface="+mn-lt"/>
                <a:ea typeface="+mn-ea"/>
                <a:cs typeface="+mn-cs"/>
              </a:rPr>
              <a:t>2. The preoperational stage (2 years to 7 years):</a:t>
            </a:r>
            <a:r>
              <a:rPr lang="en-IN" sz="1200" kern="1200" dirty="0">
                <a:solidFill>
                  <a:schemeClr val="tx1"/>
                </a:solidFill>
                <a:latin typeface="+mn-lt"/>
                <a:ea typeface="+mn-ea"/>
                <a:cs typeface="+mn-cs"/>
              </a:rPr>
              <a:t>  In this stage, children learn the uses of words and pictures (</a:t>
            </a:r>
            <a:r>
              <a:rPr lang="en-IN" sz="1200" kern="1200" dirty="0" err="1">
                <a:solidFill>
                  <a:schemeClr val="tx1"/>
                </a:solidFill>
                <a:latin typeface="+mn-lt"/>
                <a:ea typeface="+mn-ea"/>
                <a:cs typeface="+mn-cs"/>
              </a:rPr>
              <a:t>Huitt</a:t>
            </a:r>
            <a:r>
              <a:rPr lang="en-IN" sz="1200" kern="1200" dirty="0">
                <a:solidFill>
                  <a:schemeClr val="tx1"/>
                </a:solidFill>
                <a:latin typeface="+mn-lt"/>
                <a:ea typeface="+mn-ea"/>
                <a:cs typeface="+mn-cs"/>
              </a:rPr>
              <a:t>, and Hummel, 2016).</a:t>
            </a:r>
          </a:p>
          <a:p>
            <a:r>
              <a:rPr lang="en-IN" sz="1200" b="1" kern="1200" dirty="0">
                <a:solidFill>
                  <a:schemeClr val="tx1"/>
                </a:solidFill>
                <a:latin typeface="+mn-lt"/>
                <a:ea typeface="+mn-ea"/>
                <a:cs typeface="+mn-cs"/>
              </a:rPr>
              <a:t>3. Concrete operational stage (7 to 12 years):</a:t>
            </a:r>
            <a:r>
              <a:rPr lang="en-IN" sz="1200" kern="1200" dirty="0">
                <a:solidFill>
                  <a:schemeClr val="tx1"/>
                </a:solidFill>
                <a:latin typeface="+mn-lt"/>
                <a:ea typeface="+mn-ea"/>
                <a:cs typeface="+mn-cs"/>
              </a:rPr>
              <a:t> In this stage of cognitive development, children start to think logically and systematically.</a:t>
            </a:r>
          </a:p>
          <a:p>
            <a:r>
              <a:rPr lang="en-IN" sz="1200" b="1" kern="1200" dirty="0">
                <a:solidFill>
                  <a:schemeClr val="tx1"/>
                </a:solidFill>
                <a:latin typeface="+mn-lt"/>
                <a:ea typeface="+mn-ea"/>
                <a:cs typeface="+mn-cs"/>
              </a:rPr>
              <a:t>4. Formal operational stage (12 years and up):</a:t>
            </a:r>
            <a:r>
              <a:rPr lang="en-IN" sz="1200" kern="1200" dirty="0">
                <a:solidFill>
                  <a:schemeClr val="tx1"/>
                </a:solidFill>
                <a:latin typeface="+mn-lt"/>
                <a:ea typeface="+mn-ea"/>
                <a:cs typeface="+mn-cs"/>
              </a:rPr>
              <a:t> At this point, human beings become able to think more logically and scientifically and can understand abstract ideas and situation</a:t>
            </a:r>
            <a:r>
              <a:rPr lang="en-US" sz="1200" kern="1200" dirty="0">
                <a:solidFill>
                  <a:schemeClr val="tx1"/>
                </a:solidFill>
                <a:latin typeface="+mn-lt"/>
                <a:ea typeface="+mn-ea"/>
                <a:cs typeface="+mn-cs"/>
              </a:rPr>
              <a:t>s (Cherry, 2020)</a:t>
            </a:r>
            <a:r>
              <a:rPr lang="en-IN" sz="1200" kern="1200" dirty="0">
                <a:solidFill>
                  <a:schemeClr val="tx1"/>
                </a:solidFill>
                <a:latin typeface="+mn-lt"/>
                <a:ea typeface="+mn-ea"/>
                <a:cs typeface="+mn-cs"/>
              </a:rPr>
              <a:t>.</a:t>
            </a:r>
          </a:p>
          <a:p>
            <a:endParaRPr lang="en-IN" dirty="0"/>
          </a:p>
        </p:txBody>
      </p:sp>
      <p:sp>
        <p:nvSpPr>
          <p:cNvPr id="4" name="Slide Number Placeholder 3"/>
          <p:cNvSpPr>
            <a:spLocks noGrp="1"/>
          </p:cNvSpPr>
          <p:nvPr>
            <p:ph type="sldNum" sz="quarter" idx="10"/>
          </p:nvPr>
        </p:nvSpPr>
        <p:spPr/>
        <p:txBody>
          <a:bodyPr/>
          <a:lstStyle/>
          <a:p>
            <a:fld id="{CE67EA95-1548-44DC-9E92-C926F431E838}" type="slidenum">
              <a:rPr lang="en-IN" smtClean="0"/>
              <a:pPr/>
              <a:t>4</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Notes;</a:t>
            </a:r>
          </a:p>
          <a:p>
            <a:r>
              <a:rPr lang="en-IN" sz="1200" b="1" kern="1200" dirty="0">
                <a:solidFill>
                  <a:schemeClr val="tx1"/>
                </a:solidFill>
                <a:latin typeface="+mn-lt"/>
                <a:ea typeface="+mn-ea"/>
                <a:cs typeface="+mn-cs"/>
              </a:rPr>
              <a:t>Always give proper attention to child:</a:t>
            </a:r>
            <a:r>
              <a:rPr lang="en-IN" sz="1200" kern="1200" dirty="0">
                <a:solidFill>
                  <a:schemeClr val="tx1"/>
                </a:solidFill>
                <a:latin typeface="+mn-lt"/>
                <a:ea typeface="+mn-ea"/>
                <a:cs typeface="+mn-cs"/>
              </a:rPr>
              <a:t> The parents should give proper attention and care to their child. It will help to ensure the feeling of security, and the child will be familiar about how to love others and how to take care of others. The child will successfully enter in the next stage of his life.</a:t>
            </a:r>
          </a:p>
          <a:p>
            <a:r>
              <a:rPr lang="en-IN" sz="1200" b="1" kern="1200" dirty="0">
                <a:solidFill>
                  <a:schemeClr val="tx1"/>
                </a:solidFill>
                <a:latin typeface="+mn-lt"/>
                <a:ea typeface="+mn-ea"/>
                <a:cs typeface="+mn-cs"/>
              </a:rPr>
              <a:t>Always encourage child to solve problem by them: </a:t>
            </a:r>
            <a:r>
              <a:rPr lang="en-IN" sz="1200" kern="1200" dirty="0">
                <a:solidFill>
                  <a:schemeClr val="tx1"/>
                </a:solidFill>
                <a:latin typeface="+mn-lt"/>
                <a:ea typeface="+mn-ea"/>
                <a:cs typeface="+mn-cs"/>
              </a:rPr>
              <a:t>After analysing the Piaget’s theory</a:t>
            </a:r>
            <a:r>
              <a:rPr lang="en-IN" sz="1200" b="1" kern="1200" dirty="0">
                <a:solidFill>
                  <a:schemeClr val="tx1"/>
                </a:solidFill>
                <a:latin typeface="+mn-lt"/>
                <a:ea typeface="+mn-ea"/>
                <a:cs typeface="+mn-cs"/>
              </a:rPr>
              <a:t> </a:t>
            </a:r>
            <a:r>
              <a:rPr lang="en-IN" sz="1200" kern="1200" dirty="0">
                <a:solidFill>
                  <a:schemeClr val="tx1"/>
                </a:solidFill>
                <a:latin typeface="+mn-lt"/>
                <a:ea typeface="+mn-ea"/>
                <a:cs typeface="+mn-cs"/>
              </a:rPr>
              <a:t>it can be stated that the parent should always encourage their children to solve their problems by them, by this way the child will be more confident and will be self depended. Moreover, it will help them to be self assured in near future and will enhance their problem solving skill.</a:t>
            </a:r>
          </a:p>
          <a:p>
            <a:endParaRPr lang="en-US" dirty="0"/>
          </a:p>
          <a:p>
            <a:endParaRPr lang="en-IN" sz="1200" kern="1200" dirty="0">
              <a:solidFill>
                <a:schemeClr val="tx1"/>
              </a:solidFill>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CE67EA95-1548-44DC-9E92-C926F431E838}" type="slidenum">
              <a:rPr lang="en-IN" smtClean="0"/>
              <a:pPr/>
              <a:t>5</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Notes;</a:t>
            </a:r>
          </a:p>
          <a:p>
            <a:r>
              <a:rPr lang="en-IN" sz="1200" b="1" kern="1200" dirty="0">
                <a:solidFill>
                  <a:schemeClr val="tx1"/>
                </a:solidFill>
                <a:latin typeface="+mn-lt"/>
                <a:ea typeface="+mn-ea"/>
                <a:cs typeface="+mn-cs"/>
              </a:rPr>
              <a:t>Conclusion</a:t>
            </a:r>
          </a:p>
          <a:p>
            <a:r>
              <a:rPr lang="en-IN" sz="1200" kern="1200" dirty="0">
                <a:solidFill>
                  <a:schemeClr val="tx1"/>
                </a:solidFill>
                <a:latin typeface="+mn-lt"/>
                <a:ea typeface="+mn-ea"/>
                <a:cs typeface="+mn-cs"/>
              </a:rPr>
              <a:t>This presentation has described two theories of development. Ericson's theory and Piaget's theory has been discussed in this presentation. In addition, two practical examples have been included in this presentation.</a:t>
            </a:r>
          </a:p>
          <a:p>
            <a:endParaRPr lang="en-IN" dirty="0"/>
          </a:p>
        </p:txBody>
      </p:sp>
      <p:sp>
        <p:nvSpPr>
          <p:cNvPr id="4" name="Slide Number Placeholder 3"/>
          <p:cNvSpPr>
            <a:spLocks noGrp="1"/>
          </p:cNvSpPr>
          <p:nvPr>
            <p:ph type="sldNum" sz="quarter" idx="10"/>
          </p:nvPr>
        </p:nvSpPr>
        <p:spPr/>
        <p:txBody>
          <a:bodyPr/>
          <a:lstStyle/>
          <a:p>
            <a:fld id="{CE67EA95-1548-44DC-9E92-C926F431E838}"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a:t>Click to edit Master title style</a:t>
            </a:r>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bwMode="auto">
          <a:xfrm rot="5400000">
            <a:off x="7764621" y="1174097"/>
            <a:ext cx="2286000" cy="381000"/>
          </a:xfrm>
        </p:spPr>
        <p:txBody>
          <a:bodyPr/>
          <a:lstStyle/>
          <a:p>
            <a:fld id="{1CFB5DF0-9727-4BBF-86CB-33F044496474}" type="datetimeFigureOut">
              <a:rPr lang="en-US" smtClean="0"/>
              <a:pPr/>
              <a:t>10/19/2021</a:t>
            </a:fld>
            <a:endParaRPr lang="en-IN"/>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IN"/>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1025994F-D221-4EDF-85E3-F46B8834FEB1}"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4"/>
          </p:nvPr>
        </p:nvSpPr>
        <p:spPr/>
        <p:txBody>
          <a:bodyPr rtlCol="0"/>
          <a:lstStyle/>
          <a:p>
            <a:fld id="{1CFB5DF0-9727-4BBF-86CB-33F044496474}" type="datetimeFigureOut">
              <a:rPr lang="en-US" smtClean="0"/>
              <a:pPr/>
              <a:t>10/19/2021</a:t>
            </a:fld>
            <a:endParaRPr lang="en-IN"/>
          </a:p>
        </p:txBody>
      </p:sp>
      <p:sp>
        <p:nvSpPr>
          <p:cNvPr id="9" name="Slide Number Placeholder 8"/>
          <p:cNvSpPr>
            <a:spLocks noGrp="1"/>
          </p:cNvSpPr>
          <p:nvPr>
            <p:ph type="sldNum" sz="quarter" idx="15"/>
          </p:nvPr>
        </p:nvSpPr>
        <p:spPr/>
        <p:txBody>
          <a:bodyPr rtlCol="0"/>
          <a:lstStyle/>
          <a:p>
            <a:fld id="{1025994F-D221-4EDF-85E3-F46B8834FEB1}" type="slidenum">
              <a:rPr lang="en-IN" smtClean="0"/>
              <a:pPr/>
              <a:t>‹#›</a:t>
            </a:fld>
            <a:endParaRPr lang="en-IN"/>
          </a:p>
        </p:txBody>
      </p:sp>
      <p:sp>
        <p:nvSpPr>
          <p:cNvPr id="10" name="Footer Placeholder 9"/>
          <p:cNvSpPr>
            <a:spLocks noGrp="1"/>
          </p:cNvSpPr>
          <p:nvPr>
            <p:ph type="ftr" sz="quarter" idx="16"/>
          </p:nvPr>
        </p:nvSpPr>
        <p:spPr/>
        <p:txBody>
          <a:bodyPr rtlCol="0"/>
          <a:lstStyle/>
          <a:p>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a:t>Click to edit Master title style</a:t>
            </a:r>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1CFB5DF0-9727-4BBF-86CB-33F044496474}" type="datetimeFigureOut">
              <a:rPr lang="en-US" smtClean="0"/>
              <a:pPr/>
              <a:t>10/19/2021</a:t>
            </a:fld>
            <a:endParaRPr lang="en-IN"/>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IN"/>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1025994F-D221-4EDF-85E3-F46B8834FEB1}"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1CFB5DF0-9727-4BBF-86CB-33F044496474}" type="datetimeFigureOut">
              <a:rPr lang="en-US" smtClean="0"/>
              <a:pPr/>
              <a:t>10/19/2021</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25994F-D221-4EDF-85E3-F46B8834FEB1}" type="slidenum">
              <a:rPr lang="en-IN" smtClean="0"/>
              <a:pPr/>
              <a:t>‹#›</a:t>
            </a:fld>
            <a:endParaRPr lang="en-IN"/>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a:t>Click to edit Master title style</a:t>
            </a:r>
          </a:p>
        </p:txBody>
      </p:sp>
      <p:sp>
        <p:nvSpPr>
          <p:cNvPr id="7" name="Date Placeholder 6"/>
          <p:cNvSpPr>
            <a:spLocks noGrp="1"/>
          </p:cNvSpPr>
          <p:nvPr>
            <p:ph type="dt" sz="half" idx="10"/>
          </p:nvPr>
        </p:nvSpPr>
        <p:spPr/>
        <p:txBody>
          <a:bodyPr/>
          <a:lstStyle/>
          <a:p>
            <a:fld id="{1CFB5DF0-9727-4BBF-86CB-33F044496474}" type="datetimeFigureOut">
              <a:rPr lang="en-US" smtClean="0"/>
              <a:pPr/>
              <a:t>10/19/2021</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025994F-D221-4EDF-85E3-F46B8834FEB1}" type="slidenum">
              <a:rPr lang="en-IN" smtClean="0"/>
              <a:pPr/>
              <a:t>‹#›</a:t>
            </a:fld>
            <a:endParaRPr lang="en-IN"/>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6" name="Date Placeholder 5"/>
          <p:cNvSpPr>
            <a:spLocks noGrp="1"/>
          </p:cNvSpPr>
          <p:nvPr>
            <p:ph type="dt" sz="half" idx="10"/>
          </p:nvPr>
        </p:nvSpPr>
        <p:spPr/>
        <p:txBody>
          <a:bodyPr rtlCol="0"/>
          <a:lstStyle/>
          <a:p>
            <a:fld id="{1CFB5DF0-9727-4BBF-86CB-33F044496474}" type="datetimeFigureOut">
              <a:rPr lang="en-US" smtClean="0"/>
              <a:pPr/>
              <a:t>10/19/2021</a:t>
            </a:fld>
            <a:endParaRPr lang="en-IN"/>
          </a:p>
        </p:txBody>
      </p:sp>
      <p:sp>
        <p:nvSpPr>
          <p:cNvPr id="7" name="Slide Number Placeholder 6"/>
          <p:cNvSpPr>
            <a:spLocks noGrp="1"/>
          </p:cNvSpPr>
          <p:nvPr>
            <p:ph type="sldNum" sz="quarter" idx="11"/>
          </p:nvPr>
        </p:nvSpPr>
        <p:spPr/>
        <p:txBody>
          <a:bodyPr rtlCol="0"/>
          <a:lstStyle/>
          <a:p>
            <a:fld id="{1025994F-D221-4EDF-85E3-F46B8834FEB1}" type="slidenum">
              <a:rPr lang="en-IN" smtClean="0"/>
              <a:pPr/>
              <a:t>‹#›</a:t>
            </a:fld>
            <a:endParaRPr lang="en-IN"/>
          </a:p>
        </p:txBody>
      </p:sp>
      <p:sp>
        <p:nvSpPr>
          <p:cNvPr id="8" name="Footer Placeholder 7"/>
          <p:cNvSpPr>
            <a:spLocks noGrp="1"/>
          </p:cNvSpPr>
          <p:nvPr>
            <p:ph type="ftr" sz="quarter" idx="12"/>
          </p:nvPr>
        </p:nvSpPr>
        <p:spPr/>
        <p:txBody>
          <a:bodyPr rtlCol="0"/>
          <a:lstStyle/>
          <a:p>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FB5DF0-9727-4BBF-86CB-33F044496474}" type="datetimeFigureOut">
              <a:rPr lang="en-US" smtClean="0"/>
              <a:pPr/>
              <a:t>10/19/2021</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025994F-D221-4EDF-85E3-F46B8834FEB1}"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a:t>Click to edit Master title style</a:t>
            </a:r>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4"/>
          </p:nvPr>
        </p:nvSpPr>
        <p:spPr/>
        <p:txBody>
          <a:bodyPr rtlCol="0"/>
          <a:lstStyle/>
          <a:p>
            <a:fld id="{1CFB5DF0-9727-4BBF-86CB-33F044496474}" type="datetimeFigureOut">
              <a:rPr lang="en-US" smtClean="0"/>
              <a:pPr/>
              <a:t>10/19/2021</a:t>
            </a:fld>
            <a:endParaRPr lang="en-IN"/>
          </a:p>
        </p:txBody>
      </p:sp>
      <p:sp>
        <p:nvSpPr>
          <p:cNvPr id="22" name="Slide Number Placeholder 21"/>
          <p:cNvSpPr>
            <a:spLocks noGrp="1"/>
          </p:cNvSpPr>
          <p:nvPr>
            <p:ph type="sldNum" sz="quarter" idx="15"/>
          </p:nvPr>
        </p:nvSpPr>
        <p:spPr/>
        <p:txBody>
          <a:bodyPr rtlCol="0"/>
          <a:lstStyle/>
          <a:p>
            <a:fld id="{1025994F-D221-4EDF-85E3-F46B8834FEB1}" type="slidenum">
              <a:rPr lang="en-IN" smtClean="0"/>
              <a:pPr/>
              <a:t>‹#›</a:t>
            </a:fld>
            <a:endParaRPr lang="en-IN"/>
          </a:p>
        </p:txBody>
      </p:sp>
      <p:sp>
        <p:nvSpPr>
          <p:cNvPr id="23" name="Footer Placeholder 22"/>
          <p:cNvSpPr>
            <a:spLocks noGrp="1"/>
          </p:cNvSpPr>
          <p:nvPr>
            <p:ph type="ftr" sz="quarter" idx="16"/>
          </p:nvPr>
        </p:nvSpPr>
        <p:spPr/>
        <p:txBody>
          <a:bodyPr rtlCol="0"/>
          <a:lstStyle/>
          <a:p>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a:t>Click to edit Master title style</a:t>
            </a:r>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CFB5DF0-9727-4BBF-86CB-33F044496474}" type="datetimeFigureOut">
              <a:rPr lang="en-US" smtClean="0"/>
              <a:pPr/>
              <a:t>10/19/2021</a:t>
            </a:fld>
            <a:endParaRPr lang="en-IN"/>
          </a:p>
        </p:txBody>
      </p:sp>
      <p:sp>
        <p:nvSpPr>
          <p:cNvPr id="18" name="Slide Number Placeholder 17"/>
          <p:cNvSpPr>
            <a:spLocks noGrp="1"/>
          </p:cNvSpPr>
          <p:nvPr>
            <p:ph type="sldNum" sz="quarter" idx="11"/>
          </p:nvPr>
        </p:nvSpPr>
        <p:spPr/>
        <p:txBody>
          <a:bodyPr rtlCol="0"/>
          <a:lstStyle/>
          <a:p>
            <a:fld id="{1025994F-D221-4EDF-85E3-F46B8834FEB1}" type="slidenum">
              <a:rPr lang="en-IN" smtClean="0"/>
              <a:pPr/>
              <a:t>‹#›</a:t>
            </a:fld>
            <a:endParaRPr lang="en-IN"/>
          </a:p>
        </p:txBody>
      </p:sp>
      <p:sp>
        <p:nvSpPr>
          <p:cNvPr id="21" name="Footer Placeholder 20"/>
          <p:cNvSpPr>
            <a:spLocks noGrp="1"/>
          </p:cNvSpPr>
          <p:nvPr>
            <p:ph type="ftr" sz="quarter" idx="12"/>
          </p:nvPr>
        </p:nvSpPr>
        <p:spPr/>
        <p:txBody>
          <a:bodyPr rtlCol="0"/>
          <a:lstStyle/>
          <a:p>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CFB5DF0-9727-4BBF-86CB-33F044496474}" type="datetimeFigureOut">
              <a:rPr lang="en-US" smtClean="0"/>
              <a:pPr/>
              <a:t>10/19/2021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25994F-D221-4EDF-85E3-F46B8834FEB1}"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CFB5DF0-9727-4BBF-86CB-33F044496474}" type="datetimeFigureOut">
              <a:rPr lang="en-US" smtClean="0"/>
              <a:pPr/>
              <a:t>10/19/2021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25994F-D221-4EDF-85E3-F46B8834FEB1}"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CFB5DF0-9727-4BBF-86CB-33F044496474}" type="datetimeFigureOut">
              <a:rPr lang="en-US" smtClean="0"/>
              <a:pPr/>
              <a:t>10/19/2021</a:t>
            </a:fld>
            <a:endParaRPr lang="en-IN"/>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IN"/>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1025994F-D221-4EDF-85E3-F46B8834FEB1}"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verywellmind.com/erik-eriksons-stages-of-psychosocial-development-2795740" TargetMode="External"/><Relationship Id="rId2" Type="http://schemas.openxmlformats.org/officeDocument/2006/relationships/hyperlink" Target="https://www.verywellmind.com/piagets-stages-of-cognitive-development-2795457" TargetMode="External"/><Relationship Id="rId1" Type="http://schemas.openxmlformats.org/officeDocument/2006/relationships/slideLayout" Target="../slideLayouts/slideLayout2.xml"/><Relationship Id="rId4" Type="http://schemas.openxmlformats.org/officeDocument/2006/relationships/hyperlink" Target="https://www.healthline.com/health/parenting/erikson-stag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57356" y="0"/>
            <a:ext cx="6600844" cy="1857364"/>
          </a:xfrm>
        </p:spPr>
        <p:txBody>
          <a:bodyPr>
            <a:normAutofit fontScale="90000"/>
          </a:bodyPr>
          <a:lstStyle/>
          <a:p>
            <a:r>
              <a:rPr lang="en-IN" dirty="0"/>
              <a:t>“A child’s experience between the ages of 0 to 5 years can affect the rest of their lives”.</a:t>
            </a:r>
            <a:br>
              <a:rPr lang="en-IN" dirty="0"/>
            </a:br>
            <a:endParaRPr lang="en-IN" dirty="0"/>
          </a:p>
        </p:txBody>
      </p:sp>
      <p:sp>
        <p:nvSpPr>
          <p:cNvPr id="3" name="Subtitle 2"/>
          <p:cNvSpPr>
            <a:spLocks noGrp="1"/>
          </p:cNvSpPr>
          <p:nvPr>
            <p:ph type="subTitle" idx="1"/>
          </p:nvPr>
        </p:nvSpPr>
        <p:spPr>
          <a:xfrm>
            <a:off x="3929058" y="5357826"/>
            <a:ext cx="4529142" cy="1017096"/>
          </a:xfrm>
        </p:spPr>
        <p:txBody>
          <a:bodyPr/>
          <a:lstStyle/>
          <a:p>
            <a:endParaRPr lang="en-IN" dirty="0"/>
          </a:p>
        </p:txBody>
      </p:sp>
      <p:pic>
        <p:nvPicPr>
          <p:cNvPr id="1026" name="Picture 2"/>
          <p:cNvPicPr>
            <a:picLocks noChangeAspect="1" noChangeArrowheads="1"/>
          </p:cNvPicPr>
          <p:nvPr/>
        </p:nvPicPr>
        <p:blipFill>
          <a:blip r:embed="rId2"/>
          <a:srcRect/>
          <a:stretch>
            <a:fillRect/>
          </a:stretch>
        </p:blipFill>
        <p:spPr bwMode="auto">
          <a:xfrm>
            <a:off x="2357422" y="1743257"/>
            <a:ext cx="5786478" cy="4076518"/>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Introduction</a:t>
            </a:r>
            <a:br>
              <a:rPr lang="en-IN" b="1" dirty="0"/>
            </a:br>
            <a:endParaRPr lang="en-IN" dirty="0"/>
          </a:p>
        </p:txBody>
      </p:sp>
      <p:sp>
        <p:nvSpPr>
          <p:cNvPr id="3" name="Content Placeholder 2"/>
          <p:cNvSpPr>
            <a:spLocks noGrp="1"/>
          </p:cNvSpPr>
          <p:nvPr>
            <p:ph sz="quarter" idx="1"/>
          </p:nvPr>
        </p:nvSpPr>
        <p:spPr/>
        <p:txBody>
          <a:bodyPr>
            <a:normAutofit fontScale="92500"/>
          </a:bodyPr>
          <a:lstStyle/>
          <a:p>
            <a:r>
              <a:rPr lang="en-IN" sz="2200" dirty="0"/>
              <a:t>This</a:t>
            </a:r>
            <a:r>
              <a:rPr lang="en-IN" dirty="0"/>
              <a:t> presentation will explore that parenting plays an important role in personality development. </a:t>
            </a:r>
          </a:p>
          <a:p>
            <a:endParaRPr lang="en-US" dirty="0"/>
          </a:p>
          <a:p>
            <a:endParaRPr lang="en-US" dirty="0"/>
          </a:p>
          <a:p>
            <a:endParaRPr lang="en-US" dirty="0"/>
          </a:p>
          <a:p>
            <a:endParaRPr lang="en-US" dirty="0"/>
          </a:p>
          <a:p>
            <a:endParaRPr lang="en-IN" dirty="0"/>
          </a:p>
          <a:p>
            <a:endParaRPr lang="en-IN" dirty="0"/>
          </a:p>
          <a:p>
            <a:endParaRPr lang="en-IN" dirty="0"/>
          </a:p>
          <a:p>
            <a:r>
              <a:rPr lang="en-IN" dirty="0"/>
              <a:t>This presentation will describe two theories such as Ericson’s theory and Piaget’s theory, related to development. </a:t>
            </a:r>
          </a:p>
          <a:p>
            <a:endParaRPr lang="en-IN" dirty="0"/>
          </a:p>
        </p:txBody>
      </p:sp>
      <p:pic>
        <p:nvPicPr>
          <p:cNvPr id="5123" name="Picture 3"/>
          <p:cNvPicPr>
            <a:picLocks noChangeAspect="1" noChangeArrowheads="1"/>
          </p:cNvPicPr>
          <p:nvPr/>
        </p:nvPicPr>
        <p:blipFill>
          <a:blip r:embed="rId3"/>
          <a:srcRect/>
          <a:stretch>
            <a:fillRect/>
          </a:stretch>
        </p:blipFill>
        <p:spPr bwMode="auto">
          <a:xfrm>
            <a:off x="2857488" y="2500306"/>
            <a:ext cx="2847979" cy="2369073"/>
          </a:xfrm>
          <a:prstGeom prst="rect">
            <a:avLst/>
          </a:prstGeom>
          <a:noFill/>
          <a:ln w="9525">
            <a:noFill/>
            <a:miter lim="800000"/>
            <a:headEnd/>
            <a:tailEnd/>
          </a:ln>
          <a:effectLst/>
        </p:spPr>
      </p:pic>
      <p:sp>
        <p:nvSpPr>
          <p:cNvPr id="6" name="TextBox 5"/>
          <p:cNvSpPr txBox="1"/>
          <p:nvPr/>
        </p:nvSpPr>
        <p:spPr>
          <a:xfrm>
            <a:off x="2786050" y="5000637"/>
            <a:ext cx="4286280" cy="369332"/>
          </a:xfrm>
          <a:prstGeom prst="rect">
            <a:avLst/>
          </a:prstGeom>
          <a:noFill/>
        </p:spPr>
        <p:txBody>
          <a:bodyPr wrap="square" rtlCol="0">
            <a:spAutoFit/>
          </a:bodyPr>
          <a:lstStyle/>
          <a:p>
            <a:r>
              <a:rPr lang="en-IN" sz="1400" dirty="0"/>
              <a:t>Source</a:t>
            </a:r>
            <a:r>
              <a:rPr lang="en-IN" dirty="0"/>
              <a:t>; </a:t>
            </a:r>
            <a:r>
              <a:rPr lang="en-IN" sz="1400" dirty="0"/>
              <a:t>Cherry, K., 2020</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467600" cy="1000108"/>
          </a:xfrm>
        </p:spPr>
        <p:txBody>
          <a:bodyPr>
            <a:normAutofit fontScale="90000"/>
          </a:bodyPr>
          <a:lstStyle/>
          <a:p>
            <a:r>
              <a:rPr lang="en-IN" b="1" dirty="0"/>
              <a:t>Erikson’s theory</a:t>
            </a:r>
            <a:br>
              <a:rPr lang="en-IN" dirty="0"/>
            </a:br>
            <a:endParaRPr lang="en-IN" dirty="0"/>
          </a:p>
        </p:txBody>
      </p:sp>
      <p:pic>
        <p:nvPicPr>
          <p:cNvPr id="2050" name="Picture 2"/>
          <p:cNvPicPr>
            <a:picLocks noGrp="1" noChangeAspect="1" noChangeArrowheads="1"/>
          </p:cNvPicPr>
          <p:nvPr>
            <p:ph sz="quarter" idx="1"/>
          </p:nvPr>
        </p:nvPicPr>
        <p:blipFill>
          <a:blip r:embed="rId3"/>
          <a:srcRect/>
          <a:stretch>
            <a:fillRect/>
          </a:stretch>
        </p:blipFill>
        <p:spPr bwMode="auto">
          <a:xfrm>
            <a:off x="525624" y="2358868"/>
            <a:ext cx="5928542" cy="3870076"/>
          </a:xfrm>
          <a:prstGeom prst="rect">
            <a:avLst/>
          </a:prstGeom>
          <a:noFill/>
          <a:ln w="9525">
            <a:noFill/>
            <a:miter lim="800000"/>
            <a:headEnd/>
            <a:tailEnd/>
          </a:ln>
          <a:effectLst/>
        </p:spPr>
      </p:pic>
      <p:sp>
        <p:nvSpPr>
          <p:cNvPr id="5" name="TextBox 4"/>
          <p:cNvSpPr txBox="1"/>
          <p:nvPr/>
        </p:nvSpPr>
        <p:spPr>
          <a:xfrm>
            <a:off x="459516" y="633324"/>
            <a:ext cx="8072494" cy="1015663"/>
          </a:xfrm>
          <a:prstGeom prst="rect">
            <a:avLst/>
          </a:prstGeom>
          <a:noFill/>
        </p:spPr>
        <p:txBody>
          <a:bodyPr wrap="square" rtlCol="0">
            <a:spAutoFit/>
          </a:bodyPr>
          <a:lstStyle/>
          <a:p>
            <a:pPr>
              <a:buFont typeface="Arial" pitchFamily="34" charset="0"/>
              <a:buChar char="•"/>
            </a:pPr>
            <a:r>
              <a:rPr lang="en-IN" sz="2000" dirty="0"/>
              <a:t>Erikson showed in his theory how the social interaction of a person plays an important role in the personality development of human beings. </a:t>
            </a:r>
          </a:p>
        </p:txBody>
      </p:sp>
      <p:sp>
        <p:nvSpPr>
          <p:cNvPr id="6" name="TextBox 5"/>
          <p:cNvSpPr txBox="1"/>
          <p:nvPr/>
        </p:nvSpPr>
        <p:spPr>
          <a:xfrm>
            <a:off x="2143108" y="6286520"/>
            <a:ext cx="2786082" cy="369332"/>
          </a:xfrm>
          <a:prstGeom prst="rect">
            <a:avLst/>
          </a:prstGeom>
          <a:noFill/>
        </p:spPr>
        <p:txBody>
          <a:bodyPr wrap="square" rtlCol="0">
            <a:spAutoFit/>
          </a:bodyPr>
          <a:lstStyle/>
          <a:p>
            <a:r>
              <a:rPr lang="en-US" dirty="0"/>
              <a:t>Source; (</a:t>
            </a:r>
            <a:r>
              <a:rPr lang="en-IN" dirty="0" err="1"/>
              <a:t>Svetina</a:t>
            </a:r>
            <a:r>
              <a:rPr lang="en-IN" dirty="0"/>
              <a:t>, 2015). </a:t>
            </a:r>
          </a:p>
        </p:txBody>
      </p:sp>
      <p:sp>
        <p:nvSpPr>
          <p:cNvPr id="3" name="TextBox 2">
            <a:extLst>
              <a:ext uri="{FF2B5EF4-FFF2-40B4-BE49-F238E27FC236}">
                <a16:creationId xmlns:a16="http://schemas.microsoft.com/office/drawing/2014/main" id="{AA469AEC-3F2F-4358-B39D-1AEE36B52CB2}"/>
              </a:ext>
            </a:extLst>
          </p:cNvPr>
          <p:cNvSpPr txBox="1"/>
          <p:nvPr/>
        </p:nvSpPr>
        <p:spPr>
          <a:xfrm>
            <a:off x="462318" y="1647967"/>
            <a:ext cx="767345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For ages 0-5 years, the first three stages from Erikson's theory can be applied.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96908"/>
          </a:xfrm>
        </p:spPr>
        <p:txBody>
          <a:bodyPr>
            <a:normAutofit fontScale="90000"/>
          </a:bodyPr>
          <a:lstStyle/>
          <a:p>
            <a:r>
              <a:rPr lang="en-IN" b="1" dirty="0"/>
              <a:t>Piaget’s theory</a:t>
            </a:r>
            <a:br>
              <a:rPr lang="en-IN" dirty="0"/>
            </a:br>
            <a:endParaRPr lang="en-IN" dirty="0"/>
          </a:p>
        </p:txBody>
      </p:sp>
      <p:sp>
        <p:nvSpPr>
          <p:cNvPr id="3" name="Content Placeholder 2"/>
          <p:cNvSpPr>
            <a:spLocks noGrp="1"/>
          </p:cNvSpPr>
          <p:nvPr>
            <p:ph sz="quarter" idx="1"/>
          </p:nvPr>
        </p:nvSpPr>
        <p:spPr>
          <a:xfrm>
            <a:off x="346312" y="647185"/>
            <a:ext cx="7686700" cy="857256"/>
          </a:xfrm>
        </p:spPr>
        <p:txBody>
          <a:bodyPr/>
          <a:lstStyle/>
          <a:p>
            <a:r>
              <a:rPr lang="en-IN" dirty="0"/>
              <a:t>Piaget’s </a:t>
            </a:r>
            <a:r>
              <a:rPr lang="en-IN" sz="2000" dirty="0"/>
              <a:t>theory</a:t>
            </a:r>
            <a:r>
              <a:rPr lang="en-IN" dirty="0"/>
              <a:t> stated that the mental development of human being contains four stages </a:t>
            </a:r>
          </a:p>
          <a:p>
            <a:endParaRPr lang="en-IN" dirty="0"/>
          </a:p>
        </p:txBody>
      </p:sp>
      <p:sp>
        <p:nvSpPr>
          <p:cNvPr id="5" name="TextBox 4"/>
          <p:cNvSpPr txBox="1"/>
          <p:nvPr/>
        </p:nvSpPr>
        <p:spPr>
          <a:xfrm>
            <a:off x="142844" y="2857496"/>
            <a:ext cx="3857652" cy="3416320"/>
          </a:xfrm>
          <a:prstGeom prst="rect">
            <a:avLst/>
          </a:prstGeom>
          <a:noFill/>
        </p:spPr>
        <p:txBody>
          <a:bodyPr wrap="square" lIns="91440" tIns="45720" rIns="91440" bIns="45720" rtlCol="0" anchor="t">
            <a:spAutoFit/>
          </a:bodyPr>
          <a:lstStyle/>
          <a:p>
            <a:pPr marL="342900" indent="-342900">
              <a:buAutoNum type="arabicPeriod"/>
            </a:pPr>
            <a:r>
              <a:rPr lang="en-IN" b="1" dirty="0"/>
              <a:t>The sensorimotor stage (Birth to 2 years):</a:t>
            </a:r>
            <a:r>
              <a:rPr lang="en-IN" dirty="0"/>
              <a:t> </a:t>
            </a:r>
          </a:p>
          <a:p>
            <a:pPr marL="342900" indent="-342900">
              <a:buAutoNum type="arabicPeriod"/>
            </a:pPr>
            <a:endParaRPr lang="en-IN" b="1" dirty="0"/>
          </a:p>
          <a:p>
            <a:pPr marL="342900" indent="-342900">
              <a:buAutoNum type="arabicPeriod"/>
            </a:pPr>
            <a:r>
              <a:rPr lang="en-IN" b="1" dirty="0"/>
              <a:t> The preoperational stage (2 years to 7 years)</a:t>
            </a:r>
          </a:p>
          <a:p>
            <a:pPr marL="342900" indent="-342900">
              <a:buAutoNum type="arabicPeriod"/>
            </a:pPr>
            <a:endParaRPr lang="en-IN" b="1" dirty="0"/>
          </a:p>
          <a:p>
            <a:pPr marL="342900" indent="-342900">
              <a:buAutoNum type="arabicPeriod"/>
            </a:pPr>
            <a:r>
              <a:rPr lang="en-IN" b="1" dirty="0"/>
              <a:t>Concrete operational stage (7 to 11 years)</a:t>
            </a:r>
          </a:p>
          <a:p>
            <a:pPr marL="342900" indent="-342900">
              <a:buAutoNum type="arabicPeriod"/>
            </a:pPr>
            <a:endParaRPr lang="en-IN" b="1" dirty="0"/>
          </a:p>
          <a:p>
            <a:pPr marL="342900" indent="-342900">
              <a:buAutoNum type="arabicPeriod"/>
            </a:pPr>
            <a:r>
              <a:rPr lang="en-IN" b="1" dirty="0"/>
              <a:t> Formal operational stage (12 years and up)</a:t>
            </a:r>
          </a:p>
          <a:p>
            <a:pPr marL="342900" indent="-342900">
              <a:buAutoNum type="arabicPeriod"/>
            </a:pPr>
            <a:endParaRPr lang="en-IN" dirty="0"/>
          </a:p>
        </p:txBody>
      </p:sp>
      <p:pic>
        <p:nvPicPr>
          <p:cNvPr id="3074" name="Picture 2"/>
          <p:cNvPicPr>
            <a:picLocks noChangeAspect="1" noChangeArrowheads="1"/>
          </p:cNvPicPr>
          <p:nvPr/>
        </p:nvPicPr>
        <p:blipFill>
          <a:blip r:embed="rId3"/>
          <a:srcRect/>
          <a:stretch>
            <a:fillRect/>
          </a:stretch>
        </p:blipFill>
        <p:spPr bwMode="auto">
          <a:xfrm>
            <a:off x="3929058" y="2000240"/>
            <a:ext cx="4643470" cy="4143404"/>
          </a:xfrm>
          <a:prstGeom prst="rect">
            <a:avLst/>
          </a:prstGeom>
          <a:noFill/>
          <a:ln w="9525">
            <a:noFill/>
            <a:miter lim="800000"/>
            <a:headEnd/>
            <a:tailEnd/>
          </a:ln>
          <a:effectLst/>
        </p:spPr>
      </p:pic>
      <p:sp>
        <p:nvSpPr>
          <p:cNvPr id="8" name="TextBox 7"/>
          <p:cNvSpPr txBox="1"/>
          <p:nvPr/>
        </p:nvSpPr>
        <p:spPr>
          <a:xfrm>
            <a:off x="5072034" y="6215082"/>
            <a:ext cx="4071966" cy="369332"/>
          </a:xfrm>
          <a:prstGeom prst="rect">
            <a:avLst/>
          </a:prstGeom>
          <a:noFill/>
        </p:spPr>
        <p:txBody>
          <a:bodyPr wrap="square" rtlCol="0">
            <a:spAutoFit/>
          </a:bodyPr>
          <a:lstStyle/>
          <a:p>
            <a:r>
              <a:rPr lang="en-US" dirty="0"/>
              <a:t>Source; (</a:t>
            </a:r>
            <a:r>
              <a:rPr lang="en-IN" dirty="0"/>
              <a:t>Cherry, 2020.)</a:t>
            </a:r>
          </a:p>
        </p:txBody>
      </p:sp>
      <p:sp>
        <p:nvSpPr>
          <p:cNvPr id="4" name="TextBox 3">
            <a:extLst>
              <a:ext uri="{FF2B5EF4-FFF2-40B4-BE49-F238E27FC236}">
                <a16:creationId xmlns:a16="http://schemas.microsoft.com/office/drawing/2014/main" id="{15D98A34-97B3-4551-A2AC-92CA4CB7C962}"/>
              </a:ext>
            </a:extLst>
          </p:cNvPr>
          <p:cNvSpPr txBox="1"/>
          <p:nvPr/>
        </p:nvSpPr>
        <p:spPr>
          <a:xfrm>
            <a:off x="146713" y="1494428"/>
            <a:ext cx="397149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Century Schoolbook"/>
              </a:rPr>
              <a:t>For ages 0-5 years, the first two stages from </a:t>
            </a:r>
            <a:r>
              <a:rPr lang="en-US" sz="2000" dirty="0">
                <a:ea typeface="+mn-lt"/>
                <a:cs typeface="+mn-lt"/>
              </a:rPr>
              <a:t>Piaget’s</a:t>
            </a:r>
            <a:r>
              <a:rPr lang="en-US" sz="2000" dirty="0">
                <a:latin typeface="Century Schoolbook"/>
              </a:rPr>
              <a:t> theory can be applied.</a:t>
            </a:r>
            <a:r>
              <a:rPr lang="en-US" sz="2000" dirty="0">
                <a:latin typeface="Century Schoolbook"/>
                <a:ea typeface="Century Schoolbook"/>
                <a:cs typeface="Century Schoolbook"/>
              </a:rPr>
              <a:t>​</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Examples of two theories</a:t>
            </a:r>
            <a:br>
              <a:rPr lang="en-IN" dirty="0"/>
            </a:br>
            <a:endParaRPr lang="en-IN" dirty="0"/>
          </a:p>
        </p:txBody>
      </p:sp>
      <p:pic>
        <p:nvPicPr>
          <p:cNvPr id="4098" name="Picture 2"/>
          <p:cNvPicPr>
            <a:picLocks noGrp="1" noChangeAspect="1" noChangeArrowheads="1"/>
          </p:cNvPicPr>
          <p:nvPr>
            <p:ph sz="quarter" idx="1"/>
          </p:nvPr>
        </p:nvPicPr>
        <p:blipFill>
          <a:blip r:embed="rId3"/>
          <a:srcRect/>
          <a:stretch>
            <a:fillRect/>
          </a:stretch>
        </p:blipFill>
        <p:spPr bwMode="auto">
          <a:xfrm>
            <a:off x="2714612" y="3143248"/>
            <a:ext cx="4214842" cy="2617692"/>
          </a:xfrm>
          <a:prstGeom prst="rect">
            <a:avLst/>
          </a:prstGeom>
          <a:noFill/>
          <a:ln w="9525">
            <a:noFill/>
            <a:miter lim="800000"/>
            <a:headEnd/>
            <a:tailEnd/>
          </a:ln>
          <a:effectLst/>
        </p:spPr>
      </p:pic>
      <p:sp>
        <p:nvSpPr>
          <p:cNvPr id="6" name="TextBox 5"/>
          <p:cNvSpPr txBox="1"/>
          <p:nvPr/>
        </p:nvSpPr>
        <p:spPr>
          <a:xfrm>
            <a:off x="3357554" y="6143644"/>
            <a:ext cx="4357718" cy="369332"/>
          </a:xfrm>
          <a:prstGeom prst="rect">
            <a:avLst/>
          </a:prstGeom>
          <a:noFill/>
        </p:spPr>
        <p:txBody>
          <a:bodyPr wrap="square" rtlCol="0">
            <a:spAutoFit/>
          </a:bodyPr>
          <a:lstStyle/>
          <a:p>
            <a:r>
              <a:rPr lang="en-IN" dirty="0"/>
              <a:t> Source;(</a:t>
            </a:r>
            <a:r>
              <a:rPr lang="en-IN" dirty="0" err="1"/>
              <a:t>healthline</a:t>
            </a:r>
            <a:r>
              <a:rPr lang="en-IN" dirty="0"/>
              <a:t>, 2021)</a:t>
            </a:r>
          </a:p>
        </p:txBody>
      </p:sp>
      <p:sp>
        <p:nvSpPr>
          <p:cNvPr id="7" name="TextBox 6"/>
          <p:cNvSpPr txBox="1"/>
          <p:nvPr/>
        </p:nvSpPr>
        <p:spPr>
          <a:xfrm>
            <a:off x="712583" y="1938501"/>
            <a:ext cx="5572164" cy="1200329"/>
          </a:xfrm>
          <a:prstGeom prst="rect">
            <a:avLst/>
          </a:prstGeom>
          <a:noFill/>
        </p:spPr>
        <p:txBody>
          <a:bodyPr wrap="square" lIns="91440" tIns="45720" rIns="91440" bIns="45720" rtlCol="0" anchor="t">
            <a:spAutoFit/>
          </a:bodyPr>
          <a:lstStyle/>
          <a:p>
            <a:r>
              <a:rPr lang="en-IN" b="1" dirty="0"/>
              <a:t>1. Always give proper attention to child</a:t>
            </a:r>
          </a:p>
          <a:p>
            <a:endParaRPr lang="en-IN" b="1" dirty="0"/>
          </a:p>
          <a:p>
            <a:r>
              <a:rPr lang="en-IN" b="1" dirty="0"/>
              <a:t>2. Always encourage children to solve problem by themselves</a:t>
            </a:r>
            <a:endParaRPr lang="en-IN" dirty="0" err="1"/>
          </a:p>
        </p:txBody>
      </p:sp>
      <p:sp>
        <p:nvSpPr>
          <p:cNvPr id="8" name="TextBox 1">
            <a:extLst>
              <a:ext uri="{FF2B5EF4-FFF2-40B4-BE49-F238E27FC236}">
                <a16:creationId xmlns:a16="http://schemas.microsoft.com/office/drawing/2014/main" id="{651DD61C-1E72-491D-B0EC-6FC2E05D6031}"/>
              </a:ext>
            </a:extLst>
          </p:cNvPr>
          <p:cNvSpPr txBox="1"/>
          <p:nvPr/>
        </p:nvSpPr>
        <p:spPr>
          <a:xfrm>
            <a:off x="455936" y="1180031"/>
            <a:ext cx="7929618" cy="9233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b="1" dirty="0"/>
              <a:t>Example of Piaget’s theory: Example of the preoperational stage; </a:t>
            </a:r>
            <a:r>
              <a:rPr lang="en-IN" dirty="0"/>
              <a:t>The child learns to calculate and learn to solve an arithmetic problem.</a:t>
            </a:r>
          </a:p>
          <a:p>
            <a:endParaRPr lang="en-IN"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Conclusion</a:t>
            </a:r>
            <a:br>
              <a:rPr lang="en-IN" b="1" dirty="0"/>
            </a:br>
            <a:endParaRPr lang="en-IN" dirty="0"/>
          </a:p>
        </p:txBody>
      </p:sp>
      <p:sp>
        <p:nvSpPr>
          <p:cNvPr id="3" name="Content Placeholder 2"/>
          <p:cNvSpPr>
            <a:spLocks noGrp="1"/>
          </p:cNvSpPr>
          <p:nvPr>
            <p:ph sz="quarter" idx="1"/>
          </p:nvPr>
        </p:nvSpPr>
        <p:spPr/>
        <p:txBody>
          <a:bodyPr>
            <a:normAutofit/>
          </a:bodyPr>
          <a:lstStyle/>
          <a:p>
            <a:r>
              <a:rPr lang="en-IN" dirty="0"/>
              <a:t>This presentation has described two theories of development. </a:t>
            </a:r>
          </a:p>
          <a:p>
            <a:pPr>
              <a:buNone/>
            </a:pPr>
            <a:endParaRPr lang="en-US" dirty="0"/>
          </a:p>
          <a:p>
            <a:pPr>
              <a:buNone/>
            </a:pPr>
            <a:endParaRPr lang="en-US" sz="2000" dirty="0"/>
          </a:p>
          <a:p>
            <a:r>
              <a:rPr lang="en-IN" dirty="0"/>
              <a:t>In addition, two practical examples have been included in this presentation.</a:t>
            </a:r>
          </a:p>
          <a:p>
            <a:endParaRPr lang="en-IN"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References</a:t>
            </a:r>
            <a:br>
              <a:rPr lang="en-IN" b="1" dirty="0"/>
            </a:br>
            <a:endParaRPr lang="en-IN" dirty="0"/>
          </a:p>
        </p:txBody>
      </p:sp>
      <p:sp>
        <p:nvSpPr>
          <p:cNvPr id="3" name="Content Placeholder 2"/>
          <p:cNvSpPr>
            <a:spLocks noGrp="1"/>
          </p:cNvSpPr>
          <p:nvPr>
            <p:ph sz="quarter" idx="1"/>
          </p:nvPr>
        </p:nvSpPr>
        <p:spPr/>
        <p:txBody>
          <a:bodyPr vert="horz" lIns="91440" tIns="45720" rIns="91440" bIns="45720" anchor="t">
            <a:normAutofit fontScale="77500" lnSpcReduction="20000"/>
          </a:bodyPr>
          <a:lstStyle/>
          <a:p>
            <a:r>
              <a:rPr lang="en-IN" b="1" dirty="0"/>
              <a:t>Books and Journals</a:t>
            </a:r>
            <a:endParaRPr lang="en-IN" dirty="0"/>
          </a:p>
          <a:p>
            <a:r>
              <a:rPr lang="en-IN" dirty="0"/>
              <a:t>Huitt, W. and Hummel, J., (2016). Piaget's theory of cognitive development. </a:t>
            </a:r>
            <a:r>
              <a:rPr lang="en-IN" i="1" dirty="0"/>
              <a:t>Educational psychology interactive</a:t>
            </a:r>
            <a:r>
              <a:rPr lang="en-IN" dirty="0"/>
              <a:t>, </a:t>
            </a:r>
            <a:r>
              <a:rPr lang="en-IN" i="1" dirty="0"/>
              <a:t>3</a:t>
            </a:r>
            <a:r>
              <a:rPr lang="en-IN" dirty="0"/>
              <a:t>(2), pp.1-5.</a:t>
            </a:r>
          </a:p>
          <a:p>
            <a:r>
              <a:rPr lang="en-IN" dirty="0">
                <a:ea typeface="+mn-lt"/>
                <a:cs typeface="+mn-lt"/>
              </a:rPr>
              <a:t>Svetina, M., (2015). Resilience in the context of Erikson’s theory of human development. </a:t>
            </a:r>
            <a:r>
              <a:rPr lang="en-IN" i="1" dirty="0">
                <a:ea typeface="+mn-lt"/>
                <a:cs typeface="+mn-lt"/>
              </a:rPr>
              <a:t>Current Psychology</a:t>
            </a:r>
            <a:r>
              <a:rPr lang="en-IN" dirty="0">
                <a:ea typeface="+mn-lt"/>
                <a:cs typeface="+mn-lt"/>
              </a:rPr>
              <a:t>, </a:t>
            </a:r>
            <a:r>
              <a:rPr lang="en-IN" i="1" dirty="0">
                <a:ea typeface="+mn-lt"/>
                <a:cs typeface="+mn-lt"/>
              </a:rPr>
              <a:t>33</a:t>
            </a:r>
            <a:r>
              <a:rPr lang="en-IN" dirty="0">
                <a:ea typeface="+mn-lt"/>
                <a:cs typeface="+mn-lt"/>
              </a:rPr>
              <a:t>(3), pp.393-404.</a:t>
            </a:r>
            <a:endParaRPr lang="en-US" dirty="0">
              <a:ea typeface="+mn-lt"/>
              <a:cs typeface="+mn-lt"/>
            </a:endParaRPr>
          </a:p>
          <a:p>
            <a:r>
              <a:rPr lang="en-IN" b="1" dirty="0"/>
              <a:t>Websites</a:t>
            </a:r>
            <a:endParaRPr lang="en-IN" dirty="0"/>
          </a:p>
          <a:p>
            <a:r>
              <a:rPr lang="en-IN" dirty="0"/>
              <a:t>Cherry, K., 2020. </a:t>
            </a:r>
            <a:r>
              <a:rPr lang="en-IN" i="1" dirty="0"/>
              <a:t>The 4 Stages of Cognitive Development</a:t>
            </a:r>
            <a:r>
              <a:rPr lang="en-IN" dirty="0"/>
              <a:t>. [Online] Available at: </a:t>
            </a:r>
            <a:r>
              <a:rPr lang="en-IN" u="sng" dirty="0">
                <a:hlinkClick r:id="rId2"/>
              </a:rPr>
              <a:t>https://www.verywellmind.com/piagets-stages-of-cognitive-development-2795457</a:t>
            </a:r>
            <a:r>
              <a:rPr lang="en-IN" dirty="0"/>
              <a:t>.</a:t>
            </a:r>
          </a:p>
          <a:p>
            <a:r>
              <a:rPr lang="en-IN" dirty="0"/>
              <a:t>Cherry, K., 2021. </a:t>
            </a:r>
            <a:r>
              <a:rPr lang="en-IN" i="1" dirty="0"/>
              <a:t>Erik Erikson's Stages of Psychosocial Development</a:t>
            </a:r>
            <a:r>
              <a:rPr lang="en-IN" dirty="0"/>
              <a:t>. [Online] Available at: </a:t>
            </a:r>
            <a:r>
              <a:rPr lang="en-IN" u="sng" dirty="0">
                <a:hlinkClick r:id="rId3"/>
              </a:rPr>
              <a:t>https://www.verywellmind.com/erik-eriksons-stages-of-psychosocial-development-2795740</a:t>
            </a:r>
            <a:r>
              <a:rPr lang="en-IN" dirty="0"/>
              <a:t>.</a:t>
            </a:r>
          </a:p>
          <a:p>
            <a:r>
              <a:rPr lang="en-IN" dirty="0" err="1"/>
              <a:t>healthline</a:t>
            </a:r>
            <a:r>
              <a:rPr lang="en-IN" dirty="0"/>
              <a:t>, 2021. </a:t>
            </a:r>
            <a:r>
              <a:rPr lang="en-IN" i="1" dirty="0"/>
              <a:t>Erikson’s 8 Stages of Psychosocial Development, Explained for Parents</a:t>
            </a:r>
            <a:r>
              <a:rPr lang="en-IN" dirty="0"/>
              <a:t>. [Online] Available at: </a:t>
            </a:r>
            <a:r>
              <a:rPr lang="en-IN" u="sng" dirty="0">
                <a:hlinkClick r:id="rId4"/>
              </a:rPr>
              <a:t>https://www.healthline.com/health/parenting/erikson-stages</a:t>
            </a:r>
            <a:r>
              <a:rPr lang="en-IN" dirty="0"/>
              <a:t>.</a:t>
            </a:r>
          </a:p>
          <a:p>
            <a:endParaRPr lang="en-IN" dirty="0"/>
          </a:p>
          <a:p>
            <a:endParaRPr lang="en-IN"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219</TotalTime>
  <Words>1343</Words>
  <Application>Microsoft Office PowerPoint</Application>
  <PresentationFormat>On-screen Show (4:3)</PresentationFormat>
  <Paragraphs>79</Paragraphs>
  <Slides>7</Slides>
  <Notes>5</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Oriel</vt:lpstr>
      <vt:lpstr>“A child’s experience between the ages of 0 to 5 years can affect the rest of their lives”. </vt:lpstr>
      <vt:lpstr>Introduction </vt:lpstr>
      <vt:lpstr>Erikson’s theory </vt:lpstr>
      <vt:lpstr>Piaget’s theory </vt:lpstr>
      <vt:lpstr>Examples of two theories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child’s experience between the ages of 0 to 5 years can affect the rest of their lives”.</dc:title>
  <dc:creator>COMPAQ</dc:creator>
  <cp:lastModifiedBy>Souvik Kumar Mondal</cp:lastModifiedBy>
  <cp:revision>96</cp:revision>
  <dcterms:created xsi:type="dcterms:W3CDTF">2021-10-18T08:44:50Z</dcterms:created>
  <dcterms:modified xsi:type="dcterms:W3CDTF">2021-10-19T21:58:42Z</dcterms:modified>
</cp:coreProperties>
</file>