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9" r:id="rId1"/>
  </p:sldMasterIdLst>
  <p:notesMasterIdLst>
    <p:notesMasterId r:id="rId37"/>
  </p:notesMasterIdLst>
  <p:sldIdLst>
    <p:sldId id="257" r:id="rId2"/>
    <p:sldId id="259" r:id="rId3"/>
    <p:sldId id="260" r:id="rId4"/>
    <p:sldId id="261" r:id="rId5"/>
    <p:sldId id="262" r:id="rId6"/>
    <p:sldId id="264" r:id="rId7"/>
    <p:sldId id="265" r:id="rId8"/>
    <p:sldId id="266" r:id="rId9"/>
    <p:sldId id="267" r:id="rId10"/>
    <p:sldId id="268" r:id="rId11"/>
    <p:sldId id="269" r:id="rId12"/>
    <p:sldId id="293" r:id="rId13"/>
    <p:sldId id="270" r:id="rId14"/>
    <p:sldId id="271" r:id="rId15"/>
    <p:sldId id="272" r:id="rId16"/>
    <p:sldId id="273" r:id="rId17"/>
    <p:sldId id="274" r:id="rId18"/>
    <p:sldId id="275" r:id="rId19"/>
    <p:sldId id="276" r:id="rId20"/>
    <p:sldId id="277" r:id="rId21"/>
    <p:sldId id="278" r:id="rId22"/>
    <p:sldId id="279" r:id="rId23"/>
    <p:sldId id="280" r:id="rId24"/>
    <p:sldId id="281" r:id="rId25"/>
    <p:sldId id="282" r:id="rId26"/>
    <p:sldId id="283" r:id="rId27"/>
    <p:sldId id="284" r:id="rId28"/>
    <p:sldId id="285" r:id="rId29"/>
    <p:sldId id="286" r:id="rId30"/>
    <p:sldId id="287" r:id="rId31"/>
    <p:sldId id="288" r:id="rId32"/>
    <p:sldId id="289" r:id="rId33"/>
    <p:sldId id="290" r:id="rId34"/>
    <p:sldId id="291" r:id="rId35"/>
    <p:sldId id="292" r:id="rId3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80" autoAdjust="0"/>
    <p:restoredTop sz="94660"/>
  </p:normalViewPr>
  <p:slideViewPr>
    <p:cSldViewPr snapToGrid="0">
      <p:cViewPr varScale="1">
        <p:scale>
          <a:sx n="79" d="100"/>
          <a:sy n="79" d="100"/>
        </p:scale>
        <p:origin x="126" y="72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34E744E-7B44-4E38-9596-29DE4F7D7A1B}" type="datetimeFigureOut">
              <a:rPr lang="en-GB" smtClean="0"/>
              <a:t>08/02/2021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D5CAD1D-77C9-42C0-912D-DE348B63C7E1}" type="slidenum">
              <a:rPr lang="en-GB" smtClean="0"/>
              <a:t>‹#›</a:t>
            </a:fld>
            <a:endParaRPr lang="en-GB"/>
          </a:p>
        </p:txBody>
      </p:sp>
    </p:spTree>
    <p:extLst>
      <p:ext uri="{BB962C8B-B14F-4D97-AF65-F5344CB8AC3E}">
        <p14:creationId xmlns:p14="http://schemas.microsoft.com/office/powerpoint/2010/main" val="24747428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7"/>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eaLnBrk="1" hangingPunct="1">
              <a:spcBef>
                <a:spcPct val="0"/>
              </a:spcBef>
            </a:pPr>
            <a:fld id="{BC6FFE6E-941C-4B6A-A43D-8D2FC5856685}" type="slidenum">
              <a:rPr lang="en-GB" altLang="en-US"/>
              <a:pPr eaLnBrk="1" hangingPunct="1">
                <a:spcBef>
                  <a:spcPct val="0"/>
                </a:spcBef>
              </a:pPr>
              <a:t>1</a:t>
            </a:fld>
            <a:endParaRPr lang="en-GB" altLang="en-US"/>
          </a:p>
        </p:txBody>
      </p:sp>
      <p:sp>
        <p:nvSpPr>
          <p:cNvPr id="41987" name="Rectangle 2"/>
          <p:cNvSpPr>
            <a:spLocks noGrp="1" noRot="1" noChangeAspect="1" noChangeArrowheads="1" noTextEdit="1"/>
          </p:cNvSpPr>
          <p:nvPr>
            <p:ph type="sldImg"/>
          </p:nvPr>
        </p:nvSpPr>
        <p:spPr>
          <a:ln/>
        </p:spPr>
      </p:sp>
      <p:sp>
        <p:nvSpPr>
          <p:cNvPr id="41988" name="Rectangle 3"/>
          <p:cNvSpPr>
            <a:spLocks noGrp="1" noChangeArrowheads="1"/>
          </p:cNvSpPr>
          <p:nvPr>
            <p:ph type="body" idx="1"/>
          </p:nvPr>
        </p:nvSpPr>
        <p:spPr>
          <a:noFill/>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135238360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092D2810-0248-4025-9473-5CDB81D43567}" type="datetimeFigureOut">
              <a:rPr lang="en-GB" smtClean="0"/>
              <a:t>08/02/2021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D5EE38-E006-4948-81B8-7EAB3310BF22}"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57898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092D2810-0248-4025-9473-5CDB81D43567}" type="datetimeFigureOut">
              <a:rPr lang="en-GB" smtClean="0"/>
              <a:t>08/02/2021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D5EE38-E006-4948-81B8-7EAB3310BF22}" type="slidenum">
              <a:rPr lang="en-GB" smtClean="0"/>
              <a:t>‹#›</a:t>
            </a:fld>
            <a:endParaRPr lang="en-GB"/>
          </a:p>
        </p:txBody>
      </p:sp>
    </p:spTree>
    <p:extLst>
      <p:ext uri="{BB962C8B-B14F-4D97-AF65-F5344CB8AC3E}">
        <p14:creationId xmlns:p14="http://schemas.microsoft.com/office/powerpoint/2010/main" val="40723061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092D2810-0248-4025-9473-5CDB81D43567}" type="datetimeFigureOut">
              <a:rPr lang="en-GB" smtClean="0"/>
              <a:t>08/02/2021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D5EE38-E006-4948-81B8-7EAB3310BF22}"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221078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092D2810-0248-4025-9473-5CDB81D43567}" type="datetimeFigureOut">
              <a:rPr lang="en-GB" smtClean="0"/>
              <a:t>08/02/2021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D5EE38-E006-4948-81B8-7EAB3310BF22}" type="slidenum">
              <a:rPr lang="en-GB" smtClean="0"/>
              <a:t>‹#›</a:t>
            </a:fld>
            <a:endParaRPr lang="en-GB"/>
          </a:p>
        </p:txBody>
      </p:sp>
    </p:spTree>
    <p:extLst>
      <p:ext uri="{BB962C8B-B14F-4D97-AF65-F5344CB8AC3E}">
        <p14:creationId xmlns:p14="http://schemas.microsoft.com/office/powerpoint/2010/main" val="1778496071"/>
      </p:ext>
    </p:extLst>
  </p:cSld>
  <p:clrMapOvr>
    <a:masterClrMapping/>
  </p:clrMapOvr>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092D2810-0248-4025-9473-5CDB81D43567}" type="datetimeFigureOut">
              <a:rPr lang="en-GB" smtClean="0"/>
              <a:t>08/02/2021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DD5EE38-E006-4948-81B8-7EAB3310BF22}" type="slidenum">
              <a:rPr lang="en-GB" smtClean="0"/>
              <a:t>‹#›</a:t>
            </a:fld>
            <a:endParaRPr lang="en-GB"/>
          </a:p>
        </p:txBody>
      </p:sp>
    </p:spTree>
    <p:extLst>
      <p:ext uri="{BB962C8B-B14F-4D97-AF65-F5344CB8AC3E}">
        <p14:creationId xmlns:p14="http://schemas.microsoft.com/office/powerpoint/2010/main" val="621176868"/>
      </p:ext>
    </p:extLst>
  </p:cSld>
  <p:clrMapOvr>
    <a:masterClrMapping/>
  </p:clrMapOvr>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092D2810-0248-4025-9473-5CDB81D43567}" type="datetimeFigureOut">
              <a:rPr lang="en-GB" smtClean="0"/>
              <a:t>08/02/2021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DD5EE38-E006-4948-81B8-7EAB3310BF22}" type="slidenum">
              <a:rPr lang="en-GB" smtClean="0"/>
              <a:t>‹#›</a:t>
            </a:fld>
            <a:endParaRPr lang="en-GB"/>
          </a:p>
        </p:txBody>
      </p:sp>
    </p:spTree>
    <p:extLst>
      <p:ext uri="{BB962C8B-B14F-4D97-AF65-F5344CB8AC3E}">
        <p14:creationId xmlns:p14="http://schemas.microsoft.com/office/powerpoint/2010/main" val="28354163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092D2810-0248-4025-9473-5CDB81D43567}" type="datetimeFigureOut">
              <a:rPr lang="en-GB" smtClean="0"/>
              <a:t>08/02/2021</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1DD5EE38-E006-4948-81B8-7EAB3310BF22}" type="slidenum">
              <a:rPr lang="en-GB" smtClean="0"/>
              <a:t>‹#›</a:t>
            </a:fld>
            <a:endParaRPr lang="en-GB"/>
          </a:p>
        </p:txBody>
      </p:sp>
    </p:spTree>
    <p:extLst>
      <p:ext uri="{BB962C8B-B14F-4D97-AF65-F5344CB8AC3E}">
        <p14:creationId xmlns:p14="http://schemas.microsoft.com/office/powerpoint/2010/main" val="13563008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092D2810-0248-4025-9473-5CDB81D43567}" type="datetimeFigureOut">
              <a:rPr lang="en-GB" smtClean="0"/>
              <a:t>08/02/2021</a:t>
            </a:fld>
            <a:endParaRPr lang="en-GB"/>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1DD5EE38-E006-4948-81B8-7EAB3310BF22}" type="slidenum">
              <a:rPr lang="en-GB" smtClean="0"/>
              <a:t>‹#›</a:t>
            </a:fld>
            <a:endParaRPr lang="en-GB"/>
          </a:p>
        </p:txBody>
      </p:sp>
    </p:spTree>
    <p:extLst>
      <p:ext uri="{BB962C8B-B14F-4D97-AF65-F5344CB8AC3E}">
        <p14:creationId xmlns:p14="http://schemas.microsoft.com/office/powerpoint/2010/main" val="3019016810"/>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092D2810-0248-4025-9473-5CDB81D43567}" type="datetimeFigureOut">
              <a:rPr lang="en-GB" smtClean="0"/>
              <a:t>08/02/2021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D5EE38-E006-4948-81B8-7EAB3310BF22}" type="slidenum">
              <a:rPr lang="en-GB" smtClean="0"/>
              <a:t>‹#›</a:t>
            </a:fld>
            <a:endParaRPr lang="en-GB"/>
          </a:p>
        </p:txBody>
      </p:sp>
    </p:spTree>
    <p:extLst>
      <p:ext uri="{BB962C8B-B14F-4D97-AF65-F5344CB8AC3E}">
        <p14:creationId xmlns:p14="http://schemas.microsoft.com/office/powerpoint/2010/main" val="40602971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092D2810-0248-4025-9473-5CDB81D43567}" type="datetimeFigureOut">
              <a:rPr lang="en-GB" smtClean="0"/>
              <a:t>08/02/2021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D5EE38-E006-4948-81B8-7EAB3310BF22}" type="slidenum">
              <a:rPr lang="en-GB" smtClean="0"/>
              <a:t>‹#›</a:t>
            </a:fld>
            <a:endParaRPr lang="en-GB"/>
          </a:p>
        </p:txBody>
      </p:sp>
    </p:spTree>
    <p:extLst>
      <p:ext uri="{BB962C8B-B14F-4D97-AF65-F5344CB8AC3E}">
        <p14:creationId xmlns:p14="http://schemas.microsoft.com/office/powerpoint/2010/main" val="21766866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092D2810-0248-4025-9473-5CDB81D43567}" type="datetimeFigureOut">
              <a:rPr lang="en-GB" smtClean="0"/>
              <a:t>08/02/2021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D5EE38-E006-4948-81B8-7EAB3310BF22}" type="slidenum">
              <a:rPr lang="en-GB" smtClean="0"/>
              <a:t>‹#›</a:t>
            </a:fld>
            <a:endParaRPr lang="en-GB"/>
          </a:p>
        </p:txBody>
      </p:sp>
    </p:spTree>
    <p:extLst>
      <p:ext uri="{BB962C8B-B14F-4D97-AF65-F5344CB8AC3E}">
        <p14:creationId xmlns:p14="http://schemas.microsoft.com/office/powerpoint/2010/main" val="7118909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092D2810-0248-4025-9473-5CDB81D43567}" type="datetimeFigureOut">
              <a:rPr lang="en-GB" smtClean="0"/>
              <a:t>08/02/2021</a:t>
            </a:fld>
            <a:endParaRPr lang="en-GB"/>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1DD5EE38-E006-4948-81B8-7EAB3310BF22}" type="slidenum">
              <a:rPr lang="en-GB" smtClean="0"/>
              <a:t>‹#›</a:t>
            </a:fld>
            <a:endParaRPr lang="en-GB"/>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1692629"/>
      </p:ext>
    </p:extLst>
  </p:cSld>
  <p:clrMap bg1="lt1" tx1="dk1" bg2="lt2" tx2="dk2" accent1="accent1" accent2="accent2" accent3="accent3" accent4="accent4" accent5="accent5" accent6="accent6" hlink="hlink" folHlink="folHlink"/>
  <p:sldLayoutIdLst>
    <p:sldLayoutId id="2147483780" r:id="rId1"/>
    <p:sldLayoutId id="2147483781" r:id="rId2"/>
    <p:sldLayoutId id="2147483782" r:id="rId3"/>
    <p:sldLayoutId id="2147483783" r:id="rId4"/>
    <p:sldLayoutId id="2147483784" r:id="rId5"/>
    <p:sldLayoutId id="2147483785" r:id="rId6"/>
    <p:sldLayoutId id="2147483786" r:id="rId7"/>
    <p:sldLayoutId id="2147483787" r:id="rId8"/>
    <p:sldLayoutId id="2147483788" r:id="rId9"/>
    <p:sldLayoutId id="2147483789" r:id="rId10"/>
    <p:sldLayoutId id="2147483790"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hyperlink" Target="http://www.jstor.org/stable/800322" TargetMode="Externa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p:txBody>
          <a:bodyPr>
            <a:normAutofit/>
          </a:bodyPr>
          <a:lstStyle/>
          <a:p>
            <a:r>
              <a:rPr lang="en-GB" dirty="0"/>
              <a:t>ECAY6001</a:t>
            </a:r>
            <a:br>
              <a:rPr lang="en-GB" dirty="0"/>
            </a:br>
            <a:r>
              <a:rPr lang="en-GB" dirty="0"/>
              <a:t>Advocacy within a </a:t>
            </a:r>
            <a:br>
              <a:rPr lang="en-GB" dirty="0"/>
            </a:br>
            <a:r>
              <a:rPr lang="en-GB" dirty="0"/>
              <a:t>Criminal Justice Context</a:t>
            </a:r>
            <a:endParaRPr lang="en-GB" altLang="en-US" dirty="0"/>
          </a:p>
        </p:txBody>
      </p:sp>
      <p:sp>
        <p:nvSpPr>
          <p:cNvPr id="5123" name="Rectangle 3"/>
          <p:cNvSpPr>
            <a:spLocks noGrp="1" noChangeArrowheads="1"/>
          </p:cNvSpPr>
          <p:nvPr>
            <p:ph type="subTitle" idx="1"/>
          </p:nvPr>
        </p:nvSpPr>
        <p:spPr/>
        <p:txBody>
          <a:bodyPr/>
          <a:lstStyle/>
          <a:p>
            <a:r>
              <a:rPr lang="en-GB" altLang="en-US" dirty="0"/>
              <a:t>Dr Caroline </a:t>
            </a:r>
            <a:r>
              <a:rPr lang="en-GB" altLang="en-US" dirty="0" smtClean="0"/>
              <a:t>Lohmann-Hancock &amp; Phillip Morgan</a:t>
            </a:r>
            <a:endParaRPr lang="en-GB" altLang="en-US" dirty="0"/>
          </a:p>
          <a:p>
            <a:r>
              <a:rPr lang="en-GB" altLang="en-US" dirty="0"/>
              <a:t>Session 2</a:t>
            </a:r>
          </a:p>
        </p:txBody>
      </p:sp>
    </p:spTree>
    <p:extLst>
      <p:ext uri="{BB962C8B-B14F-4D97-AF65-F5344CB8AC3E}">
        <p14:creationId xmlns:p14="http://schemas.microsoft.com/office/powerpoint/2010/main" val="271186268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r>
              <a:rPr lang="en-GB" altLang="en-US" dirty="0"/>
              <a:t>This Session will Aims to . . . </a:t>
            </a:r>
          </a:p>
        </p:txBody>
      </p:sp>
      <p:sp>
        <p:nvSpPr>
          <p:cNvPr id="7171" name="Rectangle 3"/>
          <p:cNvSpPr>
            <a:spLocks noGrp="1" noChangeArrowheads="1"/>
          </p:cNvSpPr>
          <p:nvPr>
            <p:ph idx="1"/>
          </p:nvPr>
        </p:nvSpPr>
        <p:spPr/>
        <p:txBody>
          <a:bodyPr/>
          <a:lstStyle/>
          <a:p>
            <a:r>
              <a:rPr lang="en-GB" altLang="en-US"/>
              <a:t>Explore and develop an understand how society is constructed and how this can support inclusion</a:t>
            </a:r>
            <a:endParaRPr lang="en-GB" altLang="en-US" dirty="0"/>
          </a:p>
        </p:txBody>
      </p:sp>
    </p:spTree>
    <p:extLst>
      <p:ext uri="{BB962C8B-B14F-4D97-AF65-F5344CB8AC3E}">
        <p14:creationId xmlns:p14="http://schemas.microsoft.com/office/powerpoint/2010/main" val="9561321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GB" altLang="en-US"/>
              <a:t>What is Exclusion?</a:t>
            </a:r>
          </a:p>
        </p:txBody>
      </p:sp>
      <p:sp>
        <p:nvSpPr>
          <p:cNvPr id="52227" name="Rectangle 3"/>
          <p:cNvSpPr>
            <a:spLocks noGrp="1" noChangeArrowheads="1"/>
          </p:cNvSpPr>
          <p:nvPr>
            <p:ph idx="1"/>
          </p:nvPr>
        </p:nvSpPr>
        <p:spPr/>
        <p:txBody>
          <a:bodyPr/>
          <a:lstStyle/>
          <a:p>
            <a:r>
              <a:rPr lang="en-GB" altLang="en-US"/>
              <a:t>‘… a process whereby certain individuals are pushed to the edge of society and prevented from participating fully by virtue of their poverty, or lack of basic competencies and lifelong learning opportunities, or as a result of discrimination. </a:t>
            </a:r>
          </a:p>
          <a:p>
            <a:r>
              <a:rPr lang="en-GB" altLang="en-US"/>
              <a:t>This distances them from job, income and education opportunities as well as social and community networks and activities. </a:t>
            </a:r>
          </a:p>
          <a:p>
            <a:r>
              <a:rPr lang="en-GB" altLang="en-US"/>
              <a:t>They have little access to power and decision-making bodies and thus often feeling powerless and unable to take control over the decisions that affect their day to day lives’ (Eurostat, 2010: 7).</a:t>
            </a:r>
          </a:p>
        </p:txBody>
      </p:sp>
    </p:spTree>
    <p:extLst>
      <p:ext uri="{BB962C8B-B14F-4D97-AF65-F5344CB8AC3E}">
        <p14:creationId xmlns:p14="http://schemas.microsoft.com/office/powerpoint/2010/main" val="385541556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r>
              <a:rPr lang="en-GB" altLang="en-US"/>
              <a:t>Who does this Involve?	</a:t>
            </a:r>
          </a:p>
        </p:txBody>
      </p:sp>
      <p:sp>
        <p:nvSpPr>
          <p:cNvPr id="211971" name="Rectangle 3"/>
          <p:cNvSpPr>
            <a:spLocks noGrp="1" noChangeArrowheads="1"/>
          </p:cNvSpPr>
          <p:nvPr>
            <p:ph idx="1"/>
          </p:nvPr>
        </p:nvSpPr>
        <p:spPr/>
        <p:txBody>
          <a:bodyPr>
            <a:normAutofit/>
          </a:bodyPr>
          <a:lstStyle/>
          <a:p>
            <a:r>
              <a:rPr lang="en-GB" altLang="en-US" dirty="0"/>
              <a:t>Equal Opportunities</a:t>
            </a:r>
          </a:p>
          <a:p>
            <a:pPr lvl="1"/>
            <a:r>
              <a:rPr lang="en-GB" altLang="en-US" dirty="0"/>
              <a:t>the Equal Pay Act 1970 </a:t>
            </a:r>
          </a:p>
          <a:p>
            <a:pPr lvl="1"/>
            <a:r>
              <a:rPr lang="en-GB" altLang="en-US" dirty="0"/>
              <a:t>the Sex Discrimination Act 1975 </a:t>
            </a:r>
          </a:p>
          <a:p>
            <a:pPr lvl="1"/>
            <a:r>
              <a:rPr lang="en-GB" altLang="en-US" dirty="0"/>
              <a:t>the Race Relations Act 1976 </a:t>
            </a:r>
          </a:p>
          <a:p>
            <a:pPr lvl="1"/>
            <a:r>
              <a:rPr lang="en-GB" altLang="en-US" dirty="0"/>
              <a:t>the Disability Discrimination Act 1995 </a:t>
            </a:r>
          </a:p>
          <a:p>
            <a:pPr lvl="1"/>
            <a:r>
              <a:rPr lang="en-GB" altLang="en-US" dirty="0"/>
              <a:t>the Employment Equality (Religion or Belief) Regulations 2003 </a:t>
            </a:r>
          </a:p>
          <a:p>
            <a:pPr lvl="1"/>
            <a:r>
              <a:rPr lang="en-GB" altLang="en-US" dirty="0"/>
              <a:t>the Employment Equality (Sexual Orientation) Regulations 2003 </a:t>
            </a:r>
          </a:p>
          <a:p>
            <a:pPr lvl="1"/>
            <a:r>
              <a:rPr lang="en-GB" altLang="en-US" dirty="0"/>
              <a:t>the Employment Equality (Age) Regulations 2006 </a:t>
            </a:r>
          </a:p>
          <a:p>
            <a:pPr lvl="1"/>
            <a:r>
              <a:rPr lang="en-GB" altLang="en-US" dirty="0"/>
              <a:t>the Equality Act 2006, Part 2 </a:t>
            </a:r>
          </a:p>
          <a:p>
            <a:pPr lvl="1"/>
            <a:r>
              <a:rPr lang="en-GB" altLang="en-US" dirty="0"/>
              <a:t>the Equality Act (Sexual Orientation) Regulations 2007 </a:t>
            </a:r>
          </a:p>
          <a:p>
            <a:pPr lvl="1"/>
            <a:endParaRPr lang="en-GB" altLang="en-US" dirty="0"/>
          </a:p>
          <a:p>
            <a:pPr lvl="1"/>
            <a:endParaRPr lang="en-GB" altLang="en-US" dirty="0"/>
          </a:p>
        </p:txBody>
      </p:sp>
    </p:spTree>
    <p:extLst>
      <p:ext uri="{BB962C8B-B14F-4D97-AF65-F5344CB8AC3E}">
        <p14:creationId xmlns:p14="http://schemas.microsoft.com/office/powerpoint/2010/main" val="30086924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endParaRPr lang="en-GB"/>
          </a:p>
        </p:txBody>
      </p:sp>
      <p:sp>
        <p:nvSpPr>
          <p:cNvPr id="10242" name="Content Placeholder 2"/>
          <p:cNvSpPr>
            <a:spLocks noGrp="1"/>
          </p:cNvSpPr>
          <p:nvPr>
            <p:ph idx="1"/>
          </p:nvPr>
        </p:nvSpPr>
        <p:spPr/>
        <p:txBody>
          <a:bodyPr>
            <a:normAutofit/>
          </a:bodyPr>
          <a:lstStyle/>
          <a:p>
            <a:pPr lvl="1"/>
            <a:r>
              <a:rPr lang="en-GB" altLang="en-US"/>
              <a:t>The Equality Act 2010</a:t>
            </a:r>
          </a:p>
          <a:p>
            <a:pPr lvl="1"/>
            <a:r>
              <a:rPr lang="en-GB" altLang="en-US"/>
              <a:t>Sustainable Communities Act 2007 Amendment 2010</a:t>
            </a:r>
          </a:p>
          <a:p>
            <a:pPr lvl="1"/>
            <a:r>
              <a:rPr lang="en-GB" altLang="en-US"/>
              <a:t>Personal Carehome Act 2010</a:t>
            </a:r>
          </a:p>
          <a:p>
            <a:pPr lvl="1"/>
            <a:r>
              <a:rPr lang="en-GB" altLang="en-US"/>
              <a:t>Crime and Security Act 2010</a:t>
            </a:r>
          </a:p>
          <a:p>
            <a:pPr lvl="1"/>
            <a:r>
              <a:rPr lang="en-GB" altLang="en-US"/>
              <a:t>Child Poverty Act 2010</a:t>
            </a:r>
          </a:p>
          <a:p>
            <a:pPr lvl="1"/>
            <a:r>
              <a:rPr lang="en-GB" altLang="en-US"/>
              <a:t>Education Act 2011 </a:t>
            </a:r>
          </a:p>
          <a:p>
            <a:pPr lvl="1"/>
            <a:r>
              <a:rPr lang="en-GB" altLang="en-US"/>
              <a:t>Mental Health Act (Approval Functions) 2012</a:t>
            </a:r>
          </a:p>
          <a:p>
            <a:pPr lvl="1"/>
            <a:r>
              <a:rPr lang="en-GB" altLang="en-US"/>
              <a:t>Domestic Violence, Crime and Victim (Amendment) Act 2012</a:t>
            </a:r>
          </a:p>
          <a:p>
            <a:pPr lvl="1"/>
            <a:r>
              <a:rPr lang="en-GB" altLang="en-US"/>
              <a:t>Marriage (Same Sex Couples)Act 2013</a:t>
            </a:r>
          </a:p>
          <a:p>
            <a:pPr lvl="1"/>
            <a:r>
              <a:rPr lang="en-GB" altLang="en-US"/>
              <a:t>Care Act 2014</a:t>
            </a:r>
          </a:p>
          <a:p>
            <a:pPr lvl="1"/>
            <a:r>
              <a:rPr lang="en-GB" altLang="en-US"/>
              <a:t>Children and Families Act (2014)</a:t>
            </a:r>
          </a:p>
          <a:p>
            <a:endParaRPr lang="en-GB" altLang="en-US"/>
          </a:p>
        </p:txBody>
      </p:sp>
    </p:spTree>
    <p:extLst>
      <p:ext uri="{BB962C8B-B14F-4D97-AF65-F5344CB8AC3E}">
        <p14:creationId xmlns:p14="http://schemas.microsoft.com/office/powerpoint/2010/main" val="7823368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r>
              <a:rPr lang="en-GB" altLang="en-US"/>
              <a:t>Includes . . .</a:t>
            </a:r>
          </a:p>
        </p:txBody>
      </p:sp>
      <p:sp>
        <p:nvSpPr>
          <p:cNvPr id="214019" name="Rectangle 3"/>
          <p:cNvSpPr>
            <a:spLocks noGrp="1" noChangeArrowheads="1"/>
          </p:cNvSpPr>
          <p:nvPr>
            <p:ph idx="1"/>
          </p:nvPr>
        </p:nvSpPr>
        <p:spPr/>
        <p:txBody>
          <a:bodyPr>
            <a:normAutofit/>
          </a:bodyPr>
          <a:lstStyle/>
          <a:p>
            <a:r>
              <a:rPr lang="en-GB" altLang="en-US"/>
              <a:t>Single Public Sector Equality Duty covering all 9 protected characteristics. The protected characteristics are: </a:t>
            </a:r>
          </a:p>
          <a:p>
            <a:pPr lvl="1"/>
            <a:r>
              <a:rPr lang="en-GB" altLang="en-US"/>
              <a:t>Age </a:t>
            </a:r>
          </a:p>
          <a:p>
            <a:pPr lvl="1"/>
            <a:r>
              <a:rPr lang="en-GB" altLang="en-US"/>
              <a:t>Disability </a:t>
            </a:r>
          </a:p>
          <a:p>
            <a:pPr lvl="1"/>
            <a:r>
              <a:rPr lang="en-GB" altLang="en-US"/>
              <a:t>Gender reassignment </a:t>
            </a:r>
          </a:p>
          <a:p>
            <a:pPr lvl="1"/>
            <a:r>
              <a:rPr lang="en-GB" altLang="en-US"/>
              <a:t>Marriage and civil partnership </a:t>
            </a:r>
          </a:p>
          <a:p>
            <a:pPr lvl="1"/>
            <a:r>
              <a:rPr lang="en-GB" altLang="en-US"/>
              <a:t>Pregnancy and maternity </a:t>
            </a:r>
          </a:p>
          <a:p>
            <a:pPr lvl="1"/>
            <a:r>
              <a:rPr lang="en-GB" altLang="en-US"/>
              <a:t>Race </a:t>
            </a:r>
          </a:p>
          <a:p>
            <a:pPr lvl="1"/>
            <a:r>
              <a:rPr lang="en-GB" altLang="en-US"/>
              <a:t>Religion and belief </a:t>
            </a:r>
          </a:p>
          <a:p>
            <a:pPr lvl="1"/>
            <a:r>
              <a:rPr lang="en-GB" altLang="en-US"/>
              <a:t>Sex </a:t>
            </a:r>
          </a:p>
          <a:p>
            <a:pPr lvl="1"/>
            <a:r>
              <a:rPr lang="en-GB" altLang="en-US"/>
              <a:t>Sexual orientation </a:t>
            </a:r>
          </a:p>
          <a:p>
            <a:endParaRPr lang="en-GB" altLang="en-US"/>
          </a:p>
        </p:txBody>
      </p:sp>
    </p:spTree>
    <p:extLst>
      <p:ext uri="{BB962C8B-B14F-4D97-AF65-F5344CB8AC3E}">
        <p14:creationId xmlns:p14="http://schemas.microsoft.com/office/powerpoint/2010/main" val="16626913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r>
              <a:rPr lang="en-GB" altLang="en-US"/>
              <a:t>But for this Programme	</a:t>
            </a:r>
          </a:p>
        </p:txBody>
      </p:sp>
      <p:sp>
        <p:nvSpPr>
          <p:cNvPr id="12291" name="Rectangle 3"/>
          <p:cNvSpPr>
            <a:spLocks noGrp="1" noChangeArrowheads="1"/>
          </p:cNvSpPr>
          <p:nvPr>
            <p:ph idx="1"/>
          </p:nvPr>
        </p:nvSpPr>
        <p:spPr/>
        <p:txBody>
          <a:bodyPr/>
          <a:lstStyle/>
          <a:p>
            <a:r>
              <a:rPr lang="en-GB" altLang="en-US"/>
              <a:t>We are all at some point in our lives ‘on the outside’ or ‘disadvantaged’ in some way</a:t>
            </a:r>
          </a:p>
          <a:p>
            <a:pPr lvl="1"/>
            <a:r>
              <a:rPr lang="en-GB" altLang="en-US"/>
              <a:t>As a group make a list of other ways we could be disadvantaged</a:t>
            </a:r>
          </a:p>
        </p:txBody>
      </p:sp>
    </p:spTree>
    <p:extLst>
      <p:ext uri="{BB962C8B-B14F-4D97-AF65-F5344CB8AC3E}">
        <p14:creationId xmlns:p14="http://schemas.microsoft.com/office/powerpoint/2010/main" val="7245916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r>
              <a:rPr lang="en-GB" altLang="en-US"/>
              <a:t>Social Exclusion:</a:t>
            </a:r>
            <a:br>
              <a:rPr lang="en-GB" altLang="en-US"/>
            </a:br>
            <a:r>
              <a:rPr lang="en-GB" altLang="en-US"/>
              <a:t>Issue or Problem?</a:t>
            </a:r>
          </a:p>
        </p:txBody>
      </p:sp>
      <p:sp>
        <p:nvSpPr>
          <p:cNvPr id="13315" name="Rectangle 3"/>
          <p:cNvSpPr>
            <a:spLocks noGrp="1" noChangeArrowheads="1"/>
          </p:cNvSpPr>
          <p:nvPr>
            <p:ph idx="1"/>
          </p:nvPr>
        </p:nvSpPr>
        <p:spPr/>
        <p:txBody>
          <a:bodyPr/>
          <a:lstStyle/>
          <a:p>
            <a:r>
              <a:rPr lang="en-GB" altLang="en-US"/>
              <a:t>It could be said that:</a:t>
            </a:r>
          </a:p>
          <a:p>
            <a:pPr lvl="1"/>
            <a:r>
              <a:rPr lang="en-GB" altLang="en-US"/>
              <a:t>‘A social problem is a condition that harms a significant number of people or results in the structural disadvantage of particular segments of society’ (Merton &amp; Nisbet 1996: 780).</a:t>
            </a:r>
          </a:p>
          <a:p>
            <a:pPr lvl="1"/>
            <a:r>
              <a:rPr lang="en-GB" altLang="en-US"/>
              <a:t>To some degree there a ‘social problem depends on its having been labelled a social problem’ (Dolgon &amp; Baker, 2011: 3).</a:t>
            </a:r>
          </a:p>
        </p:txBody>
      </p:sp>
    </p:spTree>
    <p:extLst>
      <p:ext uri="{BB962C8B-B14F-4D97-AF65-F5344CB8AC3E}">
        <p14:creationId xmlns:p14="http://schemas.microsoft.com/office/powerpoint/2010/main" val="41405276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r>
              <a:rPr lang="en-GB" altLang="en-US"/>
              <a:t>What are Social Problems and Do Sociologist Do About Them?</a:t>
            </a:r>
          </a:p>
        </p:txBody>
      </p:sp>
      <p:sp>
        <p:nvSpPr>
          <p:cNvPr id="14339" name="Rectangle 3"/>
          <p:cNvSpPr>
            <a:spLocks noGrp="1" noChangeArrowheads="1"/>
          </p:cNvSpPr>
          <p:nvPr>
            <p:ph idx="1"/>
          </p:nvPr>
        </p:nvSpPr>
        <p:spPr/>
        <p:txBody>
          <a:bodyPr/>
          <a:lstStyle/>
          <a:p>
            <a:r>
              <a:rPr lang="en-GB" altLang="en-US" dirty="0"/>
              <a:t>‘The core of the social problem is a multisided clash of social interests. </a:t>
            </a:r>
          </a:p>
          <a:p>
            <a:r>
              <a:rPr lang="en-GB" altLang="en-US" dirty="0"/>
              <a:t>The job of the sociologist is to isolate and define these conflicting value judgements which are the modus operandi of the problem. </a:t>
            </a:r>
          </a:p>
          <a:p>
            <a:r>
              <a:rPr lang="en-GB" altLang="en-US" dirty="0"/>
              <a:t>They need no longer hold themselves out as an expert on social problems but as an exert on the sociology of social problems. </a:t>
            </a:r>
          </a:p>
          <a:p>
            <a:r>
              <a:rPr lang="en-GB" altLang="en-US" dirty="0"/>
              <a:t>As a scientist they must avoid making value judgements; but moral judgements in themselves are the content of a true sociology of social problems’ (Fuller </a:t>
            </a:r>
            <a:r>
              <a:rPr lang="en-GB" altLang="en-US" i="1" dirty="0"/>
              <a:t>cited in </a:t>
            </a:r>
            <a:r>
              <a:rPr lang="en-GB" altLang="en-US" dirty="0" err="1"/>
              <a:t>Dolgon</a:t>
            </a:r>
            <a:r>
              <a:rPr lang="en-GB" altLang="en-US" dirty="0"/>
              <a:t> &amp; Baker, 2011: 1).</a:t>
            </a:r>
          </a:p>
        </p:txBody>
      </p:sp>
    </p:spTree>
    <p:extLst>
      <p:ext uri="{BB962C8B-B14F-4D97-AF65-F5344CB8AC3E}">
        <p14:creationId xmlns:p14="http://schemas.microsoft.com/office/powerpoint/2010/main" val="182360292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r>
              <a:rPr lang="en-GB" altLang="en-US"/>
              <a:t>Also, . . .</a:t>
            </a:r>
          </a:p>
        </p:txBody>
      </p:sp>
      <p:sp>
        <p:nvSpPr>
          <p:cNvPr id="15363" name="Rectangle 3"/>
          <p:cNvSpPr>
            <a:spLocks noGrp="1" noChangeArrowheads="1"/>
          </p:cNvSpPr>
          <p:nvPr>
            <p:ph idx="1"/>
          </p:nvPr>
        </p:nvSpPr>
        <p:spPr/>
        <p:txBody>
          <a:bodyPr/>
          <a:lstStyle/>
          <a:p>
            <a:r>
              <a:rPr lang="en-GB" altLang="en-US" dirty="0"/>
              <a:t>‘The humanist-scholar activist . . . Works together with progressive groups struggling to create alternative economic and social forms of existence and writes from a perspective that confronts power and nurtures social change.’ </a:t>
            </a:r>
          </a:p>
          <a:p>
            <a:r>
              <a:rPr lang="en-GB" altLang="en-US" dirty="0"/>
              <a:t>they don’t just ‘study disadvantaged groups, but interacts with them in an effort to understand the process that foster social inequality and the psychological consequences that result from them, all in the effort to better inform human struggle’ (Black, 2004 </a:t>
            </a:r>
            <a:r>
              <a:rPr lang="en-GB" altLang="en-US" i="1" dirty="0"/>
              <a:t>cited in </a:t>
            </a:r>
            <a:r>
              <a:rPr lang="en-GB" altLang="en-US" dirty="0" err="1"/>
              <a:t>Dolgon</a:t>
            </a:r>
            <a:r>
              <a:rPr lang="en-GB" altLang="en-US" dirty="0"/>
              <a:t> &amp; Baker, 2011: 1).</a:t>
            </a:r>
          </a:p>
        </p:txBody>
      </p:sp>
    </p:spTree>
    <p:extLst>
      <p:ext uri="{BB962C8B-B14F-4D97-AF65-F5344CB8AC3E}">
        <p14:creationId xmlns:p14="http://schemas.microsoft.com/office/powerpoint/2010/main" val="178592420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2"/>
          <p:cNvSpPr>
            <a:spLocks noGrp="1"/>
          </p:cNvSpPr>
          <p:nvPr>
            <p:ph type="title"/>
          </p:nvPr>
        </p:nvSpPr>
        <p:spPr/>
        <p:txBody>
          <a:bodyPr/>
          <a:lstStyle/>
          <a:p>
            <a:r>
              <a:rPr lang="en-US" altLang="en-US"/>
              <a:t>Issues of Exclusion</a:t>
            </a:r>
            <a:endParaRPr lang="en-US" altLang="en-US" dirty="0"/>
          </a:p>
        </p:txBody>
      </p:sp>
      <p:sp>
        <p:nvSpPr>
          <p:cNvPr id="16387" name="Rectangle 3"/>
          <p:cNvSpPr>
            <a:spLocks noGrp="1" noChangeArrowheads="1"/>
          </p:cNvSpPr>
          <p:nvPr>
            <p:ph idx="1"/>
          </p:nvPr>
        </p:nvSpPr>
        <p:spPr/>
        <p:txBody>
          <a:bodyPr/>
          <a:lstStyle/>
          <a:p>
            <a:r>
              <a:rPr lang="en-GB" altLang="en-US"/>
              <a:t>Issues that need to be considered include:</a:t>
            </a:r>
          </a:p>
          <a:p>
            <a:pPr lvl="1"/>
            <a:r>
              <a:rPr lang="en-GB" altLang="en-US"/>
              <a:t>Class</a:t>
            </a:r>
          </a:p>
          <a:p>
            <a:pPr lvl="1"/>
            <a:r>
              <a:rPr lang="en-GB" altLang="en-US"/>
              <a:t>Stratification</a:t>
            </a:r>
          </a:p>
          <a:p>
            <a:pPr lvl="1"/>
            <a:r>
              <a:rPr lang="en-GB" altLang="en-US"/>
              <a:t>Status</a:t>
            </a:r>
          </a:p>
          <a:p>
            <a:pPr lvl="1"/>
            <a:r>
              <a:rPr lang="en-GB" altLang="en-US"/>
              <a:t>Values and norms</a:t>
            </a:r>
          </a:p>
          <a:p>
            <a:pPr lvl="1"/>
            <a:r>
              <a:rPr lang="en-GB" altLang="en-US"/>
              <a:t>Social control</a:t>
            </a:r>
          </a:p>
        </p:txBody>
      </p:sp>
    </p:spTree>
    <p:extLst>
      <p:ext uri="{BB962C8B-B14F-4D97-AF65-F5344CB8AC3E}">
        <p14:creationId xmlns:p14="http://schemas.microsoft.com/office/powerpoint/2010/main" val="355199404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165CC5-E4A4-47DC-B824-D1302DCD398B}"/>
              </a:ext>
            </a:extLst>
          </p:cNvPr>
          <p:cNvSpPr>
            <a:spLocks noGrp="1"/>
          </p:cNvSpPr>
          <p:nvPr>
            <p:ph type="title"/>
          </p:nvPr>
        </p:nvSpPr>
        <p:spPr/>
        <p:txBody>
          <a:bodyPr/>
          <a:lstStyle/>
          <a:p>
            <a:r>
              <a:rPr lang="en-GB" dirty="0"/>
              <a:t>Find out:</a:t>
            </a:r>
          </a:p>
        </p:txBody>
      </p:sp>
      <p:sp>
        <p:nvSpPr>
          <p:cNvPr id="3" name="Content Placeholder 2">
            <a:extLst>
              <a:ext uri="{FF2B5EF4-FFF2-40B4-BE49-F238E27FC236}">
                <a16:creationId xmlns:a16="http://schemas.microsoft.com/office/drawing/2014/main" id="{2EC20299-32DF-4106-8144-A5E6F234190E}"/>
              </a:ext>
            </a:extLst>
          </p:cNvPr>
          <p:cNvSpPr>
            <a:spLocks noGrp="1"/>
          </p:cNvSpPr>
          <p:nvPr>
            <p:ph idx="1"/>
          </p:nvPr>
        </p:nvSpPr>
        <p:spPr/>
        <p:txBody>
          <a:bodyPr/>
          <a:lstStyle/>
          <a:p>
            <a:r>
              <a:rPr lang="en-GB" dirty="0"/>
              <a:t>What is social contract theory?</a:t>
            </a:r>
          </a:p>
        </p:txBody>
      </p:sp>
    </p:spTree>
    <p:extLst>
      <p:ext uri="{BB962C8B-B14F-4D97-AF65-F5344CB8AC3E}">
        <p14:creationId xmlns:p14="http://schemas.microsoft.com/office/powerpoint/2010/main" val="233545925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r>
              <a:rPr lang="en-GB" altLang="en-US"/>
              <a:t>Agency</a:t>
            </a:r>
          </a:p>
        </p:txBody>
      </p:sp>
      <p:sp>
        <p:nvSpPr>
          <p:cNvPr id="17411" name="Rectangle 3"/>
          <p:cNvSpPr>
            <a:spLocks noGrp="1" noChangeArrowheads="1"/>
          </p:cNvSpPr>
          <p:nvPr>
            <p:ph idx="1"/>
          </p:nvPr>
        </p:nvSpPr>
        <p:spPr/>
        <p:txBody>
          <a:bodyPr/>
          <a:lstStyle/>
          <a:p>
            <a:r>
              <a:rPr lang="en-GB" altLang="en-US" dirty="0"/>
              <a:t>Human activity of making the world</a:t>
            </a:r>
          </a:p>
          <a:p>
            <a:endParaRPr lang="en-GB" altLang="en-US" dirty="0"/>
          </a:p>
          <a:p>
            <a:pPr lvl="1"/>
            <a:r>
              <a:rPr lang="en-GB" altLang="en-US" dirty="0"/>
              <a:t>‘ . . . The ability to change the institutions in which people live’ (Young, </a:t>
            </a:r>
            <a:r>
              <a:rPr lang="en-GB" altLang="en-US" i="1" dirty="0"/>
              <a:t>cited in  </a:t>
            </a:r>
            <a:r>
              <a:rPr lang="en-GB" altLang="en-US" dirty="0" err="1"/>
              <a:t>Dolgon</a:t>
            </a:r>
            <a:r>
              <a:rPr lang="en-GB" altLang="en-US" dirty="0"/>
              <a:t> &amp; Baker, 2011: 25).</a:t>
            </a:r>
          </a:p>
          <a:p>
            <a:pPr lvl="1"/>
            <a:endParaRPr lang="en-GB" altLang="en-US" dirty="0"/>
          </a:p>
          <a:p>
            <a:endParaRPr lang="en-GB" altLang="en-US" dirty="0"/>
          </a:p>
        </p:txBody>
      </p:sp>
    </p:spTree>
    <p:extLst>
      <p:ext uri="{BB962C8B-B14F-4D97-AF65-F5344CB8AC3E}">
        <p14:creationId xmlns:p14="http://schemas.microsoft.com/office/powerpoint/2010/main" val="89252216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r>
              <a:rPr lang="en-GB" altLang="en-US"/>
              <a:t>Large and Small</a:t>
            </a:r>
          </a:p>
        </p:txBody>
      </p:sp>
      <p:sp>
        <p:nvSpPr>
          <p:cNvPr id="18435" name="Rectangle 3"/>
          <p:cNvSpPr>
            <a:spLocks noGrp="1" noChangeArrowheads="1"/>
          </p:cNvSpPr>
          <p:nvPr>
            <p:ph sz="half" idx="1"/>
          </p:nvPr>
        </p:nvSpPr>
        <p:spPr/>
        <p:txBody>
          <a:bodyPr/>
          <a:lstStyle/>
          <a:p>
            <a:r>
              <a:rPr lang="en-GB" altLang="en-US"/>
              <a:t>Macro</a:t>
            </a:r>
          </a:p>
          <a:p>
            <a:pPr lvl="1"/>
            <a:r>
              <a:rPr lang="en-GB" altLang="en-US"/>
              <a:t>Large</a:t>
            </a:r>
          </a:p>
          <a:p>
            <a:pPr lvl="2"/>
            <a:r>
              <a:rPr lang="en-GB" altLang="en-US"/>
              <a:t>Economies, governments, values and customs</a:t>
            </a:r>
          </a:p>
          <a:p>
            <a:r>
              <a:rPr lang="en-GB" altLang="en-US"/>
              <a:t>Exo</a:t>
            </a:r>
          </a:p>
          <a:p>
            <a:pPr lvl="1"/>
            <a:r>
              <a:rPr lang="en-GB" altLang="en-US"/>
              <a:t>Outer</a:t>
            </a:r>
          </a:p>
          <a:p>
            <a:pPr lvl="2"/>
            <a:r>
              <a:rPr lang="en-GB" altLang="en-US"/>
              <a:t>Organisations and services delivery and extended family</a:t>
            </a:r>
          </a:p>
        </p:txBody>
      </p:sp>
      <p:sp>
        <p:nvSpPr>
          <p:cNvPr id="18436" name="Content Placeholder 3"/>
          <p:cNvSpPr>
            <a:spLocks noGrp="1"/>
          </p:cNvSpPr>
          <p:nvPr>
            <p:ph sz="half" idx="2"/>
          </p:nvPr>
        </p:nvSpPr>
        <p:spPr/>
        <p:txBody>
          <a:bodyPr/>
          <a:lstStyle/>
          <a:p>
            <a:r>
              <a:rPr lang="en-GB" altLang="en-US"/>
              <a:t>Meso</a:t>
            </a:r>
          </a:p>
          <a:p>
            <a:pPr lvl="1"/>
            <a:r>
              <a:rPr lang="en-GB" altLang="en-US"/>
              <a:t>Middle </a:t>
            </a:r>
          </a:p>
          <a:p>
            <a:pPr lvl="2"/>
            <a:r>
              <a:rPr lang="en-GB" altLang="en-US"/>
              <a:t>Personal intimacies, relationships and encounters, Social </a:t>
            </a:r>
          </a:p>
          <a:p>
            <a:r>
              <a:rPr lang="en-GB" altLang="en-US"/>
              <a:t>Micro</a:t>
            </a:r>
          </a:p>
          <a:p>
            <a:pPr lvl="1"/>
            <a:r>
              <a:rPr lang="en-GB" altLang="en-US"/>
              <a:t>Small</a:t>
            </a:r>
          </a:p>
          <a:p>
            <a:pPr lvl="2"/>
            <a:r>
              <a:rPr lang="en-GB" altLang="en-US"/>
              <a:t>Individual </a:t>
            </a:r>
          </a:p>
          <a:p>
            <a:endParaRPr lang="en-GB" altLang="en-US"/>
          </a:p>
          <a:p>
            <a:endParaRPr lang="en-GB" altLang="en-US"/>
          </a:p>
        </p:txBody>
      </p:sp>
    </p:spTree>
    <p:extLst>
      <p:ext uri="{BB962C8B-B14F-4D97-AF65-F5344CB8AC3E}">
        <p14:creationId xmlns:p14="http://schemas.microsoft.com/office/powerpoint/2010/main" val="22134973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endParaRPr lang="en-GB"/>
          </a:p>
        </p:txBody>
      </p:sp>
      <p:pic>
        <p:nvPicPr>
          <p:cNvPr id="19458" name="Content Placeholder 6"/>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50167" y="234998"/>
            <a:ext cx="10903634" cy="6379601"/>
          </a:xfrm>
        </p:spPr>
      </p:pic>
    </p:spTree>
    <p:extLst>
      <p:ext uri="{BB962C8B-B14F-4D97-AF65-F5344CB8AC3E}">
        <p14:creationId xmlns:p14="http://schemas.microsoft.com/office/powerpoint/2010/main" val="239687507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lstStyle/>
          <a:p>
            <a:r>
              <a:rPr lang="en-GB" altLang="en-US"/>
              <a:t>Social Structure</a:t>
            </a:r>
          </a:p>
        </p:txBody>
      </p:sp>
      <p:sp>
        <p:nvSpPr>
          <p:cNvPr id="20483" name="Rectangle 3"/>
          <p:cNvSpPr>
            <a:spLocks noGrp="1" noChangeArrowheads="1"/>
          </p:cNvSpPr>
          <p:nvPr>
            <p:ph idx="1"/>
          </p:nvPr>
        </p:nvSpPr>
        <p:spPr/>
        <p:txBody>
          <a:bodyPr/>
          <a:lstStyle/>
          <a:p>
            <a:r>
              <a:rPr lang="en-GB" altLang="en-US"/>
              <a:t>The world has both macro and micro systems</a:t>
            </a:r>
          </a:p>
          <a:p>
            <a:pPr lvl="1"/>
            <a:r>
              <a:rPr lang="en-GB" altLang="en-US"/>
              <a:t>At birth we are placed in them</a:t>
            </a:r>
          </a:p>
          <a:p>
            <a:pPr lvl="2"/>
            <a:r>
              <a:rPr lang="en-GB" altLang="en-US"/>
              <a:t>E.g. economic, social class system</a:t>
            </a:r>
            <a:endParaRPr lang="en-GB" altLang="en-US" dirty="0"/>
          </a:p>
        </p:txBody>
      </p:sp>
    </p:spTree>
    <p:extLst>
      <p:ext uri="{BB962C8B-B14F-4D97-AF65-F5344CB8AC3E}">
        <p14:creationId xmlns:p14="http://schemas.microsoft.com/office/powerpoint/2010/main" val="189976230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r>
              <a:rPr lang="en-GB" altLang="en-US"/>
              <a:t>We are Born into . . .</a:t>
            </a:r>
          </a:p>
        </p:txBody>
      </p:sp>
      <p:sp>
        <p:nvSpPr>
          <p:cNvPr id="21507" name="Rectangle 3"/>
          <p:cNvSpPr>
            <a:spLocks noGrp="1" noChangeArrowheads="1"/>
          </p:cNvSpPr>
          <p:nvPr>
            <p:ph idx="1"/>
          </p:nvPr>
        </p:nvSpPr>
        <p:spPr/>
        <p:txBody>
          <a:bodyPr/>
          <a:lstStyle/>
          <a:p>
            <a:r>
              <a:rPr lang="en-GB" altLang="en-US" dirty="0"/>
              <a:t>Despite our best intentions and strongest will, where we are born, what socio-economic class we occupy, and what values and ideas are discussed by the people around us heavily shape who we are and what we will become.</a:t>
            </a:r>
          </a:p>
          <a:p>
            <a:r>
              <a:rPr lang="en-GB" altLang="en-US" dirty="0"/>
              <a:t>Marx and </a:t>
            </a:r>
            <a:r>
              <a:rPr lang="en-GB" altLang="en-US" dirty="0" err="1"/>
              <a:t>Engles</a:t>
            </a:r>
            <a:r>
              <a:rPr lang="en-GB" altLang="en-US" dirty="0"/>
              <a:t> (1955: 1 </a:t>
            </a:r>
            <a:r>
              <a:rPr lang="en-GB" altLang="en-US" i="1" dirty="0"/>
              <a:t>cited in </a:t>
            </a:r>
            <a:r>
              <a:rPr lang="en-GB" altLang="en-US" dirty="0" err="1"/>
              <a:t>Dolgon</a:t>
            </a:r>
            <a:r>
              <a:rPr lang="en-GB" altLang="en-US" dirty="0"/>
              <a:t> &amp; Baker, 2011: 25) wrote, people ‘make their own history, but they do not make it just as they please; they do not make it under circumstances chosen by themselves, but under circumstances directly found, given and transmitted from the past’.</a:t>
            </a:r>
          </a:p>
          <a:p>
            <a:endParaRPr lang="en-GB" altLang="en-US" dirty="0"/>
          </a:p>
        </p:txBody>
      </p:sp>
    </p:spTree>
    <p:extLst>
      <p:ext uri="{BB962C8B-B14F-4D97-AF65-F5344CB8AC3E}">
        <p14:creationId xmlns:p14="http://schemas.microsoft.com/office/powerpoint/2010/main" val="296035315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lstStyle/>
          <a:p>
            <a:r>
              <a:rPr lang="en-GB" altLang="en-US"/>
              <a:t>What is Society?</a:t>
            </a:r>
          </a:p>
        </p:txBody>
      </p:sp>
      <p:sp>
        <p:nvSpPr>
          <p:cNvPr id="22531" name="Rectangle 3"/>
          <p:cNvSpPr>
            <a:spLocks noGrp="1" noChangeArrowheads="1"/>
          </p:cNvSpPr>
          <p:nvPr>
            <p:ph sz="half" idx="1"/>
          </p:nvPr>
        </p:nvSpPr>
        <p:spPr/>
        <p:txBody>
          <a:bodyPr>
            <a:normAutofit/>
          </a:bodyPr>
          <a:lstStyle/>
          <a:p>
            <a:r>
              <a:rPr lang="en-GB" altLang="en-US" dirty="0"/>
              <a:t>A society or a human society is </a:t>
            </a:r>
          </a:p>
          <a:p>
            <a:pPr lvl="1"/>
            <a:r>
              <a:rPr lang="en-GB" altLang="en-US" dirty="0"/>
              <a:t>A group of people related to each other through persistent relations such as social status, roles and social networks</a:t>
            </a:r>
          </a:p>
          <a:p>
            <a:pPr lvl="1"/>
            <a:r>
              <a:rPr lang="en-GB" altLang="en-US" dirty="0"/>
              <a:t>A large social grouping that shares the same</a:t>
            </a:r>
          </a:p>
          <a:p>
            <a:pPr lvl="2"/>
            <a:r>
              <a:rPr lang="en-GB" altLang="en-US" dirty="0"/>
              <a:t>geographical territory </a:t>
            </a:r>
          </a:p>
          <a:p>
            <a:pPr lvl="2"/>
            <a:r>
              <a:rPr lang="en-GB" altLang="en-US" dirty="0"/>
              <a:t>and is subject to the same political authority and dominant cultural expectations</a:t>
            </a:r>
          </a:p>
        </p:txBody>
      </p:sp>
      <p:sp>
        <p:nvSpPr>
          <p:cNvPr id="2" name="Content Placeholder 1"/>
          <p:cNvSpPr>
            <a:spLocks noGrp="1"/>
          </p:cNvSpPr>
          <p:nvPr>
            <p:ph sz="half" idx="2"/>
          </p:nvPr>
        </p:nvSpPr>
        <p:spPr/>
        <p:txBody>
          <a:bodyPr>
            <a:normAutofit/>
          </a:bodyPr>
          <a:lstStyle/>
          <a:p>
            <a:r>
              <a:rPr lang="en-GB" altLang="en-US" dirty="0"/>
              <a:t>Human societies are characterized by patterns of relationships between individuals sharing a distinctive</a:t>
            </a:r>
          </a:p>
          <a:p>
            <a:pPr lvl="1"/>
            <a:r>
              <a:rPr lang="en-GB" altLang="en-US" dirty="0"/>
              <a:t>Cultures</a:t>
            </a:r>
          </a:p>
          <a:p>
            <a:pPr lvl="1"/>
            <a:r>
              <a:rPr lang="en-GB" altLang="en-US" dirty="0"/>
              <a:t>Institutions </a:t>
            </a:r>
          </a:p>
          <a:p>
            <a:endParaRPr lang="en-GB" dirty="0"/>
          </a:p>
        </p:txBody>
      </p:sp>
    </p:spTree>
    <p:extLst>
      <p:ext uri="{BB962C8B-B14F-4D97-AF65-F5344CB8AC3E}">
        <p14:creationId xmlns:p14="http://schemas.microsoft.com/office/powerpoint/2010/main" val="37162388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lstStyle/>
          <a:p>
            <a:r>
              <a:rPr lang="en-GB" altLang="en-US"/>
              <a:t>What is Culture? </a:t>
            </a:r>
          </a:p>
        </p:txBody>
      </p:sp>
      <p:sp>
        <p:nvSpPr>
          <p:cNvPr id="23555" name="Rectangle 3"/>
          <p:cNvSpPr>
            <a:spLocks noGrp="1" noChangeArrowheads="1"/>
          </p:cNvSpPr>
          <p:nvPr>
            <p:ph idx="1"/>
          </p:nvPr>
        </p:nvSpPr>
        <p:spPr/>
        <p:txBody>
          <a:bodyPr/>
          <a:lstStyle/>
          <a:p>
            <a:r>
              <a:rPr lang="en-GB" altLang="en-US" dirty="0"/>
              <a:t>‘Sociologists define culture as </a:t>
            </a:r>
          </a:p>
          <a:p>
            <a:pPr lvl="1"/>
            <a:r>
              <a:rPr lang="en-GB" altLang="en-US" dirty="0"/>
              <a:t>Ideas,</a:t>
            </a:r>
          </a:p>
          <a:p>
            <a:pPr lvl="1"/>
            <a:r>
              <a:rPr lang="en-GB" altLang="en-US" dirty="0"/>
              <a:t>Designs for living</a:t>
            </a:r>
          </a:p>
          <a:p>
            <a:pPr lvl="1"/>
            <a:r>
              <a:rPr lang="en-GB" altLang="en-US" dirty="0"/>
              <a:t>The values</a:t>
            </a:r>
          </a:p>
          <a:p>
            <a:pPr lvl="1"/>
            <a:r>
              <a:rPr lang="en-GB" altLang="en-US" dirty="0"/>
              <a:t>Beliefs</a:t>
            </a:r>
          </a:p>
          <a:p>
            <a:pPr lvl="1"/>
            <a:r>
              <a:rPr lang="en-GB" altLang="en-US" dirty="0"/>
              <a:t>Behaviours</a:t>
            </a:r>
          </a:p>
          <a:p>
            <a:pPr lvl="1"/>
            <a:r>
              <a:rPr lang="en-GB" altLang="en-US" dirty="0"/>
              <a:t>Practices</a:t>
            </a:r>
          </a:p>
          <a:p>
            <a:pPr lvl="1"/>
            <a:r>
              <a:rPr lang="en-GB" altLang="en-US" dirty="0"/>
              <a:t>and material objects </a:t>
            </a:r>
          </a:p>
          <a:p>
            <a:pPr lvl="1"/>
            <a:r>
              <a:rPr lang="en-GB" altLang="en-US" dirty="0"/>
              <a:t>that constitute a people way of life‘ (</a:t>
            </a:r>
            <a:r>
              <a:rPr lang="en-GB" altLang="en-US" dirty="0" err="1"/>
              <a:t>Inglis</a:t>
            </a:r>
            <a:r>
              <a:rPr lang="en-GB" altLang="en-US" dirty="0"/>
              <a:t> &amp; Hughson, 2003: 4).</a:t>
            </a:r>
          </a:p>
        </p:txBody>
      </p:sp>
    </p:spTree>
    <p:extLst>
      <p:ext uri="{BB962C8B-B14F-4D97-AF65-F5344CB8AC3E}">
        <p14:creationId xmlns:p14="http://schemas.microsoft.com/office/powerpoint/2010/main" val="172374175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r>
              <a:rPr lang="en-GB" altLang="en-US"/>
              <a:t>Normalisation </a:t>
            </a:r>
          </a:p>
        </p:txBody>
      </p:sp>
      <p:sp>
        <p:nvSpPr>
          <p:cNvPr id="24579" name="Rectangle 3"/>
          <p:cNvSpPr>
            <a:spLocks noGrp="1" noChangeArrowheads="1"/>
          </p:cNvSpPr>
          <p:nvPr>
            <p:ph sz="half" idx="1"/>
          </p:nvPr>
        </p:nvSpPr>
        <p:spPr/>
        <p:txBody>
          <a:bodyPr/>
          <a:lstStyle/>
          <a:p>
            <a:r>
              <a:rPr lang="en-GB" altLang="en-US" dirty="0"/>
              <a:t>Foucault</a:t>
            </a:r>
          </a:p>
          <a:p>
            <a:pPr lvl="1"/>
            <a:r>
              <a:rPr lang="en-GB" altLang="en-US" dirty="0"/>
              <a:t>Ways of disciplining and ordering human behaviour</a:t>
            </a:r>
          </a:p>
          <a:p>
            <a:pPr lvl="1"/>
            <a:r>
              <a:rPr lang="en-GB" altLang="en-US" dirty="0"/>
              <a:t>Involves power</a:t>
            </a:r>
          </a:p>
        </p:txBody>
      </p:sp>
      <p:sp>
        <p:nvSpPr>
          <p:cNvPr id="2" name="Content Placeholder 1"/>
          <p:cNvSpPr>
            <a:spLocks noGrp="1"/>
          </p:cNvSpPr>
          <p:nvPr>
            <p:ph sz="half" idx="2"/>
          </p:nvPr>
        </p:nvSpPr>
        <p:spPr/>
        <p:txBody>
          <a:bodyPr/>
          <a:lstStyle/>
          <a:p>
            <a:pPr lvl="1"/>
            <a:r>
              <a:rPr lang="en-GB" altLang="en-US" dirty="0"/>
              <a:t>Considers those who do not ‘fit in’ to the norms as ‘deviant’</a:t>
            </a:r>
          </a:p>
          <a:p>
            <a:pPr lvl="1"/>
            <a:r>
              <a:rPr lang="en-GB" altLang="en-US" dirty="0"/>
              <a:t>Standard norms versus individual identity (1972/1978 </a:t>
            </a:r>
            <a:r>
              <a:rPr lang="en-GB" altLang="en-US" i="1" dirty="0"/>
              <a:t>cited in </a:t>
            </a:r>
            <a:r>
              <a:rPr lang="en-GB" altLang="en-US" dirty="0"/>
              <a:t>Flaker, 1994: 226). </a:t>
            </a:r>
          </a:p>
          <a:p>
            <a:endParaRPr lang="en-GB" altLang="en-US" dirty="0"/>
          </a:p>
          <a:p>
            <a:endParaRPr lang="en-GB" dirty="0"/>
          </a:p>
        </p:txBody>
      </p:sp>
    </p:spTree>
    <p:extLst>
      <p:ext uri="{BB962C8B-B14F-4D97-AF65-F5344CB8AC3E}">
        <p14:creationId xmlns:p14="http://schemas.microsoft.com/office/powerpoint/2010/main" val="27549265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p:txBody>
          <a:bodyPr/>
          <a:lstStyle/>
          <a:p>
            <a:r>
              <a:rPr lang="en-GB" altLang="en-US"/>
              <a:t>Values</a:t>
            </a:r>
          </a:p>
        </p:txBody>
      </p:sp>
      <p:sp>
        <p:nvSpPr>
          <p:cNvPr id="25603" name="Rectangle 3"/>
          <p:cNvSpPr>
            <a:spLocks noGrp="1" noChangeArrowheads="1"/>
          </p:cNvSpPr>
          <p:nvPr>
            <p:ph sz="half" idx="1"/>
          </p:nvPr>
        </p:nvSpPr>
        <p:spPr/>
        <p:txBody>
          <a:bodyPr/>
          <a:lstStyle/>
          <a:p>
            <a:r>
              <a:rPr lang="en-GB" altLang="en-US" dirty="0"/>
              <a:t>Values</a:t>
            </a:r>
          </a:p>
          <a:p>
            <a:pPr lvl="1"/>
            <a:r>
              <a:rPr lang="en-GB" altLang="en-US" dirty="0"/>
              <a:t>Strong, seemingly permanent dispositions shared by groups of peoples</a:t>
            </a:r>
          </a:p>
          <a:p>
            <a:pPr lvl="1"/>
            <a:r>
              <a:rPr lang="en-GB" altLang="en-US" dirty="0"/>
              <a:t>Values represent what societies define as ‘good’ and ‘bad’, ‘right’ and ‘wrong’, ‘beautiful’ and ‘ugly’, ‘smart’ or ‘stupid’.</a:t>
            </a:r>
          </a:p>
          <a:p>
            <a:pPr lvl="1"/>
            <a:endParaRPr lang="en-GB" altLang="en-US" dirty="0"/>
          </a:p>
        </p:txBody>
      </p:sp>
      <p:sp>
        <p:nvSpPr>
          <p:cNvPr id="2" name="Content Placeholder 1"/>
          <p:cNvSpPr>
            <a:spLocks noGrp="1"/>
          </p:cNvSpPr>
          <p:nvPr>
            <p:ph sz="half" idx="2"/>
          </p:nvPr>
        </p:nvSpPr>
        <p:spPr/>
        <p:txBody>
          <a:bodyPr/>
          <a:lstStyle/>
          <a:p>
            <a:pPr lvl="1"/>
            <a:r>
              <a:rPr lang="en-GB" altLang="en-US" dirty="0"/>
              <a:t>Sometimes values are openly celebrated and promoted</a:t>
            </a:r>
          </a:p>
          <a:p>
            <a:pPr lvl="1"/>
            <a:r>
              <a:rPr lang="en-GB" altLang="en-US" dirty="0"/>
              <a:t>At other times they are so engrained that many don’t even recognise their taken-for-granted status as part of our culture</a:t>
            </a:r>
          </a:p>
          <a:p>
            <a:endParaRPr lang="en-GB" dirty="0"/>
          </a:p>
        </p:txBody>
      </p:sp>
    </p:spTree>
    <p:extLst>
      <p:ext uri="{BB962C8B-B14F-4D97-AF65-F5344CB8AC3E}">
        <p14:creationId xmlns:p14="http://schemas.microsoft.com/office/powerpoint/2010/main" val="377341118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p:txBody>
          <a:bodyPr/>
          <a:lstStyle/>
          <a:p>
            <a:r>
              <a:rPr lang="en-GB" altLang="en-US"/>
              <a:t>Norms</a:t>
            </a:r>
          </a:p>
        </p:txBody>
      </p:sp>
      <p:sp>
        <p:nvSpPr>
          <p:cNvPr id="26627" name="Rectangle 3"/>
          <p:cNvSpPr>
            <a:spLocks noGrp="1" noChangeArrowheads="1"/>
          </p:cNvSpPr>
          <p:nvPr>
            <p:ph sz="half" idx="1"/>
          </p:nvPr>
        </p:nvSpPr>
        <p:spPr/>
        <p:txBody>
          <a:bodyPr/>
          <a:lstStyle/>
          <a:p>
            <a:r>
              <a:rPr lang="en-GB" altLang="en-US"/>
              <a:t>Norms</a:t>
            </a:r>
          </a:p>
          <a:p>
            <a:pPr lvl="1"/>
            <a:r>
              <a:rPr lang="en-GB" altLang="en-US"/>
              <a:t>Are shared expectations of behaviour</a:t>
            </a:r>
          </a:p>
          <a:p>
            <a:pPr lvl="1"/>
            <a:r>
              <a:rPr lang="en-GB" altLang="en-US"/>
              <a:t>What people consider to be doing the right thing</a:t>
            </a:r>
            <a:endParaRPr lang="en-GB" altLang="en-US" dirty="0"/>
          </a:p>
        </p:txBody>
      </p:sp>
      <p:sp>
        <p:nvSpPr>
          <p:cNvPr id="2" name="Content Placeholder 1"/>
          <p:cNvSpPr>
            <a:spLocks noGrp="1"/>
          </p:cNvSpPr>
          <p:nvPr>
            <p:ph sz="half" idx="2"/>
          </p:nvPr>
        </p:nvSpPr>
        <p:spPr/>
        <p:txBody>
          <a:bodyPr/>
          <a:lstStyle/>
          <a:p>
            <a:pPr lvl="1"/>
            <a:r>
              <a:rPr lang="en-GB" altLang="en-US" dirty="0"/>
              <a:t>Values and norms are intimately related, as norms require and reflect some sense of a culture’s values</a:t>
            </a:r>
          </a:p>
          <a:p>
            <a:pPr lvl="1"/>
            <a:endParaRPr lang="en-GB" altLang="en-US" dirty="0"/>
          </a:p>
          <a:p>
            <a:endParaRPr lang="en-GB" dirty="0"/>
          </a:p>
        </p:txBody>
      </p:sp>
    </p:spTree>
    <p:extLst>
      <p:ext uri="{BB962C8B-B14F-4D97-AF65-F5344CB8AC3E}">
        <p14:creationId xmlns:p14="http://schemas.microsoft.com/office/powerpoint/2010/main" val="328598697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p:txBody>
          <a:bodyPr/>
          <a:lstStyle/>
          <a:p>
            <a:r>
              <a:rPr lang="en-GB" altLang="en-US"/>
              <a:t>Labelling Theory</a:t>
            </a:r>
          </a:p>
        </p:txBody>
      </p:sp>
      <p:sp>
        <p:nvSpPr>
          <p:cNvPr id="27651" name="Rectangle 3"/>
          <p:cNvSpPr>
            <a:spLocks noGrp="1" noChangeArrowheads="1"/>
          </p:cNvSpPr>
          <p:nvPr>
            <p:ph idx="1"/>
          </p:nvPr>
        </p:nvSpPr>
        <p:spPr/>
        <p:txBody>
          <a:bodyPr/>
          <a:lstStyle/>
          <a:p>
            <a:r>
              <a:rPr lang="en-GB" altLang="en-US"/>
              <a:t>Sometimes expected behaviours are stigmatised, thus representing negative, not positive values.</a:t>
            </a:r>
          </a:p>
          <a:p>
            <a:endParaRPr lang="en-GB" altLang="en-US"/>
          </a:p>
          <a:p>
            <a:r>
              <a:rPr lang="en-GB" altLang="en-US"/>
              <a:t>Institutions ‘reproduce and enforce’ both social values and social norms</a:t>
            </a:r>
          </a:p>
          <a:p>
            <a:pPr lvl="1"/>
            <a:r>
              <a:rPr lang="en-GB" altLang="en-US"/>
              <a:t>Howard Becker 1960</a:t>
            </a:r>
          </a:p>
          <a:p>
            <a:r>
              <a:rPr lang="en-GB" altLang="en-US">
                <a:hlinkClick r:id="rId2"/>
              </a:rPr>
              <a:t>http://www.jstor.org/stable/800322</a:t>
            </a:r>
            <a:endParaRPr lang="en-GB" altLang="en-US"/>
          </a:p>
          <a:p>
            <a:endParaRPr lang="en-GB" altLang="en-US" dirty="0"/>
          </a:p>
        </p:txBody>
      </p:sp>
    </p:spTree>
    <p:extLst>
      <p:ext uri="{BB962C8B-B14F-4D97-AF65-F5344CB8AC3E}">
        <p14:creationId xmlns:p14="http://schemas.microsoft.com/office/powerpoint/2010/main" val="332959538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lstStyle/>
          <a:p>
            <a:r>
              <a:rPr lang="en-GB" altLang="en-US"/>
              <a:t>Stigma Exists When the Following Interrelated Components Converge</a:t>
            </a:r>
          </a:p>
        </p:txBody>
      </p:sp>
      <p:sp>
        <p:nvSpPr>
          <p:cNvPr id="28675" name="Rectangle 3"/>
          <p:cNvSpPr>
            <a:spLocks noGrp="1" noChangeArrowheads="1"/>
          </p:cNvSpPr>
          <p:nvPr>
            <p:ph sz="half" idx="1"/>
          </p:nvPr>
        </p:nvSpPr>
        <p:spPr/>
        <p:txBody>
          <a:bodyPr/>
          <a:lstStyle/>
          <a:p>
            <a:r>
              <a:rPr lang="en-GB" altLang="en-US"/>
              <a:t>People distinguish and label human differences</a:t>
            </a:r>
          </a:p>
          <a:p>
            <a:r>
              <a:rPr lang="en-GB" altLang="en-US"/>
              <a:t>Dominant cultural beliefs link labelled persons to </a:t>
            </a:r>
          </a:p>
          <a:p>
            <a:pPr lvl="1"/>
            <a:r>
              <a:rPr lang="en-GB" altLang="en-US"/>
              <a:t>undesirable characteristics to negative stereotypes</a:t>
            </a:r>
            <a:endParaRPr lang="en-GB" altLang="en-US" dirty="0"/>
          </a:p>
        </p:txBody>
      </p:sp>
      <p:sp>
        <p:nvSpPr>
          <p:cNvPr id="2" name="Content Placeholder 1"/>
          <p:cNvSpPr>
            <a:spLocks noGrp="1"/>
          </p:cNvSpPr>
          <p:nvPr>
            <p:ph sz="half" idx="2"/>
          </p:nvPr>
        </p:nvSpPr>
        <p:spPr/>
        <p:txBody>
          <a:bodyPr/>
          <a:lstStyle/>
          <a:p>
            <a:r>
              <a:rPr lang="en-GB" altLang="en-US" dirty="0"/>
              <a:t>Labelled persons are placed in distinct categories </a:t>
            </a:r>
          </a:p>
          <a:p>
            <a:pPr lvl="1"/>
            <a:r>
              <a:rPr lang="en-GB" altLang="en-US" dirty="0"/>
              <a:t>so as to accomplish some degree of separation of ‘us’ from ‘them’</a:t>
            </a:r>
          </a:p>
          <a:p>
            <a:r>
              <a:rPr lang="en-GB" altLang="en-US" dirty="0"/>
              <a:t>Labelled persons experience </a:t>
            </a:r>
          </a:p>
          <a:p>
            <a:pPr lvl="1"/>
            <a:r>
              <a:rPr lang="en-GB" altLang="en-US" dirty="0"/>
              <a:t>status loss and discrimination that lead to unequal outcomes</a:t>
            </a:r>
          </a:p>
          <a:p>
            <a:endParaRPr lang="en-GB" dirty="0"/>
          </a:p>
        </p:txBody>
      </p:sp>
    </p:spTree>
    <p:extLst>
      <p:ext uri="{BB962C8B-B14F-4D97-AF65-F5344CB8AC3E}">
        <p14:creationId xmlns:p14="http://schemas.microsoft.com/office/powerpoint/2010/main" val="98492681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p:cNvSpPr>
            <a:spLocks noGrp="1"/>
          </p:cNvSpPr>
          <p:nvPr>
            <p:ph type="title"/>
          </p:nvPr>
        </p:nvSpPr>
        <p:spPr/>
        <p:txBody>
          <a:bodyPr>
            <a:normAutofit/>
          </a:bodyPr>
          <a:lstStyle/>
          <a:p>
            <a:r>
              <a:rPr lang="en-GB" altLang="en-US"/>
              <a:t>Stigma Exists When the Following Interrelated Components Converge</a:t>
            </a:r>
          </a:p>
        </p:txBody>
      </p:sp>
      <p:sp>
        <p:nvSpPr>
          <p:cNvPr id="29699" name="Content Placeholder 2"/>
          <p:cNvSpPr>
            <a:spLocks noGrp="1"/>
          </p:cNvSpPr>
          <p:nvPr>
            <p:ph sz="half" idx="1"/>
          </p:nvPr>
        </p:nvSpPr>
        <p:spPr/>
        <p:txBody>
          <a:bodyPr/>
          <a:lstStyle/>
          <a:p>
            <a:r>
              <a:rPr lang="en-GB" altLang="en-US" dirty="0"/>
              <a:t>Stigmatisation is entirely contingent on access to</a:t>
            </a:r>
          </a:p>
          <a:p>
            <a:pPr lvl="1"/>
            <a:r>
              <a:rPr lang="en-GB" altLang="en-US" dirty="0"/>
              <a:t>social, economic, and political power that allows the identification of differentness</a:t>
            </a:r>
          </a:p>
          <a:p>
            <a:pPr lvl="1"/>
            <a:r>
              <a:rPr lang="en-GB" altLang="en-US" dirty="0"/>
              <a:t>the construction of stereotypes</a:t>
            </a:r>
          </a:p>
          <a:p>
            <a:endParaRPr lang="en-GB" altLang="en-US" dirty="0"/>
          </a:p>
        </p:txBody>
      </p:sp>
      <p:sp>
        <p:nvSpPr>
          <p:cNvPr id="2" name="Content Placeholder 1"/>
          <p:cNvSpPr>
            <a:spLocks noGrp="1"/>
          </p:cNvSpPr>
          <p:nvPr>
            <p:ph sz="half" idx="2"/>
          </p:nvPr>
        </p:nvSpPr>
        <p:spPr/>
        <p:txBody>
          <a:bodyPr/>
          <a:lstStyle/>
          <a:p>
            <a:pPr lvl="1"/>
            <a:r>
              <a:rPr lang="en-GB" altLang="en-US" dirty="0"/>
              <a:t>the separation of labelled persons into distinct categories</a:t>
            </a:r>
          </a:p>
          <a:p>
            <a:pPr lvl="1"/>
            <a:r>
              <a:rPr lang="en-GB" altLang="en-US" dirty="0"/>
              <a:t>the full execution of disapproval, rejection, exclusion and discrimination (Link and Phelan, 2001: 368). </a:t>
            </a:r>
          </a:p>
          <a:p>
            <a:endParaRPr lang="en-GB" altLang="en-US" dirty="0"/>
          </a:p>
          <a:p>
            <a:endParaRPr lang="en-GB" dirty="0"/>
          </a:p>
        </p:txBody>
      </p:sp>
    </p:spTree>
    <p:extLst>
      <p:ext uri="{BB962C8B-B14F-4D97-AF65-F5344CB8AC3E}">
        <p14:creationId xmlns:p14="http://schemas.microsoft.com/office/powerpoint/2010/main" val="383930193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p:txBody>
          <a:bodyPr/>
          <a:lstStyle/>
          <a:p>
            <a:r>
              <a:rPr lang="en-GB" altLang="en-US" dirty="0"/>
              <a:t>The Outcomes of Labelling and Stigma . . </a:t>
            </a:r>
          </a:p>
        </p:txBody>
      </p:sp>
      <p:sp>
        <p:nvSpPr>
          <p:cNvPr id="30723" name="Rectangle 3"/>
          <p:cNvSpPr>
            <a:spLocks noGrp="1" noChangeArrowheads="1"/>
          </p:cNvSpPr>
          <p:nvPr>
            <p:ph idx="1"/>
          </p:nvPr>
        </p:nvSpPr>
        <p:spPr/>
        <p:txBody>
          <a:bodyPr/>
          <a:lstStyle/>
          <a:p>
            <a:r>
              <a:rPr lang="en-GB" altLang="en-US"/>
              <a:t>Thus, we apply the term stigma when elements of</a:t>
            </a:r>
          </a:p>
          <a:p>
            <a:pPr lvl="2"/>
            <a:r>
              <a:rPr lang="en-GB" altLang="en-US"/>
              <a:t>Labelling</a:t>
            </a:r>
          </a:p>
          <a:p>
            <a:pPr lvl="2"/>
            <a:r>
              <a:rPr lang="en-GB" altLang="en-US"/>
              <a:t>Stereotyping</a:t>
            </a:r>
          </a:p>
          <a:p>
            <a:pPr lvl="2"/>
            <a:r>
              <a:rPr lang="en-GB" altLang="en-US"/>
              <a:t>Separation</a:t>
            </a:r>
          </a:p>
          <a:p>
            <a:pPr lvl="2"/>
            <a:r>
              <a:rPr lang="en-GB" altLang="en-US"/>
              <a:t>Status loss</a:t>
            </a:r>
          </a:p>
          <a:p>
            <a:pPr lvl="2"/>
            <a:r>
              <a:rPr lang="en-GB" altLang="en-US"/>
              <a:t>and Discrimination co-occur </a:t>
            </a:r>
          </a:p>
          <a:p>
            <a:pPr lvl="2"/>
            <a:r>
              <a:rPr lang="en-GB" altLang="en-US"/>
              <a:t>in a power situation that allows the components of stigma to unfold</a:t>
            </a:r>
          </a:p>
        </p:txBody>
      </p:sp>
    </p:spTree>
    <p:extLst>
      <p:ext uri="{BB962C8B-B14F-4D97-AF65-F5344CB8AC3E}">
        <p14:creationId xmlns:p14="http://schemas.microsoft.com/office/powerpoint/2010/main" val="259518133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p:txBody>
          <a:bodyPr/>
          <a:lstStyle/>
          <a:p>
            <a:r>
              <a:rPr lang="en-GB" altLang="en-US"/>
              <a:t>Class</a:t>
            </a:r>
          </a:p>
        </p:txBody>
      </p:sp>
      <p:sp>
        <p:nvSpPr>
          <p:cNvPr id="31747" name="Rectangle 3"/>
          <p:cNvSpPr>
            <a:spLocks noGrp="1" noChangeArrowheads="1"/>
          </p:cNvSpPr>
          <p:nvPr>
            <p:ph sz="half" idx="1"/>
          </p:nvPr>
        </p:nvSpPr>
        <p:spPr/>
        <p:txBody>
          <a:bodyPr/>
          <a:lstStyle/>
          <a:p>
            <a:r>
              <a:rPr lang="en-GB" altLang="en-US"/>
              <a:t>Ferguson and Miller used ‘class’ to mean different social strata in the 18th century</a:t>
            </a:r>
          </a:p>
          <a:p>
            <a:pPr lvl="1"/>
            <a:r>
              <a:rPr lang="en-GB" altLang="en-US"/>
              <a:t>Rank</a:t>
            </a:r>
          </a:p>
          <a:p>
            <a:pPr lvl="1"/>
            <a:r>
              <a:rPr lang="en-GB" altLang="en-US"/>
              <a:t>Wealth</a:t>
            </a:r>
            <a:endParaRPr lang="en-GB" altLang="en-US" dirty="0"/>
          </a:p>
        </p:txBody>
      </p:sp>
      <p:sp>
        <p:nvSpPr>
          <p:cNvPr id="2" name="Content Placeholder 1"/>
          <p:cNvSpPr>
            <a:spLocks noGrp="1"/>
          </p:cNvSpPr>
          <p:nvPr>
            <p:ph sz="half" idx="2"/>
          </p:nvPr>
        </p:nvSpPr>
        <p:spPr/>
        <p:txBody>
          <a:bodyPr/>
          <a:lstStyle/>
          <a:p>
            <a:r>
              <a:rPr lang="en-GB" altLang="en-US" dirty="0"/>
              <a:t>Adam Smith 19th century</a:t>
            </a:r>
          </a:p>
          <a:p>
            <a:pPr lvl="1"/>
            <a:r>
              <a:rPr lang="en-GB" altLang="en-US" dirty="0"/>
              <a:t>Poor class</a:t>
            </a:r>
          </a:p>
          <a:p>
            <a:pPr lvl="1"/>
            <a:r>
              <a:rPr lang="en-GB" altLang="en-US" dirty="0"/>
              <a:t>Labouring classes</a:t>
            </a:r>
          </a:p>
          <a:p>
            <a:pPr lvl="1"/>
            <a:endParaRPr lang="en-GB" altLang="en-US" dirty="0"/>
          </a:p>
          <a:p>
            <a:endParaRPr lang="en-GB" dirty="0"/>
          </a:p>
        </p:txBody>
      </p:sp>
    </p:spTree>
    <p:extLst>
      <p:ext uri="{BB962C8B-B14F-4D97-AF65-F5344CB8AC3E}">
        <p14:creationId xmlns:p14="http://schemas.microsoft.com/office/powerpoint/2010/main" val="216788623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p:txBody>
          <a:bodyPr/>
          <a:lstStyle/>
          <a:p>
            <a:r>
              <a:rPr lang="en-GB" altLang="en-US"/>
              <a:t>Class</a:t>
            </a:r>
          </a:p>
        </p:txBody>
      </p:sp>
      <p:sp>
        <p:nvSpPr>
          <p:cNvPr id="32771" name="Rectangle 3"/>
          <p:cNvSpPr>
            <a:spLocks noGrp="1" noChangeArrowheads="1"/>
          </p:cNvSpPr>
          <p:nvPr>
            <p:ph idx="1"/>
          </p:nvPr>
        </p:nvSpPr>
        <p:spPr/>
        <p:txBody>
          <a:bodyPr/>
          <a:lstStyle/>
          <a:p>
            <a:r>
              <a:rPr lang="en-GB" altLang="en-US"/>
              <a:t>Social class</a:t>
            </a:r>
          </a:p>
          <a:p>
            <a:pPr lvl="1"/>
            <a:r>
              <a:rPr lang="en-GB" altLang="en-US"/>
              <a:t>often shortened to class</a:t>
            </a:r>
          </a:p>
          <a:p>
            <a:pPr lvl="1"/>
            <a:r>
              <a:rPr lang="en-GB" altLang="en-US"/>
              <a:t>used by sociologists to refer to the horizontal stratification of a population</a:t>
            </a:r>
          </a:p>
        </p:txBody>
      </p:sp>
    </p:spTree>
    <p:extLst>
      <p:ext uri="{BB962C8B-B14F-4D97-AF65-F5344CB8AC3E}">
        <p14:creationId xmlns:p14="http://schemas.microsoft.com/office/powerpoint/2010/main" val="305485224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p:txBody>
          <a:bodyPr/>
          <a:lstStyle/>
          <a:p>
            <a:r>
              <a:rPr lang="en-GB" altLang="en-US"/>
              <a:t>The Concept of Class . . .</a:t>
            </a:r>
            <a:endParaRPr lang="en-GB" altLang="en-US" dirty="0"/>
          </a:p>
        </p:txBody>
      </p:sp>
      <p:sp>
        <p:nvSpPr>
          <p:cNvPr id="2" name="Text Placeholder 1"/>
          <p:cNvSpPr>
            <a:spLocks noGrp="1"/>
          </p:cNvSpPr>
          <p:nvPr>
            <p:ph type="body" idx="1"/>
          </p:nvPr>
        </p:nvSpPr>
        <p:spPr>
          <a:xfrm>
            <a:off x="1143000" y="2001511"/>
            <a:ext cx="9875520" cy="777240"/>
          </a:xfrm>
        </p:spPr>
        <p:txBody>
          <a:bodyPr>
            <a:normAutofit/>
          </a:bodyPr>
          <a:lstStyle/>
          <a:p>
            <a:r>
              <a:rPr lang="en-GB" altLang="en-US" dirty="0"/>
              <a:t>Has no precise, agreed-upon meaning but is used either as an omnibus term,' to designate differences based on:</a:t>
            </a:r>
            <a:endParaRPr lang="en-GB" dirty="0"/>
          </a:p>
          <a:p>
            <a:endParaRPr lang="en-GB" dirty="0"/>
          </a:p>
        </p:txBody>
      </p:sp>
      <p:sp>
        <p:nvSpPr>
          <p:cNvPr id="33795" name="Rectangle 3"/>
          <p:cNvSpPr>
            <a:spLocks noGrp="1" noChangeArrowheads="1"/>
          </p:cNvSpPr>
          <p:nvPr>
            <p:ph sz="half" idx="2"/>
          </p:nvPr>
        </p:nvSpPr>
        <p:spPr/>
        <p:txBody>
          <a:bodyPr>
            <a:normAutofit/>
          </a:bodyPr>
          <a:lstStyle/>
          <a:p>
            <a:r>
              <a:rPr lang="en-GB" altLang="en-US" dirty="0"/>
              <a:t>Wealth</a:t>
            </a:r>
          </a:p>
          <a:p>
            <a:r>
              <a:rPr lang="en-GB" altLang="en-US" dirty="0"/>
              <a:t>Ownership</a:t>
            </a:r>
          </a:p>
          <a:p>
            <a:r>
              <a:rPr lang="en-GB" altLang="en-US" dirty="0"/>
              <a:t>Power</a:t>
            </a:r>
          </a:p>
          <a:p>
            <a:r>
              <a:rPr lang="en-GB" altLang="en-US" dirty="0"/>
              <a:t>Political </a:t>
            </a:r>
          </a:p>
          <a:p>
            <a:r>
              <a:rPr lang="en-GB" altLang="en-US" dirty="0"/>
              <a:t>Reputation</a:t>
            </a:r>
          </a:p>
          <a:p>
            <a:r>
              <a:rPr lang="en-GB" altLang="en-US" dirty="0"/>
              <a:t>Prestige</a:t>
            </a:r>
          </a:p>
          <a:p>
            <a:r>
              <a:rPr lang="en-GB" altLang="en-US" dirty="0"/>
              <a:t>Income</a:t>
            </a:r>
          </a:p>
        </p:txBody>
      </p:sp>
      <p:sp>
        <p:nvSpPr>
          <p:cNvPr id="33796" name="Rectangle 4"/>
          <p:cNvSpPr>
            <a:spLocks noGrp="1" noChangeArrowheads="1"/>
          </p:cNvSpPr>
          <p:nvPr>
            <p:ph sz="quarter" idx="4"/>
          </p:nvPr>
        </p:nvSpPr>
        <p:spPr>
          <a:xfrm>
            <a:off x="6269173" y="2719322"/>
            <a:ext cx="4754880" cy="3890484"/>
          </a:xfrm>
        </p:spPr>
        <p:txBody>
          <a:bodyPr>
            <a:normAutofit lnSpcReduction="10000"/>
          </a:bodyPr>
          <a:lstStyle/>
          <a:p>
            <a:r>
              <a:rPr lang="en-GB" altLang="en-US" sz="2400" dirty="0"/>
              <a:t>Occupation</a:t>
            </a:r>
          </a:p>
          <a:p>
            <a:r>
              <a:rPr lang="en-GB" altLang="en-US" sz="2400" dirty="0"/>
              <a:t>Status</a:t>
            </a:r>
          </a:p>
          <a:p>
            <a:r>
              <a:rPr lang="en-GB" altLang="en-US" sz="2400" dirty="0"/>
              <a:t>Group identification</a:t>
            </a:r>
          </a:p>
          <a:p>
            <a:r>
              <a:rPr lang="en-GB" altLang="en-US" sz="2400" dirty="0"/>
              <a:t>Level of consumption</a:t>
            </a:r>
          </a:p>
          <a:p>
            <a:r>
              <a:rPr lang="en-GB" altLang="en-US" sz="2400" dirty="0"/>
              <a:t>Family background</a:t>
            </a:r>
          </a:p>
          <a:p>
            <a:pPr lvl="1"/>
            <a:r>
              <a:rPr lang="en-GB" altLang="en-US" sz="2200" dirty="0"/>
              <a:t>Manner</a:t>
            </a:r>
          </a:p>
          <a:p>
            <a:pPr lvl="1"/>
            <a:r>
              <a:rPr lang="en-GB" altLang="en-US" sz="2200" dirty="0"/>
              <a:t>Style </a:t>
            </a:r>
          </a:p>
          <a:p>
            <a:pPr lvl="1"/>
            <a:r>
              <a:rPr lang="en-GB" altLang="en-US" sz="2200" dirty="0"/>
              <a:t>Refinement</a:t>
            </a:r>
          </a:p>
          <a:p>
            <a:pPr lvl="1"/>
            <a:r>
              <a:rPr lang="en-GB" altLang="en-US" sz="2200" dirty="0"/>
              <a:t>tastes</a:t>
            </a:r>
          </a:p>
          <a:p>
            <a:endParaRPr lang="en-GB" altLang="en-US" dirty="0"/>
          </a:p>
        </p:txBody>
      </p:sp>
    </p:spTree>
    <p:extLst>
      <p:ext uri="{BB962C8B-B14F-4D97-AF65-F5344CB8AC3E}">
        <p14:creationId xmlns:p14="http://schemas.microsoft.com/office/powerpoint/2010/main" val="276462856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p:txBody>
          <a:bodyPr/>
          <a:lstStyle/>
          <a:p>
            <a:r>
              <a:rPr lang="en-GB" altLang="en-US"/>
              <a:t>Stratification</a:t>
            </a:r>
          </a:p>
        </p:txBody>
      </p:sp>
      <p:sp>
        <p:nvSpPr>
          <p:cNvPr id="34819" name="Rectangle 3"/>
          <p:cNvSpPr>
            <a:spLocks noGrp="1" noChangeArrowheads="1"/>
          </p:cNvSpPr>
          <p:nvPr>
            <p:ph sz="half" idx="1"/>
          </p:nvPr>
        </p:nvSpPr>
        <p:spPr/>
        <p:txBody>
          <a:bodyPr>
            <a:normAutofit/>
          </a:bodyPr>
          <a:lstStyle/>
          <a:p>
            <a:r>
              <a:rPr lang="en-GB" altLang="en-US" dirty="0"/>
              <a:t>Certain positions in any society are functionally more important than others, and require special skills for their performance</a:t>
            </a:r>
          </a:p>
          <a:p>
            <a:r>
              <a:rPr lang="en-GB" altLang="en-US" dirty="0"/>
              <a:t>Only a limited number of individuals in any society have the talents which can be trained into the skills appropriate to these positions</a:t>
            </a:r>
          </a:p>
        </p:txBody>
      </p:sp>
      <p:sp>
        <p:nvSpPr>
          <p:cNvPr id="2" name="Content Placeholder 1"/>
          <p:cNvSpPr>
            <a:spLocks noGrp="1"/>
          </p:cNvSpPr>
          <p:nvPr>
            <p:ph sz="half" idx="2"/>
          </p:nvPr>
        </p:nvSpPr>
        <p:spPr/>
        <p:txBody>
          <a:bodyPr>
            <a:normAutofit/>
          </a:bodyPr>
          <a:lstStyle/>
          <a:p>
            <a:r>
              <a:rPr lang="en-GB" altLang="en-US" dirty="0"/>
              <a:t>The conversion of talents into skills involves a training period during which sacrifices of one kind or another are made by those undergoing the training. </a:t>
            </a:r>
          </a:p>
          <a:p>
            <a:endParaRPr lang="en-GB" dirty="0"/>
          </a:p>
        </p:txBody>
      </p:sp>
    </p:spTree>
    <p:extLst>
      <p:ext uri="{BB962C8B-B14F-4D97-AF65-F5344CB8AC3E}">
        <p14:creationId xmlns:p14="http://schemas.microsoft.com/office/powerpoint/2010/main" val="3690569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p:txBody>
          <a:bodyPr/>
          <a:lstStyle/>
          <a:p>
            <a:r>
              <a:rPr lang="en-GB" altLang="en-US"/>
              <a:t>Stratification</a:t>
            </a:r>
          </a:p>
        </p:txBody>
      </p:sp>
      <p:sp>
        <p:nvSpPr>
          <p:cNvPr id="35843" name="Rectangle 3"/>
          <p:cNvSpPr>
            <a:spLocks noGrp="1" noChangeArrowheads="1"/>
          </p:cNvSpPr>
          <p:nvPr>
            <p:ph sz="half" idx="1"/>
          </p:nvPr>
        </p:nvSpPr>
        <p:spPr/>
        <p:txBody>
          <a:bodyPr>
            <a:normAutofit/>
          </a:bodyPr>
          <a:lstStyle/>
          <a:p>
            <a:r>
              <a:rPr lang="en-GB" altLang="en-US" dirty="0"/>
              <a:t>In order to induce the talented persons to undergo these sacrifices and acquire the training, their future positions must carry an inducement value in the form of differential</a:t>
            </a:r>
          </a:p>
          <a:p>
            <a:pPr lvl="1"/>
            <a:r>
              <a:rPr lang="en-GB" altLang="en-US" dirty="0"/>
              <a:t>Privileged and disproportionate access to the scarce and de-sired rewards which the society has to offer</a:t>
            </a:r>
          </a:p>
          <a:p>
            <a:endParaRPr lang="en-GB" altLang="en-US" dirty="0"/>
          </a:p>
        </p:txBody>
      </p:sp>
      <p:sp>
        <p:nvSpPr>
          <p:cNvPr id="2" name="Content Placeholder 1"/>
          <p:cNvSpPr>
            <a:spLocks noGrp="1"/>
          </p:cNvSpPr>
          <p:nvPr>
            <p:ph sz="half" idx="2"/>
          </p:nvPr>
        </p:nvSpPr>
        <p:spPr/>
        <p:txBody>
          <a:bodyPr>
            <a:normAutofit/>
          </a:bodyPr>
          <a:lstStyle/>
          <a:p>
            <a:r>
              <a:rPr lang="en-GB" altLang="en-US" dirty="0"/>
              <a:t>These scarce and desired goods consist of the rights and perquisites attached to, classified into those things which con-tribute to </a:t>
            </a:r>
          </a:p>
          <a:p>
            <a:pPr lvl="1"/>
            <a:r>
              <a:rPr lang="en-GB" altLang="en-US" dirty="0"/>
              <a:t>sustenance and comfort</a:t>
            </a:r>
          </a:p>
          <a:p>
            <a:pPr lvl="1"/>
            <a:r>
              <a:rPr lang="en-GB" altLang="en-US" dirty="0"/>
              <a:t>humour and diversion</a:t>
            </a:r>
          </a:p>
          <a:p>
            <a:pPr lvl="1"/>
            <a:r>
              <a:rPr lang="en-GB" altLang="en-US" dirty="0"/>
              <a:t>self-respect</a:t>
            </a:r>
          </a:p>
          <a:p>
            <a:pPr lvl="1"/>
            <a:r>
              <a:rPr lang="en-GB" altLang="en-US" dirty="0"/>
              <a:t>ego expansion</a:t>
            </a:r>
          </a:p>
          <a:p>
            <a:endParaRPr lang="en-GB" dirty="0"/>
          </a:p>
        </p:txBody>
      </p:sp>
    </p:spTree>
    <p:extLst>
      <p:ext uri="{BB962C8B-B14F-4D97-AF65-F5344CB8AC3E}">
        <p14:creationId xmlns:p14="http://schemas.microsoft.com/office/powerpoint/2010/main" val="318275471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p:txBody>
          <a:bodyPr/>
          <a:lstStyle/>
          <a:p>
            <a:r>
              <a:rPr lang="en-GB" altLang="en-US"/>
              <a:t>Stratification</a:t>
            </a:r>
          </a:p>
        </p:txBody>
      </p:sp>
      <p:sp>
        <p:nvSpPr>
          <p:cNvPr id="36867" name="Rectangle 3"/>
          <p:cNvSpPr>
            <a:spLocks noGrp="1" noChangeArrowheads="1"/>
          </p:cNvSpPr>
          <p:nvPr>
            <p:ph sz="half" idx="1"/>
          </p:nvPr>
        </p:nvSpPr>
        <p:spPr/>
        <p:txBody>
          <a:bodyPr>
            <a:normAutofit/>
          </a:bodyPr>
          <a:lstStyle/>
          <a:p>
            <a:r>
              <a:rPr lang="en-GB" altLang="en-US" dirty="0"/>
              <a:t>This differential access to the basic re-wards of the society has as a consequence the differentiation of the prestige and esteem which various strata acquire</a:t>
            </a:r>
          </a:p>
          <a:p>
            <a:pPr lvl="1"/>
            <a:r>
              <a:rPr lang="en-GB" altLang="en-US" dirty="0"/>
              <a:t>This may be said, along with the </a:t>
            </a:r>
          </a:p>
          <a:p>
            <a:pPr lvl="2"/>
            <a:r>
              <a:rPr lang="en-GB" altLang="en-US" dirty="0"/>
              <a:t>rights and perquisites</a:t>
            </a:r>
          </a:p>
          <a:p>
            <a:pPr lvl="2"/>
            <a:r>
              <a:rPr lang="en-GB" altLang="en-US" dirty="0"/>
              <a:t>to constitute institutionalised social inequality</a:t>
            </a:r>
          </a:p>
          <a:p>
            <a:pPr lvl="3"/>
            <a:r>
              <a:rPr lang="en-GB" altLang="en-US" dirty="0"/>
              <a:t>i.e. stratification</a:t>
            </a:r>
          </a:p>
          <a:p>
            <a:endParaRPr lang="en-GB" altLang="en-US" dirty="0"/>
          </a:p>
          <a:p>
            <a:endParaRPr lang="en-GB" altLang="en-US" dirty="0"/>
          </a:p>
        </p:txBody>
      </p:sp>
      <p:sp>
        <p:nvSpPr>
          <p:cNvPr id="2" name="Content Placeholder 1"/>
          <p:cNvSpPr>
            <a:spLocks noGrp="1"/>
          </p:cNvSpPr>
          <p:nvPr>
            <p:ph sz="half" idx="2"/>
          </p:nvPr>
        </p:nvSpPr>
        <p:spPr/>
        <p:txBody>
          <a:bodyPr>
            <a:normAutofit/>
          </a:bodyPr>
          <a:lstStyle/>
          <a:p>
            <a:r>
              <a:rPr lang="en-GB" altLang="en-US" dirty="0"/>
              <a:t>Social inequality among different strata in</a:t>
            </a:r>
          </a:p>
          <a:p>
            <a:pPr lvl="1"/>
            <a:r>
              <a:rPr lang="en-GB" altLang="en-US" dirty="0"/>
              <a:t>the amounts of scarce and desired goods</a:t>
            </a:r>
          </a:p>
          <a:p>
            <a:pPr lvl="1"/>
            <a:r>
              <a:rPr lang="en-GB" altLang="en-US" dirty="0"/>
              <a:t>the amounts of prestige and esteem which they receive</a:t>
            </a:r>
          </a:p>
          <a:p>
            <a:pPr lvl="1"/>
            <a:r>
              <a:rPr lang="en-GB" altLang="en-US" dirty="0"/>
              <a:t>is both positively functional </a:t>
            </a:r>
          </a:p>
          <a:p>
            <a:pPr lvl="1"/>
            <a:r>
              <a:rPr lang="en-GB" altLang="en-US" dirty="0"/>
              <a:t>and inevitable in any society (</a:t>
            </a:r>
            <a:r>
              <a:rPr lang="en-GB" altLang="en-US" dirty="0" err="1"/>
              <a:t>Tumin</a:t>
            </a:r>
            <a:r>
              <a:rPr lang="en-GB" altLang="en-US" dirty="0"/>
              <a:t>, 1953: 387-388).</a:t>
            </a:r>
          </a:p>
          <a:p>
            <a:endParaRPr lang="en-GB" dirty="0"/>
          </a:p>
        </p:txBody>
      </p:sp>
    </p:spTree>
    <p:extLst>
      <p:ext uri="{BB962C8B-B14F-4D97-AF65-F5344CB8AC3E}">
        <p14:creationId xmlns:p14="http://schemas.microsoft.com/office/powerpoint/2010/main" val="398961635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p:txBody>
          <a:bodyPr/>
          <a:lstStyle/>
          <a:p>
            <a:r>
              <a:rPr lang="en-GB" altLang="en-US" dirty="0"/>
              <a:t>Social Status</a:t>
            </a:r>
          </a:p>
        </p:txBody>
      </p:sp>
      <p:sp>
        <p:nvSpPr>
          <p:cNvPr id="37891" name="Rectangle 3"/>
          <p:cNvSpPr>
            <a:spLocks noGrp="1" noChangeArrowheads="1"/>
          </p:cNvSpPr>
          <p:nvPr>
            <p:ph sz="half" idx="1"/>
          </p:nvPr>
        </p:nvSpPr>
        <p:spPr/>
        <p:txBody>
          <a:bodyPr/>
          <a:lstStyle/>
          <a:p>
            <a:r>
              <a:rPr lang="en-GB" altLang="en-US" dirty="0"/>
              <a:t>The statuses of individuals are defined in terms of their relative positions in four vertical hierarchies e.g.</a:t>
            </a:r>
          </a:p>
        </p:txBody>
      </p:sp>
      <p:sp>
        <p:nvSpPr>
          <p:cNvPr id="2" name="Content Placeholder 1"/>
          <p:cNvSpPr>
            <a:spLocks noGrp="1"/>
          </p:cNvSpPr>
          <p:nvPr>
            <p:ph sz="half" idx="2"/>
          </p:nvPr>
        </p:nvSpPr>
        <p:spPr/>
        <p:txBody>
          <a:bodyPr/>
          <a:lstStyle/>
          <a:p>
            <a:r>
              <a:rPr lang="en-GB" altLang="en-US" dirty="0"/>
              <a:t>the income hierarchy</a:t>
            </a:r>
          </a:p>
          <a:p>
            <a:r>
              <a:rPr lang="en-GB" altLang="en-US" dirty="0"/>
              <a:t>the occupation hierarchy</a:t>
            </a:r>
          </a:p>
          <a:p>
            <a:r>
              <a:rPr lang="en-GB" altLang="en-US" dirty="0"/>
              <a:t>the education hierarchy</a:t>
            </a:r>
          </a:p>
          <a:p>
            <a:r>
              <a:rPr lang="en-GB" altLang="en-US" dirty="0"/>
              <a:t>and the ethnic hierarchy </a:t>
            </a:r>
          </a:p>
          <a:p>
            <a:endParaRPr lang="en-GB" dirty="0"/>
          </a:p>
        </p:txBody>
      </p:sp>
    </p:spTree>
    <p:extLst>
      <p:ext uri="{BB962C8B-B14F-4D97-AF65-F5344CB8AC3E}">
        <p14:creationId xmlns:p14="http://schemas.microsoft.com/office/powerpoint/2010/main" val="10177580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p:txBody>
          <a:bodyPr/>
          <a:lstStyle/>
          <a:p>
            <a:r>
              <a:rPr lang="en-GB" altLang="en-US"/>
              <a:t>Social Control</a:t>
            </a:r>
          </a:p>
        </p:txBody>
      </p:sp>
      <p:sp>
        <p:nvSpPr>
          <p:cNvPr id="38915" name="Rectangle 3"/>
          <p:cNvSpPr>
            <a:spLocks noGrp="1" noChangeArrowheads="1"/>
          </p:cNvSpPr>
          <p:nvPr>
            <p:ph sz="half" idx="1"/>
          </p:nvPr>
        </p:nvSpPr>
        <p:spPr/>
        <p:txBody>
          <a:bodyPr>
            <a:normAutofit/>
          </a:bodyPr>
          <a:lstStyle/>
          <a:p>
            <a:r>
              <a:rPr lang="en-GB" altLang="en-US" dirty="0"/>
              <a:t>In the origins of sociology</a:t>
            </a:r>
          </a:p>
          <a:p>
            <a:pPr lvl="1"/>
            <a:r>
              <a:rPr lang="en-GB" altLang="en-US" dirty="0"/>
              <a:t>‘social control’ served as a central concept both for relating sociology to social philosophy and for analysing total societies</a:t>
            </a:r>
          </a:p>
          <a:p>
            <a:r>
              <a:rPr lang="en-GB" altLang="en-US" dirty="0"/>
              <a:t>In its classical sense</a:t>
            </a:r>
          </a:p>
          <a:p>
            <a:pPr lvl="1"/>
            <a:r>
              <a:rPr lang="en-GB" altLang="en-US" dirty="0"/>
              <a:t>it referred to the capacity of a social group to regulate itself</a:t>
            </a:r>
          </a:p>
        </p:txBody>
      </p:sp>
      <p:sp>
        <p:nvSpPr>
          <p:cNvPr id="2" name="Content Placeholder 1"/>
          <p:cNvSpPr>
            <a:spLocks noGrp="1"/>
          </p:cNvSpPr>
          <p:nvPr>
            <p:ph sz="half" idx="2"/>
          </p:nvPr>
        </p:nvSpPr>
        <p:spPr/>
        <p:txBody>
          <a:bodyPr>
            <a:normAutofit/>
          </a:bodyPr>
          <a:lstStyle/>
          <a:p>
            <a:r>
              <a:rPr lang="en-GB" altLang="en-US" dirty="0"/>
              <a:t>While the traditional usage of social control has persisted</a:t>
            </a:r>
          </a:p>
          <a:p>
            <a:pPr lvl="1"/>
            <a:r>
              <a:rPr lang="en-GB" altLang="en-US" dirty="0"/>
              <a:t>the term has been redefined to mean either socialization or social repression</a:t>
            </a:r>
          </a:p>
          <a:p>
            <a:endParaRPr lang="en-GB" altLang="en-US" dirty="0"/>
          </a:p>
          <a:p>
            <a:endParaRPr lang="en-GB" dirty="0"/>
          </a:p>
        </p:txBody>
      </p:sp>
    </p:spTree>
    <p:extLst>
      <p:ext uri="{BB962C8B-B14F-4D97-AF65-F5344CB8AC3E}">
        <p14:creationId xmlns:p14="http://schemas.microsoft.com/office/powerpoint/2010/main" val="69353921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p:txBody>
          <a:bodyPr/>
          <a:lstStyle/>
          <a:p>
            <a:r>
              <a:rPr lang="en-GB" altLang="en-US"/>
              <a:t>References</a:t>
            </a:r>
          </a:p>
        </p:txBody>
      </p:sp>
      <p:sp>
        <p:nvSpPr>
          <p:cNvPr id="39939" name="Rectangle 3"/>
          <p:cNvSpPr>
            <a:spLocks noGrp="1" noChangeArrowheads="1"/>
          </p:cNvSpPr>
          <p:nvPr>
            <p:ph idx="1"/>
          </p:nvPr>
        </p:nvSpPr>
        <p:spPr/>
        <p:txBody>
          <a:bodyPr>
            <a:normAutofit fontScale="77500" lnSpcReduction="20000"/>
          </a:bodyPr>
          <a:lstStyle/>
          <a:p>
            <a:r>
              <a:rPr lang="en-GB" altLang="en-US"/>
              <a:t>Chriss JJ (2007) Social Control, London: Polity Press.</a:t>
            </a:r>
          </a:p>
          <a:p>
            <a:r>
              <a:rPr lang="en-GB" altLang="en-US"/>
              <a:t>Dolgon C &amp; Baker C (2011) Social Problems: A service Learning Approach, Los Angeles: Sage.</a:t>
            </a:r>
          </a:p>
          <a:p>
            <a:r>
              <a:rPr lang="en-GB" altLang="en-US"/>
              <a:t>EuroStat (2010) Combating Poverty and Social Exclusion 2010 Edition: A Statistical Portrait of the European Union 2010, Belgium: European Union.</a:t>
            </a:r>
          </a:p>
          <a:p>
            <a:r>
              <a:rPr lang="en-GB" altLang="en-US"/>
              <a:t>Flaker V (1994) ‘On the Values of Normalisation’, Care in Place, Vol 1, NO. 3, 225-230.</a:t>
            </a:r>
          </a:p>
          <a:p>
            <a:r>
              <a:rPr lang="en-GB" altLang="en-US"/>
              <a:t>Janowitz M (1975) ‘</a:t>
            </a:r>
          </a:p>
          <a:p>
            <a:r>
              <a:rPr lang="en-GB" altLang="en-US"/>
              <a:t> Sociological Theory and Social Control’, The American Journal of Sociology, Vol. 81, No. 1 (Jul., 1975), pp. 82-108 </a:t>
            </a:r>
          </a:p>
          <a:p>
            <a:r>
              <a:rPr lang="en-GB" altLang="en-US"/>
              <a:t>Inglis D &amp; Hughson J (2003) Continuing Culture: Sociological Vistas, Cambridge: Blackwell.</a:t>
            </a:r>
          </a:p>
          <a:p>
            <a:r>
              <a:rPr lang="en-GB" altLang="en-US"/>
              <a:t>Link BG and Phelan JC (2001) ‘Conceptualising Stigma’,  Annual Review of Sociology, Vol. 27 (2001), pp. 363-385. </a:t>
            </a:r>
          </a:p>
          <a:p>
            <a:r>
              <a:rPr lang="en-GB" altLang="en-US"/>
              <a:t>Merton R &amp; Nisbet R (1966) ‘Social Problems and Sociological Theory’ in Merton R (1966) Contemporary Social Problems, New York: Oxford University Press.</a:t>
            </a:r>
          </a:p>
          <a:p>
            <a:r>
              <a:rPr lang="en-GB" altLang="en-US"/>
              <a:t>Tumin MM (1953) ‘Some Principles of Stratification: A Critical Analysis’ American Sociological Review,   Vol. 18, No. 4 (Aug., 1953), pp. 387-394.</a:t>
            </a:r>
          </a:p>
        </p:txBody>
      </p:sp>
    </p:spTree>
    <p:extLst>
      <p:ext uri="{BB962C8B-B14F-4D97-AF65-F5344CB8AC3E}">
        <p14:creationId xmlns:p14="http://schemas.microsoft.com/office/powerpoint/2010/main" val="3816410950"/>
      </p:ext>
    </p:extLst>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Retrospect</Template>
  <TotalTime>30</TotalTime>
  <Words>1966</Words>
  <Application>Microsoft Office PowerPoint</Application>
  <PresentationFormat>Widescreen</PresentationFormat>
  <Paragraphs>231</Paragraphs>
  <Slides>35</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35</vt:i4>
      </vt:variant>
    </vt:vector>
  </HeadingPairs>
  <TitlesOfParts>
    <vt:vector size="39" baseType="lpstr">
      <vt:lpstr>Arial</vt:lpstr>
      <vt:lpstr>Calibri</vt:lpstr>
      <vt:lpstr>Calibri Light</vt:lpstr>
      <vt:lpstr>Retrospect</vt:lpstr>
      <vt:lpstr>ECAY6001 Advocacy within a  Criminal Justice Context</vt:lpstr>
      <vt:lpstr>This Session will Aims to . . . </vt:lpstr>
      <vt:lpstr>What is Exclusion?</vt:lpstr>
      <vt:lpstr>Who does this Involve? </vt:lpstr>
      <vt:lpstr>PowerPoint Presentation</vt:lpstr>
      <vt:lpstr>Includes . . .</vt:lpstr>
      <vt:lpstr>But for this Programme </vt:lpstr>
      <vt:lpstr>Social Exclusion: Issue or Problem?</vt:lpstr>
      <vt:lpstr>What are Social Problems and Do Sociologist Do About Them?</vt:lpstr>
      <vt:lpstr>Also, . . .</vt:lpstr>
      <vt:lpstr>Issues of Exclusion</vt:lpstr>
      <vt:lpstr>Find out:</vt:lpstr>
      <vt:lpstr>Agency</vt:lpstr>
      <vt:lpstr>Large and Small</vt:lpstr>
      <vt:lpstr>PowerPoint Presentation</vt:lpstr>
      <vt:lpstr>Social Structure</vt:lpstr>
      <vt:lpstr>We are Born into . . .</vt:lpstr>
      <vt:lpstr>What is Society?</vt:lpstr>
      <vt:lpstr>What is Culture? </vt:lpstr>
      <vt:lpstr>Normalisation </vt:lpstr>
      <vt:lpstr>Values</vt:lpstr>
      <vt:lpstr>Norms</vt:lpstr>
      <vt:lpstr>Labelling Theory</vt:lpstr>
      <vt:lpstr>Stigma Exists When the Following Interrelated Components Converge</vt:lpstr>
      <vt:lpstr>Stigma Exists When the Following Interrelated Components Converge</vt:lpstr>
      <vt:lpstr>The Outcomes of Labelling and Stigma . . </vt:lpstr>
      <vt:lpstr>Class</vt:lpstr>
      <vt:lpstr>Class</vt:lpstr>
      <vt:lpstr>The Concept of Class . . .</vt:lpstr>
      <vt:lpstr>Stratification</vt:lpstr>
      <vt:lpstr>Stratification</vt:lpstr>
      <vt:lpstr>Stratification</vt:lpstr>
      <vt:lpstr>Social Status</vt:lpstr>
      <vt:lpstr>Social Control</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SJEQ7003 Equality and Diversity: Power and Social (Re)production of Inequality</dc:title>
  <dc:creator>Caroline Lohmann-Hancock</dc:creator>
  <cp:lastModifiedBy>Joanne Davies (Yr Athrofa)</cp:lastModifiedBy>
  <cp:revision>10</cp:revision>
  <dcterms:created xsi:type="dcterms:W3CDTF">2017-09-21T13:14:54Z</dcterms:created>
  <dcterms:modified xsi:type="dcterms:W3CDTF">2021-02-08T08:52:52Z</dcterms:modified>
</cp:coreProperties>
</file>