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338" r:id="rId2"/>
    <p:sldId id="320" r:id="rId3"/>
    <p:sldId id="322" r:id="rId4"/>
    <p:sldId id="329" r:id="rId5"/>
    <p:sldId id="330" r:id="rId6"/>
    <p:sldId id="331" r:id="rId7"/>
    <p:sldId id="321" r:id="rId8"/>
    <p:sldId id="332" r:id="rId9"/>
    <p:sldId id="333" r:id="rId10"/>
    <p:sldId id="334" r:id="rId11"/>
    <p:sldId id="335" r:id="rId12"/>
    <p:sldId id="336" r:id="rId13"/>
    <p:sldId id="337" r:id="rId14"/>
  </p:sldIdLst>
  <p:sldSz cx="9144000" cy="6858000" type="screen4x3"/>
  <p:notesSz cx="6735763" cy="9869488"/>
  <p:custDataLst>
    <p:tags r:id="rId17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4">
          <p15:clr>
            <a:srgbClr val="A4A3A4"/>
          </p15:clr>
        </p15:guide>
        <p15:guide id="2" orient="horz">
          <p15:clr>
            <a:srgbClr val="A4A3A4"/>
          </p15:clr>
        </p15:guide>
        <p15:guide id="3" orient="horz" pos="1784">
          <p15:clr>
            <a:srgbClr val="A4A3A4"/>
          </p15:clr>
        </p15:guide>
        <p15:guide id="4" orient="horz" pos="2432">
          <p15:clr>
            <a:srgbClr val="A4A3A4"/>
          </p15:clr>
        </p15:guide>
        <p15:guide id="5" pos="15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69696"/>
    <a:srgbClr val="DADADA"/>
    <a:srgbClr val="DEDEDE"/>
    <a:srgbClr val="99BBFF"/>
    <a:srgbClr val="B1CBFF"/>
    <a:srgbClr val="C9DBFF"/>
    <a:srgbClr val="DBE7FF"/>
    <a:srgbClr val="DFFF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36" autoAdjust="0"/>
    <p:restoredTop sz="96112" autoAdjust="0"/>
  </p:normalViewPr>
  <p:slideViewPr>
    <p:cSldViewPr>
      <p:cViewPr varScale="1">
        <p:scale>
          <a:sx n="111" d="100"/>
          <a:sy n="111" d="100"/>
        </p:scale>
        <p:origin x="1284" y="108"/>
      </p:cViewPr>
      <p:guideLst>
        <p:guide orient="horz" pos="164"/>
        <p:guide orient="horz"/>
        <p:guide orient="horz" pos="1784"/>
        <p:guide orient="horz" pos="2432"/>
        <p:guide pos="15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35622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fld id="{42E347A2-6C35-483F-A06D-CC07D7CB13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6316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891291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609972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0"/>
            <a:r>
              <a:rPr lang="en-GB" altLang="en-US" smtClean="0"/>
              <a:t>Second level</a:t>
            </a:r>
          </a:p>
          <a:p>
            <a:pPr lvl="0"/>
            <a:r>
              <a:rPr lang="en-GB" altLang="en-US" smtClean="0"/>
              <a:t>Third level</a:t>
            </a:r>
          </a:p>
          <a:p>
            <a:pPr lvl="0"/>
            <a:r>
              <a:rPr lang="en-GB" altLang="en-US" smtClean="0"/>
              <a:t>Fourth level</a:t>
            </a:r>
          </a:p>
          <a:p>
            <a:pPr lvl="0"/>
            <a:r>
              <a:rPr lang="en-GB" altLang="en-US" smtClean="0"/>
              <a:t>Fifth level</a:t>
            </a:r>
          </a:p>
        </p:txBody>
      </p:sp>
      <p:sp>
        <p:nvSpPr>
          <p:cNvPr id="6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Lysons</a:t>
            </a:r>
            <a:r>
              <a:rPr kumimoji="0" lang="en-US" sz="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&amp; Farrington, </a:t>
            </a:r>
            <a:r>
              <a:rPr kumimoji="0" lang="en-US" sz="800" b="0" i="1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Procurement and Supply Chain Management,</a:t>
            </a:r>
            <a:r>
              <a:rPr kumimoji="0" lang="en-US" sz="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9e © Pearson Education Limited 2016</a:t>
            </a:r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10.</a:t>
            </a:r>
            <a:fld id="{EE8FF528-2F63-47C1-9125-8E65D8390175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1853702"/>
            <a:ext cx="7848600" cy="1143000"/>
          </a:xfrm>
        </p:spPr>
        <p:txBody>
          <a:bodyPr/>
          <a:lstStyle/>
          <a:p>
            <a:r>
              <a:rPr lang="en-IN" dirty="0" smtClean="0"/>
              <a:t>Chapter 10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3708154"/>
            <a:ext cx="7848600" cy="1440185"/>
          </a:xfrm>
        </p:spPr>
        <p:txBody>
          <a:bodyPr/>
          <a:lstStyle/>
          <a:p>
            <a:pPr algn="ctr">
              <a:buNone/>
            </a:pPr>
            <a:r>
              <a:rPr lang="en-IN" altLang="en-US" sz="3400" dirty="0" smtClean="0"/>
              <a:t>Sourcing, supplier selection and performance management</a:t>
            </a:r>
          </a:p>
        </p:txBody>
      </p:sp>
    </p:spTree>
  </p:cSld>
  <p:clrMapOvr>
    <a:masterClrMapping/>
  </p:clrMapOvr>
  <p:transition advTm="4300">
    <p:randomBa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305"/>
          <p:cNvSpPr>
            <a:spLocks noChangeArrowheads="1"/>
          </p:cNvSpPr>
          <p:nvPr/>
        </p:nvSpPr>
        <p:spPr bwMode="auto">
          <a:xfrm>
            <a:off x="4572000" y="994002"/>
            <a:ext cx="4572000" cy="4333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The sourcing process</a:t>
            </a:r>
          </a:p>
        </p:txBody>
      </p:sp>
      <p:sp>
        <p:nvSpPr>
          <p:cNvPr id="307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77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  <p:sp>
        <p:nvSpPr>
          <p:cNvPr id="3078" name="Rectangle 54"/>
          <p:cNvSpPr>
            <a:spLocks noChangeArrowheads="1"/>
          </p:cNvSpPr>
          <p:nvPr/>
        </p:nvSpPr>
        <p:spPr bwMode="auto">
          <a:xfrm>
            <a:off x="0" y="1863952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3079" name="Oval 279"/>
          <p:cNvSpPr>
            <a:spLocks noChangeArrowheads="1"/>
          </p:cNvSpPr>
          <p:nvPr/>
        </p:nvSpPr>
        <p:spPr bwMode="auto">
          <a:xfrm>
            <a:off x="292100" y="2217965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1.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80" name="Oval 280"/>
          <p:cNvSpPr>
            <a:spLocks noChangeArrowheads="1"/>
          </p:cNvSpPr>
          <p:nvPr/>
        </p:nvSpPr>
        <p:spPr bwMode="auto">
          <a:xfrm>
            <a:off x="292100" y="2932340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2.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81" name="Oval 281"/>
          <p:cNvSpPr>
            <a:spLocks noChangeArrowheads="1"/>
          </p:cNvSpPr>
          <p:nvPr/>
        </p:nvSpPr>
        <p:spPr bwMode="auto">
          <a:xfrm>
            <a:off x="292100" y="3648302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3.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82" name="Oval 282"/>
          <p:cNvSpPr>
            <a:spLocks noChangeArrowheads="1"/>
          </p:cNvSpPr>
          <p:nvPr/>
        </p:nvSpPr>
        <p:spPr bwMode="auto">
          <a:xfrm>
            <a:off x="292100" y="4362677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4.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83" name="Text Box 287"/>
          <p:cNvSpPr txBox="1">
            <a:spLocks noChangeArrowheads="1"/>
          </p:cNvSpPr>
          <p:nvPr/>
        </p:nvSpPr>
        <p:spPr bwMode="auto">
          <a:xfrm>
            <a:off x="903288" y="2287815"/>
            <a:ext cx="16208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Identify needs</a:t>
            </a:r>
          </a:p>
        </p:txBody>
      </p:sp>
      <p:sp>
        <p:nvSpPr>
          <p:cNvPr id="3084" name="Text Box 288"/>
          <p:cNvSpPr txBox="1">
            <a:spLocks noChangeArrowheads="1"/>
          </p:cNvSpPr>
          <p:nvPr/>
        </p:nvSpPr>
        <p:spPr bwMode="auto">
          <a:xfrm>
            <a:off x="903288" y="3002190"/>
            <a:ext cx="22621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Define requirements</a:t>
            </a:r>
          </a:p>
        </p:txBody>
      </p:sp>
      <p:sp>
        <p:nvSpPr>
          <p:cNvPr id="3085" name="Text Box 289"/>
          <p:cNvSpPr txBox="1">
            <a:spLocks noChangeArrowheads="1"/>
          </p:cNvSpPr>
          <p:nvPr/>
        </p:nvSpPr>
        <p:spPr bwMode="auto">
          <a:xfrm>
            <a:off x="903288" y="3718152"/>
            <a:ext cx="2470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Decide to make or buy</a:t>
            </a:r>
          </a:p>
        </p:txBody>
      </p:sp>
      <p:sp>
        <p:nvSpPr>
          <p:cNvPr id="3086" name="Text Box 290"/>
          <p:cNvSpPr txBox="1">
            <a:spLocks noChangeArrowheads="1"/>
          </p:cNvSpPr>
          <p:nvPr/>
        </p:nvSpPr>
        <p:spPr bwMode="auto">
          <a:xfrm>
            <a:off x="903288" y="5864452"/>
            <a:ext cx="2800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Identify possible suppliers</a:t>
            </a:r>
          </a:p>
        </p:txBody>
      </p:sp>
      <p:sp>
        <p:nvSpPr>
          <p:cNvPr id="3087" name="Text Box 291"/>
          <p:cNvSpPr txBox="1">
            <a:spLocks noChangeArrowheads="1"/>
          </p:cNvSpPr>
          <p:nvPr/>
        </p:nvSpPr>
        <p:spPr bwMode="auto">
          <a:xfrm>
            <a:off x="4767263" y="2287815"/>
            <a:ext cx="3067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Pre-screen possible sources</a:t>
            </a:r>
          </a:p>
        </p:txBody>
      </p:sp>
      <p:sp>
        <p:nvSpPr>
          <p:cNvPr id="3088" name="Text Box 292"/>
          <p:cNvSpPr txBox="1">
            <a:spLocks noChangeArrowheads="1"/>
          </p:cNvSpPr>
          <p:nvPr/>
        </p:nvSpPr>
        <p:spPr bwMode="auto">
          <a:xfrm>
            <a:off x="4767263" y="2989490"/>
            <a:ext cx="34226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Evaluate remaining supply base</a:t>
            </a:r>
          </a:p>
        </p:txBody>
      </p:sp>
      <p:sp>
        <p:nvSpPr>
          <p:cNvPr id="3089" name="Text Box 293"/>
          <p:cNvSpPr txBox="1">
            <a:spLocks noChangeArrowheads="1"/>
          </p:cNvSpPr>
          <p:nvPr/>
        </p:nvSpPr>
        <p:spPr bwMode="auto">
          <a:xfrm>
            <a:off x="4767263" y="3691165"/>
            <a:ext cx="1835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Choose supplier</a:t>
            </a:r>
          </a:p>
        </p:txBody>
      </p:sp>
      <p:sp>
        <p:nvSpPr>
          <p:cNvPr id="3090" name="Text Box 294"/>
          <p:cNvSpPr txBox="1">
            <a:spLocks noChangeArrowheads="1"/>
          </p:cNvSpPr>
          <p:nvPr/>
        </p:nvSpPr>
        <p:spPr bwMode="auto">
          <a:xfrm>
            <a:off x="4767263" y="4392840"/>
            <a:ext cx="3359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Deliver product/perform service</a:t>
            </a:r>
          </a:p>
        </p:txBody>
      </p:sp>
      <p:sp>
        <p:nvSpPr>
          <p:cNvPr id="3091" name="Oval 295"/>
          <p:cNvSpPr>
            <a:spLocks noChangeArrowheads="1"/>
          </p:cNvSpPr>
          <p:nvPr/>
        </p:nvSpPr>
        <p:spPr bwMode="auto">
          <a:xfrm>
            <a:off x="292100" y="5078640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5.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2" name="Oval 296"/>
          <p:cNvSpPr>
            <a:spLocks noChangeArrowheads="1"/>
          </p:cNvSpPr>
          <p:nvPr/>
        </p:nvSpPr>
        <p:spPr bwMode="auto">
          <a:xfrm>
            <a:off x="292100" y="5794602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6.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3" name="Oval 297"/>
          <p:cNvSpPr>
            <a:spLocks noChangeArrowheads="1"/>
          </p:cNvSpPr>
          <p:nvPr/>
        </p:nvSpPr>
        <p:spPr bwMode="auto">
          <a:xfrm>
            <a:off x="4043363" y="2217965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7.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4" name="Oval 298"/>
          <p:cNvSpPr>
            <a:spLocks noChangeArrowheads="1"/>
          </p:cNvSpPr>
          <p:nvPr/>
        </p:nvSpPr>
        <p:spPr bwMode="auto">
          <a:xfrm>
            <a:off x="4043363" y="2911702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8.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5" name="Oval 299"/>
          <p:cNvSpPr>
            <a:spLocks noChangeArrowheads="1"/>
          </p:cNvSpPr>
          <p:nvPr/>
        </p:nvSpPr>
        <p:spPr bwMode="auto">
          <a:xfrm>
            <a:off x="4043363" y="3605440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9.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6" name="Oval 300"/>
          <p:cNvSpPr>
            <a:spLocks noChangeArrowheads="1"/>
          </p:cNvSpPr>
          <p:nvPr/>
        </p:nvSpPr>
        <p:spPr bwMode="auto">
          <a:xfrm>
            <a:off x="4043363" y="4299177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10.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7" name="Oval 301"/>
          <p:cNvSpPr>
            <a:spLocks noChangeArrowheads="1"/>
          </p:cNvSpPr>
          <p:nvPr/>
        </p:nvSpPr>
        <p:spPr bwMode="auto">
          <a:xfrm>
            <a:off x="4043363" y="4992915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 smtClean="0">
                <a:solidFill>
                  <a:schemeClr val="bg1"/>
                </a:solidFill>
              </a:rPr>
              <a:t>11.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  <p:sp>
        <p:nvSpPr>
          <p:cNvPr id="3098" name="Text Box 302"/>
          <p:cNvSpPr txBox="1">
            <a:spLocks noChangeArrowheads="1"/>
          </p:cNvSpPr>
          <p:nvPr/>
        </p:nvSpPr>
        <p:spPr bwMode="auto">
          <a:xfrm>
            <a:off x="903288" y="4432527"/>
            <a:ext cx="2673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Identify type of purchase</a:t>
            </a:r>
          </a:p>
        </p:txBody>
      </p:sp>
      <p:sp>
        <p:nvSpPr>
          <p:cNvPr id="3099" name="Text Box 303"/>
          <p:cNvSpPr txBox="1">
            <a:spLocks noChangeArrowheads="1"/>
          </p:cNvSpPr>
          <p:nvPr/>
        </p:nvSpPr>
        <p:spPr bwMode="auto">
          <a:xfrm>
            <a:off x="903288" y="5148490"/>
            <a:ext cx="2686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Conduct market analysis</a:t>
            </a:r>
          </a:p>
        </p:txBody>
      </p:sp>
      <p:sp>
        <p:nvSpPr>
          <p:cNvPr id="3100" name="Text Box 304"/>
          <p:cNvSpPr txBox="1">
            <a:spLocks noChangeArrowheads="1"/>
          </p:cNvSpPr>
          <p:nvPr/>
        </p:nvSpPr>
        <p:spPr bwMode="auto">
          <a:xfrm>
            <a:off x="4767263" y="5094515"/>
            <a:ext cx="40528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 smtClean="0"/>
              <a:t>Post-purchase </a:t>
            </a:r>
            <a:r>
              <a:rPr lang="en-GB" altLang="en-US" sz="1800" b="0" dirty="0"/>
              <a:t>performance evaluation</a:t>
            </a:r>
          </a:p>
        </p:txBody>
      </p:sp>
      <p:sp>
        <p:nvSpPr>
          <p:cNvPr id="3101" name="Text Box 306"/>
          <p:cNvSpPr txBox="1">
            <a:spLocks noChangeArrowheads="1"/>
          </p:cNvSpPr>
          <p:nvPr/>
        </p:nvSpPr>
        <p:spPr bwMode="auto">
          <a:xfrm>
            <a:off x="468313" y="1498604"/>
            <a:ext cx="7766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1800" b="0" dirty="0"/>
              <a:t>Sourcing is the process of identifying, selecting and developing suppliers</a:t>
            </a:r>
            <a:endParaRPr lang="en-GB" altLang="en-US" sz="1800" b="0" dirty="0"/>
          </a:p>
        </p:txBody>
      </p:sp>
      <p:sp>
        <p:nvSpPr>
          <p:cNvPr id="3102" name="Text Box 307"/>
          <p:cNvSpPr txBox="1">
            <a:spLocks noChangeArrowheads="1"/>
          </p:cNvSpPr>
          <p:nvPr/>
        </p:nvSpPr>
        <p:spPr bwMode="auto">
          <a:xfrm>
            <a:off x="2049463" y="1821090"/>
            <a:ext cx="437818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1800" dirty="0" smtClean="0"/>
              <a:t>The 11 stages of the sourcing process</a:t>
            </a:r>
            <a:endParaRPr lang="en-GB" altLang="en-US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3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4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5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6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4107" name="AutoShape 234"/>
          <p:cNvSpPr>
            <a:spLocks noChangeArrowheads="1"/>
          </p:cNvSpPr>
          <p:nvPr/>
        </p:nvSpPr>
        <p:spPr bwMode="auto">
          <a:xfrm>
            <a:off x="2408238" y="1628800"/>
            <a:ext cx="4449762" cy="79372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b="0" dirty="0" smtClean="0">
                <a:solidFill>
                  <a:schemeClr val="bg1"/>
                </a:solidFill>
              </a:rPr>
              <a:t>Sourcing information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4108" name="AutoShape 235"/>
          <p:cNvSpPr>
            <a:spLocks noChangeArrowheads="1"/>
          </p:cNvSpPr>
          <p:nvPr/>
        </p:nvSpPr>
        <p:spPr bwMode="auto">
          <a:xfrm>
            <a:off x="201613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Analysis of</a:t>
            </a:r>
          </a:p>
          <a:p>
            <a:pPr algn="ctr"/>
            <a:r>
              <a:rPr lang="en-GB" altLang="en-US" sz="1800" b="0" dirty="0"/>
              <a:t>market</a:t>
            </a:r>
          </a:p>
          <a:p>
            <a:pPr algn="ctr"/>
            <a:r>
              <a:rPr lang="en-GB" altLang="en-US" sz="1800" b="0" dirty="0"/>
              <a:t>conditions</a:t>
            </a:r>
            <a:endParaRPr lang="en-GB" altLang="en-US" sz="1800" dirty="0"/>
          </a:p>
        </p:txBody>
      </p:sp>
      <p:sp>
        <p:nvSpPr>
          <p:cNvPr id="4109" name="AutoShape 236"/>
          <p:cNvSpPr>
            <a:spLocks noChangeArrowheads="1"/>
          </p:cNvSpPr>
          <p:nvPr/>
        </p:nvSpPr>
        <p:spPr bwMode="auto">
          <a:xfrm>
            <a:off x="1641081" y="3429000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 smtClean="0"/>
              <a:t>Directives</a:t>
            </a:r>
          </a:p>
          <a:p>
            <a:pPr algn="ctr"/>
            <a:r>
              <a:rPr lang="en-GB" altLang="en-US" sz="1800" b="0" dirty="0" smtClean="0"/>
              <a:t>e.g. EU </a:t>
            </a:r>
            <a:br>
              <a:rPr lang="en-GB" altLang="en-US" sz="1800" b="0" dirty="0" smtClean="0"/>
            </a:br>
            <a:r>
              <a:rPr lang="en-GB" altLang="en-US" sz="1800" b="0" dirty="0" smtClean="0"/>
              <a:t>directives </a:t>
            </a:r>
            <a:br>
              <a:rPr lang="en-GB" altLang="en-US" sz="1800" b="0" dirty="0" smtClean="0"/>
            </a:br>
            <a:r>
              <a:rPr lang="en-GB" altLang="en-US" sz="1800" b="0" dirty="0" smtClean="0"/>
              <a:t>and </a:t>
            </a:r>
            <a:br>
              <a:rPr lang="en-GB" altLang="en-US" sz="1800" b="0" dirty="0" smtClean="0"/>
            </a:br>
            <a:r>
              <a:rPr lang="en-GB" altLang="en-US" sz="1800" b="0" dirty="0" smtClean="0"/>
              <a:t>corporate </a:t>
            </a:r>
            <a:br>
              <a:rPr lang="en-GB" altLang="en-US" sz="1800" b="0" dirty="0" smtClean="0"/>
            </a:br>
            <a:r>
              <a:rPr lang="en-GB" altLang="en-US" sz="1800" b="0" dirty="0" smtClean="0"/>
              <a:t>directives</a:t>
            </a:r>
            <a:endParaRPr lang="en-GB" altLang="en-US" sz="1800" b="0" dirty="0"/>
          </a:p>
        </p:txBody>
      </p:sp>
      <p:sp>
        <p:nvSpPr>
          <p:cNvPr id="4110" name="AutoShape 237"/>
          <p:cNvSpPr>
            <a:spLocks noChangeArrowheads="1"/>
          </p:cNvSpPr>
          <p:nvPr/>
        </p:nvSpPr>
        <p:spPr bwMode="auto">
          <a:xfrm>
            <a:off x="3086100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E-sourcing</a:t>
            </a:r>
          </a:p>
        </p:txBody>
      </p:sp>
      <p:sp>
        <p:nvSpPr>
          <p:cNvPr id="4111" name="AutoShape 238"/>
          <p:cNvSpPr>
            <a:spLocks noChangeArrowheads="1"/>
          </p:cNvSpPr>
          <p:nvPr/>
        </p:nvSpPr>
        <p:spPr bwMode="auto">
          <a:xfrm>
            <a:off x="4527550" y="3429001"/>
            <a:ext cx="14795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Locating</a:t>
            </a:r>
          </a:p>
          <a:p>
            <a:pPr algn="ctr"/>
            <a:r>
              <a:rPr lang="en-GB" altLang="en-US" sz="1800" b="0" dirty="0"/>
              <a:t>supplier</a:t>
            </a:r>
          </a:p>
          <a:p>
            <a:pPr algn="ctr"/>
            <a:r>
              <a:rPr lang="en-GB" altLang="en-US" sz="1800" b="0" dirty="0"/>
              <a:t>sources</a:t>
            </a:r>
          </a:p>
        </p:txBody>
      </p:sp>
      <p:sp>
        <p:nvSpPr>
          <p:cNvPr id="4112" name="AutoShape 239"/>
          <p:cNvSpPr>
            <a:spLocks noChangeArrowheads="1"/>
          </p:cNvSpPr>
          <p:nvPr/>
        </p:nvSpPr>
        <p:spPr bwMode="auto">
          <a:xfrm>
            <a:off x="6110288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Supplier</a:t>
            </a:r>
          </a:p>
          <a:p>
            <a:pPr algn="ctr"/>
            <a:r>
              <a:rPr lang="en-GB" altLang="en-US" sz="1800" b="0" dirty="0"/>
              <a:t>assessment</a:t>
            </a:r>
            <a:endParaRPr lang="en-GB" altLang="en-US" sz="1800" dirty="0"/>
          </a:p>
        </p:txBody>
      </p:sp>
      <p:sp>
        <p:nvSpPr>
          <p:cNvPr id="4113" name="AutoShape 240"/>
          <p:cNvSpPr>
            <a:spLocks noChangeArrowheads="1"/>
          </p:cNvSpPr>
          <p:nvPr/>
        </p:nvSpPr>
        <p:spPr bwMode="auto">
          <a:xfrm>
            <a:off x="7553325" y="3429001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Supplier</a:t>
            </a:r>
          </a:p>
          <a:p>
            <a:pPr algn="ctr"/>
            <a:r>
              <a:rPr lang="en-GB" altLang="en-US" sz="1800" b="0" dirty="0"/>
              <a:t>performance</a:t>
            </a:r>
          </a:p>
          <a:p>
            <a:pPr algn="ctr"/>
            <a:r>
              <a:rPr lang="en-GB" altLang="en-US" sz="1800" b="0" dirty="0"/>
              <a:t>rating</a:t>
            </a:r>
            <a:endParaRPr lang="en-GB" altLang="en-US" sz="1800" dirty="0"/>
          </a:p>
        </p:txBody>
      </p:sp>
      <p:cxnSp>
        <p:nvCxnSpPr>
          <p:cNvPr id="4096" name="Straight Connector 4095"/>
          <p:cNvCxnSpPr/>
          <p:nvPr/>
        </p:nvCxnSpPr>
        <p:spPr bwMode="auto">
          <a:xfrm>
            <a:off x="883531" y="2636912"/>
            <a:ext cx="7339719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00" name="Straight Connector 4099"/>
          <p:cNvCxnSpPr>
            <a:endCxn id="4108" idx="0"/>
          </p:cNvCxnSpPr>
          <p:nvPr/>
        </p:nvCxnSpPr>
        <p:spPr bwMode="auto">
          <a:xfrm flipH="1">
            <a:off x="871538" y="2636912"/>
            <a:ext cx="11993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1" name="Straight Connector 4120"/>
          <p:cNvCxnSpPr/>
          <p:nvPr/>
        </p:nvCxnSpPr>
        <p:spPr bwMode="auto">
          <a:xfrm>
            <a:off x="2408238" y="2636913"/>
            <a:ext cx="0" cy="79208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3" name="Straight Connector 4122"/>
          <p:cNvCxnSpPr/>
          <p:nvPr/>
        </p:nvCxnSpPr>
        <p:spPr bwMode="auto">
          <a:xfrm>
            <a:off x="3763914" y="2636912"/>
            <a:ext cx="0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5" name="Straight Connector 4124"/>
          <p:cNvCxnSpPr>
            <a:endCxn id="4111" idx="0"/>
          </p:cNvCxnSpPr>
          <p:nvPr/>
        </p:nvCxnSpPr>
        <p:spPr bwMode="auto">
          <a:xfrm>
            <a:off x="5267325" y="2422525"/>
            <a:ext cx="0" cy="100647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226436" name="Straight Connector 226435"/>
          <p:cNvCxnSpPr/>
          <p:nvPr/>
        </p:nvCxnSpPr>
        <p:spPr bwMode="auto">
          <a:xfrm>
            <a:off x="6780213" y="2636912"/>
            <a:ext cx="0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226438" name="Straight Connector 226437"/>
          <p:cNvCxnSpPr>
            <a:stCxn id="4113" idx="0"/>
          </p:cNvCxnSpPr>
          <p:nvPr/>
        </p:nvCxnSpPr>
        <p:spPr bwMode="auto">
          <a:xfrm flipV="1">
            <a:off x="8223250" y="2636912"/>
            <a:ext cx="0" cy="792089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sp>
        <p:nvSpPr>
          <p:cNvPr id="26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7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8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6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7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8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9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5130" name="TextBox 24"/>
          <p:cNvSpPr txBox="1">
            <a:spLocks noChangeArrowheads="1"/>
          </p:cNvSpPr>
          <p:nvPr/>
        </p:nvSpPr>
        <p:spPr bwMode="auto">
          <a:xfrm>
            <a:off x="2195736" y="1411854"/>
            <a:ext cx="482453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 smtClean="0"/>
              <a:t>Analysis of market conditions</a:t>
            </a:r>
          </a:p>
          <a:p>
            <a:pPr algn="ctr"/>
            <a:endParaRPr lang="en-GB" altLang="en-US" sz="1400" dirty="0"/>
          </a:p>
        </p:txBody>
      </p:sp>
      <p:sp>
        <p:nvSpPr>
          <p:cNvPr id="5131" name="TextBox 25"/>
          <p:cNvSpPr txBox="1">
            <a:spLocks noChangeArrowheads="1"/>
          </p:cNvSpPr>
          <p:nvPr/>
        </p:nvSpPr>
        <p:spPr bwMode="auto">
          <a:xfrm>
            <a:off x="827584" y="2276872"/>
            <a:ext cx="7344842" cy="360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SzPct val="150000"/>
            </a:pPr>
            <a:r>
              <a:rPr lang="en-GB" altLang="en-US" sz="1400" dirty="0"/>
              <a:t>  </a:t>
            </a:r>
            <a:r>
              <a:rPr lang="en-GB" altLang="en-US" sz="1800" dirty="0" smtClean="0"/>
              <a:t>Why it is important to sourcing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 smtClean="0"/>
              <a:t>  </a:t>
            </a:r>
            <a:r>
              <a:rPr lang="en-GB" altLang="en-US" sz="1600" dirty="0" smtClean="0"/>
              <a:t>Helps </a:t>
            </a:r>
            <a:r>
              <a:rPr lang="en-GB" altLang="en-US" sz="1600" dirty="0"/>
              <a:t>in forecasting long-term demand for a product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 smtClean="0"/>
              <a:t>  </a:t>
            </a:r>
            <a:r>
              <a:rPr lang="en-GB" altLang="en-US" sz="1600" dirty="0" smtClean="0"/>
              <a:t>Helps in forecasting price trends of bought-out items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 smtClean="0"/>
              <a:t>  </a:t>
            </a:r>
            <a:r>
              <a:rPr lang="en-GB" altLang="en-US" sz="1600" dirty="0" smtClean="0"/>
              <a:t>Indicates what alternative goods and supply sources are available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 smtClean="0"/>
              <a:t>  </a:t>
            </a:r>
            <a:r>
              <a:rPr lang="en-GB" altLang="en-US" sz="1600" dirty="0" smtClean="0"/>
              <a:t>Gives guidance </a:t>
            </a:r>
            <a:r>
              <a:rPr lang="en-GB" altLang="en-US" sz="1600" dirty="0"/>
              <a:t>on security of supply sources 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  <a:tabLst>
                <a:tab pos="461963" algn="l"/>
              </a:tabLst>
            </a:pPr>
            <a:r>
              <a:rPr lang="en-GB" altLang="en-US" sz="1400" dirty="0"/>
              <a:t> </a:t>
            </a:r>
            <a:r>
              <a:rPr lang="en-GB" altLang="en-US" sz="1600" dirty="0"/>
              <a:t> </a:t>
            </a:r>
            <a:r>
              <a:rPr lang="en-GB" altLang="en-US" sz="1600" dirty="0" smtClean="0"/>
              <a:t>Information </a:t>
            </a:r>
            <a:r>
              <a:rPr lang="en-GB" altLang="en-US" sz="1600" dirty="0"/>
              <a:t>on pay trends, commodity price, etc., </a:t>
            </a:r>
            <a:r>
              <a:rPr lang="en-GB" altLang="en-US" sz="1600" dirty="0" smtClean="0"/>
              <a:t>assists in	procurement strategy development</a:t>
            </a:r>
            <a:endParaRPr lang="en-US" altLang="en-US" sz="1600" dirty="0"/>
          </a:p>
        </p:txBody>
      </p:sp>
      <p:sp>
        <p:nvSpPr>
          <p:cNvPr id="5132" name="AutoShape 140"/>
          <p:cNvSpPr>
            <a:spLocks noChangeArrowheads="1"/>
          </p:cNvSpPr>
          <p:nvPr/>
        </p:nvSpPr>
        <p:spPr bwMode="auto">
          <a:xfrm>
            <a:off x="2302954" y="1340768"/>
            <a:ext cx="4536504" cy="655862"/>
          </a:xfrm>
          <a:prstGeom prst="roundRect">
            <a:avLst>
              <a:gd name="adj" fmla="val 16667"/>
            </a:avLst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dirty="0"/>
          </a:p>
        </p:txBody>
      </p:sp>
      <p:sp>
        <p:nvSpPr>
          <p:cNvPr id="1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6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7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0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1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2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3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6154" name="TextBox 24"/>
          <p:cNvSpPr txBox="1">
            <a:spLocks noChangeArrowheads="1"/>
          </p:cNvSpPr>
          <p:nvPr/>
        </p:nvSpPr>
        <p:spPr bwMode="auto">
          <a:xfrm>
            <a:off x="1367631" y="1305497"/>
            <a:ext cx="64087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 smtClean="0"/>
              <a:t>Supplier appraisal – ten facets to evaluate</a:t>
            </a:r>
            <a:endParaRPr lang="en-US" altLang="en-US" sz="18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6904030"/>
              </p:ext>
            </p:extLst>
          </p:nvPr>
        </p:nvGraphicFramePr>
        <p:xfrm>
          <a:off x="1403648" y="2204864"/>
          <a:ext cx="6096000" cy="33123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Finance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Environmental management</a:t>
                      </a:r>
                      <a:endParaRPr lang="en-GB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Insurance</a:t>
                      </a:r>
                      <a:endParaRPr lang="en-GB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Existing contracts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Productive capacity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Organisational structures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Quality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Sub-contracting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9846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Health and safety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Procurement capability and supply chain management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5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4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5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6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7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7178" name="TextBox 24"/>
          <p:cNvSpPr txBox="1">
            <a:spLocks noChangeArrowheads="1"/>
          </p:cNvSpPr>
          <p:nvPr/>
        </p:nvSpPr>
        <p:spPr bwMode="auto">
          <a:xfrm>
            <a:off x="1367631" y="1340768"/>
            <a:ext cx="64087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 smtClean="0"/>
              <a:t>Supplier evaluation factors</a:t>
            </a:r>
            <a:endParaRPr lang="en-US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267744" y="1988840"/>
            <a:ext cx="655272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Quality and process control</a:t>
            </a:r>
          </a:p>
          <a:p>
            <a:pPr marL="18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Continuous improvement</a:t>
            </a:r>
          </a:p>
          <a:p>
            <a:pPr marL="36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Facility environment</a:t>
            </a:r>
          </a:p>
          <a:p>
            <a:pPr marL="54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Customer relationship</a:t>
            </a:r>
          </a:p>
          <a:p>
            <a:pPr marL="72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Delivery</a:t>
            </a:r>
          </a:p>
          <a:p>
            <a:pPr marL="90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Inventory and warehousing</a:t>
            </a:r>
          </a:p>
          <a:p>
            <a:pPr marL="108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Ordering</a:t>
            </a:r>
          </a:p>
          <a:p>
            <a:pPr marL="126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Financial conditions</a:t>
            </a:r>
          </a:p>
          <a:p>
            <a:pPr marL="144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Certifications</a:t>
            </a:r>
          </a:p>
          <a:p>
            <a:pPr marL="162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Price</a:t>
            </a:r>
            <a:endParaRPr lang="en-US" sz="1600" dirty="0"/>
          </a:p>
        </p:txBody>
      </p:sp>
      <p:sp>
        <p:nvSpPr>
          <p:cNvPr id="14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5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157"/>
          <p:cNvSpPr>
            <a:spLocks noChangeArrowheads="1"/>
          </p:cNvSpPr>
          <p:nvPr/>
        </p:nvSpPr>
        <p:spPr bwMode="auto">
          <a:xfrm>
            <a:off x="4572000" y="1034628"/>
            <a:ext cx="4572000" cy="7381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       </a:t>
            </a:r>
            <a:r>
              <a:rPr lang="en-GB" altLang="en-US" dirty="0" smtClean="0"/>
              <a:t>Supplier performance –</a:t>
            </a:r>
          </a:p>
          <a:p>
            <a:pPr algn="ctr"/>
            <a:r>
              <a:rPr lang="en-GB" altLang="en-US" dirty="0" smtClean="0"/>
              <a:t>possible factors to evaluate</a:t>
            </a:r>
            <a:endParaRPr lang="en-GB" altLang="en-US" dirty="0"/>
          </a:p>
        </p:txBody>
      </p:sp>
      <p:sp>
        <p:nvSpPr>
          <p:cNvPr id="8197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199" name="Text Box 285"/>
          <p:cNvSpPr txBox="1">
            <a:spLocks noChangeArrowheads="1"/>
          </p:cNvSpPr>
          <p:nvPr/>
        </p:nvSpPr>
        <p:spPr bwMode="auto">
          <a:xfrm>
            <a:off x="1155700" y="1577975"/>
            <a:ext cx="974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Quality</a:t>
            </a:r>
          </a:p>
        </p:txBody>
      </p:sp>
      <p:sp>
        <p:nvSpPr>
          <p:cNvPr id="8200" name="Text Box 286"/>
          <p:cNvSpPr txBox="1">
            <a:spLocks noChangeArrowheads="1"/>
          </p:cNvSpPr>
          <p:nvPr/>
        </p:nvSpPr>
        <p:spPr bwMode="auto">
          <a:xfrm>
            <a:off x="1500188" y="2032000"/>
            <a:ext cx="27098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Dealing with problems</a:t>
            </a:r>
          </a:p>
        </p:txBody>
      </p:sp>
      <p:sp>
        <p:nvSpPr>
          <p:cNvPr id="8201" name="Text Box 287"/>
          <p:cNvSpPr txBox="1">
            <a:spLocks noChangeArrowheads="1"/>
          </p:cNvSpPr>
          <p:nvPr/>
        </p:nvSpPr>
        <p:spPr bwMode="auto">
          <a:xfrm>
            <a:off x="1789113" y="2486025"/>
            <a:ext cx="3006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Continuous improvement</a:t>
            </a:r>
          </a:p>
        </p:txBody>
      </p:sp>
      <p:sp>
        <p:nvSpPr>
          <p:cNvPr id="8202" name="Text Box 288"/>
          <p:cNvSpPr txBox="1">
            <a:spLocks noChangeArrowheads="1"/>
          </p:cNvSpPr>
          <p:nvPr/>
        </p:nvSpPr>
        <p:spPr bwMode="auto">
          <a:xfrm>
            <a:off x="2076450" y="2938463"/>
            <a:ext cx="2365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Provision of spares</a:t>
            </a:r>
          </a:p>
        </p:txBody>
      </p:sp>
      <p:sp>
        <p:nvSpPr>
          <p:cNvPr id="8203" name="Text Box 289"/>
          <p:cNvSpPr txBox="1">
            <a:spLocks noChangeArrowheads="1"/>
          </p:cNvSpPr>
          <p:nvPr/>
        </p:nvSpPr>
        <p:spPr bwMode="auto">
          <a:xfrm>
            <a:off x="2422525" y="3392488"/>
            <a:ext cx="20494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Responsiveness</a:t>
            </a:r>
          </a:p>
        </p:txBody>
      </p:sp>
      <p:sp>
        <p:nvSpPr>
          <p:cNvPr id="8204" name="Text Box 290"/>
          <p:cNvSpPr txBox="1">
            <a:spLocks noChangeArrowheads="1"/>
          </p:cNvSpPr>
          <p:nvPr/>
        </p:nvSpPr>
        <p:spPr bwMode="auto">
          <a:xfrm>
            <a:off x="2724150" y="3846513"/>
            <a:ext cx="3403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Cost and price management</a:t>
            </a:r>
          </a:p>
        </p:txBody>
      </p:sp>
      <p:sp>
        <p:nvSpPr>
          <p:cNvPr id="8205" name="Line 291"/>
          <p:cNvSpPr>
            <a:spLocks noChangeShapeType="1"/>
          </p:cNvSpPr>
          <p:nvPr/>
        </p:nvSpPr>
        <p:spPr bwMode="auto">
          <a:xfrm>
            <a:off x="684213" y="1341438"/>
            <a:ext cx="3095625" cy="4608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6" name="Oval 292"/>
          <p:cNvSpPr>
            <a:spLocks noChangeArrowheads="1"/>
          </p:cNvSpPr>
          <p:nvPr/>
        </p:nvSpPr>
        <p:spPr bwMode="auto">
          <a:xfrm>
            <a:off x="625475" y="1260475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7" name="Oval 293"/>
          <p:cNvSpPr>
            <a:spLocks noChangeArrowheads="1"/>
          </p:cNvSpPr>
          <p:nvPr/>
        </p:nvSpPr>
        <p:spPr bwMode="auto">
          <a:xfrm>
            <a:off x="942975" y="17287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8" name="Oval 294"/>
          <p:cNvSpPr>
            <a:spLocks noChangeArrowheads="1"/>
          </p:cNvSpPr>
          <p:nvPr/>
        </p:nvSpPr>
        <p:spPr bwMode="auto">
          <a:xfrm>
            <a:off x="1541122" y="2684462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9" name="Oval 295"/>
          <p:cNvSpPr>
            <a:spLocks noChangeArrowheads="1"/>
          </p:cNvSpPr>
          <p:nvPr/>
        </p:nvSpPr>
        <p:spPr bwMode="auto">
          <a:xfrm>
            <a:off x="1831975" y="3089275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0" name="Oval 296"/>
          <p:cNvSpPr>
            <a:spLocks noChangeArrowheads="1"/>
          </p:cNvSpPr>
          <p:nvPr/>
        </p:nvSpPr>
        <p:spPr bwMode="auto">
          <a:xfrm>
            <a:off x="2130425" y="3535239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1" name="Oval 297"/>
          <p:cNvSpPr>
            <a:spLocks noChangeArrowheads="1"/>
          </p:cNvSpPr>
          <p:nvPr/>
        </p:nvSpPr>
        <p:spPr bwMode="auto">
          <a:xfrm>
            <a:off x="2451100" y="39766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2" name="Oval 298"/>
          <p:cNvSpPr>
            <a:spLocks noChangeArrowheads="1"/>
          </p:cNvSpPr>
          <p:nvPr/>
        </p:nvSpPr>
        <p:spPr bwMode="auto">
          <a:xfrm>
            <a:off x="3017097" y="48783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3" name="Text Box 299"/>
          <p:cNvSpPr txBox="1">
            <a:spLocks noChangeArrowheads="1"/>
          </p:cNvSpPr>
          <p:nvPr/>
        </p:nvSpPr>
        <p:spPr bwMode="auto">
          <a:xfrm>
            <a:off x="3013075" y="4298950"/>
            <a:ext cx="1949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Communication</a:t>
            </a:r>
          </a:p>
        </p:txBody>
      </p:sp>
      <p:sp>
        <p:nvSpPr>
          <p:cNvPr id="8214" name="Oval 300"/>
          <p:cNvSpPr>
            <a:spLocks noChangeArrowheads="1"/>
          </p:cNvSpPr>
          <p:nvPr/>
        </p:nvSpPr>
        <p:spPr bwMode="auto">
          <a:xfrm>
            <a:off x="3341880" y="5338763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5" name="Text Box 301"/>
          <p:cNvSpPr txBox="1">
            <a:spLocks noChangeArrowheads="1"/>
          </p:cNvSpPr>
          <p:nvPr/>
        </p:nvSpPr>
        <p:spPr bwMode="auto">
          <a:xfrm>
            <a:off x="825500" y="1124744"/>
            <a:ext cx="83185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On-time delivery</a:t>
            </a:r>
          </a:p>
        </p:txBody>
      </p:sp>
      <p:sp>
        <p:nvSpPr>
          <p:cNvPr id="8216" name="Text Box 302"/>
          <p:cNvSpPr txBox="1">
            <a:spLocks noChangeArrowheads="1"/>
          </p:cNvSpPr>
          <p:nvPr/>
        </p:nvSpPr>
        <p:spPr bwMode="auto">
          <a:xfrm>
            <a:off x="3348038" y="4752975"/>
            <a:ext cx="141756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 smtClean="0"/>
              <a:t>IT </a:t>
            </a:r>
            <a:r>
              <a:rPr lang="en-GB" altLang="en-US" b="0" dirty="0"/>
              <a:t>systems</a:t>
            </a:r>
          </a:p>
        </p:txBody>
      </p:sp>
      <p:sp>
        <p:nvSpPr>
          <p:cNvPr id="8217" name="Text Box 303"/>
          <p:cNvSpPr txBox="1">
            <a:spLocks noChangeArrowheads="1"/>
          </p:cNvSpPr>
          <p:nvPr/>
        </p:nvSpPr>
        <p:spPr bwMode="auto">
          <a:xfrm>
            <a:off x="3635375" y="5207000"/>
            <a:ext cx="2879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Provision of clarification</a:t>
            </a:r>
          </a:p>
        </p:txBody>
      </p:sp>
      <p:sp>
        <p:nvSpPr>
          <p:cNvPr id="8218" name="Text Box 304"/>
          <p:cNvSpPr txBox="1">
            <a:spLocks noChangeArrowheads="1"/>
          </p:cNvSpPr>
          <p:nvPr/>
        </p:nvSpPr>
        <p:spPr bwMode="auto">
          <a:xfrm>
            <a:off x="3949700" y="5661025"/>
            <a:ext cx="3857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Management of contract change</a:t>
            </a:r>
          </a:p>
        </p:txBody>
      </p:sp>
      <p:sp>
        <p:nvSpPr>
          <p:cNvPr id="8219" name="Oval 305"/>
          <p:cNvSpPr>
            <a:spLocks noChangeArrowheads="1"/>
          </p:cNvSpPr>
          <p:nvPr/>
        </p:nvSpPr>
        <p:spPr bwMode="auto">
          <a:xfrm>
            <a:off x="1244600" y="21859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20" name="Oval 306"/>
          <p:cNvSpPr>
            <a:spLocks noChangeArrowheads="1"/>
          </p:cNvSpPr>
          <p:nvPr/>
        </p:nvSpPr>
        <p:spPr bwMode="auto">
          <a:xfrm>
            <a:off x="2724150" y="4437586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21" name="Oval 307"/>
          <p:cNvSpPr>
            <a:spLocks noChangeArrowheads="1"/>
          </p:cNvSpPr>
          <p:nvPr/>
        </p:nvSpPr>
        <p:spPr bwMode="auto">
          <a:xfrm>
            <a:off x="3702050" y="5815013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32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3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9222" name="TextBox 30"/>
          <p:cNvSpPr txBox="1">
            <a:spLocks noChangeArrowheads="1"/>
          </p:cNvSpPr>
          <p:nvPr/>
        </p:nvSpPr>
        <p:spPr bwMode="auto">
          <a:xfrm>
            <a:off x="1727994" y="1299646"/>
            <a:ext cx="568801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 smtClean="0"/>
              <a:t>Factors influencing the supply base</a:t>
            </a:r>
            <a:endParaRPr lang="en-US" altLang="en-US" dirty="0"/>
          </a:p>
        </p:txBody>
      </p:sp>
      <p:sp>
        <p:nvSpPr>
          <p:cNvPr id="9223" name="TextBox 31"/>
          <p:cNvSpPr txBox="1">
            <a:spLocks noChangeArrowheads="1"/>
          </p:cNvSpPr>
          <p:nvPr/>
        </p:nvSpPr>
        <p:spPr bwMode="auto">
          <a:xfrm>
            <a:off x="1283853" y="2060848"/>
            <a:ext cx="6241453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400" dirty="0"/>
              <a:t>  </a:t>
            </a:r>
            <a:r>
              <a:rPr lang="en-GB" altLang="en-US" sz="1600" dirty="0"/>
              <a:t>The range of purchases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The core competences of the buying organisation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Investment requirements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Supply chain risks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Inventory investment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Ability to respond to emergencies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Short-term </a:t>
            </a:r>
            <a:r>
              <a:rPr lang="en-GB" altLang="en-US" sz="1600" dirty="0" smtClean="0"/>
              <a:t>procurement actions</a:t>
            </a:r>
            <a:endParaRPr lang="en-GB" altLang="en-US" sz="1600" dirty="0"/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Miscellaneous factors such as social responsibilities</a:t>
            </a:r>
            <a:endParaRPr lang="en-US" altLang="en-US" sz="1600" dirty="0"/>
          </a:p>
        </p:txBody>
      </p:sp>
      <p:sp>
        <p:nvSpPr>
          <p:cNvPr id="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0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1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0246" name="TextBox 30"/>
          <p:cNvSpPr txBox="1">
            <a:spLocks noChangeArrowheads="1"/>
          </p:cNvSpPr>
          <p:nvPr/>
        </p:nvSpPr>
        <p:spPr bwMode="auto">
          <a:xfrm>
            <a:off x="1908175" y="1487488"/>
            <a:ext cx="5688013" cy="872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 smtClean="0"/>
              <a:t>Quantitative factors in favour </a:t>
            </a:r>
            <a:r>
              <a:rPr lang="en-GB" altLang="en-US" sz="1800" smtClean="0"/>
              <a:t>of </a:t>
            </a:r>
            <a:r>
              <a:rPr lang="en-GB" sz="1800" smtClean="0"/>
              <a:t>manufacturing</a:t>
            </a:r>
          </a:p>
          <a:p>
            <a:pPr algn="ctr">
              <a:lnSpc>
                <a:spcPct val="150000"/>
              </a:lnSpc>
            </a:pPr>
            <a:r>
              <a:rPr lang="en-GB" sz="1800" smtClean="0"/>
              <a:t>in-house</a:t>
            </a:r>
            <a:r>
              <a:rPr lang="en-GB" altLang="en-US" sz="1800" smtClean="0"/>
              <a:t> </a:t>
            </a:r>
            <a:r>
              <a:rPr lang="en-GB" altLang="en-US" sz="1800" dirty="0" smtClean="0"/>
              <a:t>include</a:t>
            </a:r>
            <a:endParaRPr lang="en-US" altLang="en-US" sz="1800" dirty="0"/>
          </a:p>
        </p:txBody>
      </p:sp>
      <p:sp>
        <p:nvSpPr>
          <p:cNvPr id="10247" name="TextBox 31"/>
          <p:cNvSpPr txBox="1">
            <a:spLocks noChangeArrowheads="1"/>
          </p:cNvSpPr>
          <p:nvPr/>
        </p:nvSpPr>
        <p:spPr bwMode="auto">
          <a:xfrm>
            <a:off x="1691680" y="2636838"/>
            <a:ext cx="5544145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1400" dirty="0"/>
              <a:t>  </a:t>
            </a:r>
            <a:r>
              <a:rPr lang="en-GB" altLang="en-US" sz="1600" dirty="0"/>
              <a:t>Chance to use idle capacity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1600" dirty="0"/>
              <a:t> </a:t>
            </a:r>
            <a:r>
              <a:rPr lang="en-GB" altLang="en-US" sz="1600" dirty="0" smtClean="0"/>
              <a:t>Potential lead </a:t>
            </a:r>
            <a:r>
              <a:rPr lang="en-GB" altLang="en-US" sz="1600" dirty="0"/>
              <a:t>time reduction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1600" dirty="0"/>
              <a:t> </a:t>
            </a:r>
            <a:r>
              <a:rPr lang="en-GB" altLang="en-US" sz="1600" dirty="0" smtClean="0"/>
              <a:t>Possibility </a:t>
            </a:r>
            <a:r>
              <a:rPr lang="en-GB" altLang="en-US" sz="1600" dirty="0"/>
              <a:t>of scrap utilisation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1600" dirty="0"/>
              <a:t> </a:t>
            </a:r>
            <a:r>
              <a:rPr lang="en-GB" altLang="en-US" sz="1600" dirty="0" smtClean="0"/>
              <a:t>Greater </a:t>
            </a:r>
            <a:r>
              <a:rPr lang="en-GB" altLang="en-US" sz="1600" dirty="0"/>
              <a:t>purchasing power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1600" dirty="0"/>
              <a:t> </a:t>
            </a:r>
            <a:r>
              <a:rPr lang="en-GB" altLang="en-US" sz="1600" dirty="0" smtClean="0"/>
              <a:t>Large </a:t>
            </a:r>
            <a:r>
              <a:rPr lang="en-GB" altLang="en-US" sz="1600" dirty="0"/>
              <a:t>overhead recovery base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1600" dirty="0"/>
              <a:t> </a:t>
            </a:r>
            <a:r>
              <a:rPr lang="en-GB" altLang="en-US" sz="1600" dirty="0" smtClean="0"/>
              <a:t>Cost </a:t>
            </a:r>
            <a:r>
              <a:rPr lang="en-GB" altLang="en-US" sz="1600" dirty="0"/>
              <a:t>of work known in advance</a:t>
            </a:r>
            <a:endParaRPr lang="en-US" altLang="en-US" sz="1600" dirty="0"/>
          </a:p>
        </p:txBody>
      </p:sp>
      <p:sp>
        <p:nvSpPr>
          <p:cNvPr id="10248" name="AutoShape 140"/>
          <p:cNvSpPr>
            <a:spLocks noChangeArrowheads="1"/>
          </p:cNvSpPr>
          <p:nvPr/>
        </p:nvSpPr>
        <p:spPr bwMode="auto">
          <a:xfrm>
            <a:off x="1908175" y="1536700"/>
            <a:ext cx="5832177" cy="874118"/>
          </a:xfrm>
          <a:prstGeom prst="roundRect">
            <a:avLst>
              <a:gd name="adj" fmla="val 26027"/>
            </a:avLst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dirty="0"/>
          </a:p>
        </p:txBody>
      </p:sp>
      <p:sp>
        <p:nvSpPr>
          <p:cNvPr id="10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1270" name="TextBox 30"/>
          <p:cNvSpPr txBox="1">
            <a:spLocks noChangeArrowheads="1"/>
          </p:cNvSpPr>
          <p:nvPr/>
        </p:nvSpPr>
        <p:spPr bwMode="auto">
          <a:xfrm>
            <a:off x="1149144" y="1190234"/>
            <a:ext cx="5688012" cy="456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1800" dirty="0" smtClean="0"/>
              <a:t>Potential benefits of outsourcing</a:t>
            </a:r>
            <a:endParaRPr lang="en-US" altLang="en-US" sz="1800" dirty="0"/>
          </a:p>
        </p:txBody>
      </p:sp>
      <p:sp>
        <p:nvSpPr>
          <p:cNvPr id="11271" name="TextBox 31"/>
          <p:cNvSpPr txBox="1">
            <a:spLocks noChangeArrowheads="1"/>
          </p:cNvSpPr>
          <p:nvPr/>
        </p:nvSpPr>
        <p:spPr bwMode="auto">
          <a:xfrm>
            <a:off x="1115615" y="1646769"/>
            <a:ext cx="7416825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400" dirty="0"/>
              <a:t>  </a:t>
            </a:r>
            <a:r>
              <a:rPr lang="en-GB" altLang="en-US" sz="1600" dirty="0"/>
              <a:t>Obtaining immediate investment</a:t>
            </a:r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Accessing an ICT infrastructure that is </a:t>
            </a:r>
            <a:r>
              <a:rPr lang="en-GB" altLang="en-US" sz="1600" dirty="0">
                <a:cs typeface="Arial" charset="0"/>
              </a:rPr>
              <a:t>‘</a:t>
            </a:r>
            <a:r>
              <a:rPr lang="en-GB" altLang="en-US" sz="1600" dirty="0"/>
              <a:t>state-of-the-art</a:t>
            </a:r>
            <a:r>
              <a:rPr lang="en-GB" altLang="en-US" sz="1600" dirty="0">
                <a:cs typeface="Arial" charset="0"/>
              </a:rPr>
              <a:t>’</a:t>
            </a:r>
            <a:endParaRPr lang="en-GB" altLang="en-US" sz="1600" dirty="0"/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Reduced costs </a:t>
            </a:r>
            <a:r>
              <a:rPr lang="en-GB" altLang="en-US" sz="1600" dirty="0" smtClean="0"/>
              <a:t>in excess of 10 per cent </a:t>
            </a:r>
            <a:r>
              <a:rPr lang="en-GB" altLang="en-US" sz="1600" dirty="0"/>
              <a:t>on service provision</a:t>
            </a:r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Reduced staffing levels</a:t>
            </a:r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Freeing senior management time</a:t>
            </a:r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Higher levels of service performance</a:t>
            </a:r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Greater customer satisfaction</a:t>
            </a:r>
          </a:p>
          <a:p>
            <a:pPr>
              <a:lnSpc>
                <a:spcPct val="200000"/>
              </a:lnSpc>
              <a:buSzPct val="201000"/>
              <a:buFont typeface="Courier New" pitchFamily="49" charset="0"/>
              <a:buChar char="o"/>
            </a:pPr>
            <a:r>
              <a:rPr lang="en-GB" altLang="en-US" sz="1600" dirty="0"/>
              <a:t>  Accessing proven technical and commercial world-class </a:t>
            </a:r>
            <a:r>
              <a:rPr lang="en-GB" altLang="en-US" sz="1600" dirty="0" smtClean="0"/>
              <a:t>practice</a:t>
            </a:r>
            <a:endParaRPr lang="en-US" altLang="en-US" sz="1600" dirty="0"/>
          </a:p>
        </p:txBody>
      </p:sp>
      <p:sp>
        <p:nvSpPr>
          <p:cNvPr id="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0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1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2294" name="TextBox 30"/>
          <p:cNvSpPr txBox="1">
            <a:spLocks noChangeArrowheads="1"/>
          </p:cNvSpPr>
          <p:nvPr/>
        </p:nvSpPr>
        <p:spPr bwMode="auto">
          <a:xfrm>
            <a:off x="1151620" y="994302"/>
            <a:ext cx="684076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dirty="0" smtClean="0"/>
              <a:t>Liaison with sub-contractors</a:t>
            </a:r>
          </a:p>
          <a:p>
            <a:pPr algn="ctr"/>
            <a:r>
              <a:rPr lang="en-GB" altLang="en-US" sz="1800" dirty="0" smtClean="0"/>
              <a:t> </a:t>
            </a:r>
          </a:p>
          <a:p>
            <a:pPr algn="ctr"/>
            <a:r>
              <a:rPr lang="en-GB" altLang="en-US" sz="1800" dirty="0" smtClean="0"/>
              <a:t>Matters to be considered</a:t>
            </a:r>
            <a:endParaRPr lang="en-US" altLang="en-US" sz="1800" dirty="0"/>
          </a:p>
        </p:txBody>
      </p:sp>
      <p:sp>
        <p:nvSpPr>
          <p:cNvPr id="12295" name="TextBox 31"/>
          <p:cNvSpPr txBox="1">
            <a:spLocks noChangeArrowheads="1"/>
          </p:cNvSpPr>
          <p:nvPr/>
        </p:nvSpPr>
        <p:spPr bwMode="auto">
          <a:xfrm>
            <a:off x="2699792" y="2132856"/>
            <a:ext cx="6551613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400" dirty="0"/>
              <a:t>  </a:t>
            </a:r>
            <a:r>
              <a:rPr lang="en-GB" altLang="en-US" sz="1600" dirty="0"/>
              <a:t>Planning with sub-contractor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Supply latest version of documentation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Arrange materials, tooling and specialist equipment required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Control of equipment and materials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Arrangements for stocktaking of free issue materials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Visits to sub-contractor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Logistics</a:t>
            </a:r>
            <a:endParaRPr lang="en-US" altLang="en-US" sz="1600" dirty="0"/>
          </a:p>
        </p:txBody>
      </p:sp>
      <p:sp>
        <p:nvSpPr>
          <p:cNvPr id="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0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1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3318" name="TextBox 30"/>
          <p:cNvSpPr txBox="1">
            <a:spLocks noChangeArrowheads="1"/>
          </p:cNvSpPr>
          <p:nvPr/>
        </p:nvSpPr>
        <p:spPr bwMode="auto">
          <a:xfrm>
            <a:off x="1727994" y="1344613"/>
            <a:ext cx="5688013" cy="456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 smtClean="0"/>
              <a:t>Main drivers for partnership sourcing (Southey)</a:t>
            </a:r>
            <a:endParaRPr lang="en-US" altLang="en-US" sz="1800" dirty="0"/>
          </a:p>
        </p:txBody>
      </p:sp>
      <p:sp>
        <p:nvSpPr>
          <p:cNvPr id="13319" name="TextBox 31"/>
          <p:cNvSpPr txBox="1">
            <a:spLocks noChangeArrowheads="1"/>
          </p:cNvSpPr>
          <p:nvPr/>
        </p:nvSpPr>
        <p:spPr bwMode="auto">
          <a:xfrm>
            <a:off x="2603506" y="2276475"/>
            <a:ext cx="5424481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Drive for lowest acquisition cost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Reduction in supplier base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Shortening of product lifecycles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Concentration on core business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Competitive pressures towards ‘lean’ supply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Adoption of best practices</a:t>
            </a:r>
            <a:endParaRPr lang="en-US" altLang="en-US" sz="1800" dirty="0"/>
          </a:p>
        </p:txBody>
      </p:sp>
      <p:sp>
        <p:nvSpPr>
          <p:cNvPr id="2" name="Right Arrow 1"/>
          <p:cNvSpPr/>
          <p:nvPr/>
        </p:nvSpPr>
        <p:spPr bwMode="auto">
          <a:xfrm>
            <a:off x="1908175" y="2412423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1908175" y="2996952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Right Arrow 10"/>
          <p:cNvSpPr/>
          <p:nvPr/>
        </p:nvSpPr>
        <p:spPr bwMode="auto">
          <a:xfrm>
            <a:off x="1908175" y="3509352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Right Arrow 11"/>
          <p:cNvSpPr/>
          <p:nvPr/>
        </p:nvSpPr>
        <p:spPr bwMode="auto">
          <a:xfrm>
            <a:off x="1908175" y="4077072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Right Arrow 12"/>
          <p:cNvSpPr/>
          <p:nvPr/>
        </p:nvSpPr>
        <p:spPr bwMode="auto">
          <a:xfrm>
            <a:off x="1883507" y="4653136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>
            <a:off x="1898719" y="5229200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7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9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2" name="TextBox 30"/>
          <p:cNvSpPr txBox="1">
            <a:spLocks noChangeArrowheads="1"/>
          </p:cNvSpPr>
          <p:nvPr/>
        </p:nvSpPr>
        <p:spPr bwMode="auto">
          <a:xfrm>
            <a:off x="1367718" y="1196752"/>
            <a:ext cx="6408564" cy="496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dirty="0" smtClean="0"/>
              <a:t>Definition of a procurement consortia</a:t>
            </a:r>
            <a:endParaRPr lang="en-US" altLang="en-US" dirty="0"/>
          </a:p>
        </p:txBody>
      </p:sp>
      <p:sp>
        <p:nvSpPr>
          <p:cNvPr id="14343" name="TextBox 8"/>
          <p:cNvSpPr txBox="1">
            <a:spLocks noChangeArrowheads="1"/>
          </p:cNvSpPr>
          <p:nvPr/>
        </p:nvSpPr>
        <p:spPr bwMode="auto">
          <a:xfrm>
            <a:off x="1763713" y="2349500"/>
            <a:ext cx="5400675" cy="2554288"/>
          </a:xfrm>
          <a:prstGeom prst="rect">
            <a:avLst/>
          </a:prstGeom>
          <a:noFill/>
          <a:ln w="76200">
            <a:noFill/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GB" altLang="en-US" sz="1600" dirty="0">
                <a:cs typeface="Arial" charset="0"/>
              </a:rPr>
              <a:t>‘</a:t>
            </a:r>
            <a:r>
              <a:rPr lang="en-GB" altLang="en-US" sz="1600" dirty="0"/>
              <a:t>A collaborative arrangement under which two or more organisations combine their requirements for a specified range of goods and services to gain price, design, supply availability and assurance benefits resulting from greater volumes of </a:t>
            </a:r>
            <a:r>
              <a:rPr lang="en-GB" altLang="en-US" sz="1600" dirty="0" smtClean="0"/>
              <a:t>purchases’.</a:t>
            </a:r>
            <a:endParaRPr lang="en-US" altLang="en-US" sz="1600" dirty="0"/>
          </a:p>
        </p:txBody>
      </p:sp>
      <p:sp>
        <p:nvSpPr>
          <p:cNvPr id="2" name="Frame 1"/>
          <p:cNvSpPr/>
          <p:nvPr/>
        </p:nvSpPr>
        <p:spPr bwMode="auto">
          <a:xfrm>
            <a:off x="971600" y="2060848"/>
            <a:ext cx="7056784" cy="3528392"/>
          </a:xfrm>
          <a:prstGeom prst="fram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 smtClean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0654&quot;&gt;&lt;/object&gt;&lt;object type=&quot;2&quot; unique_id=&quot;10655&quot;&gt;&lt;object type=&quot;3&quot; unique_id=&quot;10656&quot;&gt;&lt;property id=&quot;20148&quot; value=&quot;5&quot;/&gt;&lt;property id=&quot;20300&quot; value=&quot;Slide 2&quot;/&gt;&lt;property id=&quot;20307&quot; value=&quot;320&quot;/&gt;&lt;/object&gt;&lt;object type=&quot;3&quot; unique_id=&quot;10657&quot;&gt;&lt;property id=&quot;20148&quot; value=&quot;5&quot;/&gt;&lt;property id=&quot;20300&quot; value=&quot;Slide 3&quot;/&gt;&lt;property id=&quot;20307&quot; value=&quot;322&quot;/&gt;&lt;/object&gt;&lt;object type=&quot;3&quot; unique_id=&quot;10658&quot;&gt;&lt;property id=&quot;20148&quot; value=&quot;5&quot;/&gt;&lt;property id=&quot;20300&quot; value=&quot;Slide 4&quot;/&gt;&lt;property id=&quot;20307&quot; value=&quot;329&quot;/&gt;&lt;/object&gt;&lt;object type=&quot;3&quot; unique_id=&quot;10659&quot;&gt;&lt;property id=&quot;20148&quot; value=&quot;5&quot;/&gt;&lt;property id=&quot;20300&quot; value=&quot;Slide 5&quot;/&gt;&lt;property id=&quot;20307&quot; value=&quot;330&quot;/&gt;&lt;/object&gt;&lt;object type=&quot;3&quot; unique_id=&quot;10660&quot;&gt;&lt;property id=&quot;20148&quot; value=&quot;5&quot;/&gt;&lt;property id=&quot;20300&quot; value=&quot;Slide 6&quot;/&gt;&lt;property id=&quot;20307&quot; value=&quot;331&quot;/&gt;&lt;/object&gt;&lt;object type=&quot;3&quot; unique_id=&quot;10661&quot;&gt;&lt;property id=&quot;20148&quot; value=&quot;5&quot;/&gt;&lt;property id=&quot;20300&quot; value=&quot;Slide 7&quot;/&gt;&lt;property id=&quot;20307&quot; value=&quot;321&quot;/&gt;&lt;/object&gt;&lt;object type=&quot;3&quot; unique_id=&quot;10662&quot;&gt;&lt;property id=&quot;20148&quot; value=&quot;5&quot;/&gt;&lt;property id=&quot;20300&quot; value=&quot;Slide 8&quot;/&gt;&lt;property id=&quot;20307&quot; value=&quot;332&quot;/&gt;&lt;/object&gt;&lt;object type=&quot;3&quot; unique_id=&quot;10663&quot;&gt;&lt;property id=&quot;20148&quot; value=&quot;5&quot;/&gt;&lt;property id=&quot;20300&quot; value=&quot;Slide 9&quot;/&gt;&lt;property id=&quot;20307&quot; value=&quot;333&quot;/&gt;&lt;/object&gt;&lt;object type=&quot;3&quot; unique_id=&quot;10664&quot;&gt;&lt;property id=&quot;20148&quot; value=&quot;5&quot;/&gt;&lt;property id=&quot;20300&quot; value=&quot;Slide 10&quot;/&gt;&lt;property id=&quot;20307&quot; value=&quot;334&quot;/&gt;&lt;/object&gt;&lt;object type=&quot;3&quot; unique_id=&quot;10665&quot;&gt;&lt;property id=&quot;20148&quot; value=&quot;5&quot;/&gt;&lt;property id=&quot;20300&quot; value=&quot;Slide 11&quot;/&gt;&lt;property id=&quot;20307&quot; value=&quot;335&quot;/&gt;&lt;/object&gt;&lt;object type=&quot;3&quot; unique_id=&quot;10666&quot;&gt;&lt;property id=&quot;20148&quot; value=&quot;5&quot;/&gt;&lt;property id=&quot;20300&quot; value=&quot;Slide 12&quot;/&gt;&lt;property id=&quot;20307&quot; value=&quot;336&quot;/&gt;&lt;/object&gt;&lt;object type=&quot;3&quot; unique_id=&quot;10667&quot;&gt;&lt;property id=&quot;20148&quot; value=&quot;5&quot;/&gt;&lt;property id=&quot;20300&quot; value=&quot;Slide 13&quot;/&gt;&lt;property id=&quot;20307&quot; value=&quot;337&quot;/&gt;&lt;/object&gt;&lt;object type=&quot;3&quot; unique_id=&quot;11811&quot;&gt;&lt;property id=&quot;20148&quot; value=&quot;5&quot;/&gt;&lt;property id=&quot;20300&quot; value=&quot;Slide 1 - &amp;quot;Chapter 10&amp;quot;&quot;/&gt;&lt;property id=&quot;20307&quot; value=&quot;338&quot;/&gt;&lt;/object&gt;&lt;/object&gt;&lt;/object&gt;&lt;/database&gt;"/>
</p:tagLst>
</file>

<file path=ppt/theme/theme1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4501</TotalTime>
  <Words>618</Words>
  <Application>Microsoft Office PowerPoint</Application>
  <PresentationFormat>On-screen Show (4:3)</PresentationFormat>
  <Paragraphs>141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Courier New</vt:lpstr>
      <vt:lpstr>Monotype Sorts</vt:lpstr>
      <vt:lpstr>Times New Roman</vt:lpstr>
      <vt:lpstr>Wingdings</vt:lpstr>
      <vt:lpstr>Double Lines</vt:lpstr>
      <vt:lpstr>Chapter 10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Irina Neaga</cp:lastModifiedBy>
  <cp:revision>284</cp:revision>
  <cp:lastPrinted>2001-10-03T13:53:16Z</cp:lastPrinted>
  <dcterms:created xsi:type="dcterms:W3CDTF">1996-02-04T19:37:58Z</dcterms:created>
  <dcterms:modified xsi:type="dcterms:W3CDTF">2017-10-16T12:18:40Z</dcterms:modified>
</cp:coreProperties>
</file>