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4"/>
  </p:notesMasterIdLst>
  <p:handoutMasterIdLst>
    <p:handoutMasterId r:id="rId55"/>
  </p:handoutMasterIdLst>
  <p:sldIdLst>
    <p:sldId id="256" r:id="rId4"/>
    <p:sldId id="316" r:id="rId5"/>
    <p:sldId id="355" r:id="rId6"/>
    <p:sldId id="357" r:id="rId7"/>
    <p:sldId id="356" r:id="rId8"/>
    <p:sldId id="358" r:id="rId9"/>
    <p:sldId id="360" r:id="rId10"/>
    <p:sldId id="361" r:id="rId11"/>
    <p:sldId id="362" r:id="rId12"/>
    <p:sldId id="363" r:id="rId13"/>
    <p:sldId id="364" r:id="rId14"/>
    <p:sldId id="365" r:id="rId15"/>
    <p:sldId id="366" r:id="rId16"/>
    <p:sldId id="367" r:id="rId17"/>
    <p:sldId id="370" r:id="rId18"/>
    <p:sldId id="369" r:id="rId19"/>
    <p:sldId id="371" r:id="rId20"/>
    <p:sldId id="372" r:id="rId21"/>
    <p:sldId id="373" r:id="rId22"/>
    <p:sldId id="374" r:id="rId23"/>
    <p:sldId id="375" r:id="rId24"/>
    <p:sldId id="368" r:id="rId25"/>
    <p:sldId id="376" r:id="rId26"/>
    <p:sldId id="377" r:id="rId27"/>
    <p:sldId id="378" r:id="rId28"/>
    <p:sldId id="379" r:id="rId29"/>
    <p:sldId id="380" r:id="rId30"/>
    <p:sldId id="381" r:id="rId31"/>
    <p:sldId id="382" r:id="rId32"/>
    <p:sldId id="383" r:id="rId33"/>
    <p:sldId id="384" r:id="rId34"/>
    <p:sldId id="385" r:id="rId35"/>
    <p:sldId id="386" r:id="rId36"/>
    <p:sldId id="387" r:id="rId37"/>
    <p:sldId id="388" r:id="rId38"/>
    <p:sldId id="389" r:id="rId39"/>
    <p:sldId id="390" r:id="rId40"/>
    <p:sldId id="391" r:id="rId41"/>
    <p:sldId id="393" r:id="rId42"/>
    <p:sldId id="394" r:id="rId43"/>
    <p:sldId id="395" r:id="rId44"/>
    <p:sldId id="396" r:id="rId45"/>
    <p:sldId id="397" r:id="rId46"/>
    <p:sldId id="398" r:id="rId47"/>
    <p:sldId id="399" r:id="rId48"/>
    <p:sldId id="400" r:id="rId49"/>
    <p:sldId id="401" r:id="rId50"/>
    <p:sldId id="402" r:id="rId51"/>
    <p:sldId id="354" r:id="rId52"/>
    <p:sldId id="403" r:id="rId5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086" autoAdjust="0"/>
  </p:normalViewPr>
  <p:slideViewPr>
    <p:cSldViewPr>
      <p:cViewPr varScale="1">
        <p:scale>
          <a:sx n="92" d="100"/>
          <a:sy n="92" d="100"/>
        </p:scale>
        <p:origin x="216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16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https://informationisbeautiful.net/visualizations/worlds-biggest-data-breaches-hacks/ [accessed: 07-Mar-2019]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52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</a:t>
            </a:r>
            <a:r>
              <a:rPr lang="en-GB" baseline="0" dirty="0"/>
              <a:t> from </a:t>
            </a:r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(2015), By T. Connolly, C. </a:t>
            </a:r>
            <a:r>
              <a:rPr lang="en-GB" dirty="0" err="1"/>
              <a:t>Begg</a:t>
            </a:r>
            <a:r>
              <a:rPr lang="en-GB" dirty="0"/>
              <a:t>, pp. 611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95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Permissions can be granted at both levels</a:t>
            </a:r>
            <a:r>
              <a:rPr lang="en-GB" baseline="0" dirty="0" smtClean="0"/>
              <a:t> i.e. server and database.</a:t>
            </a:r>
            <a:endParaRPr lang="en-GB" dirty="0" smtClean="0"/>
          </a:p>
          <a:p>
            <a:pPr lvl="1"/>
            <a:r>
              <a:rPr lang="en-GB" dirty="0" smtClean="0"/>
              <a:t>Permissions inside the database are granted to database user accounts, not the logins.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See more:</a:t>
            </a:r>
            <a:r>
              <a:rPr lang="en-GB" baseline="0" dirty="0" smtClean="0"/>
              <a:t> </a:t>
            </a:r>
            <a:r>
              <a:rPr lang="en-GB" dirty="0" smtClean="0"/>
              <a:t>https://docs.microsoft.com/en-us/sql/relational-databases/security/authentication-access/create-a-login</a:t>
            </a:r>
          </a:p>
          <a:p>
            <a:endParaRPr lang="en-GB" dirty="0" smtClean="0"/>
          </a:p>
          <a:p>
            <a:r>
              <a:rPr lang="en-GB" dirty="0" smtClean="0"/>
              <a:t>MS SQL</a:t>
            </a:r>
            <a:r>
              <a:rPr lang="en-GB" baseline="0" dirty="0" smtClean="0"/>
              <a:t> Server also supports contained databases: https://docs.microsoft.com/en-us/sql/relational-databases/security/contained-database-users-making-your-database-portable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9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https://docs.microsoft.com/en-us/sql/relational-databases/security/authentication-access/create-a-database-user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465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https://docs.microsoft.com/en-us/dotnet/framework/data/adonet/sql/ownership-and-user-schema-separation-in-sql-server</a:t>
            </a:r>
          </a:p>
          <a:p>
            <a:r>
              <a:rPr lang="en-GB" dirty="0"/>
              <a:t>Also</a:t>
            </a:r>
            <a:r>
              <a:rPr lang="en-GB" baseline="0" dirty="0"/>
              <a:t> see: https://docs.microsoft.com/en-us/dotnet/framework/data/adonet/sql/server-and-database-roles-in-sql-server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09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https://docs.microsoft.com/en-us/sql/t-sql/statements/create-user-transact-sql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161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042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https://docs.microsoft.com/en-us/sql/t-sql/statements/grant-object-permissions-transact-sql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780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939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database</a:t>
            </a:r>
            <a:r>
              <a:rPr lang="en-GB" baseline="0" dirty="0" smtClean="0"/>
              <a:t> roles: 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26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note the restrictions with using ALL on Microsoft SQL</a:t>
            </a:r>
            <a:r>
              <a:rPr lang="en-GB" baseline="0" dirty="0"/>
              <a:t> Server.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284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https://docs.microsoft.com/en-us/sql/t-sql/statements/revoke-object-permissions-transact-sql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000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418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Recall that: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view</a:t>
            </a:r>
            <a:r>
              <a:rPr lang="en-GB" dirty="0" smtClean="0"/>
              <a:t> is a </a:t>
            </a:r>
            <a:r>
              <a:rPr lang="en-GB" b="1" i="1" dirty="0" smtClean="0"/>
              <a:t>dynamic result</a:t>
            </a:r>
            <a:r>
              <a:rPr lang="en-GB" dirty="0" smtClean="0"/>
              <a:t> of one or more relational operations (queries) operating on base tables to produce another relation.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917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https://docs.microsoft.com/en-us/sql/relational-databases/security/encryption/always-encrypted-database-engine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29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onisbeautiful.net/visualizations/worlds-biggest-data-breaches-hack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cia+model+securit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8-19&amp;wd=target(_Collaboration%20Space/Lecture%2013.one|EC02266C-EE26-41E5-9D0C-20F0BFA0118F/)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user-transact-sq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fixed-database-ro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grant-transact-sql?view=sql-server-2017#argument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public-database-rol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raid&amp;oq=rai&amp;aqs=chrome.0.69i59j69i57j35i39j0l3.3595j0j9&amp;sourceid=chrome&amp;ie=UTF-8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" TargetMode="External"/><Relationship Id="rId2" Type="http://schemas.openxmlformats.org/officeDocument/2006/relationships/hyperlink" Target="https://ico.org.uk/for-organisations/guide-to-data-protection/guide-to-the-general-data-protection-regulation-gdpr/encry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guide-to-data-protection/guide-to-the-general-data-protection-regulation-gdpr/key-definitions/what-is-personal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Security and Administration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13: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11-Mar-2019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  <a:p>
            <a:r>
              <a:rPr lang="en-GB" dirty="0"/>
              <a:t>Security Threats</a:t>
            </a:r>
          </a:p>
          <a:p>
            <a:r>
              <a:rPr lang="en-GB" dirty="0"/>
              <a:t>Countermeasures</a:t>
            </a:r>
          </a:p>
        </p:txBody>
      </p:sp>
    </p:spTree>
    <p:extLst>
      <p:ext uri="{BB962C8B-B14F-4D97-AF65-F5344CB8AC3E}">
        <p14:creationId xmlns:p14="http://schemas.microsoft.com/office/powerpoint/2010/main" val="14539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is Valuable!!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from Lecture 1, Data is valuable and it must be strictly controlled and managed.</a:t>
            </a:r>
          </a:p>
          <a:p>
            <a:endParaRPr lang="en-GB" dirty="0"/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8" y="2492896"/>
            <a:ext cx="7278961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71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is a valuable resource that must be strictly controlled and managed.</a:t>
            </a:r>
          </a:p>
          <a:p>
            <a:r>
              <a:rPr lang="en-GB" dirty="0"/>
              <a:t>Corporate data typically has strategic </a:t>
            </a:r>
            <a:r>
              <a:rPr lang="en-GB" dirty="0" smtClean="0"/>
              <a:t>importance and therefore it needs </a:t>
            </a:r>
            <a:r>
              <a:rPr lang="en-GB" dirty="0"/>
              <a:t>to be kept secure and confidential.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56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CIA Model of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hlinkClick r:id="rId2"/>
              </a:rPr>
              <a:t>CIA triad</a:t>
            </a:r>
            <a:r>
              <a:rPr lang="en-GB" dirty="0"/>
              <a:t> is a model designed to guide policies for information security within an organisation:</a:t>
            </a:r>
          </a:p>
          <a:p>
            <a:r>
              <a:rPr lang="en-GB" b="1" dirty="0"/>
              <a:t>Confidentiality</a:t>
            </a:r>
            <a:r>
              <a:rPr lang="en-GB" dirty="0"/>
              <a:t>: only authorised users should have access to information to preserve privacy, intellectual property and national security efforts.</a:t>
            </a:r>
          </a:p>
          <a:p>
            <a:r>
              <a:rPr lang="en-GB" b="1" dirty="0"/>
              <a:t>Integrity</a:t>
            </a:r>
            <a:r>
              <a:rPr lang="en-GB" dirty="0"/>
              <a:t>: only authorised users should be allowed to modify data to ensure that the information is trustworthy, consistent and accurate.</a:t>
            </a:r>
          </a:p>
          <a:p>
            <a:r>
              <a:rPr lang="en-GB" b="1" dirty="0"/>
              <a:t>Availability</a:t>
            </a:r>
            <a:r>
              <a:rPr lang="en-GB" dirty="0"/>
              <a:t>: guarantee of reliable access to the information by authorised users when needed.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71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Database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Database Security</a:t>
            </a:r>
            <a:r>
              <a:rPr lang="en-GB" dirty="0"/>
              <a:t>: </a:t>
            </a:r>
            <a:r>
              <a:rPr lang="en-GB" dirty="0" smtClean="0"/>
              <a:t>The mechanisms </a:t>
            </a:r>
            <a:r>
              <a:rPr lang="en-GB" dirty="0"/>
              <a:t>that protect the database against </a:t>
            </a:r>
            <a:r>
              <a:rPr lang="en-GB" b="1" i="1" dirty="0"/>
              <a:t>intentional</a:t>
            </a:r>
            <a:r>
              <a:rPr lang="en-GB" dirty="0"/>
              <a:t> or </a:t>
            </a:r>
            <a:r>
              <a:rPr lang="en-GB" b="1" i="1" dirty="0"/>
              <a:t>accidental</a:t>
            </a:r>
            <a:r>
              <a:rPr lang="en-GB" dirty="0"/>
              <a:t> threats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 smtClean="0"/>
              <a:t>Security </a:t>
            </a:r>
            <a:r>
              <a:rPr lang="en-GB" dirty="0"/>
              <a:t>considerations do not only apply to the data stored in the database. </a:t>
            </a:r>
          </a:p>
          <a:p>
            <a:pPr lvl="1"/>
            <a:r>
              <a:rPr lang="en-GB" dirty="0"/>
              <a:t>Security breaches may affect other parts of the system, which may in turn affect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26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Involves </a:t>
            </a:r>
            <a:r>
              <a:rPr lang="en-GB" dirty="0"/>
              <a:t>measures to avoid:</a:t>
            </a:r>
          </a:p>
          <a:p>
            <a:r>
              <a:rPr lang="en-GB" b="1" i="1" dirty="0"/>
              <a:t>Theft and fraud</a:t>
            </a:r>
            <a:r>
              <a:rPr lang="en-GB" dirty="0"/>
              <a:t>: intentional unauthorised access and/or unauthorised operations on data.</a:t>
            </a:r>
          </a:p>
          <a:p>
            <a:r>
              <a:rPr lang="en-GB" b="1" i="1" dirty="0"/>
              <a:t>Loss of confidentiality</a:t>
            </a:r>
            <a:r>
              <a:rPr lang="en-GB" dirty="0"/>
              <a:t>: maintaining secrecy over data that is critical to the organisation.</a:t>
            </a:r>
          </a:p>
          <a:p>
            <a:r>
              <a:rPr lang="en-GB" b="1" i="1" dirty="0"/>
              <a:t>Loss of privacy</a:t>
            </a:r>
            <a:r>
              <a:rPr lang="en-GB" dirty="0"/>
              <a:t>: protect data about individuals</a:t>
            </a:r>
          </a:p>
          <a:p>
            <a:r>
              <a:rPr lang="en-GB" b="1" i="1" dirty="0"/>
              <a:t>Loss of integrity</a:t>
            </a:r>
            <a:r>
              <a:rPr lang="en-GB" dirty="0"/>
              <a:t>: operations resulting in invalid or corrupted data.</a:t>
            </a:r>
          </a:p>
          <a:p>
            <a:r>
              <a:rPr lang="en-GB" b="1" i="1" dirty="0"/>
              <a:t>Loss of availability</a:t>
            </a:r>
            <a:r>
              <a:rPr lang="en-GB" dirty="0"/>
              <a:t>: data and/or the system, cannot be accessed, which can seriously affect financial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316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Any situation or event, whether intentional or unintentional, that will adversely affect a system and consequently an organisation. </a:t>
            </a:r>
          </a:p>
          <a:p>
            <a:r>
              <a:rPr lang="en-GB" dirty="0"/>
              <a:t>Threats may be caused by a situation or event that involves a person, action or circumstance that is likely to bring harm to an organisation.</a:t>
            </a:r>
          </a:p>
          <a:p>
            <a:r>
              <a:rPr lang="en-GB" dirty="0"/>
              <a:t>An organisation needs to identify the types of threats it may be subjected to and to initiate appropriate plans and countermeasures, bearing in mind the costs of implementing them.</a:t>
            </a:r>
          </a:p>
          <a:p>
            <a:r>
              <a:rPr lang="en-GB" b="1" i="1" dirty="0"/>
              <a:t>Exercise</a:t>
            </a:r>
            <a:r>
              <a:rPr lang="en-GB" dirty="0"/>
              <a:t>: 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00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of Threats to Computer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024" y="5315724"/>
            <a:ext cx="2915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Using another person’s means of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Viewing and disclosing unauthorised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Illegal entry by hacker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Blackmail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Introduction of viruses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83647" y="4221088"/>
            <a:ext cx="2575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Unauthorised amendment or copying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3648" y="5421417"/>
            <a:ext cx="2575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Data/Database Administrator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Inadequate security policies and procedures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9013" y="5391677"/>
            <a:ext cx="3429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Programmers/Operators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Creating trapdoors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 (such as creating software that is insecure)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security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Staff shortages and strikes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9013" y="4387251"/>
            <a:ext cx="295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Communication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Breaking disconnection of cables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3648" y="2132856"/>
            <a:ext cx="257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DBMS and Application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programs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l="1847"/>
          <a:stretch/>
        </p:blipFill>
        <p:spPr>
          <a:xfrm>
            <a:off x="7398060" y="3226180"/>
            <a:ext cx="942975" cy="96202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106" y="3173664"/>
            <a:ext cx="571500" cy="12763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725" y="5693816"/>
            <a:ext cx="323850" cy="9429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74" y="1989186"/>
            <a:ext cx="1190625" cy="84772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159013" y="1556792"/>
            <a:ext cx="32851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Fire/flood/bombs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mechanisms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Physical damage to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5580424"/>
            <a:ext cx="323850" cy="9429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495" y="5753489"/>
            <a:ext cx="323850" cy="94297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3185330"/>
            <a:ext cx="1190625" cy="84772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4381475"/>
            <a:ext cx="1190625" cy="847725"/>
          </a:xfrm>
          <a:prstGeom prst="rect">
            <a:avLst/>
          </a:prstGeom>
        </p:spPr>
      </p:pic>
      <p:cxnSp>
        <p:nvCxnSpPr>
          <p:cNvPr id="31" name="Straight Arrow Connector 30"/>
          <p:cNvCxnSpPr>
            <a:stCxn id="24" idx="3"/>
          </p:cNvCxnSpPr>
          <p:nvPr/>
        </p:nvCxnSpPr>
        <p:spPr>
          <a:xfrm>
            <a:off x="1949199" y="2413049"/>
            <a:ext cx="1981846" cy="1153266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8" idx="3"/>
          </p:cNvCxnSpPr>
          <p:nvPr/>
        </p:nvCxnSpPr>
        <p:spPr>
          <a:xfrm>
            <a:off x="1944249" y="3609193"/>
            <a:ext cx="1986796" cy="114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9" idx="3"/>
          </p:cNvCxnSpPr>
          <p:nvPr/>
        </p:nvCxnSpPr>
        <p:spPr>
          <a:xfrm flipV="1">
            <a:off x="1944249" y="3693168"/>
            <a:ext cx="1986796" cy="11121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9" idx="3"/>
          </p:cNvCxnSpPr>
          <p:nvPr/>
        </p:nvCxnSpPr>
        <p:spPr>
          <a:xfrm>
            <a:off x="4557606" y="3811839"/>
            <a:ext cx="28404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18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Computer-Based Security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security of a DBMS in the first instance is only as good as that of the operating system.</a:t>
            </a:r>
          </a:p>
          <a:p>
            <a:r>
              <a:rPr lang="en-GB" dirty="0"/>
              <a:t>Additional countermeasures to threats on computer systems range from security controls to administrative procedures.</a:t>
            </a:r>
          </a:p>
          <a:p>
            <a:r>
              <a:rPr lang="en-GB" dirty="0"/>
              <a:t>We will look at the following computer-based security controls for a multi-user environment:</a:t>
            </a:r>
          </a:p>
          <a:p>
            <a:pPr lvl="1"/>
            <a:r>
              <a:rPr lang="en-GB" dirty="0"/>
              <a:t>Authorisation</a:t>
            </a:r>
          </a:p>
          <a:p>
            <a:pPr lvl="1"/>
            <a:r>
              <a:rPr lang="en-GB" dirty="0"/>
              <a:t>Access controls</a:t>
            </a:r>
          </a:p>
          <a:p>
            <a:pPr lvl="1"/>
            <a:r>
              <a:rPr lang="en-GB" dirty="0"/>
              <a:t>Views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Backup and recovery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941168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Integrity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Encryption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120861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authorisation and authentication?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571" y="2955127"/>
            <a:ext cx="4142857" cy="1523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4899501"/>
            <a:ext cx="6004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Authentication</a:t>
            </a:r>
            <a:r>
              <a:rPr lang="en-GB" dirty="0"/>
              <a:t>: Confirm that I am who I am claiming to be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5514" y="5291916"/>
            <a:ext cx="699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Authorisation</a:t>
            </a:r>
            <a:r>
              <a:rPr lang="en-GB" dirty="0"/>
              <a:t>: Okay confirmed, know who you are, you can access …</a:t>
            </a:r>
          </a:p>
        </p:txBody>
      </p:sp>
    </p:spTree>
    <p:extLst>
      <p:ext uri="{BB962C8B-B14F-4D97-AF65-F5344CB8AC3E}">
        <p14:creationId xmlns:p14="http://schemas.microsoft.com/office/powerpoint/2010/main" val="39525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Authentication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A mechanism that determines whether a user is who he or she claims to be.</a:t>
            </a:r>
          </a:p>
          <a:p>
            <a:r>
              <a:rPr lang="en-GB" dirty="0"/>
              <a:t>Involves the use of logins, unique user identifiers associated with a password.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Authorisation</a:t>
            </a:r>
            <a:r>
              <a:rPr lang="en-GB" dirty="0"/>
              <a:t>: The </a:t>
            </a:r>
            <a:r>
              <a:rPr lang="en-GB" b="1" i="1" dirty="0"/>
              <a:t>granting of a right or privilege</a:t>
            </a:r>
            <a:r>
              <a:rPr lang="en-GB" dirty="0"/>
              <a:t>, which enables a subject to legitimately have access to a system or a system’s object.</a:t>
            </a:r>
          </a:p>
          <a:p>
            <a:r>
              <a:rPr lang="en-GB" b="1" i="1" dirty="0"/>
              <a:t>Involves authentication </a:t>
            </a:r>
            <a:r>
              <a:rPr lang="en-GB" i="1" dirty="0"/>
              <a:t>of subjects requesting access to objects.</a:t>
            </a:r>
          </a:p>
          <a:p>
            <a:pPr lvl="1"/>
            <a:r>
              <a:rPr lang="en-GB" i="1" dirty="0"/>
              <a:t>Subjects </a:t>
            </a:r>
            <a:r>
              <a:rPr lang="en-GB" dirty="0"/>
              <a:t>are</a:t>
            </a:r>
            <a:r>
              <a:rPr lang="en-GB" i="1" dirty="0"/>
              <a:t> </a:t>
            </a:r>
            <a:r>
              <a:rPr lang="en-GB" dirty="0"/>
              <a:t>user or programs</a:t>
            </a:r>
          </a:p>
          <a:p>
            <a:pPr lvl="1"/>
            <a:r>
              <a:rPr lang="en-GB" i="1" dirty="0"/>
              <a:t>Objects</a:t>
            </a:r>
            <a:r>
              <a:rPr lang="en-GB" dirty="0"/>
              <a:t> are tables, views, procedures, triggers, etc. in the </a:t>
            </a:r>
            <a:r>
              <a:rPr lang="en-GB" dirty="0" smtClean="0"/>
              <a:t>Database</a:t>
            </a:r>
          </a:p>
          <a:p>
            <a:r>
              <a:rPr lang="en-GB" dirty="0" smtClean="0"/>
              <a:t>NO ISO Standard for authentication and authorisation – left for DBMSs to implement.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129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</a:t>
            </a:r>
            <a:r>
              <a:rPr lang="en-GB" dirty="0" smtClean="0"/>
              <a:t>Server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Authorisation </a:t>
            </a:r>
            <a:r>
              <a:rPr lang="en-GB" sz="3600" dirty="0"/>
              <a:t>and </a:t>
            </a:r>
            <a:r>
              <a:rPr lang="en-GB" sz="3600" dirty="0" smtClean="0"/>
              <a:t>Authentication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Two </a:t>
            </a:r>
            <a:r>
              <a:rPr lang="en-GB" dirty="0"/>
              <a:t>levels of security: the server itself and the database(s).</a:t>
            </a:r>
          </a:p>
          <a:p>
            <a:r>
              <a:rPr lang="en-GB" b="1" dirty="0"/>
              <a:t>Logins</a:t>
            </a:r>
            <a:r>
              <a:rPr lang="en-GB" dirty="0"/>
              <a:t>: access to the server is granted via logins and there are two main types:</a:t>
            </a:r>
          </a:p>
          <a:p>
            <a:pPr lvl="1"/>
            <a:r>
              <a:rPr lang="en-GB" dirty="0"/>
              <a:t>SQL Server authenticated logins</a:t>
            </a:r>
          </a:p>
          <a:p>
            <a:pPr lvl="1"/>
            <a:r>
              <a:rPr lang="en-GB" dirty="0"/>
              <a:t>Windows authenticated logins</a:t>
            </a:r>
          </a:p>
          <a:p>
            <a:r>
              <a:rPr lang="en-GB" b="1" dirty="0"/>
              <a:t>Users</a:t>
            </a:r>
            <a:r>
              <a:rPr lang="en-GB" dirty="0"/>
              <a:t>: access to databases is granted via users.</a:t>
            </a:r>
          </a:p>
          <a:p>
            <a:pPr lvl="1"/>
            <a:r>
              <a:rPr lang="en-GB" dirty="0"/>
              <a:t>To get further access to a specific database, a login </a:t>
            </a:r>
            <a:r>
              <a:rPr lang="en-GB" b="1" dirty="0"/>
              <a:t>must</a:t>
            </a:r>
            <a:r>
              <a:rPr lang="en-GB" dirty="0"/>
              <a:t> be mapped to a database user.</a:t>
            </a:r>
          </a:p>
          <a:p>
            <a:pPr lvl="1"/>
            <a:r>
              <a:rPr lang="en-GB" dirty="0"/>
              <a:t>Therefore, a user mapped to a login must exist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12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Authorisation </a:t>
            </a:r>
            <a:r>
              <a:rPr lang="en-GB" sz="3600" dirty="0"/>
              <a:t>and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Permissions can be granted at both levels.</a:t>
            </a:r>
          </a:p>
          <a:p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10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Users and Logins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72816"/>
            <a:ext cx="891540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73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</a:t>
            </a:r>
            <a:r>
              <a:rPr lang="en-GB" dirty="0" err="1"/>
              <a:t>dbo</a:t>
            </a:r>
            <a:r>
              <a:rPr lang="en-GB" dirty="0"/>
              <a:t>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core concept of SQL Server security is that owners of objects have irrevocable (impossible to change) permissions to administer them.</a:t>
            </a:r>
          </a:p>
          <a:p>
            <a:r>
              <a:rPr lang="en-GB" dirty="0"/>
              <a:t>That is, you </a:t>
            </a:r>
            <a:r>
              <a:rPr lang="en-GB" b="1" dirty="0"/>
              <a:t>cannot</a:t>
            </a:r>
            <a:r>
              <a:rPr lang="en-GB" dirty="0"/>
              <a:t> :</a:t>
            </a:r>
          </a:p>
          <a:p>
            <a:pPr lvl="1"/>
            <a:r>
              <a:rPr lang="en-GB" dirty="0"/>
              <a:t>Remove privileges from an </a:t>
            </a:r>
            <a:r>
              <a:rPr lang="en-GB" b="1" i="1" dirty="0"/>
              <a:t>object </a:t>
            </a:r>
            <a:r>
              <a:rPr lang="en-GB" b="1" i="1" dirty="0" smtClean="0"/>
              <a:t>owner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Drop users from a database if they own objects in it.</a:t>
            </a:r>
          </a:p>
          <a:p>
            <a:r>
              <a:rPr lang="en-GB" b="1" dirty="0" err="1" smtClean="0"/>
              <a:t>dbo</a:t>
            </a:r>
            <a:r>
              <a:rPr lang="en-GB" dirty="0" smtClean="0"/>
              <a:t> </a:t>
            </a:r>
            <a:r>
              <a:rPr lang="en-GB" dirty="0"/>
              <a:t>is the default schema for a new database.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dbo</a:t>
            </a:r>
            <a:r>
              <a:rPr lang="en-GB" dirty="0"/>
              <a:t> schema is owned by the </a:t>
            </a:r>
            <a:r>
              <a:rPr lang="en-GB" dirty="0" err="1"/>
              <a:t>dbo</a:t>
            </a:r>
            <a:r>
              <a:rPr lang="en-GB" dirty="0"/>
              <a:t> (</a:t>
            </a:r>
            <a:r>
              <a:rPr lang="en-GB" b="1" dirty="0"/>
              <a:t>database owner</a:t>
            </a:r>
            <a:r>
              <a:rPr lang="en-GB" dirty="0"/>
              <a:t>) user account.</a:t>
            </a:r>
          </a:p>
          <a:p>
            <a:pPr lvl="1"/>
            <a:r>
              <a:rPr lang="en-GB" dirty="0"/>
              <a:t>So when you create a database, your login is mapped to the </a:t>
            </a:r>
            <a:r>
              <a:rPr lang="en-GB" dirty="0" err="1"/>
              <a:t>dbo</a:t>
            </a:r>
            <a:r>
              <a:rPr lang="en-GB" dirty="0"/>
              <a:t> user account by default – </a:t>
            </a:r>
            <a:r>
              <a:rPr lang="en-GB" i="1" dirty="0"/>
              <a:t>you own the database</a:t>
            </a:r>
            <a:r>
              <a:rPr lang="en-GB" dirty="0"/>
              <a:t>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i="1" dirty="0"/>
              <a:t>Let’s have a look …</a:t>
            </a:r>
          </a:p>
        </p:txBody>
      </p:sp>
    </p:spTree>
    <p:extLst>
      <p:ext uri="{BB962C8B-B14F-4D97-AF65-F5344CB8AC3E}">
        <p14:creationId xmlns:p14="http://schemas.microsoft.com/office/powerpoint/2010/main" val="359988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Creating a login syntax (simplified):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[WITH option_list1 | FROM source] [, option_list2 [, …]]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Create a login with a password: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Create a login requiring user to change password on first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 MUST_CHANGE;</a:t>
            </a:r>
            <a:endParaRPr lang="en-GB" dirty="0"/>
          </a:p>
          <a:p>
            <a:pPr lvl="1"/>
            <a:r>
              <a:rPr lang="en-GB" dirty="0"/>
              <a:t>Create a login from a Windows domain account: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WINDOWS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76740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Note that, a new login can connect to the server, but only has the permissions granted to the </a:t>
            </a:r>
            <a:r>
              <a:rPr lang="en-GB" b="1" dirty="0"/>
              <a:t>public role</a:t>
            </a:r>
            <a:r>
              <a:rPr lang="en-GB" dirty="0"/>
              <a:t>.</a:t>
            </a:r>
          </a:p>
          <a:p>
            <a:r>
              <a:rPr lang="en-GB" dirty="0"/>
              <a:t>You have to give permission to any additional roles that you want the login to have.</a:t>
            </a:r>
          </a:p>
        </p:txBody>
      </p:sp>
    </p:spTree>
    <p:extLst>
      <p:ext uri="{BB962C8B-B14F-4D97-AF65-F5344CB8AC3E}">
        <p14:creationId xmlns:p14="http://schemas.microsoft.com/office/powerpoint/2010/main" val="812841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use the </a:t>
            </a:r>
            <a:r>
              <a:rPr lang="en-GB" b="1" dirty="0"/>
              <a:t>CREATE USER</a:t>
            </a:r>
            <a:r>
              <a:rPr lang="en-GB" dirty="0"/>
              <a:t> command to add a user to the current database.</a:t>
            </a:r>
          </a:p>
          <a:p>
            <a:r>
              <a:rPr lang="en-GB" dirty="0"/>
              <a:t>MS SQL Server supports different types of database </a:t>
            </a:r>
            <a:r>
              <a:rPr lang="en-GB" dirty="0">
                <a:hlinkClick r:id="rId3"/>
              </a:rPr>
              <a:t>users</a:t>
            </a:r>
            <a:r>
              <a:rPr lang="en-GB" dirty="0"/>
              <a:t>.</a:t>
            </a:r>
          </a:p>
          <a:p>
            <a:r>
              <a:rPr lang="en-GB" dirty="0"/>
              <a:t>The most common is a user based on a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latin typeface="Consolas" panose="020B0609020204030204" pitchFamily="49" charset="0"/>
              </a:rPr>
              <a:t>user_name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[FOR|FROM]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limited_options_list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54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Domain Login Users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User based on SQL Server Authentication Login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Your user accounts on </a:t>
            </a:r>
            <a:r>
              <a:rPr lang="en-GB" dirty="0" smtClean="0"/>
              <a:t>the </a:t>
            </a:r>
            <a:r>
              <a:rPr lang="en-GB" dirty="0" err="1" smtClean="0"/>
              <a:t>Sql</a:t>
            </a:r>
            <a:r>
              <a:rPr lang="en-GB" dirty="0" smtClean="0"/>
              <a:t> Server we are using </a:t>
            </a:r>
            <a:r>
              <a:rPr lang="en-GB" dirty="0"/>
              <a:t>are domain login user accounts.</a:t>
            </a:r>
          </a:p>
          <a:p>
            <a:r>
              <a:rPr lang="en-GB" dirty="0"/>
              <a:t>For the practical element of this module, we will use users based on SQL Server Authentication logins.</a:t>
            </a:r>
          </a:p>
          <a:p>
            <a:r>
              <a:rPr lang="en-GB" i="1" dirty="0"/>
              <a:t>Let’s give it a go.</a:t>
            </a:r>
          </a:p>
        </p:txBody>
      </p:sp>
    </p:spTree>
    <p:extLst>
      <p:ext uri="{BB962C8B-B14F-4D97-AF65-F5344CB8AC3E}">
        <p14:creationId xmlns:p14="http://schemas.microsoft.com/office/powerpoint/2010/main" val="385305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Access </a:t>
            </a:r>
            <a:r>
              <a:rPr lang="en-GB" sz="3100" dirty="0"/>
              <a:t>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</a:t>
            </a:r>
            <a:r>
              <a:rPr lang="en-GB" b="1" i="1" dirty="0"/>
              <a:t>granting and revoking privileges</a:t>
            </a:r>
            <a:r>
              <a:rPr lang="en-GB" dirty="0"/>
              <a:t>.</a:t>
            </a:r>
          </a:p>
          <a:p>
            <a:r>
              <a:rPr lang="en-GB" dirty="0"/>
              <a:t>A privilege </a:t>
            </a:r>
            <a:r>
              <a:rPr lang="en-GB" dirty="0" smtClean="0"/>
              <a:t>allows: 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user to create or access (i.e. read, write or modify) some database object (table, view, index, etc</a:t>
            </a:r>
            <a:r>
              <a:rPr lang="en-GB" dirty="0" smtClean="0"/>
              <a:t>.), </a:t>
            </a:r>
          </a:p>
          <a:p>
            <a:pPr lvl="1"/>
            <a:r>
              <a:rPr lang="en-GB" dirty="0" smtClean="0"/>
              <a:t>or </a:t>
            </a:r>
            <a:r>
              <a:rPr lang="en-GB" dirty="0"/>
              <a:t>to run certain DBMS utilities.</a:t>
            </a:r>
          </a:p>
          <a:p>
            <a:r>
              <a:rPr lang="en-GB" dirty="0"/>
              <a:t>Privileges are granted to users to accomplish the tasks required for their jobs.</a:t>
            </a:r>
          </a:p>
          <a:p>
            <a:pPr lvl="1"/>
            <a:r>
              <a:rPr lang="en-GB" dirty="0"/>
              <a:t>Excessive granting of </a:t>
            </a:r>
            <a:r>
              <a:rPr lang="en-GB" i="1" dirty="0"/>
              <a:t>unnecessary</a:t>
            </a:r>
            <a:r>
              <a:rPr lang="en-GB" dirty="0"/>
              <a:t> privileges can compromise security.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03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Types of Access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Discretionary Access Control (DAC)</a:t>
            </a:r>
          </a:p>
          <a:p>
            <a:pPr lvl="1"/>
            <a:r>
              <a:rPr lang="en-GB" dirty="0"/>
              <a:t>Privileges are managed through SQL.</a:t>
            </a:r>
          </a:p>
          <a:p>
            <a:pPr lvl="1"/>
            <a:r>
              <a:rPr lang="en-GB" dirty="0"/>
              <a:t>Users with appropriate authorisation can grant or revoke privileges to others.</a:t>
            </a:r>
          </a:p>
          <a:p>
            <a:pPr lvl="1"/>
            <a:r>
              <a:rPr lang="en-GB" dirty="0"/>
              <a:t>Has certain weaknesses, unauthorised uses can trick an authorised user into disclosing sensitive data.</a:t>
            </a:r>
          </a:p>
          <a:p>
            <a:r>
              <a:rPr lang="en-GB" b="1" dirty="0"/>
              <a:t>Mandatory Access Control (MAC)</a:t>
            </a:r>
          </a:p>
          <a:p>
            <a:pPr lvl="1"/>
            <a:r>
              <a:rPr lang="en-GB" dirty="0"/>
              <a:t>Stricter than DAC</a:t>
            </a:r>
          </a:p>
          <a:p>
            <a:pPr lvl="1"/>
            <a:r>
              <a:rPr lang="en-GB" dirty="0"/>
              <a:t>Controlled by the operating system, under the control of a system administrator.</a:t>
            </a:r>
          </a:p>
          <a:p>
            <a:pPr lvl="1"/>
            <a:r>
              <a:rPr lang="en-GB" dirty="0"/>
              <a:t>Based on system-wide policies that cannot be changed by individual users.</a:t>
            </a:r>
          </a:p>
          <a:p>
            <a:r>
              <a:rPr lang="en-GB" dirty="0" smtClean="0"/>
              <a:t>We will, however, </a:t>
            </a:r>
            <a:r>
              <a:rPr lang="en-GB" dirty="0"/>
              <a:t>only look at DAC.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52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Discretionary Access Control (DAC)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DBMSs provided DAC.</a:t>
            </a:r>
          </a:p>
          <a:p>
            <a:r>
              <a:rPr lang="en-GB" dirty="0"/>
              <a:t>The SQL standard supports DAC through the use of the GRANT and REVOKE commands.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GRANT</a:t>
            </a:r>
            <a:r>
              <a:rPr lang="en-GB" dirty="0"/>
              <a:t> command gives privileges to users.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REVOKE</a:t>
            </a:r>
            <a:r>
              <a:rPr lang="en-GB" dirty="0"/>
              <a:t> command takes away privileges.</a:t>
            </a:r>
          </a:p>
          <a:p>
            <a:r>
              <a:rPr lang="en-GB" dirty="0"/>
              <a:t>The privileges are the actions that a user is permitted to carry out on a given base table or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72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Privileges defined by ISO Standard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38433641"/>
              </p:ext>
            </p:extLst>
          </p:nvPr>
        </p:nvGraphicFramePr>
        <p:xfrm>
          <a:off x="612775" y="1600200"/>
          <a:ext cx="8153400" cy="386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196800332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983602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Privilege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131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retrieve data</a:t>
                      </a:r>
                      <a:r>
                        <a:rPr lang="en-GB" baseline="0" dirty="0"/>
                        <a:t> from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85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INSERT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insert new rows into a table.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53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modify existing rows of</a:t>
                      </a:r>
                      <a:r>
                        <a:rPr lang="en-GB" baseline="0" dirty="0"/>
                        <a:t>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45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delete rows of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49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reference columns of a named table in integrity constraints.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Permission</a:t>
                      </a:r>
                      <a:r>
                        <a:rPr lang="en-GB" baseline="0" dirty="0"/>
                        <a:t> to create a FOREIGN KEY </a:t>
                      </a:r>
                      <a:r>
                        <a:rPr lang="en-GB" baseline="0" dirty="0" smtClean="0"/>
                        <a:t>constraint</a:t>
                      </a:r>
                      <a:endParaRPr lang="en-GB" baseline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Permission to create a view referencing PRIMARY KEY columns.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i="1" baseline="0" dirty="0"/>
                        <a:t>In other words, user is allowed to reference this column from another database object</a:t>
                      </a:r>
                      <a:r>
                        <a:rPr lang="en-GB" baseline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575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062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Privileges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INSERT/UPDATE</a:t>
            </a:r>
            <a:r>
              <a:rPr lang="en-GB" dirty="0"/>
              <a:t> privilege </a:t>
            </a:r>
            <a:endParaRPr lang="en-GB" dirty="0" smtClean="0"/>
          </a:p>
          <a:p>
            <a:pPr lvl="1"/>
            <a:r>
              <a:rPr lang="en-GB" dirty="0" smtClean="0"/>
              <a:t>can </a:t>
            </a:r>
            <a:r>
              <a:rPr lang="en-GB" dirty="0"/>
              <a:t>be restricted to </a:t>
            </a:r>
            <a:r>
              <a:rPr lang="en-GB" b="1" i="1" dirty="0"/>
              <a:t>specific columns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allowing </a:t>
            </a:r>
            <a:r>
              <a:rPr lang="en-GB" dirty="0"/>
              <a:t>changes </a:t>
            </a:r>
            <a:r>
              <a:rPr lang="en-GB" u="sng" dirty="0"/>
              <a:t>only</a:t>
            </a:r>
            <a:r>
              <a:rPr lang="en-GB" dirty="0"/>
              <a:t> to these columns.</a:t>
            </a:r>
          </a:p>
          <a:p>
            <a:r>
              <a:rPr lang="en-GB" dirty="0"/>
              <a:t>Owner of a table must explicitly grant other users the necessary privileges using GRANT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59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Privileges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create a view, the user must have SELECT privileges on all tables that make up the view and REFERENCES privileges on the named columns.</a:t>
            </a:r>
          </a:p>
          <a:p>
            <a:r>
              <a:rPr lang="en-GB" dirty="0"/>
              <a:t>When a user creates a view, it does not necessarily grant the user full privileges on the view.</a:t>
            </a:r>
          </a:p>
          <a:p>
            <a:pPr lvl="1"/>
            <a:r>
              <a:rPr lang="en-GB" dirty="0"/>
              <a:t>This will depend on the privileges the user has on the base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74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Database Level </a:t>
            </a:r>
            <a:r>
              <a:rPr lang="en-GB" dirty="0" smtClean="0"/>
              <a:t>Roles </a:t>
            </a:r>
            <a:r>
              <a:rPr lang="en-GB" dirty="0" smtClean="0"/>
              <a:t>and Permissions</a:t>
            </a:r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8938" y="1286356"/>
            <a:ext cx="6560820" cy="559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24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Syntax (simplified):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[PRIVILEGES]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GRANT OPTION]</a:t>
            </a:r>
            <a:endParaRPr lang="en-GB" dirty="0"/>
          </a:p>
          <a:p>
            <a:r>
              <a:rPr lang="en-GB" dirty="0" err="1"/>
              <a:t>PrivilegeList</a:t>
            </a:r>
            <a:r>
              <a:rPr lang="en-GB" dirty="0"/>
              <a:t> consists of one or more of the privileges to be granted separated by commas.</a:t>
            </a:r>
          </a:p>
          <a:p>
            <a:r>
              <a:rPr lang="en-GB" dirty="0"/>
              <a:t>INSERT, UPDATE and REFERENCES also accept a column list e.g.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[, …]])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9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ALL PRIVILEGES </a:t>
            </a:r>
            <a:r>
              <a:rPr lang="en-GB" dirty="0"/>
              <a:t>grants all </a:t>
            </a:r>
            <a:r>
              <a:rPr lang="en-GB" dirty="0" smtClean="0"/>
              <a:t>privileges </a:t>
            </a:r>
            <a:r>
              <a:rPr lang="en-GB" dirty="0"/>
              <a:t>to a user, e.g.: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  <a:endParaRPr lang="en-GB" dirty="0"/>
          </a:p>
          <a:p>
            <a:r>
              <a:rPr lang="en-GB" dirty="0"/>
              <a:t>However, </a:t>
            </a:r>
            <a:r>
              <a:rPr lang="en-GB" dirty="0">
                <a:hlinkClick r:id="rId3"/>
              </a:rPr>
              <a:t>MS SQL Server has deprecated the use of ALL</a:t>
            </a:r>
            <a:r>
              <a:rPr lang="en-GB" dirty="0"/>
              <a:t> and it </a:t>
            </a:r>
            <a:r>
              <a:rPr lang="en-GB" u="sng" dirty="0"/>
              <a:t>does not necessarily grant</a:t>
            </a:r>
            <a:r>
              <a:rPr lang="en-GB" dirty="0"/>
              <a:t> </a:t>
            </a:r>
            <a:r>
              <a:rPr lang="en-GB" b="1" i="1" dirty="0"/>
              <a:t>all possible</a:t>
            </a:r>
            <a:r>
              <a:rPr lang="en-GB" dirty="0"/>
              <a:t> </a:t>
            </a:r>
            <a:r>
              <a:rPr lang="en-GB" dirty="0" smtClean="0"/>
              <a:t>DATABASE privileges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You will get a warning message that using it does not grant all </a:t>
            </a:r>
            <a:r>
              <a:rPr lang="en-GB" dirty="0" smtClean="0"/>
              <a:t>possible DATABASE </a:t>
            </a:r>
            <a:r>
              <a:rPr lang="en-GB" dirty="0"/>
              <a:t>permissions.</a:t>
            </a:r>
          </a:p>
          <a:p>
            <a:pPr lvl="1"/>
            <a:r>
              <a:rPr lang="en-GB" b="1" i="1" dirty="0"/>
              <a:t>For what we want to do, it is still okay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Granting privileges to the </a:t>
            </a:r>
            <a:r>
              <a:rPr lang="en-GB" b="1" dirty="0">
                <a:hlinkClick r:id="rId3"/>
              </a:rPr>
              <a:t>PUBLIC</a:t>
            </a:r>
            <a:r>
              <a:rPr lang="en-GB" dirty="0"/>
              <a:t> role grants access to </a:t>
            </a:r>
            <a:r>
              <a:rPr lang="en-GB" b="1" i="1" dirty="0"/>
              <a:t>all</a:t>
            </a:r>
            <a:r>
              <a:rPr lang="en-GB" dirty="0"/>
              <a:t> </a:t>
            </a:r>
            <a:r>
              <a:rPr lang="en-GB" b="1" i="1" dirty="0"/>
              <a:t>present</a:t>
            </a:r>
            <a:r>
              <a:rPr lang="en-GB" dirty="0"/>
              <a:t> and </a:t>
            </a:r>
            <a:r>
              <a:rPr lang="en-GB" b="1" i="1" dirty="0"/>
              <a:t>future</a:t>
            </a:r>
            <a:r>
              <a:rPr lang="en-GB" dirty="0"/>
              <a:t> authorised users.</a:t>
            </a:r>
          </a:p>
          <a:p>
            <a:r>
              <a:rPr lang="en-GB" dirty="0" err="1"/>
              <a:t>ObjectName</a:t>
            </a:r>
            <a:r>
              <a:rPr lang="en-GB" dirty="0"/>
              <a:t> can be a base table, view, domain, character set, collation or translation.</a:t>
            </a:r>
          </a:p>
          <a:p>
            <a:r>
              <a:rPr lang="en-GB" dirty="0" err="1"/>
              <a:t>AuthorisationList</a:t>
            </a:r>
            <a:r>
              <a:rPr lang="en-GB" dirty="0"/>
              <a:t> is the user(s) to grant the privilege(s) to.</a:t>
            </a:r>
          </a:p>
          <a:p>
            <a:r>
              <a:rPr lang="en-GB" dirty="0"/>
              <a:t>Using WITH GRANT OPTION allows privileges to be passed on.</a:t>
            </a:r>
          </a:p>
          <a:p>
            <a:pPr lvl="1"/>
            <a:r>
              <a:rPr lang="en-GB" dirty="0"/>
              <a:t>The user can pass the privileges they have been given for the named object to other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30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the user P000001 full access to the Branch table and let the user pass the privileges on.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Grant specific privileges: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you want to set privileges for </a:t>
            </a:r>
            <a:r>
              <a:rPr lang="en-GB" b="1" dirty="0"/>
              <a:t>ALL Users</a:t>
            </a:r>
            <a:r>
              <a:rPr lang="en-GB" dirty="0"/>
              <a:t> (now and in the future), use the PUBLIC account. Give all users SELECT on Branch table.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31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 (simplified):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[GRANT OPTION FOR]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ALL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[PRIVILEGES]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[RESTRICT|CASCADE]</a:t>
            </a:r>
            <a:endParaRPr lang="en-GB" sz="2000" dirty="0"/>
          </a:p>
          <a:p>
            <a:r>
              <a:rPr lang="en-GB" dirty="0"/>
              <a:t>ALL PRIVILEGES refers to revoking all privileges granted to a user and has again been </a:t>
            </a:r>
            <a:r>
              <a:rPr lang="en-GB" i="1" dirty="0"/>
              <a:t>deprecated in MS SQL server</a:t>
            </a:r>
            <a:r>
              <a:rPr lang="en-GB" dirty="0"/>
              <a:t>.</a:t>
            </a:r>
          </a:p>
          <a:p>
            <a:r>
              <a:rPr lang="en-GB" dirty="0"/>
              <a:t>GRANT OPTION FOR revokes the option to grant the specified permission separately from the privileges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600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REVOKE fails if it results in an abandoned object, unless the CASCADE keyword has been specified.</a:t>
            </a:r>
          </a:p>
          <a:p>
            <a:pPr lvl="1"/>
            <a:r>
              <a:rPr lang="en-GB" dirty="0"/>
              <a:t>Abandoned means the authority that allowed the object to be created has been removed.</a:t>
            </a:r>
          </a:p>
          <a:p>
            <a:pPr lvl="1"/>
            <a:r>
              <a:rPr lang="en-GB" dirty="0"/>
              <a:t>If CASCADE is specified and REVOKE results in an abandoned object, the object is DROPPED.</a:t>
            </a:r>
          </a:p>
          <a:p>
            <a:r>
              <a:rPr lang="en-GB" dirty="0"/>
              <a:t>Privileges granted to this user by other users are not affected.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03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560" y="1550606"/>
            <a:ext cx="8771428" cy="52952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341" y="1556792"/>
            <a:ext cx="513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User A grants User B INSERT with grant option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9340" y="1926124"/>
            <a:ext cx="4699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dirty="0"/>
              <a:t>User B passes INSERT with grant to User 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339" y="2291332"/>
            <a:ext cx="489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User C receives </a:t>
            </a:r>
            <a:r>
              <a:rPr lang="en-GB" b="1" dirty="0"/>
              <a:t>same</a:t>
            </a:r>
            <a:r>
              <a:rPr lang="en-GB" dirty="0"/>
              <a:t> grants from User E too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59267" y="2664788"/>
            <a:ext cx="495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User C passes only INSERT to User D, User D cannot grant other users </a:t>
            </a:r>
            <a:r>
              <a:rPr lang="en-GB" dirty="0" smtClean="0"/>
              <a:t>privilege. </a:t>
            </a:r>
            <a:r>
              <a:rPr lang="en-GB" b="1" dirty="0" smtClean="0"/>
              <a:t>Why?</a:t>
            </a:r>
            <a:endParaRPr lang="en-GB" b="1" dirty="0"/>
          </a:p>
        </p:txBody>
      </p:sp>
      <p:cxnSp>
        <p:nvCxnSpPr>
          <p:cNvPr id="13" name="Straight Arrow Connector 12"/>
          <p:cNvCxnSpPr>
            <a:stCxn id="5" idx="1"/>
          </p:cNvCxnSpPr>
          <p:nvPr/>
        </p:nvCxnSpPr>
        <p:spPr>
          <a:xfrm flipH="1">
            <a:off x="2699792" y="1741458"/>
            <a:ext cx="1369549" cy="751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1"/>
          </p:cNvCxnSpPr>
          <p:nvPr/>
        </p:nvCxnSpPr>
        <p:spPr>
          <a:xfrm flipH="1">
            <a:off x="2843808" y="2110790"/>
            <a:ext cx="1225532" cy="1894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7740353" y="2492896"/>
            <a:ext cx="994563" cy="3273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1"/>
          </p:cNvCxnSpPr>
          <p:nvPr/>
        </p:nvCxnSpPr>
        <p:spPr>
          <a:xfrm flipH="1">
            <a:off x="2411760" y="2987954"/>
            <a:ext cx="1647507" cy="2457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7884368" y="2996952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63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540525"/>
            <a:ext cx="8771763" cy="53016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73400" y="1628800"/>
            <a:ext cx="4715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User A revokes INSERT from User B, </a:t>
            </a:r>
            <a:r>
              <a:rPr lang="en-GB" b="1" dirty="0"/>
              <a:t>but</a:t>
            </a:r>
            <a:r>
              <a:rPr lang="en-GB" dirty="0"/>
              <a:t> 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3400" y="2054885"/>
            <a:ext cx="5194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Although CASCADE has been used, the privilege is not revoked from User C and User D, because User E also granted this privilege to User C.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7944" y="2924944"/>
            <a:ext cx="519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</a:t>
            </a:r>
            <a:r>
              <a:rPr lang="en-GB"/>
              <a:t>User E </a:t>
            </a:r>
            <a:r>
              <a:rPr lang="en-GB" dirty="0"/>
              <a:t>had not given the privileges, CASCADE will revoke the privileges from Users C &amp; D too.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619672" y="1916832"/>
            <a:ext cx="259228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076056" y="2852936"/>
            <a:ext cx="1584176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84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Revoke the SELECT privilege on the Branch table from ALL Users.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CRUD privileges you have given to P000001 on the Staff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privileges you have given to P000001 on the Staff table (but note MS SQL behaviour).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28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Revoking just the GRANT OPTION from User C (in the Effects of Revoke example), without revoking the underlying privilege (INSERT in this case).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UserC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3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view mechanism provides a powerful and flexible security mechanism by hiding parts of the database from certain users.</a:t>
            </a:r>
          </a:p>
          <a:p>
            <a:r>
              <a:rPr lang="en-GB" dirty="0"/>
              <a:t>The user is not aware of any columns or rows that are missing from the view.</a:t>
            </a:r>
          </a:p>
          <a:p>
            <a:r>
              <a:rPr lang="en-GB" dirty="0"/>
              <a:t>Users can also be granted appropriate privileges to use a view, but not its base relations (tables).</a:t>
            </a:r>
          </a:p>
          <a:p>
            <a:pPr lvl="1"/>
            <a:r>
              <a:rPr lang="en-GB" dirty="0"/>
              <a:t>Thus, providing greater restrictions than simply having certain privileges granted to a user on the base table(s).</a:t>
            </a:r>
          </a:p>
          <a:p>
            <a:r>
              <a:rPr lang="en-GB" dirty="0"/>
              <a:t>Also views restrict the kinds of updates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93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Backup </a:t>
            </a:r>
            <a:r>
              <a:rPr lang="en-GB" sz="3100" dirty="0"/>
              <a:t>and Recovery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Backup</a:t>
            </a:r>
            <a:r>
              <a:rPr lang="en-GB" dirty="0"/>
              <a:t>: process of periodically taking a copy of the database and log file (and programs) to offline storage media.</a:t>
            </a:r>
          </a:p>
          <a:p>
            <a:pPr lvl="1"/>
            <a:r>
              <a:rPr lang="en-GB" dirty="0"/>
              <a:t>In the event of a failure that renders the database unusable, the backup copy and details captured in log file are used to restore the database to the latest possible consistent state.</a:t>
            </a:r>
          </a:p>
          <a:p>
            <a:r>
              <a:rPr lang="en-GB" b="1" dirty="0"/>
              <a:t>Journaling</a:t>
            </a:r>
            <a:r>
              <a:rPr lang="en-GB" dirty="0"/>
              <a:t>: process of keeping and maintaining a log file (or journal) of all changes made to database to enable effective recovery in event of failure.</a:t>
            </a:r>
          </a:p>
          <a:p>
            <a:pPr lvl="1"/>
            <a:r>
              <a:rPr lang="en-GB" dirty="0"/>
              <a:t>The log file is useful for determining the last known consistent state if the database needs restoring.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22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Integrity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Integrity constraints also contribute to maintaining a secure database system.</a:t>
            </a:r>
          </a:p>
          <a:p>
            <a:r>
              <a:rPr lang="en-GB" dirty="0"/>
              <a:t>They prevent data from becoming invalid, and hence giving misleading or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71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RAID: Redundant Array of Independent Disks</a:t>
            </a:r>
          </a:p>
          <a:p>
            <a:r>
              <a:rPr lang="en-GB" dirty="0"/>
              <a:t>Hardware that the DBMS is running on must be fault-tolerant.</a:t>
            </a:r>
          </a:p>
          <a:p>
            <a:r>
              <a:rPr lang="en-GB" dirty="0"/>
              <a:t>This means that the DBMS should continue to operate even if one of the hardware components fails.</a:t>
            </a:r>
          </a:p>
          <a:p>
            <a:r>
              <a:rPr lang="en-GB" dirty="0"/>
              <a:t>This suggests having redundant components that can be seamlessly integrated into the working system whenever there is one or more component failures.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85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main hardware components that should be fault-tolerant include disk drives, disk controllers, CPU, power supplies, and cooling fans.</a:t>
            </a:r>
          </a:p>
          <a:p>
            <a:r>
              <a:rPr lang="en-GB" dirty="0"/>
              <a:t>Disk drives are the most vulnerable components with the shortest times between failure of any of the hardware components. </a:t>
            </a:r>
          </a:p>
          <a:p>
            <a:r>
              <a:rPr lang="en-GB" dirty="0"/>
              <a:t>One solution to this problem is the use of </a:t>
            </a:r>
            <a:r>
              <a:rPr lang="en-GB" dirty="0">
                <a:hlinkClick r:id="rId2"/>
              </a:rPr>
              <a:t>RAID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Provides a large disk array comprising an arrangement of several independent disks that are organized to improve reliability and at the same time increase performance.</a:t>
            </a:r>
          </a:p>
        </p:txBody>
      </p:sp>
    </p:spTree>
    <p:extLst>
      <p:ext uri="{BB962C8B-B14F-4D97-AF65-F5344CB8AC3E}">
        <p14:creationId xmlns:p14="http://schemas.microsoft.com/office/powerpoint/2010/main" val="350378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Encryption is the encoding of data by a special algorithm that renders the data unreadable by any program without the decryption key.</a:t>
            </a:r>
          </a:p>
          <a:p>
            <a:r>
              <a:rPr lang="en-GB" dirty="0"/>
              <a:t>Requires a cipher system, consisting of:</a:t>
            </a:r>
          </a:p>
          <a:p>
            <a:pPr lvl="1"/>
            <a:r>
              <a:rPr lang="en-GB" b="1" i="1" dirty="0"/>
              <a:t>Encryption algorithm</a:t>
            </a:r>
            <a:r>
              <a:rPr lang="en-GB" dirty="0"/>
              <a:t>: converts plaintext to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Encryption Key</a:t>
            </a:r>
            <a:r>
              <a:rPr lang="en-GB" dirty="0"/>
              <a:t>: part of the input for the encrypting algorithm from a very large set of possible keys.</a:t>
            </a:r>
          </a:p>
          <a:p>
            <a:pPr lvl="1"/>
            <a:r>
              <a:rPr lang="en-GB" b="1" i="1" dirty="0"/>
              <a:t>Decryption algorithm</a:t>
            </a:r>
            <a:r>
              <a:rPr lang="en-GB" dirty="0"/>
              <a:t>: reproduces plaintext from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Decryption Key</a:t>
            </a:r>
            <a:r>
              <a:rPr lang="en-GB" dirty="0"/>
              <a:t>: part of the input for the decrypting algorithm from a very large set of possible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08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main techniques:</a:t>
            </a:r>
          </a:p>
          <a:p>
            <a:r>
              <a:rPr lang="en-GB" dirty="0"/>
              <a:t>Symmetric Key Encryption</a:t>
            </a:r>
          </a:p>
          <a:p>
            <a:pPr lvl="1"/>
            <a:r>
              <a:rPr lang="en-GB" dirty="0"/>
              <a:t>The encryption key is the same as the decryption key.</a:t>
            </a:r>
          </a:p>
          <a:p>
            <a:pPr lvl="1"/>
            <a:r>
              <a:rPr lang="en-GB" dirty="0"/>
              <a:t>Relies on safe communication lines for exchanging the key.</a:t>
            </a:r>
          </a:p>
          <a:p>
            <a:r>
              <a:rPr lang="en-GB" dirty="0"/>
              <a:t>Asymmetric Key Encryption</a:t>
            </a:r>
          </a:p>
          <a:p>
            <a:pPr lvl="1"/>
            <a:r>
              <a:rPr lang="en-GB" dirty="0"/>
              <a:t>Uses different keys for encryption and decryption.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30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data should be encrypted?</a:t>
            </a:r>
          </a:p>
        </p:txBody>
      </p:sp>
    </p:spTree>
    <p:extLst>
      <p:ext uri="{BB962C8B-B14F-4D97-AF65-F5344CB8AC3E}">
        <p14:creationId xmlns:p14="http://schemas.microsoft.com/office/powerpoint/2010/main" val="321517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Encrypting Data at 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at rest refers to inactive data stored in digital form (in our case in a database).</a:t>
            </a:r>
          </a:p>
          <a:p>
            <a:r>
              <a:rPr lang="en-GB" dirty="0"/>
              <a:t>In MS SQL Server, and Oracle, Transparent Data Encryption (TDE) is used to encrypt data at rest.</a:t>
            </a:r>
          </a:p>
          <a:p>
            <a:pPr lvl="1"/>
            <a:r>
              <a:rPr lang="en-GB" dirty="0"/>
              <a:t>TDE performs real-time I/O encryption and decryption of the data and log files.</a:t>
            </a:r>
          </a:p>
          <a:p>
            <a:pPr lvl="1"/>
            <a:r>
              <a:rPr lang="en-GB" dirty="0"/>
              <a:t>It supports both symmetric and asymmetric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80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Explain the following in terms of providing security for a database:</a:t>
            </a:r>
          </a:p>
          <a:p>
            <a:r>
              <a:rPr lang="en-GB" dirty="0"/>
              <a:t>Authorisation</a:t>
            </a:r>
          </a:p>
          <a:p>
            <a:r>
              <a:rPr lang="en-GB" dirty="0"/>
              <a:t>Authentication</a:t>
            </a:r>
          </a:p>
          <a:p>
            <a:r>
              <a:rPr lang="en-GB" dirty="0"/>
              <a:t>Access Controls</a:t>
            </a:r>
          </a:p>
          <a:p>
            <a:r>
              <a:rPr lang="en-GB" dirty="0"/>
              <a:t>Views</a:t>
            </a:r>
          </a:p>
          <a:p>
            <a:r>
              <a:rPr lang="en-GB" dirty="0"/>
              <a:t>Backup and Recovery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Encryption</a:t>
            </a:r>
          </a:p>
          <a:p>
            <a:r>
              <a:rPr lang="en-GB" dirty="0"/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83039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413519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D</a:t>
            </a:r>
            <a:r>
              <a:rPr lang="en-GB" dirty="0" smtClean="0"/>
              <a:t>ata </a:t>
            </a:r>
            <a:r>
              <a:rPr lang="en-GB" dirty="0"/>
              <a:t>S</a:t>
            </a:r>
            <a:r>
              <a:rPr lang="en-GB" dirty="0" smtClean="0"/>
              <a:t>hould be Encrypted?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Encrypt any personal information held electronically that would cause damage or distress if it were lost or stolen.</a:t>
            </a:r>
          </a:p>
          <a:p>
            <a:r>
              <a:rPr lang="en-GB" dirty="0" smtClean="0"/>
              <a:t>See what the UK government says about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>
                <a:hlinkClick r:id="rId2"/>
              </a:rPr>
              <a:t>Encryption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Data Protection</a:t>
            </a:r>
            <a:endParaRPr lang="en-GB" dirty="0" smtClean="0"/>
          </a:p>
          <a:p>
            <a:pPr lvl="1"/>
            <a:r>
              <a:rPr lang="en-GB" dirty="0" smtClean="0">
                <a:hlinkClick r:id="rId4"/>
              </a:rPr>
              <a:t>Personal Data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30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15139</TotalTime>
  <Words>2947</Words>
  <Application>Microsoft Office PowerPoint</Application>
  <PresentationFormat>On-screen Show (4:3)</PresentationFormat>
  <Paragraphs>348</Paragraphs>
  <Slides>50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Security and Administration</vt:lpstr>
      <vt:lpstr>Today’s Lecture</vt:lpstr>
      <vt:lpstr>Data is Valuable!!</vt:lpstr>
      <vt:lpstr>Data Security</vt:lpstr>
      <vt:lpstr>The CIA Model of Security</vt:lpstr>
      <vt:lpstr>Database Security</vt:lpstr>
      <vt:lpstr>Database Security</vt:lpstr>
      <vt:lpstr>Database Threats</vt:lpstr>
      <vt:lpstr>Summary of Threats to Computer Systems</vt:lpstr>
      <vt:lpstr>Countermeasures: Computer-Based Security Controls</vt:lpstr>
      <vt:lpstr>Countermeasures Authentication and Authorisation</vt:lpstr>
      <vt:lpstr>Countermeasures Authentication</vt:lpstr>
      <vt:lpstr>Countermeasures Authorisation</vt:lpstr>
      <vt:lpstr>MS SQL Server  Authorisation and Authentication</vt:lpstr>
      <vt:lpstr>MS SQL Server  Authorisation and Authentication</vt:lpstr>
      <vt:lpstr>MS SQL Server Users and Logins</vt:lpstr>
      <vt:lpstr>MS SQL dbo Schema</vt:lpstr>
      <vt:lpstr>Creating Logins in SQL Server</vt:lpstr>
      <vt:lpstr>Creating Logins in MS SQL Server</vt:lpstr>
      <vt:lpstr>Creating Database Users in SQL Server</vt:lpstr>
      <vt:lpstr>Creating Database Users in SQL Server</vt:lpstr>
      <vt:lpstr>Countermeasures Access Control</vt:lpstr>
      <vt:lpstr>Two Types of Access Control</vt:lpstr>
      <vt:lpstr>Discretionary Access Control (DAC)</vt:lpstr>
      <vt:lpstr>Privileges defined by ISO Standard</vt:lpstr>
      <vt:lpstr>Specifying Privileges</vt:lpstr>
      <vt:lpstr>Specifying Privileges</vt:lpstr>
      <vt:lpstr>MS SQL Server Database Level Roles and Permissions</vt:lpstr>
      <vt:lpstr>The GRANT Statement</vt:lpstr>
      <vt:lpstr>The GRANT Statement</vt:lpstr>
      <vt:lpstr>The GRANT Statement</vt:lpstr>
      <vt:lpstr>Granting Privileges: Examples</vt:lpstr>
      <vt:lpstr>The REVOKE Statement</vt:lpstr>
      <vt:lpstr>The REVOKE Statement</vt:lpstr>
      <vt:lpstr>Effects of Revoke</vt:lpstr>
      <vt:lpstr>Effects of Revoke</vt:lpstr>
      <vt:lpstr>Revoking Privileges: Examples</vt:lpstr>
      <vt:lpstr>Revoking Privileges: Examples</vt:lpstr>
      <vt:lpstr>Countermeasures Views</vt:lpstr>
      <vt:lpstr>Countermeasures Backup and Recovery</vt:lpstr>
      <vt:lpstr>Countermeasures Integrity</vt:lpstr>
      <vt:lpstr>Countermeasures RAID</vt:lpstr>
      <vt:lpstr>Countermeasures RAID</vt:lpstr>
      <vt:lpstr>Countermeasures Encryption</vt:lpstr>
      <vt:lpstr>Countermeasures Encryption</vt:lpstr>
      <vt:lpstr>Question</vt:lpstr>
      <vt:lpstr>Encrypting Data at Rest</vt:lpstr>
      <vt:lpstr>Review Questions</vt:lpstr>
      <vt:lpstr>Lab Exercise</vt:lpstr>
      <vt:lpstr>What Data Should be Encrypted?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1998</cp:revision>
  <cp:lastPrinted>2014-09-29T16:21:25Z</cp:lastPrinted>
  <dcterms:created xsi:type="dcterms:W3CDTF">2013-09-18T07:00:31Z</dcterms:created>
  <dcterms:modified xsi:type="dcterms:W3CDTF">2019-03-13T07:41:52Z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