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5" r:id="rId2"/>
    <p:sldId id="296" r:id="rId3"/>
    <p:sldId id="297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311" r:id="rId18"/>
    <p:sldId id="312" r:id="rId19"/>
    <p:sldId id="313" r:id="rId20"/>
    <p:sldId id="314" r:id="rId21"/>
    <p:sldId id="315" r:id="rId22"/>
    <p:sldId id="317" r:id="rId23"/>
    <p:sldId id="316" r:id="rId24"/>
    <p:sldId id="318" r:id="rId25"/>
    <p:sldId id="319" r:id="rId26"/>
    <p:sldId id="320" r:id="rId27"/>
    <p:sldId id="321" r:id="rId28"/>
    <p:sldId id="322" r:id="rId29"/>
    <p:sldId id="323" r:id="rId30"/>
    <p:sldId id="32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028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02669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607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2720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777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455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64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93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200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40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3030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7DCEBC35-AFF6-4914-99C9-BE98FEAE72C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45957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D8614E5-CF0E-47EA-A8A4-BCAF4EE6198A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F868996-EBD2-4193-BB33-A1F51D1DD67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404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p73Ms3i_vU" TargetMode="External"/><Relationship Id="rId2" Type="http://schemas.openxmlformats.org/officeDocument/2006/relationships/hyperlink" Target="http://www.youtube.com/watch?v=QVxxaj1j9nE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jpeg"/><Relationship Id="rId5" Type="http://schemas.openxmlformats.org/officeDocument/2006/relationships/hyperlink" Target="http://www.google.co.uk/url?sa=i&amp;rct=j&amp;q=&amp;esrc=s&amp;source=images&amp;cd=&amp;cad=rja&amp;uact=8&amp;docid=6_7sydh-lJVK3M&amp;tbnid=KTwdoYICOmmN9M:&amp;ved=0CAUQjRw&amp;url=http://www.biznews.com/sport/2014/07/potgieter-starts-waratahs-expect-skelton-impact/&amp;ei=rHkQVMevHcOp7AacgoHQBA&amp;psig=AFQjCNGgZ8BErTu1Qv8VCyqmoRSjudommA&amp;ust=1410452258363339" TargetMode="Externa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damienlafont.com/wp-content/uploads/2011/05/iStock_000013095284Medium_VISION_TRAINING_HOME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source=images&amp;cd=&amp;cad=rja&amp;uact=8&amp;docid=9nOOJXRR5fXo8M&amp;tbnid=6TP5sLhKb27GpM:&amp;ved=0CAcQjRw&amp;url=http://www.my-youth-basketball-player.com/basketball-dribbling-drills.html&amp;ei=3v4SVLLMDsPgaqmdgfAM&amp;bvm=bv.75097201,d.ZGU&amp;psig=AFQjCNH45qce4NPPXi_NfnDbTL5e05q0rw&amp;ust=1410617419069032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hyperlink" Target="http://www.google.co.uk/url?sa=i&amp;rct=j&amp;q=&amp;esrc=s&amp;source=images&amp;cd=&amp;cad=rja&amp;uact=8&amp;docid=snvDPf0k89h-uM&amp;tbnid=HCf_GoaaL-JLRM:&amp;ved=0CAcQjRw&amp;url=http://www.triblocal.com/orland-park/community/stories/2012/01/bullssox-academy-hosts-advanced-basketball-skills-and-drills-in-orland-park/&amp;ei=Mv8SVK_mLcXcapzZgtgC&amp;bvm=bv.75097201,d.ZGU&amp;psig=AFQjCNGHLYkrxJO9E6TCBm1hbp41JebJ2g&amp;ust=1410617489858508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o.uk/url?sa=i&amp;rct=j&amp;q=&amp;esrc=s&amp;source=images&amp;cd=&amp;cad=rja&amp;uact=8&amp;docid=MyJ2TejY0JV8IM&amp;tbnid=ga6GplLzopj2YM:&amp;ved=0CAcQjRw&amp;url=http://www.telegraph.co.uk/sponsored/lifestyle/task-assistant/10711947/virtual-assistants.html&amp;ei=iO8WVNvVG4_oaM3ZgugG&amp;bvm=bv.75097201,d.ZGU&amp;psig=AFQjCNFPfoNEgHgMG0E9tUcPWAyBs85p6A&amp;ust=1410875639362599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hyperlink" Target="http://www.wikihow.com/Image:Do-Well-on-a-Piano-Exam-Step-3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Attentional</a:t>
            </a:r>
            <a:r>
              <a:rPr lang="en-GB" dirty="0"/>
              <a:t> Process and Sport Performance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337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Long history in Mainstream Psychology. </a:t>
            </a:r>
          </a:p>
          <a:p>
            <a:pPr lvl="1"/>
            <a:r>
              <a:rPr lang="en-GB" dirty="0"/>
              <a:t>E.g. William James, Wilhelm Wundt</a:t>
            </a:r>
          </a:p>
          <a:p>
            <a:endParaRPr lang="en-GB" dirty="0"/>
          </a:p>
          <a:p>
            <a:r>
              <a:rPr lang="en-GB" dirty="0"/>
              <a:t>Interest re-ignited after second world war. </a:t>
            </a:r>
          </a:p>
          <a:p>
            <a:pPr lvl="1"/>
            <a:r>
              <a:rPr lang="en-GB" dirty="0"/>
              <a:t>How long could a radar operator watch a screen without losing focus. </a:t>
            </a:r>
          </a:p>
          <a:p>
            <a:pPr lvl="1"/>
            <a:r>
              <a:rPr lang="en-GB" dirty="0"/>
              <a:t>Cherry cocktail party phenomena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study of attention</a:t>
            </a:r>
          </a:p>
        </p:txBody>
      </p:sp>
    </p:spTree>
    <p:extLst>
      <p:ext uri="{BB962C8B-B14F-4D97-AF65-F5344CB8AC3E}">
        <p14:creationId xmlns:p14="http://schemas.microsoft.com/office/powerpoint/2010/main" val="161452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Multidisciplinary (</a:t>
            </a:r>
            <a:r>
              <a:rPr lang="en-GB" dirty="0" err="1"/>
              <a:t>Parasuraman</a:t>
            </a:r>
            <a:r>
              <a:rPr lang="en-GB" dirty="0"/>
              <a:t>, 1984). </a:t>
            </a:r>
          </a:p>
          <a:p>
            <a:endParaRPr lang="en-GB" dirty="0"/>
          </a:p>
          <a:p>
            <a:r>
              <a:rPr lang="en-GB" dirty="0"/>
              <a:t>Cognitive Psychology</a:t>
            </a:r>
          </a:p>
          <a:p>
            <a:endParaRPr lang="en-GB" dirty="0"/>
          </a:p>
          <a:p>
            <a:r>
              <a:rPr lang="en-GB" dirty="0"/>
              <a:t>Neuroscience</a:t>
            </a:r>
          </a:p>
          <a:p>
            <a:endParaRPr lang="en-GB" dirty="0"/>
          </a:p>
          <a:p>
            <a:r>
              <a:rPr lang="en-GB" dirty="0"/>
              <a:t>Developmental Psychology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Study of Attention</a:t>
            </a:r>
          </a:p>
        </p:txBody>
      </p:sp>
    </p:spTree>
    <p:extLst>
      <p:ext uri="{BB962C8B-B14F-4D97-AF65-F5344CB8AC3E}">
        <p14:creationId xmlns:p14="http://schemas.microsoft.com/office/powerpoint/2010/main" val="956991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 in Sport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Moran (1996) – Vital aspect of athletic performance. </a:t>
            </a:r>
          </a:p>
          <a:p>
            <a:pPr lvl="1"/>
            <a:r>
              <a:rPr lang="en-GB" dirty="0">
                <a:hlinkClick r:id="rId2"/>
              </a:rPr>
              <a:t>http://www.youtube.com/watch?v=QVxxaj1j9nE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http://www.youtube.com/watch?v=_p73Ms3i_vU</a:t>
            </a:r>
            <a:endParaRPr lang="en-GB" dirty="0"/>
          </a:p>
          <a:p>
            <a:endParaRPr lang="en-GB" dirty="0"/>
          </a:p>
          <a:p>
            <a:r>
              <a:rPr lang="en-GB" dirty="0"/>
              <a:t>However, despite this…. </a:t>
            </a:r>
            <a:r>
              <a:rPr lang="en-GB" dirty="0" err="1"/>
              <a:t>Boutcher</a:t>
            </a:r>
            <a:r>
              <a:rPr lang="en-GB" dirty="0"/>
              <a:t> (2008) stated that due to lack of empirical research examining a suitable framework not yet established. </a:t>
            </a:r>
          </a:p>
          <a:p>
            <a:pPr lvl="1"/>
            <a:r>
              <a:rPr lang="en-GB" dirty="0"/>
              <a:t>Explored using theory derived from other psychological perspectives.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Pictur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137" y="1412776"/>
            <a:ext cx="3190875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4" descr="data:image/jpeg;base64,/9j/4AAQSkZJRgABAQAAAQABAAD/2wCEAAkGBxQTEhUUEhQVFhUWFxQXGBUXFxcVFRYUFRQWFxQUFBUYHCggGBolHBQUITEiJSkrLi4uFx8zODMsNygtLisBCgoKDg0OGxAQGiwkHCQsLCwsLCwsLCwsLCwsLCwsLCwsLCwsLCwsLCwsLCwsLCwsLDcsLCwsLCwsLCwsKzc3K//AABEIAMIBBAMBIgACEQEDEQH/xAAcAAABBQEBAQAAAAAAAAAAAAAGAAMEBQcCAQj/xABCEAABBAAEBAMGBAMIAQIHAAABAAIDEQQSITEFBkFREyJhBzJxgZGhFLHB0UJSchUjM2KCsuHwomNzFiRDRFOS8f/EABsBAAIDAQEBAAAAAAAAAAAAAAECAAMEBQYH/8QAKhEAAgICAgICAAYCAwAAAAAAAAECEQMhEjEEQRMyBRQiM1FhBrEjUnH/2gAMAwEAAhEDEQA/AM4MoC6/EApl5Cjt3pMxeh+aelxhplzJCvMNoUqig8tj7HEOtXMGIJFKtcAnYJE60K9ixyrpArSUWossaNgKuRS+G4MyE9hu46AD90w9luA7lPz4jLUbdWj7nqfVVyY6JDsM0WM2t6dRShysINfkm3ts2FYYTASPByAkjWqJScuIyjZAkYms9J99kmwQb1HUKNI1WJ2KSQ8UmK1XUDLTkrKQSoKG6XtJyJtrzENpEDRwCpUQUEOUvDooKH5WClC8Sir6LCgtVHxKDK5FrQvsZknJTjWX+/b1TUURKscBO6N3l/i8pbvYPTXdL6ClsmM4Uc7mZwfLcbgNJD/L6HpXqEPzxPFFwIzCxYIsdwixshAGTyAHQdqOhaTtt9lzx3CeLE57buMh5vs8f3gHpm1+aqWVt0y6WNVaBaByfkYm8PHqnpdFbZScRxr1xXTXaJov1RIdZbT8mDptpqB2oVtiX+X5JWQpREkng5JCwnbDa4buuYnLt4TewPZMa8FRn6FNwSJ2VtqAHo3WpkEagQjsp2EY4kCtULS7DRM8NNTRLrE4wMeWgA1pZ7pp2PcfeaD6jQpfkVk+N9kWPD/3jb2zBRH4f+8Io7n81dwYJ8rg2NjnGx7rSaBO5rZWnF+WnRT+6+huS01fx2QySraGxq9FfFy+a01IAcR6HtWtow5Rb4TSSWtB2J01+KZ4a7KwgspxrzA7tB2cO+pV1wtrCwiSPMN6+GqwyyN6NvCKejNudnMONlLCCDlNgULLReiHpGom55ji/EiSFzSyRgJa03kc2muae2wKoXtW2F0UT4jWGbqncQzRdwRqS6PRaFHVmZyplMyUgp73l7NDqpeHjoJGFMgCFSomJTDVPxNUQXRIimcBSrcaSTZVgHjqV5OAQmSbCqogYNtkAK1wOLw0bqla7Nfvg+7tWncd1XYchrr+3cqPjRZJHX7JMkWtEjL2G3gwvjGV/maLt1W+zZ2XXBoo5JPBcabK1zCeoBHvfKkDRYtzdGlS8Nj3WBYaRsRoszxst+QJcR7PsWwkwsEzLNOYQSQDXu90N8a4dLDpLFJH/WxzfpY1RtytzxJh6il1Z0P7n5o8m4zBioiyQNexw8zHAHfq09Pip83HUheF9Hzu1yfa21Ycz8EOGmIZboXEmN9aOaf4b7jY/BQYRotKaatFVM6gZqpMzzSi56KlMeHKBIlL1TfAXibiwEHqpTdQmTEnWNQogzWqeJ0TcjVwHqEJWFkAOqv+Gytu9yLND4ISe8qy4A5z5RGD79tGta7jX5KqcL2PGT6PcRISST1UjARSyvbHCwve40GgWSUY8t8kuxkh0LIgfM7ev8jb3P7LV+X+VMNgRcLPO4ZS9xs0ASdeg+CEVaGlohez3lt+Dw39/XivIL66AXlZfWrP1ROWZhRArsdfrarYsRM7FNYXRujLZHUGmwG5Wtsk1qXH6K1lcAFcolTZSY/lSGTVo8N3do8v0Qrxjg+IwsckjWF4aCQY9SfluFoEc9/AfdORvVcsEG7HWWVHyVicznlztyST8SdUoluvtN5GjlidiYGBsrPM8NFB7Rua7jdYbiISwq1aRXJjt0vXOKYbIpgeKRTvQtFfISuo5l3LSZACVjKLZy+TVONxCewuHa4kOsaEiu42+SusNBTIi7TwmF4uh5i5w67+ZCUkkWRxt9g8ZlJwsDnBxumt3cboenxVlNw9hzSPcbJzGqy0SdB3KqMVxM1kAAaNKHUev2RjL2hJScf0o9xDWC/MXH0FD7phkWaLNRrOQTuB2tQ8ys+C8QyNkjdRbJW+wePd/ZDJKUgQ09nkT2xkddQdunbVFUvA4pWMnzeGSbNihQHbvoq3HY6NrYxHG12UB2Yt1GmoHzVJxXjUsvlc85eg6BZWpSZpbUUd4nFNdOaPkLgCe40BNKfh+Ivhfo4luo/ZDTlIix/R31VssdopjN3ZqPL2JbiIHRTtBZITQOtGtHDsbrZAU2GyEi7okX8DuueFcaMZptm9vT1TmIlHdDFCSuw5JqXRDMYSj0Kac5JoKusQsmSpKEkj8gOJLLNE000n4XrnEUpYsLY3I21FrVPRuvRTOHcIlneRG3Qe84+60epUbpDrZAZgnyODWNLnONBo3JWg8oezN0kn99KWFtOOTWqo1mOhPwUzAYVuAjsOZ4hHmcQC46e60H3QqiPn6aKYO94UWkbCiTdDp0VHy26RZwpWbjhWMjqOIANA6b76k+uqg80Yzy5RE6a2kBrarM6w1zi4jQZShnkTjsuJL5aHhtBaTsQ756lWuNild5mythZlOdxALtCSMt6Dc2Vo/wDConcJlAlkH8sMA+plJH2H0T0+JcSeyquHyHxTrZMGHJd380uv3SxMjid6TIUdxvEfCo67EfAHr6qfw3izZAMp7a/8IYxrHOB3P5Jcp8Dd53NcR/KOhPr6bINkDPiHF4oWXM7Q6Abl1jYDqsP554G1tzYe3QuJNV5mdwfS+qm88S4puILsQxzQDlZfulo7EaWd1G4dxexlcdDt219Oyy5MzUtdGvHhjJf2A8ERcaClT4EtG6MJuBscC+MBr98o91/9P8pQ7xCfdpFEaEHfT0VsMkZbRTkg4aZQ0VIhYmuqksanZIumGXI3J/4lr53OoND2xtG73hv5KsjwxL8rj/lF7gA7EHZTeXOaXYWMMFW0uIvY5rv8yq3HcYBeXtaMxNkn9ws7TbLHPYTO4dEMIRVvDi7zVlIrW/oVlOPcPEdQAGY0BsB0A+SI5eIvkqMWS7yho6knQfUo/i9nkWCZBPO0SvL2idrhbGCTQZR2BIFlFXG2VyZi4cvXAkALf+cvZpg5YxJCwQOoeaMHLZ2zsuqJ001FrGOI4B2GldFLGGyM3NktIPuuB6g9CrFK1YlEeNzntGhO4BXmDwzc5Emv1UbD4pzRQ6m9yF2/EvJzjoKvcafFI1Ie0NYyLK4j6fBRiwqdjYZBTnjQjQjb/uqYHRWR6EHsDiqIzNBrrWoUjEv1JGyh+HqrPwhl+SIq7I2HTsyajbqunhAdJ0IOSSA9EkaBZcNwBXs2BJV45qTmIMBW8J4Q2y+WwxtaD3nno1v7qRjeNyOb4cLRFG3QBumoNg2N+i8xLun/AH0/X6ppooIOLb2WckuhnwHSA+I4k73ZtL+zGD1+KcdNSYfjFzsqycqieh8FeN8dyqzQvZCw+LNHm8pa12X4Gr+6MuMwgOZcLpsshpgqsxb5XOs0AK3N1aBfZNjo45Z5pXBrWxBtnu54NADfRqNsBzPBiJDHEXF2pstLQQPjut+B1Gn2cbzFF5W4dHuHw0wlklmMYL2tYGRg0wNLjq8+8fN2CZkaTassZGXa3QURsGXdxHw3+S0GJkOXDnLsfsP0RBy3CA0dht+pVE7K57QG9fecST9Pd/NF3DxQSMZDmPwUczSyVjXsO4cLCxX2iclOwj/FgswOOwsmM9ie3YrbpJKK8mjbI0tcA5rhRB2IISzgmPGVHz5wXibm0HajsVaca4MzGR+JHTZmjb+cVt8exRBzN7MHZjJgnCt/Ccar+h36GkGk4nCuLZ4pGepaa+IOyySxyg7Ro5xmqYJuwLg4gggg0Qeh7J+LDkIwe6PE0dBL36PHr2KivwRaac0g+oWmGVSVmaeNpg1NhiUwMMQis4cLh2FHZNdiIXs2wDTj43y1liDpNe7RTfu5a3xPEjEx4mEjWiBXYi2O9Df5LOuVWBuIAus7XsB9SNPuEacMwAw2Y5y5zy0uJ2uzsP8AUfoq5XY6qi24Li5ZoIaa3I6OpDdPa4CvINic1X2pBPtW4RnwUeLLSXxODJAd3RONC9Bs4ij6oi5Ax+uIgJ/w5pa+BdmH5pvnLE+Lw3HhxJAZoczHC81trLqOmh1QxyuNEo+e42xAuzF1FtA1qHdCe4XeI4h5/wC72rX+W6qwFEkb6poKzigJjz53Ou3Gj06LkFNkr0JgMlRuuvy/RWMoNbV6fJVeGRfhoQ9oJGpGxUFT2DuGYbOilvwtq7GBFp4YUKWWqdIq4uHaJK5DaSVylEyvmcGZOCXRReGYN00gY3c/ktT4VyjFFHbwLrUlYcTnPfR6rzfA8TxtN236MoxV2mSVpGJwuEleY9AboHuUJcb5efDJlaCQdimnKaVor8TxPEzypumD8oNKBJGUQO4TLYGRxJ7C1fcK5Nst8Y6nXw29B1LnLP8AJI25vA8TBG+RW8HgMODt2jpn2Bt5GggH52VZcuzmKVrx31+B3Vbx6culOvlGg7Bo2AS4Zi25XEu93X5INybs49R2vRsXvMBHxHz2/wC+iYEB/wC/uVB5Exjp4AXsc0NJDSRQczoR3FH7oky3s0/Q/sujDa2cySSdFOMAQ7Nd/f5Ih4fsFGdhj2+ykYCxoVGBHuJlp9WL00sD813FKew+TgSoeO/xdG2KGtWu4pKOrP8Axr8kfRCzYfivJ8O14yuAcD0IBCZhnHYj4g0pQKUhnXOfs+h8KSbCtMcjRmys911bgN6H4LNZeapIvK8F1Dfqvo1y+cuZMOI8VPGNmyOAvXS7/VZ81R2dL8O8WXlNwT6CDC4yPFYXNTGSN81WBmFeiovxAVXHIRdHQ9OyWYqiOetHVj/j85bm6LVmJIcHA0QbHxCLIOYhKGtc8McasHTNWvlP6IAzlSA0PbThY/7qFPmU3RVn/ApYYOSkX3A+NeFxOfXRxa702AP2/JXHMsrZI/weHc6R0zheahTRZY0kAaD11pZ0zhQa/O17wfjZ+pR77PeEMmdI5z3Z2A0A4g0W1mPU6mt1ZHDL5LT0zgOS417MdxcdEgjUEg/EaKIUce0Llt+FnLiD4bzd7047g+p3QVK3Va2ipDaQXqW+yAxIwcoBF1v1RRhsQWloNkFvvbAkHUIWjgPoPz+is+DzTOLmNt4DHuPUNDRZd6KCyXtBO2a0816qOHyHqrQFAY9LklzlSUBo3ePhcLTbYYge4Y0H7BdcR4eyVuWS67NJb+SkjED4JuZwPVWjOcntszPjvLkbJw5gdG0AGx57I6uG9pR4t0mhcNBWYgFwRfj+GRzEeI2y3YgkEfMIa4zy+6AOfA5zupY42a60791Tkxy7iX486r+xiHhE7/8ADc0jqXEih3Poo/G+NRYZhihPiSO0fJ37gdghXifNpYHRDOHGrH6Id4hxJxbbSN69Vn4v2WOdrbJOJxD5HZW6uOwC0Pk32cMLGy4p2Ykg+G13lFGwHkb/AAWT4DiUkbw5rqOi3n2fce/EtLXhrZBvl0Dx/C6u/QrRjjGymc36C6EiNoawAdNtABt8F0CTu4/I0F28DYEJnO268zvhoArikmRs7OPwOq9cQPeHz6LjDO12A+CkT6tPZKQjVmNkfLonPBHUWomAiIbWY0Ca2JroLKk+D/md9f2RCOMaB6LovACZEA7fU2hbnzmH8MGRMHnfZPTK3p9Tf0SgCoYkHZfP/Nr82NxBG3iOWpcu41z4nvv3Rf2WQcTdcrz3cfzWXy3+k9L/AI3H/knL+v8AZGCS8XqwHshBSsPsotqVhk+P7GL8Q/YkJ5Wq8kmODDMYSGTP85a9pa5wd7tXvpW3dZvwvAiaaOM2A97Wmt6O9fJbNxDCtmAY+JjmAAAP3FCgdtPkutFHzZ9ldzDgI8SwsmaCD1H2I7LEOZ+RpsO4mIGWLcEDzNHYj9QtwZwuSEtDc8sJNEF2aSL/ADNc7V7fQ2VJn4WKNHN6dQnYh8tuw79srr7ZTasuG8s4qX/Dw8jr65aH3W843g8rG5oxbOobWYf6Tuu+EYsO08SQdKBr7ABLQbM44H7KZ3EfiXiIaHKNSRe2bYI7byfFFhcTFh42xuMRBfeYvrUU8i6dRBCvWGibD367E39nFQOeMc5uGLItM+gI0LQNHX294fVRqgmPwx6BS2SCk3JFQoKIQbSECDBgFoXqbwDfIEk1iUayMcO6X4od/wD+IG/tT4j6H8lIwnFD1P8Axf6JrCw5Y7Nt9VzNw/OKzKDwPEZwdVfR1QRsKMB9p3LpwuIbLdtlJI7hw3B+SCpbdsKC2/214UfhWP6skH/kCD+iypj2uaGtbZ9dB9VRN7L8ceRRBpCOPZjxYsxUeteZoOvRzgDSD8ZCW7kddN6HqrLk2Ops5IaG1qe5On5FBv2RfpZ9MYyTXKD8T6dAPU6p/CsI6D9vmo/B2sLPFsGwKN6XWpU0ua4EB4J1GhGnyV6eikcj33+ielFtIVRwnhz4ntzFtZMttLvO67zvzbO+F7lXLzogQr3x5BuV1FIT/EfsfzUiE5xrsoo8pIOh1+BHcH9ELCVHEuY5MPKGPax7XCw4Wxwo0Q4ahZzzhxds+Mc9p0prWjc6DX72necuMNxGJcGOoM8g1oOA3I+JVNwyHLKNEraI0wxn4m7B4EnIS+YZG30sauPyWaOBJJ7o85tnEoiY02GCzW2Y0K+iHRg1g8jJylXo7H4d+KY/Dg1x2/ZR5ClkV7+DXn4JZzpr/JYf9SjpPROVo7ApfgU8Gk7KvJ/H4ZcTikWns5iD8fHeuVr3fMNofmtXlxJz7ff/AIWd+znDZcUT2jf9y1HDZLkOoXTxT5RtHmE72WIkadSHD4H9lVTwn8SXxuo+EPe91zg/Zx+CuY2WFB4iQwWdBqTfwTthoB4+eXukeyvDcxxpt3sdWnu31UjjuJjhdHOHtjMmu4FOHvAjshA8NGIxb68sZJe8iwXNLvK0HoT+QV3yr4UeInYQGxupocdQHN1Fk7C7UjK0IFvDeZMNO2zLG2RtZhmFOHdvr6Kt5raQHSnNkla1oadNQQQaOtkN3+C7xYjguSSIAxgua5rWuJ6eX6ql5z4g95jY52amh5I/mdt9gEMklFbDYIT7lMthUh0JJteCMhUfNEFj7AQElykp88QWUzOco+rXn5D90jzrH0jf/wCI/VVY4PGOn3XZ4RHWyf50avgZovsv5pGImkjyltNDhZBvWj+a0+BwIo7L565TmGExkMgNNc7w3/0voX8jRW7xuIV0ZKSsolFxdAX7XHudh2x3oHg33Asa+qyOM+Gaza1pQ0+62jnrBmeCQM95rSR11GtfavmsThl0N7kJciVBxt8hlrLs677+qlx0BTDp+o6ph0Rc0DtevxSw2HdnaD3aPkSLVZa4s3jgjYxw/CHEPffhtqMCyfUgKVh+J4Vprw3D1yt/dVPFJSGNNU1mRjR6ABVYl1PqVTPyGuh44kzSOH4mN+kMpae10f8A9XWpcuLe1jmylt9HDTMOtt6FZ5h5sjcyreL8/PoRBoc5uniO1G/bqU+HPzdMryY+OzX8PFoCDX5L3iWEEsbmWQSDThuDW6BOVuPuJHiuzE/xH9tgj2KYFuaxW99AtD62Vo+e+O8PfDiHxvFOafqOhHolwvAukf1oamuy0D2hsjxQzxNt8V+b+dnUetboQ5Yx3hSUReah62sOR19TVGNrZMkbRI7aLkFHzuXvEb4rm1epHX4qC/l6P0VH5aT2YZxpgfa9tFZ5cYmn8uN6FD8rMWgZteWERnlsd00/ls9Ch+XmSmNcp4tsc5J6sc0fHQ/oiN/G42Poseb66BUOE4C5r2m9ARfw6qFxTiA/EHXS6HbQq6DnjjRp8eHJGjYXisbgN2/H90J868Vt3hMcKoEkHvsEn4q2+XXTT6IbmwEpcSRuVJ5pyjSBmSjpE3gMRdHNdeXK4EDb3t1R4HiLo8xJDsziXA9dVfcKcYYps+geGtBP82pA+eqCp2OJNC99qWjC2oKyuK0HXLXHWzO8JzZAzeqGUVvlfeg9FUcXxIklc4ChdAeg0C45ehmZFI/KWgNIs7lx0AaFEMbuxVPk5JS0LPR7lC5LF5kd2K5Id2Kx7EPSxJc6pKbICzQ57srQSTsBqUQ8L5NxEtZ6iB2zauPwaFfcs8KEY8gp595+5v8AlZ2G+vojnhOAZp5BLMDqXElkfbM7+b0Gq6cIxujbPI1/Rm3EvZjLluOU5hqMzKFjbrpqo7uJY2IBs00zZAKPmNGuorotxa1pFE69aFC/QKnxvB8LnD5I2vc3bPqB/p2WlwtaKozp3Iy7hP8AaOIcPD8Z7epJIZ8yaBCn4X2Ts8Vz8RiA1hcSIohqL1ovOm97D5rQ5+LNApuUAdBoPsqzEY0HqEY467JKd9EGHkHhtV4Tz6mV9/nX2UPmH2VYbIZYZZWOjaXBtteDlFjcA9FaQ4yuqtuJcRAglP8A6b/9qkoKiRm7M34jjM7Gt101J2txofovYnbKqOObVEjcdVN4e4EkucKAtcmVm+NFpK0yObFGbJ69vUpzj/IFwiTDkulaLc3o/wDo7FRuCyPbPHIwNMZJa+z5qcNHN9BojqDH1YHTqdvotnh448b9mTyG7r0Zny1xcRHLMcrW75gQR3HoiMc4eKcgoQEUKPmJ7uVvzFyXDxGPNfhTdJGgU4jYSD+IfdYsRLh5HRusZXOZ3GZrqIv4gps6daFxUns1rh+Iu616FOcGwcEb3PDW5s251IvoL2Qjyxxch4Dt9viCijEsDDnaT5q09Vjwy4z2aZrktB9gcdmFdEGce4m+CZ0ZGg1ae7TsrLgmMulD5/gB8KWu7CfhqLWvybjC4mCXRTHmJ/Ze/wDxG5U9Bc5Qub+Yn/JXZdDmJ3ZOs5lPUKhDV3lCKzz/AJIXeK5lLo3NaKcQaPqs8h4uHgh96G7G47ohxukbiNw0kfELPW4pucuzZdbqvXalfjbyJ2acE6RrHCseIomusuzWASfmVKPMIP8ACs2HHHHKfda0EMZ1Jdu4okwk4kYHjqPv1CSTnjQud3KwkxXEWzYeZhaCKbbfiSAfsgWPgsjnhrZXAHo5uf77q/45zEzCxxR+Hbsri8g1TX0Wg6au0B9LQpg+bnCUFpDW3sQCBr1WipcUCNUabhuHNwWEDnyOkc57R5qGlE01o0HfuoL+Lxn+EKifxaTFFrnOPhMFMvQucfekP5BLKFmyZWnSK5dl43i8X8oXh4pF1aFRli4LVX80hS8/tCH+UJKh8NJH5mQ0OPlaVkDWRzDxCfO7UCv5WHcfHdE2FlZG1sbcjaFZRtfWidyoXEZCxua8oHW9L7OHZAHMvH3EWwtyjbeye41XUuMC7i5Owr5j482Bxt1Hte/wQ7/a2JxbqiqNn877+wGpQXjsYZ5WlwPla0F3QkbmtdNvoijg3HsLC3LnD5CCcup26F1afBW8yKNgxxjFYqJxzPJbZ8wGijQ8ZkP/ANU/n+qM8fxbDykZ4XuYBWQUGepAuyfVXHBsBhXx1HHGGuB8N2UB2atW662OqRpvplkY12gM4bNJJ/8AcV/p7H4pvjc2Kja9r5MzHNIzAE6HuAdFZ4DgGHeYxDiW+L4dvYSA5rxV6AAED6oaxHH3xvdHKPM0lrh2IP5LO3kvvRc4Y/RSRj/1QP8AT/yrnk7COnlc1zvK3S9rtV+PijnOaOmHsBoT8ERcCwPgxV1Orj6/FJklGMQ44ycgmxuF/DssEEbadArbh8pcGk6EgX8VnPMfGMRTQ13kaD08x9SfRTPZ1xpz3yRPcXE/3jSTZ6BwHpVFP4tp2Ln/AINh4C/UtWXc0YG8ZimUS12IvKC0AZ2N8wvX3i5aXwp9FpWUc8cd8LiWKAbbmvbQy/5QQCb194Fa8hn2G/BOQIxkM7iSANG+X11PX5K/4tymwQO8JzgWixZsGta7qPw7G+JFDLZ88bHV2sDSkSYGcPblPUV9UjwxSuhub6Ml4Fx7K/w9S69Gjcm+vYfFGvMcfiYIu6tLT+h/NAXFeHfhcTI5ooh9O9R0ctB4c4T4WRv8zD9QLCEmp42VmfGNIBdXouA5cNqio9AXWVcOIXVhAg2+LMCDsQR9Vl/EoHQyuYdwdD6HYrUwQhfnfhmZomZq5ujv6e61+LPjKn7Gi9gbHOQbWgciMMrQ0bGSvkaLlnK032d4wR4SV4ZZYXea9swPT6roTxqWhpAZzdxF0mIlBN+dw+QNAfQAK55d5eZkbJKMznagH3QOmnVT+V8Bh55pZHx5ixviHN7uYu2A/wC7q4d8gOgGwHYLP5ORxVIktI5ygJFvZeOteFxXPKxUuHJZlwXqEHA1Jc5kkLIWHNXEJzI1sj7a4XlApoPUeo6gqlewua5vbUfBWmNxDZYqcDp5m6bV26j4bLzDxNDwLJvqRo5pFhw+tfJdHN9tHRwr9PRRYfEuAcLblIIIBF1WyYwDQw6DVPR8uESlxeKDiaF310Q/jMU5jy2/dJA/JaJJtWgQcYsJJ5nkDK2hYu+ncoq5Gxoc58d7ZXgirDiKJB+X3WVYri0j6D3mhWjdBop/B+YDC8vBN5QBqN763uNShBNMmWaa0aZ/bcWHmkiEHjTtlOSmDNkk8wJd6FxCyHmTEPOKmLwA/ObA2B00RJjOdHtke+J4bmyF1DM51NAIa47bboY4XH405c4dS8jpZN/mnutlbaaSSCHlnAkNzv3Ow7Dp81e8Xx4giF/xEaenX7WomHm6JvnbAvkbhxGM3vH0A8qwS/XkVmtJxhoicS43EWmnkuLaFCiHVoddCDdEKo5UlMOKif8A5sp+DtCoEnD3tcWvFEbg7qRhWgOHxGvbVbscVHowZcjk9n0Lws6gHof1Wde0WPDx8Vk8djgJWwPElkN1jbH5uwuPVahw3Dt8pBu6O/5IP9snDQXwyBo8zSwn+k5gPo4/RW5Y8lQsZuO0SeCcUjfh8kOrYfICDo4AaOb6XY+SuOW+MOe/K0CmmnOO19mjqe/ZZ5yszwo217pLrHdpNEWtD4JhY42MEXuUK6n1s9Sq8GRO4fwDlbsic+YMfiGkjyysDT8RY/Zc+znF04xO6H7K/wCbsJnw7JQLMTmuruLAKzXCczRQyOnJrKScoqz6BSEalJegeyXxXC+HLJGd2OI+V6H6FRKFfFWfFuMsxwbiYmZbpjxYLrHcD0Va3VcjNBxmxH2eUEnFdEWNK0XJVVAPCQuHUQQdQQbHouyNQvT9PVRWiGZ8c4b4ExZ/CdWn0RLyHw9s/iwuc5ttDgW9aNEK543ypNiomuiDQGHWR7qABHaih/BYebB4lsTqtxDbbeuZ2WgT8Quvjm3jt9ljtIL8Tw6CBrY4hZFlzup7An4pheyQkOIJ1BITZb8Vzck5SlbEbOWgk/8AKccR31XLQei8r0SAPHUuXHVJx9F4AiQ9zeiS5zDuF6pRCRws24f1n/aE1Cf8H+qT/ekktczsFtix5j8lmvMg/vnfFJJdCP0Rgl9mUsmyigpJIAPCr/lPd3y/VJJJk+rHx/YIYveRNGPPF/Q79F6kuZk7OlDoFeehWIbX/wCMIaXiS6eD6I5Gb9xmw+yyZxiktxNSACyTQyjQdkQe1Uf/ACcf/uN/2lJJaJCS6AXhf+Az5/mUY8oO8jv60klzvG/eYsQ+hFxm+x/JfJPMOmIlA0Gd2nTc9Eklul9ix9hXyZ/gP/qH5K8O4/71KSS5nl/YR9kmMaheRpJLKKNld4f9vzSSUIaHy+wZyKFZW6dNndE9j8HGRqxhyy222g5TY1bpoV6kutj+iNEjN+Le+/8A9x3+5R3nT/SkkuZLsofZHB0SB/VJJKAavQf1Lp26SSiINvOpSSSThP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1581151" y="-1233488"/>
            <a:ext cx="3457575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ndara"/>
            </a:endParaRPr>
          </a:p>
        </p:txBody>
      </p:sp>
      <p:sp>
        <p:nvSpPr>
          <p:cNvPr id="6" name="AutoShape 6" descr="data:image/jpeg;base64,/9j/4AAQSkZJRgABAQAAAQABAAD/2wCEAAkGBxQTEhUUEhQVFhUWFxQXGBUXFxcVFRYUFRQWFxQUFBUYHCggGBolHBQUITEiJSkrLi4uFx8zODMsNygtLisBCgoKDg0OGxAQGiwkHCQsLCwsLCwsLCwsLCwsLCwsLCwsLCwsLCwsLCwsLCwsLCwsLDcsLCwsLCwsLCwsKzc3K//AABEIAMIBBAMBIgACEQEDEQH/xAAcAAABBQEBAQAAAAAAAAAAAAAGAAMEBQcCAQj/xABCEAABBAAEBAMGBAMIAQIHAAABAAIDEQQSITEFBkFREyJhBzJxgZGhFLHB0UJSchUjM2KCsuHwomNzFiRDRFOS8f/EABsBAAIDAQEBAAAAAAAAAAAAAAECAAMEBQYH/8QAKhEAAgICAgICAAYCAwAAAAAAAAECEQMhEjEEQRMyBRQiM1FhBrEjUnH/2gAMAwEAAhEDEQA/AM4MoC6/EApl5Cjt3pMxeh+aelxhplzJCvMNoUqig8tj7HEOtXMGIJFKtcAnYJE60K9ixyrpArSUWossaNgKuRS+G4MyE9hu46AD90w9luA7lPz4jLUbdWj7nqfVVyY6JDsM0WM2t6dRShysINfkm3ts2FYYTASPByAkjWqJScuIyjZAkYms9J99kmwQb1HUKNI1WJ2KSQ8UmK1XUDLTkrKQSoKG6XtJyJtrzENpEDRwCpUQUEOUvDooKH5WClC8Sir6LCgtVHxKDK5FrQvsZknJTjWX+/b1TUURKscBO6N3l/i8pbvYPTXdL6ClsmM4Uc7mZwfLcbgNJD/L6HpXqEPzxPFFwIzCxYIsdwixshAGTyAHQdqOhaTtt9lzx3CeLE57buMh5vs8f3gHpm1+aqWVt0y6WNVaBaByfkYm8PHqnpdFbZScRxr1xXTXaJov1RIdZbT8mDptpqB2oVtiX+X5JWQpREkng5JCwnbDa4buuYnLt4TewPZMa8FRn6FNwSJ2VtqAHo3WpkEagQjsp2EY4kCtULS7DRM8NNTRLrE4wMeWgA1pZ7pp2PcfeaD6jQpfkVk+N9kWPD/3jb2zBRH4f+8Io7n81dwYJ8rg2NjnGx7rSaBO5rZWnF+WnRT+6+huS01fx2QySraGxq9FfFy+a01IAcR6HtWtow5Rb4TSSWtB2J01+KZ4a7KwgspxrzA7tB2cO+pV1wtrCwiSPMN6+GqwyyN6NvCKejNudnMONlLCCDlNgULLReiHpGom55ji/EiSFzSyRgJa03kc2muae2wKoXtW2F0UT4jWGbqncQzRdwRqS6PRaFHVmZyplMyUgp73l7NDqpeHjoJGFMgCFSomJTDVPxNUQXRIimcBSrcaSTZVgHjqV5OAQmSbCqogYNtkAK1wOLw0bqla7Nfvg+7tWncd1XYchrr+3cqPjRZJHX7JMkWtEjL2G3gwvjGV/maLt1W+zZ2XXBoo5JPBcabK1zCeoBHvfKkDRYtzdGlS8Nj3WBYaRsRoszxst+QJcR7PsWwkwsEzLNOYQSQDXu90N8a4dLDpLFJH/WxzfpY1RtytzxJh6il1Z0P7n5o8m4zBioiyQNexw8zHAHfq09Pip83HUheF9Hzu1yfa21Ycz8EOGmIZboXEmN9aOaf4b7jY/BQYRotKaatFVM6gZqpMzzSi56KlMeHKBIlL1TfAXibiwEHqpTdQmTEnWNQogzWqeJ0TcjVwHqEJWFkAOqv+Gytu9yLND4ISe8qy4A5z5RGD79tGta7jX5KqcL2PGT6PcRISST1UjARSyvbHCwve40GgWSUY8t8kuxkh0LIgfM7ev8jb3P7LV+X+VMNgRcLPO4ZS9xs0ASdeg+CEVaGlohez3lt+Dw39/XivIL66AXlZfWrP1ROWZhRArsdfrarYsRM7FNYXRujLZHUGmwG5Wtsk1qXH6K1lcAFcolTZSY/lSGTVo8N3do8v0Qrxjg+IwsckjWF4aCQY9SfluFoEc9/AfdORvVcsEG7HWWVHyVicznlztyST8SdUoluvtN5GjlidiYGBsrPM8NFB7Rua7jdYbiISwq1aRXJjt0vXOKYbIpgeKRTvQtFfISuo5l3LSZACVjKLZy+TVONxCewuHa4kOsaEiu42+SusNBTIi7TwmF4uh5i5w67+ZCUkkWRxt9g8ZlJwsDnBxumt3cboenxVlNw9hzSPcbJzGqy0SdB3KqMVxM1kAAaNKHUev2RjL2hJScf0o9xDWC/MXH0FD7phkWaLNRrOQTuB2tQ8ys+C8QyNkjdRbJW+wePd/ZDJKUgQ09nkT2xkddQdunbVFUvA4pWMnzeGSbNihQHbvoq3HY6NrYxHG12UB2Yt1GmoHzVJxXjUsvlc85eg6BZWpSZpbUUd4nFNdOaPkLgCe40BNKfh+Ivhfo4luo/ZDTlIix/R31VssdopjN3ZqPL2JbiIHRTtBZITQOtGtHDsbrZAU2GyEi7okX8DuueFcaMZptm9vT1TmIlHdDFCSuw5JqXRDMYSj0Kac5JoKusQsmSpKEkj8gOJLLNE000n4XrnEUpYsLY3I21FrVPRuvRTOHcIlneRG3Qe84+60epUbpDrZAZgnyODWNLnONBo3JWg8oezN0kn99KWFtOOTWqo1mOhPwUzAYVuAjsOZ4hHmcQC46e60H3QqiPn6aKYO94UWkbCiTdDp0VHy26RZwpWbjhWMjqOIANA6b76k+uqg80Yzy5RE6a2kBrarM6w1zi4jQZShnkTjsuJL5aHhtBaTsQ756lWuNild5mythZlOdxALtCSMt6Dc2Vo/wDConcJlAlkH8sMA+plJH2H0T0+JcSeyquHyHxTrZMGHJd380uv3SxMjid6TIUdxvEfCo67EfAHr6qfw3izZAMp7a/8IYxrHOB3P5Jcp8Dd53NcR/KOhPr6bINkDPiHF4oWXM7Q6Abl1jYDqsP554G1tzYe3QuJNV5mdwfS+qm88S4puILsQxzQDlZfulo7EaWd1G4dxexlcdDt219Oyy5MzUtdGvHhjJf2A8ERcaClT4EtG6MJuBscC+MBr98o91/9P8pQ7xCfdpFEaEHfT0VsMkZbRTkg4aZQ0VIhYmuqksanZIumGXI3J/4lr53OoND2xtG73hv5KsjwxL8rj/lF7gA7EHZTeXOaXYWMMFW0uIvY5rv8yq3HcYBeXtaMxNkn9ws7TbLHPYTO4dEMIRVvDi7zVlIrW/oVlOPcPEdQAGY0BsB0A+SI5eIvkqMWS7yho6knQfUo/i9nkWCZBPO0SvL2idrhbGCTQZR2BIFlFXG2VyZi4cvXAkALf+cvZpg5YxJCwQOoeaMHLZ2zsuqJ001FrGOI4B2GldFLGGyM3NktIPuuB6g9CrFK1YlEeNzntGhO4BXmDwzc5Emv1UbD4pzRQ6m9yF2/EvJzjoKvcafFI1Ie0NYyLK4j6fBRiwqdjYZBTnjQjQjb/uqYHRWR6EHsDiqIzNBrrWoUjEv1JGyh+HqrPwhl+SIq7I2HTsyajbqunhAdJ0IOSSA9EkaBZcNwBXs2BJV45qTmIMBW8J4Q2y+WwxtaD3nno1v7qRjeNyOb4cLRFG3QBumoNg2N+i8xLun/AH0/X6ppooIOLb2WckuhnwHSA+I4k73ZtL+zGD1+KcdNSYfjFzsqycqieh8FeN8dyqzQvZCw+LNHm8pa12X4Gr+6MuMwgOZcLpsshpgqsxb5XOs0AK3N1aBfZNjo45Z5pXBrWxBtnu54NADfRqNsBzPBiJDHEXF2pstLQQPjut+B1Gn2cbzFF5W4dHuHw0wlklmMYL2tYGRg0wNLjq8+8fN2CZkaTassZGXa3QURsGXdxHw3+S0GJkOXDnLsfsP0RBy3CA0dht+pVE7K57QG9fecST9Pd/NF3DxQSMZDmPwUczSyVjXsO4cLCxX2iclOwj/FgswOOwsmM9ie3YrbpJKK8mjbI0tcA5rhRB2IISzgmPGVHz5wXibm0HajsVaca4MzGR+JHTZmjb+cVt8exRBzN7MHZjJgnCt/Ccar+h36GkGk4nCuLZ4pGepaa+IOyySxyg7Ro5xmqYJuwLg4gggg0Qeh7J+LDkIwe6PE0dBL36PHr2KivwRaac0g+oWmGVSVmaeNpg1NhiUwMMQis4cLh2FHZNdiIXs2wDTj43y1liDpNe7RTfu5a3xPEjEx4mEjWiBXYi2O9Df5LOuVWBuIAus7XsB9SNPuEacMwAw2Y5y5zy0uJ2uzsP8AUfoq5XY6qi24Li5ZoIaa3I6OpDdPa4CvINic1X2pBPtW4RnwUeLLSXxODJAd3RONC9Bs4ij6oi5Ax+uIgJ/w5pa+BdmH5pvnLE+Lw3HhxJAZoczHC81trLqOmh1QxyuNEo+e42xAuzF1FtA1qHdCe4XeI4h5/wC72rX+W6qwFEkb6poKzigJjz53Ou3Gj06LkFNkr0JgMlRuuvy/RWMoNbV6fJVeGRfhoQ9oJGpGxUFT2DuGYbOilvwtq7GBFp4YUKWWqdIq4uHaJK5DaSVylEyvmcGZOCXRReGYN00gY3c/ktT4VyjFFHbwLrUlYcTnPfR6rzfA8TxtN236MoxV2mSVpGJwuEleY9AboHuUJcb5efDJlaCQdimnKaVor8TxPEzypumD8oNKBJGUQO4TLYGRxJ7C1fcK5Nst8Y6nXw29B1LnLP8AJI25vA8TBG+RW8HgMODt2jpn2Bt5GggH52VZcuzmKVrx31+B3Vbx6culOvlGg7Bo2AS4Zi25XEu93X5INybs49R2vRsXvMBHxHz2/wC+iYEB/wC/uVB5Exjp4AXsc0NJDSRQczoR3FH7oky3s0/Q/sujDa2cySSdFOMAQ7Nd/f5Ih4fsFGdhj2+ykYCxoVGBHuJlp9WL00sD813FKew+TgSoeO/xdG2KGtWu4pKOrP8Axr8kfRCzYfivJ8O14yuAcD0IBCZhnHYj4g0pQKUhnXOfs+h8KSbCtMcjRmys911bgN6H4LNZeapIvK8F1Dfqvo1y+cuZMOI8VPGNmyOAvXS7/VZ81R2dL8O8WXlNwT6CDC4yPFYXNTGSN81WBmFeiovxAVXHIRdHQ9OyWYqiOetHVj/j85bm6LVmJIcHA0QbHxCLIOYhKGtc8McasHTNWvlP6IAzlSA0PbThY/7qFPmU3RVn/ApYYOSkX3A+NeFxOfXRxa702AP2/JXHMsrZI/weHc6R0zheahTRZY0kAaD11pZ0zhQa/O17wfjZ+pR77PeEMmdI5z3Z2A0A4g0W1mPU6mt1ZHDL5LT0zgOS417MdxcdEgjUEg/EaKIUce0Llt+FnLiD4bzd7047g+p3QVK3Va2ipDaQXqW+yAxIwcoBF1v1RRhsQWloNkFvvbAkHUIWjgPoPz+is+DzTOLmNt4DHuPUNDRZd6KCyXtBO2a0816qOHyHqrQFAY9LklzlSUBo3ePhcLTbYYge4Y0H7BdcR4eyVuWS67NJb+SkjED4JuZwPVWjOcntszPjvLkbJw5gdG0AGx57I6uG9pR4t0mhcNBWYgFwRfj+GRzEeI2y3YgkEfMIa4zy+6AOfA5zupY42a60791Tkxy7iX486r+xiHhE7/8ADc0jqXEih3Poo/G+NRYZhihPiSO0fJ37gdghXifNpYHRDOHGrH6Id4hxJxbbSN69Vn4v2WOdrbJOJxD5HZW6uOwC0Pk32cMLGy4p2Ykg+G13lFGwHkb/AAWT4DiUkbw5rqOi3n2fce/EtLXhrZBvl0Dx/C6u/QrRjjGymc36C6EiNoawAdNtABt8F0CTu4/I0F28DYEJnO268zvhoArikmRs7OPwOq9cQPeHz6LjDO12A+CkT6tPZKQjVmNkfLonPBHUWomAiIbWY0Ca2JroLKk+D/md9f2RCOMaB6LovACZEA7fU2hbnzmH8MGRMHnfZPTK3p9Tf0SgCoYkHZfP/Nr82NxBG3iOWpcu41z4nvv3Rf2WQcTdcrz3cfzWXy3+k9L/AI3H/knL+v8AZGCS8XqwHshBSsPsotqVhk+P7GL8Q/YkJ5Wq8kmODDMYSGTP85a9pa5wd7tXvpW3dZvwvAiaaOM2A97Wmt6O9fJbNxDCtmAY+JjmAAAP3FCgdtPkutFHzZ9ldzDgI8SwsmaCD1H2I7LEOZ+RpsO4mIGWLcEDzNHYj9QtwZwuSEtDc8sJNEF2aSL/ADNc7V7fQ2VJn4WKNHN6dQnYh8tuw79srr7ZTasuG8s4qX/Dw8jr65aH3W843g8rG5oxbOobWYf6Tuu+EYsO08SQdKBr7ABLQbM44H7KZ3EfiXiIaHKNSRe2bYI7byfFFhcTFh42xuMRBfeYvrUU8i6dRBCvWGibD367E39nFQOeMc5uGLItM+gI0LQNHX294fVRqgmPwx6BS2SCk3JFQoKIQbSECDBgFoXqbwDfIEk1iUayMcO6X4od/wD+IG/tT4j6H8lIwnFD1P8Axf6JrCw5Y7Nt9VzNw/OKzKDwPEZwdVfR1QRsKMB9p3LpwuIbLdtlJI7hw3B+SCpbdsKC2/214UfhWP6skH/kCD+iypj2uaGtbZ9dB9VRN7L8ceRRBpCOPZjxYsxUeteZoOvRzgDSD8ZCW7kddN6HqrLk2Ops5IaG1qe5On5FBv2RfpZ9MYyTXKD8T6dAPU6p/CsI6D9vmo/B2sLPFsGwKN6XWpU0ua4EB4J1GhGnyV6eikcj33+ielFtIVRwnhz4ntzFtZMttLvO67zvzbO+F7lXLzogQr3x5BuV1FIT/EfsfzUiE5xrsoo8pIOh1+BHcH9ELCVHEuY5MPKGPax7XCw4Wxwo0Q4ahZzzhxds+Mc9p0prWjc6DX72necuMNxGJcGOoM8g1oOA3I+JVNwyHLKNEraI0wxn4m7B4EnIS+YZG30sauPyWaOBJJ7o85tnEoiY02GCzW2Y0K+iHRg1g8jJylXo7H4d+KY/Dg1x2/ZR5ClkV7+DXn4JZzpr/JYf9SjpPROVo7ApfgU8Gk7KvJ/H4ZcTikWns5iD8fHeuVr3fMNofmtXlxJz7ff/AIWd+znDZcUT2jf9y1HDZLkOoXTxT5RtHmE72WIkadSHD4H9lVTwn8SXxuo+EPe91zg/Zx+CuY2WFB4iQwWdBqTfwTthoB4+eXukeyvDcxxpt3sdWnu31UjjuJjhdHOHtjMmu4FOHvAjshA8NGIxb68sZJe8iwXNLvK0HoT+QV3yr4UeInYQGxupocdQHN1Fk7C7UjK0IFvDeZMNO2zLG2RtZhmFOHdvr6Kt5raQHSnNkla1oadNQQQaOtkN3+C7xYjguSSIAxgua5rWuJ6eX6ql5z4g95jY52amh5I/mdt9gEMklFbDYIT7lMthUh0JJteCMhUfNEFj7AQElykp88QWUzOco+rXn5D90jzrH0jf/wCI/VVY4PGOn3XZ4RHWyf50avgZovsv5pGImkjyltNDhZBvWj+a0+BwIo7L565TmGExkMgNNc7w3/0voX8jRW7xuIV0ZKSsolFxdAX7XHudh2x3oHg33Asa+qyOM+Gaza1pQ0+62jnrBmeCQM95rSR11GtfavmsThl0N7kJciVBxt8hlrLs677+qlx0BTDp+o6ph0Rc0DtevxSw2HdnaD3aPkSLVZa4s3jgjYxw/CHEPffhtqMCyfUgKVh+J4Vprw3D1yt/dVPFJSGNNU1mRjR6ABVYl1PqVTPyGuh44kzSOH4mN+kMpae10f8A9XWpcuLe1jmylt9HDTMOtt6FZ5h5sjcyreL8/PoRBoc5uniO1G/bqU+HPzdMryY+OzX8PFoCDX5L3iWEEsbmWQSDThuDW6BOVuPuJHiuzE/xH9tgj2KYFuaxW99AtD62Vo+e+O8PfDiHxvFOafqOhHolwvAukf1oamuy0D2hsjxQzxNt8V+b+dnUetboQ5Yx3hSUReah62sOR19TVGNrZMkbRI7aLkFHzuXvEb4rm1epHX4qC/l6P0VH5aT2YZxpgfa9tFZ5cYmn8uN6FD8rMWgZteWERnlsd00/ls9Ch+XmSmNcp4tsc5J6sc0fHQ/oiN/G42Poseb66BUOE4C5r2m9ARfw6qFxTiA/EHXS6HbQq6DnjjRp8eHJGjYXisbgN2/H90J868Vt3hMcKoEkHvsEn4q2+XXTT6IbmwEpcSRuVJ5pyjSBmSjpE3gMRdHNdeXK4EDb3t1R4HiLo8xJDsziXA9dVfcKcYYps+geGtBP82pA+eqCp2OJNC99qWjC2oKyuK0HXLXHWzO8JzZAzeqGUVvlfeg9FUcXxIklc4ChdAeg0C45ehmZFI/KWgNIs7lx0AaFEMbuxVPk5JS0LPR7lC5LF5kd2K5Id2Kx7EPSxJc6pKbICzQ57srQSTsBqUQ8L5NxEtZ6iB2zauPwaFfcs8KEY8gp595+5v8AlZ2G+vojnhOAZp5BLMDqXElkfbM7+b0Gq6cIxujbPI1/Rm3EvZjLluOU5hqMzKFjbrpqo7uJY2IBs00zZAKPmNGuorotxa1pFE69aFC/QKnxvB8LnD5I2vc3bPqB/p2WlwtaKozp3Iy7hP8AaOIcPD8Z7epJIZ8yaBCn4X2Ts8Vz8RiA1hcSIohqL1ovOm97D5rQ5+LNApuUAdBoPsqzEY0HqEY467JKd9EGHkHhtV4Tz6mV9/nX2UPmH2VYbIZYZZWOjaXBtteDlFjcA9FaQ4yuqtuJcRAglP8A6b/9qkoKiRm7M34jjM7Gt101J2txofovYnbKqOObVEjcdVN4e4EkucKAtcmVm+NFpK0yObFGbJ69vUpzj/IFwiTDkulaLc3o/wDo7FRuCyPbPHIwNMZJa+z5qcNHN9BojqDH1YHTqdvotnh448b9mTyG7r0Zny1xcRHLMcrW75gQR3HoiMc4eKcgoQEUKPmJ7uVvzFyXDxGPNfhTdJGgU4jYSD+IfdYsRLh5HRusZXOZ3GZrqIv4gps6daFxUns1rh+Iu616FOcGwcEb3PDW5s251IvoL2Qjyxxch4Dt9viCijEsDDnaT5q09Vjwy4z2aZrktB9gcdmFdEGce4m+CZ0ZGg1ae7TsrLgmMulD5/gB8KWu7CfhqLWvybjC4mCXRTHmJ/Ze/wDxG5U9Bc5Qub+Yn/JXZdDmJ3ZOs5lPUKhDV3lCKzz/AJIXeK5lLo3NaKcQaPqs8h4uHgh96G7G47ohxukbiNw0kfELPW4pucuzZdbqvXalfjbyJ2acE6RrHCseIomusuzWASfmVKPMIP8ACs2HHHHKfda0EMZ1Jdu4okwk4kYHjqPv1CSTnjQud3KwkxXEWzYeZhaCKbbfiSAfsgWPgsjnhrZXAHo5uf77q/45zEzCxxR+Hbsri8g1TX0Wg6au0B9LQpg+bnCUFpDW3sQCBr1WipcUCNUabhuHNwWEDnyOkc57R5qGlE01o0HfuoL+Lxn+EKifxaTFFrnOPhMFMvQucfekP5BLKFmyZWnSK5dl43i8X8oXh4pF1aFRli4LVX80hS8/tCH+UJKh8NJH5mQ0OPlaVkDWRzDxCfO7UCv5WHcfHdE2FlZG1sbcjaFZRtfWidyoXEZCxua8oHW9L7OHZAHMvH3EWwtyjbeye41XUuMC7i5Owr5j482Bxt1Hte/wQ7/a2JxbqiqNn877+wGpQXjsYZ5WlwPla0F3QkbmtdNvoijg3HsLC3LnD5CCcup26F1afBW8yKNgxxjFYqJxzPJbZ8wGijQ8ZkP/ANU/n+qM8fxbDykZ4XuYBWQUGepAuyfVXHBsBhXx1HHGGuB8N2UB2atW662OqRpvplkY12gM4bNJJ/8AcV/p7H4pvjc2Kja9r5MzHNIzAE6HuAdFZ4DgGHeYxDiW+L4dvYSA5rxV6AAED6oaxHH3xvdHKPM0lrh2IP5LO3kvvRc4Y/RSRj/1QP8AT/yrnk7COnlc1zvK3S9rtV+PijnOaOmHsBoT8ERcCwPgxV1Orj6/FJklGMQ44ycgmxuF/DssEEbadArbh8pcGk6EgX8VnPMfGMRTQ13kaD08x9SfRTPZ1xpz3yRPcXE/3jSTZ6BwHpVFP4tp2Ln/AINh4C/UtWXc0YG8ZimUS12IvKC0AZ2N8wvX3i5aXwp9FpWUc8cd8LiWKAbbmvbQy/5QQCb194Fa8hn2G/BOQIxkM7iSANG+X11PX5K/4tymwQO8JzgWixZsGta7qPw7G+JFDLZ88bHV2sDSkSYGcPblPUV9UjwxSuhub6Ml4Fx7K/w9S69Gjcm+vYfFGvMcfiYIu6tLT+h/NAXFeHfhcTI5ooh9O9R0ctB4c4T4WRv8zD9QLCEmp42VmfGNIBdXouA5cNqio9AXWVcOIXVhAg2+LMCDsQR9Vl/EoHQyuYdwdD6HYrUwQhfnfhmZomZq5ujv6e61+LPjKn7Gi9gbHOQbWgciMMrQ0bGSvkaLlnK032d4wR4SV4ZZYXea9swPT6roTxqWhpAZzdxF0mIlBN+dw+QNAfQAK55d5eZkbJKMznagH3QOmnVT+V8Bh55pZHx5ixviHN7uYu2A/wC7q4d8gOgGwHYLP5ORxVIktI5ygJFvZeOteFxXPKxUuHJZlwXqEHA1Jc5kkLIWHNXEJzI1sj7a4XlApoPUeo6gqlewua5vbUfBWmNxDZYqcDp5m6bV26j4bLzDxNDwLJvqRo5pFhw+tfJdHN9tHRwr9PRRYfEuAcLblIIIBF1WyYwDQw6DVPR8uESlxeKDiaF310Q/jMU5jy2/dJA/JaJJtWgQcYsJJ5nkDK2hYu+ncoq5Gxoc58d7ZXgirDiKJB+X3WVYri0j6D3mhWjdBop/B+YDC8vBN5QBqN763uNShBNMmWaa0aZ/bcWHmkiEHjTtlOSmDNkk8wJd6FxCyHmTEPOKmLwA/ObA2B00RJjOdHtke+J4bmyF1DM51NAIa47bboY4XH405c4dS8jpZN/mnutlbaaSSCHlnAkNzv3Ow7Dp81e8Xx4giF/xEaenX7WomHm6JvnbAvkbhxGM3vH0A8qwS/XkVmtJxhoicS43EWmnkuLaFCiHVoddCDdEKo5UlMOKif8A5sp+DtCoEnD3tcWvFEbg7qRhWgOHxGvbVbscVHowZcjk9n0Lws6gHof1Wde0WPDx8Vk8djgJWwPElkN1jbH5uwuPVahw3Dt8pBu6O/5IP9snDQXwyBo8zSwn+k5gPo4/RW5Y8lQsZuO0SeCcUjfh8kOrYfICDo4AaOb6XY+SuOW+MOe/K0CmmnOO19mjqe/ZZ5yszwo217pLrHdpNEWtD4JhY42MEXuUK6n1s9Sq8GRO4fwDlbsic+YMfiGkjyysDT8RY/Zc+znF04xO6H7K/wCbsJnw7JQLMTmuruLAKzXCczRQyOnJrKScoqz6BSEalJegeyXxXC+HLJGd2OI+V6H6FRKFfFWfFuMsxwbiYmZbpjxYLrHcD0Va3VcjNBxmxH2eUEnFdEWNK0XJVVAPCQuHUQQdQQbHouyNQvT9PVRWiGZ8c4b4ExZ/CdWn0RLyHw9s/iwuc5ttDgW9aNEK543ypNiomuiDQGHWR7qABHaih/BYebB4lsTqtxDbbeuZ2WgT8Quvjm3jt9ljtIL8Tw6CBrY4hZFlzup7An4pheyQkOIJ1BITZb8Vzck5SlbEbOWgk/8AKccR31XLQei8r0SAPHUuXHVJx9F4AiQ9zeiS5zDuF6pRCRws24f1n/aE1Cf8H+qT/ekktczsFtix5j8lmvMg/vnfFJJdCP0Rgl9mUsmyigpJIAPCr/lPd3y/VJJJk+rHx/YIYveRNGPPF/Q79F6kuZk7OlDoFeehWIbX/wCMIaXiS6eD6I5Gb9xmw+yyZxiktxNSACyTQyjQdkQe1Uf/ACcf/uN/2lJJaJCS6AXhf+Az5/mUY8oO8jv60klzvG/eYsQ+hFxm+x/JfJPMOmIlA0Gd2nTc9Eklul9ix9hXyZ/gP/qH5K8O4/71KSS5nl/YR9kmMaheRpJLKKNld4f9vzSSUIaHy+wZyKFZW6dNndE9j8HGRqxhyy222g5TY1bpoV6kutj+iNEjN+Le+/8A9x3+5R3nT/SkkuZLsofZHB0SB/VJJKAavQf1Lp26SSiINvOpSSSThP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1733551" y="-1081088"/>
            <a:ext cx="3457575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ndara"/>
            </a:endParaRPr>
          </a:p>
        </p:txBody>
      </p:sp>
      <p:pic>
        <p:nvPicPr>
          <p:cNvPr id="1032" name="Picture 8" descr="http://i0.wp.com/www.biznews.com/wp-content/uploads/2014/07/Potgieter.jpg?resize=363%2C27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65" y="3933056"/>
            <a:ext cx="345757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915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“Conceptualise attention as the ability to switch focus from one source of information to another and as the amount of information that can be attended to at any one time” (</a:t>
            </a:r>
            <a:r>
              <a:rPr lang="en-GB" dirty="0" err="1"/>
              <a:t>Boutcher</a:t>
            </a:r>
            <a:r>
              <a:rPr lang="en-GB" dirty="0"/>
              <a:t> 2002, p 442).</a:t>
            </a:r>
          </a:p>
          <a:p>
            <a:endParaRPr lang="en-GB" dirty="0"/>
          </a:p>
          <a:p>
            <a:pPr lvl="1"/>
            <a:r>
              <a:rPr lang="en-GB" dirty="0"/>
              <a:t>Selective Attention</a:t>
            </a:r>
          </a:p>
          <a:p>
            <a:pPr lvl="1"/>
            <a:r>
              <a:rPr lang="en-GB" dirty="0"/>
              <a:t>Capacity</a:t>
            </a:r>
          </a:p>
          <a:p>
            <a:pPr lvl="1"/>
            <a:r>
              <a:rPr lang="en-GB" dirty="0"/>
              <a:t>Alertness.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Information-Processing (Cognitive) Perspective</a:t>
            </a:r>
          </a:p>
        </p:txBody>
      </p:sp>
    </p:spTree>
    <p:extLst>
      <p:ext uri="{BB962C8B-B14F-4D97-AF65-F5344CB8AC3E}">
        <p14:creationId xmlns:p14="http://schemas.microsoft.com/office/powerpoint/2010/main" val="2863481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Scenario 1. </a:t>
            </a:r>
          </a:p>
          <a:p>
            <a:endParaRPr lang="en-GB" dirty="0"/>
          </a:p>
          <a:p>
            <a:r>
              <a:rPr lang="en-GB" dirty="0"/>
              <a:t>A rugby player is about to receive a </a:t>
            </a:r>
            <a:r>
              <a:rPr lang="en-GB" b="1" dirty="0"/>
              <a:t>pass</a:t>
            </a:r>
            <a:r>
              <a:rPr lang="en-GB" dirty="0"/>
              <a:t> from a </a:t>
            </a:r>
            <a:r>
              <a:rPr lang="en-GB" b="1" dirty="0"/>
              <a:t>team mate </a:t>
            </a:r>
            <a:r>
              <a:rPr lang="en-GB" dirty="0"/>
              <a:t>in a </a:t>
            </a:r>
            <a:r>
              <a:rPr lang="en-GB" b="1" dirty="0"/>
              <a:t>critical</a:t>
            </a:r>
            <a:r>
              <a:rPr lang="en-GB" dirty="0"/>
              <a:t> six nations match with </a:t>
            </a:r>
            <a:r>
              <a:rPr lang="en-GB" b="1" dirty="0"/>
              <a:t>thousands of fans </a:t>
            </a:r>
            <a:r>
              <a:rPr lang="en-GB" dirty="0"/>
              <a:t>willing his side to do well. He is aware that his side is </a:t>
            </a:r>
            <a:r>
              <a:rPr lang="en-GB" b="1" dirty="0"/>
              <a:t>losing</a:t>
            </a:r>
            <a:r>
              <a:rPr lang="en-GB" dirty="0"/>
              <a:t> and this could well be the last play of the game before the </a:t>
            </a:r>
            <a:r>
              <a:rPr lang="en-GB" b="1" dirty="0"/>
              <a:t>referee</a:t>
            </a:r>
            <a:r>
              <a:rPr lang="en-GB" dirty="0"/>
              <a:t> blow his final whistle. The </a:t>
            </a:r>
            <a:r>
              <a:rPr lang="en-GB" b="1" dirty="0"/>
              <a:t>opposition</a:t>
            </a:r>
            <a:r>
              <a:rPr lang="en-GB" dirty="0"/>
              <a:t> know if they get the ball of him they win. </a:t>
            </a:r>
          </a:p>
          <a:p>
            <a:endParaRPr lang="en-GB" dirty="0"/>
          </a:p>
          <a:p>
            <a:r>
              <a:rPr lang="en-GB" dirty="0"/>
              <a:t>Look at how many things the player needs to consider. </a:t>
            </a:r>
          </a:p>
          <a:p>
            <a:endParaRPr lang="en-GB" dirty="0"/>
          </a:p>
          <a:p>
            <a:r>
              <a:rPr lang="en-GB" dirty="0"/>
              <a:t>LET ALONE THE THINGS THAT HE ALREADY </a:t>
            </a:r>
            <a:r>
              <a:rPr lang="en-GB" b="1" dirty="0"/>
              <a:t>FILTERED</a:t>
            </a:r>
            <a:r>
              <a:rPr lang="en-GB" dirty="0"/>
              <a:t> OUT OF HIS thoughts. </a:t>
            </a:r>
          </a:p>
          <a:p>
            <a:pPr lvl="1"/>
            <a:r>
              <a:rPr lang="en-GB" dirty="0"/>
              <a:t>The clothes he is wearing</a:t>
            </a:r>
          </a:p>
          <a:p>
            <a:pPr lvl="1"/>
            <a:r>
              <a:rPr lang="en-GB" dirty="0"/>
              <a:t>That he is standing</a:t>
            </a:r>
          </a:p>
          <a:p>
            <a:pPr lvl="1"/>
            <a:r>
              <a:rPr lang="en-GB" dirty="0"/>
              <a:t>Other important aspects about his life and career. 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Selective Attention. </a:t>
            </a:r>
          </a:p>
        </p:txBody>
      </p:sp>
    </p:spTree>
    <p:extLst>
      <p:ext uri="{BB962C8B-B14F-4D97-AF65-F5344CB8AC3E}">
        <p14:creationId xmlns:p14="http://schemas.microsoft.com/office/powerpoint/2010/main" val="3609534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the process by which certain information from the environment (internal or external) enters the information processing system, while others is screen (or filtered) out. </a:t>
            </a:r>
          </a:p>
          <a:p>
            <a:endParaRPr lang="en-GB" dirty="0"/>
          </a:p>
          <a:p>
            <a:r>
              <a:rPr lang="en-GB" dirty="0"/>
              <a:t>How much information can we attend to at one given time </a:t>
            </a:r>
            <a:r>
              <a:rPr lang="en-GB" b="1" dirty="0"/>
              <a:t>and</a:t>
            </a:r>
            <a:r>
              <a:rPr lang="en-GB" dirty="0"/>
              <a:t> at what stage is information deemed irrelevant and filtered is much debated in psychology.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is in essence SELECTIVE ATTENTION!</a:t>
            </a:r>
          </a:p>
        </p:txBody>
      </p:sp>
    </p:spTree>
    <p:extLst>
      <p:ext uri="{BB962C8B-B14F-4D97-AF65-F5344CB8AC3E}">
        <p14:creationId xmlns:p14="http://schemas.microsoft.com/office/powerpoint/2010/main" val="208794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Selective Attention in Sport.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Central in learning and performing a sports skill. </a:t>
            </a:r>
          </a:p>
          <a:p>
            <a:endParaRPr lang="en-GB" dirty="0"/>
          </a:p>
          <a:p>
            <a:r>
              <a:rPr lang="en-GB" dirty="0"/>
              <a:t>Stimuli that you need to attend to change as a consequence of practice and skill improvement (</a:t>
            </a:r>
            <a:r>
              <a:rPr lang="en-GB" dirty="0" err="1"/>
              <a:t>Boutcher</a:t>
            </a:r>
            <a:r>
              <a:rPr lang="en-GB" dirty="0"/>
              <a:t>, 2008).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damienlafont.com/wp-content/uploads/2011/05/iStock_000013095284Medium_VISION_TRAINING_HOME-300x19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932" y="2924944"/>
            <a:ext cx="379941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6243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Basketball Novice. </a:t>
            </a:r>
          </a:p>
          <a:p>
            <a:endParaRPr lang="en-GB" dirty="0"/>
          </a:p>
          <a:p>
            <a:r>
              <a:rPr lang="en-GB" dirty="0"/>
              <a:t>First learning to dribble – much attention devoted to the skill. </a:t>
            </a:r>
          </a:p>
          <a:p>
            <a:pPr lvl="1"/>
            <a:r>
              <a:rPr lang="en-GB" dirty="0"/>
              <a:t>Cannot lift head up. </a:t>
            </a:r>
          </a:p>
          <a:p>
            <a:endParaRPr lang="en-GB" dirty="0"/>
          </a:p>
          <a:p>
            <a:r>
              <a:rPr lang="en-GB" dirty="0"/>
              <a:t>Practice – Able to lift ahead – skill becomes automatic and synchronised</a:t>
            </a:r>
          </a:p>
          <a:p>
            <a:pPr lvl="1"/>
            <a:r>
              <a:rPr lang="en-GB" dirty="0"/>
              <a:t>Shift of attention to opposition.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AutoShape 2" descr="data:image/jpeg;base64,/9j/4AAQSkZJRgABAQAAAQABAAD/2wCEAAkGBxQSEhQUExQWFhUUFxUUFxcXFBQVFxUUFBQXGBQUFRQYHCggGBolHBQVITEhJSksLi4uFx8zODMsNygtLiwBCgoKDg0OGRAQGiwkHB0sLC0sNywsLCwsLCwsLCwsLCwsLSwsLCwsLCwsLCwsLywsLCwsLCwsLCwsLCwrLywsLP/AABEIANMAgAMBIgACEQEDEQH/xAAcAAABBQEBAQAAAAAAAAAAAAACAQMEBQYABwj/xAA5EAACAQIEAgkBBwMEAwAAAAABAgADEQQSITEFUQYTIjJBYXGBkaEHQlKxwdHwFHLhIzOCkiRi8f/EABkBAAMBAQEAAAAAAAAAAAAAAAABAgMEBf/EACYRAAICAQQCAQQDAAAAAAAAAAABAhEDBBIhMSJBYRNiodEjMlH/2gAMAwEAAhEDEQA/AN8sK8YpNHxOU0HAYUbEMQCwosGEIgY9Rj8jo9pz4gDWWmJknNaKHlU/GEsdPeU6cWaobjsi+g8bc4bgNXUMANK2hxAMbXk5WiuxjwnQQYQgAsMCBeEIDM6hklWkJTHabySEyWIYjamFeMY5Ojd4WaIA7yp4/XypyudfQSyJmf6X3NEW3zW+kYyqXiIa/LT/ABOfHixtzmZq1GS6tofWO0GNhvJ6KovqXELE6/zymq6PcQ61DfdTY+ngZ5pia9jYTUdA6xZ35ZRf1vp+sZO2jegwrxlWhiMB28JYAhAxjMQuLPn8wxiz5xOqPKL1XlIsih5MeRzjo4l5/SRRSndXCx0TBxHz+kNeIeYkA0oBS0dlKLLX+u9PmVvHKwenl0vuNZVVOJKL/wAvM7xbirBgRznbi0byQcmxzhODW5D9fBA3338YeJsouAbSHSx1z5GSq1YFZ53T5OirImGQ1Wtbf2m/6N4VKKWB1PeNuW1vLWZzg+DIIci1ucvlrsPGXEwkaNK45x1aw5zNrim5wxim8pVkGkV/OOZpmRjDyEcGO8j8wsBMk4JH7TiJI6IxEQiOu6jcj5gNWHn8GIdEbE1VRSzGwH8tMrj+LNUaw0Xl+8HpHxPrKhVT2Ken9zSlo1TY/E1gvZ7ej0ihHfLtlklT+fnM7xV76iWGIrFUudL6D08SeUo6le4M0U2naN9VFOG1+zQ9B7NVKsAbqctxexB1mxp8GphswHt4TN9AMJdnqEaKMo9Tv+X1m6CXmM3udnhZPB0hkUzF6vyj2WLlMRlYxk8p0fIMS0QDN5wjsTJ5RhwWGU8vrAejfc/T95M6qCacgdkGnhVXYWlb0gxvUUSR3j2V9T4y9KzM8dwaVHzViciCyIDbMT3mPIbRt0badJzTl0jEdXZb+++pleccu1zvL7ir0wLKigegmPr4oZyBsNz4AzTBKLfl0erk1kpNKCJHFsYWNryHTjFyTJmDQMwHMgD3MHx0Tkm5tyZ690fwApUEUb2DE+ZF5ZZIaLYW5AD4ndYJmeO05OwCk60TEYoL3iF/uIEivxBdgfgQsqOFsmqIlh4ayvbiKjcE+xMk4TiCPoCL/n6RWVLFt+SR1ZnGj/NoZMUNGZbixAiEQoLNzjJIvEa4poST5D1Mx3F69xeB0+4xarSRTohztbxJt+l/mRsUdNPUe8ymdyxOEE37PP8AivFWqVCg0AJBPjp4SKlM7eAkjFpavU53v8xxCLXnQqS4OrTYrVsaWl4eJi4ZsjKT4EH4M6g92PwJq+hPDVrYhQ6hlAYkHUWtbX3MljyySTNT0e6R06wAc6+Z/STOkXHFwydnKT67criV/FOgSE5sM5pMPunVfY7j6ymfoniqpCuLfiYsLeo5xUeXaZETi/XnO6gW8bm/xe0s8JjL7aAfWUGMorRqPT1srWHM2jtKozf+o5eP+JNnbCPCov34gF3PtufiQq+Na91U87khb/rCq4I0UDnLruL9oX2JlZicV4Dc6fuZDTTK4krR6F0e4ga1O7d5dDrf0MtCJjegT3eqPDKv6za2lro87IqlQ8KbHdv+ot9Yoww8Rf11kgLEaVQfUkeN9NapOMrDkQB/1ElcLxGeiOa9k+230k77TODFKgxC91+y/kwGh9x+UzPAcTlq5TtU7PuNv1HvFNJxo9jjLgTj6K3j9DLWDfiH5f8A2QKz6Wmp6S4TMlxupuP1mSbWOErRGKXi0g8ObGenfZph7ms/IKo/5Ek/kJ5gV0vPYfsvRf6PMrBiznNbwI0Cn+eMbMtVLbCvZq8sXq4dooER5Z5f064X1WI623ZqDfwDDcSowuICm51I2Hn4Xnr3EuHJXplKgurfIPMHnPNeLdB8RTJ6smqnhayt7rz9JLjzZ2YsycdrKPF48sxJ1Y7/AOZE622p1J/lpYr0cxJNhh6g9VIHyZp+j/QM5g+JIsNRTGt/7jJptmkssYosPs/4cUomowsapBAP4RtNVlhrSsAANBFtNEcMpW7ZKvOZo3ligRkkbi2EFajUpn76ke9tPrPG+B8JNepVpBglSnZ0BHeKnUeoNp7cRPJekaHBcSNZdhap6g94TSEVJNM0x55434sn1sKagBbx19OcyHHOAtQOZdUN7k/d/wAaz0biGVG07j2dDuMri4APrce0qsZiUqALYZTcAnn+E8r6zmh4ypnVvkuYs8wxuDcJmdhqQAAfDxM2v2RcZ6uu2HPdqi48nX9wfpMnxHDFWqKtyBfcbDewvufOB0bxoo16VS9srqbnlfX6XnoSinHg4JTlJ+TPo8LEAMNXBAINwRcEbEHYxTOQY3FtFYzrwYjrQSYj1go1IAlVjOOIpAzKCdi7BR9ZO5I2hhnLn0Wpa28h1eIDZQWPlt8xhKWfVnzjkp7P03khUAGgsIuX8F1ih9z/AAWmSCImHxSv3WB8vH4hEGWmmYShKLpqgbTFfaZwrraAqrvTNm80Nr/E2xSNV6CujIwurAqfQyovayXyeOcL4m7KKLNdU7l9wB93z5ydTwFSoz5RdX3Gylhyb7rbfEo+L4RsLiGp+KN2TzF9D8S74Z0hUNcWVtCVOqn0MjURccinXi+zswOM8bhfkujH8TutWzbr2dbg+rDn4Svq08huNjr/AInruIwmEx/eslU7G4BHodj6TIdJOh1TCEZhnpX7458jynXjnCUeHdHJkxyjLyVHon2c8Tavg0zA3p/6d7aMF2I58ppjMV0Bxgp0GFiRm7CgeXaPzaaYmrU3Ipr8tOOU1fBvHTyq5OkP1sSq7n9/iRzWqP3Vyj8TfoItLDomwueZ1MceqYqk+xueLH/VW/8AX+hlMGu7EufPb2ELE4VH0dFYeYBhK05nlJJdGM8s5vllU/Ruhe6BqZ503Zfy0lrSphQBc6cySfcmDeKWlW2ZofxPCqbai6nmv7Ri2IpbWqL9ZYhoQMh416OuOqlVS5XyV9LjCnRwUPnJqMG2Nx5G8HE0lYdoA/znKhMNTa7UatrbkG42vvJ8l8lbcGTq4/lGd+0zhGi4pBdlGRvQ91vbX5nl73Fhvfc3t7T1rjHFSyGmzBh46bzFvRpqeygv4WFzfkBNo6mlVGT07T7KnBYiqO6LAeG/1Ms8RxFzTyu2n4QTl9SDuZN4jwerSoirUGQM2UKe9te5Hh6Sn4bhjWrU03zMB7X1+l5jOW53VGqb21dnsHBMCtGhTUAXyKTzuRc/nJTMYOfynF+c0S4OWUm+wHghYga8SMgWo1hfX2F/pFpG4vz5ix+DOCmLaAIIiDlEFmg54hlpliga7+XzFzRivVFiL+BlDKHpVxMlMRRoI7VKZVGFgbhgSSABc9kGZJeL0y9M02ANSmtPIWCrRNIdoEE2Ga97+XlNV0gwbmqatI2fEUgwINrVqBGx5nNMFxDD9czVKjOuIDHrEpU1uWtqQik3A8WFt5NpycD0YKKxJ0WOCpNisR1KsFOUsW7wCjS910m64VwCjh9VGZvxtq3ty9pmugmAFFHqXLO5A7QAIC30t6kzXLi/aKMEjiyzt8Ge+0Vr0EHN/wAlMy/QPDBsWLnuqzeptb9YXTHjxOZKjrnR2y08jAhb2BzbEFQD7zPcFoVevWsQ1KnTK1GqMrBQgsTlYixuL6CPY7N442ocntrRiqYwuJDAMDodRca6+Rio4lUcY8i3hqghUSoj1hBiGlSc1IR2CTEBHNCIKEJ3iZoA2FVxEil7mCzicGljojcedzhW6skVKLdapH4T2X/Oeb0Kj0HdqtwtS46xg2Qt4kEqM512BG89SD2N7A6EWOxB0IMzdbiRwwyVqf8AUYMHs3UNUwzcmHiuuh8oKKbv2duHL/G4UP8ARvE56CsNjc7W8Za9cZWcP4hTrXNI3S+hylfUASzprCjjfZjuM1TTxLuaShiAErPR66kdOeyMDcfpICpVoUhVNRWGbLkFsjoSGvceY1A8JrMbgGLHLUdCdeyxsfaVeJ4RUO7Z/J0Vh67SJRfpnVj1Cjw1ZP4JUr4oF6NFnqMyKzZstJdO0zDwPp5TR8SwLYcrnZe0bL2hcm17Zd5k8PgmpUstM4mkCczJQqDIx/EBUGYemaMUuHO1Zai06zVAf9zEVFIRdmyU0GpI8STNXROT6crknRrS8OlVPhDo4fnHwgG0g5jg5i3igzmiFQgEQwgYDGADHUQTTtIPFWxINU0jUAXPlVaSsDloB11KEnM/Z38hrrJOCxFZmqBlzrTbqtCq9Y1yxqZttFNNbC2ufylUUN1MRylTi8K7nQ5fC43I9YVYVjn1bJTqCkXp0xUdtSxqKoVr2U01sFOufTQWrcbVxDUWQpUWo1Mk5KZsP/HvYNYrm6zS1yfDlDkC24dwwqvnLGjh2U6ys4PWq06p77o/WmzqEsVankOYqCpYM5seWgFjFqYqurVbdcQWqEg0CwpgtTyNSfIes7z3Az7d3SxALjEBQvneRRWsRaVJq4huqzCrYghh1JGzOM7saYC6BPFPJTfSqw9fEhKAKuDlUP8A6bN2gKYVSchOUgsSxK637QtaJoTN2DfWcF12mP4NWrrUteu3cWzUjle1av1mZ8gCWUqQQRe43FodLEYmoELLWJWqh1pPSJVkRiCOrXQMWHjbmd46GbEVLQxUmbxGPrGvkAYdmkcioHWztVFQvUC9nsoCNRrffaQMDxDFIozCoFp0M7dZSKqDSFE5esZALsrVPvnUfdsRChGuLmEtbwmb/rMSaqXBCsA9hTJHaZrpUIQ5Sq5N2XUnvbCQlWqMPTLNU6wrTaowo3dA47WSmEsSCLZcpI8QdIqAv9IJN5lcRjsSA2TrCwRioNCysBRJWodP9w1LDJm/4iTcDVriqVdnZLVLFkVbFHQIQVUd4Mx88umxhQzVCMqgUWUADU2AA19p06NDOpUwBYAAamwAAudzYRnEKLbTp0GDK0ww06dIZLFq1DlOsgPOnRMRKwR7XxJzTp0spDNTTUbnQnxIGw+p+Z1dQwswBB8CARvyM6dAQTQ2Nv56Tp0QwHjbGdOgB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81150" y="-1203325"/>
            <a:ext cx="15240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ndara"/>
            </a:endParaRPr>
          </a:p>
        </p:txBody>
      </p:sp>
      <p:pic>
        <p:nvPicPr>
          <p:cNvPr id="2052" name="Picture 4" descr="dribb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016" y="1628801"/>
            <a:ext cx="1428750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encrypted-tbn3.gstatic.com/images?q=tbn:ANd9GcS3DOA3OKmsVtqBo2gW0_VxiZR0_zAWyNdbAHscJW9yvLLC29h9Z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392" y="4437113"/>
            <a:ext cx="3264309" cy="217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117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Much research in sports. </a:t>
            </a:r>
          </a:p>
          <a:p>
            <a:endParaRPr lang="en-GB" dirty="0"/>
          </a:p>
          <a:p>
            <a:r>
              <a:rPr lang="en-GB" dirty="0"/>
              <a:t>Control Processing – Novel or inconsistent information. </a:t>
            </a:r>
          </a:p>
          <a:p>
            <a:pPr lvl="1"/>
            <a:r>
              <a:rPr lang="en-GB" dirty="0"/>
              <a:t>A new routine / skill</a:t>
            </a:r>
          </a:p>
          <a:p>
            <a:pPr lvl="1"/>
            <a:r>
              <a:rPr lang="en-GB" dirty="0"/>
              <a:t>Wind conditions in Golf</a:t>
            </a:r>
          </a:p>
          <a:p>
            <a:pPr lvl="1"/>
            <a:r>
              <a:rPr lang="en-GB" dirty="0"/>
              <a:t>Testing out a new equipment. </a:t>
            </a:r>
          </a:p>
          <a:p>
            <a:pPr lvl="2"/>
            <a:r>
              <a:rPr lang="en-GB" dirty="0"/>
              <a:t>E.g. Cricket bat, Swimsuit etc.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and Automatic Processing</a:t>
            </a:r>
          </a:p>
        </p:txBody>
      </p:sp>
    </p:spTree>
    <p:extLst>
      <p:ext uri="{BB962C8B-B14F-4D97-AF65-F5344CB8AC3E}">
        <p14:creationId xmlns:p14="http://schemas.microsoft.com/office/powerpoint/2010/main" val="3961412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Automatic Processing. </a:t>
            </a:r>
          </a:p>
          <a:p>
            <a:endParaRPr lang="en-GB" dirty="0"/>
          </a:p>
          <a:p>
            <a:r>
              <a:rPr lang="en-GB" dirty="0"/>
              <a:t>Developed Skills</a:t>
            </a:r>
          </a:p>
          <a:p>
            <a:endParaRPr lang="en-GB" dirty="0"/>
          </a:p>
          <a:p>
            <a:r>
              <a:rPr lang="en-GB" dirty="0"/>
              <a:t>Become implicit. </a:t>
            </a:r>
          </a:p>
          <a:p>
            <a:endParaRPr lang="en-GB" dirty="0"/>
          </a:p>
          <a:p>
            <a:r>
              <a:rPr lang="en-GB" dirty="0"/>
              <a:t>Require little attention / effort / awareness. </a:t>
            </a:r>
          </a:p>
          <a:p>
            <a:pPr lvl="1"/>
            <a:r>
              <a:rPr lang="en-GB" dirty="0"/>
              <a:t>Attention capacity can be “used” for other tasks.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and Automatic Processing</a:t>
            </a:r>
          </a:p>
        </p:txBody>
      </p:sp>
    </p:spTree>
    <p:extLst>
      <p:ext uri="{BB962C8B-B14F-4D97-AF65-F5344CB8AC3E}">
        <p14:creationId xmlns:p14="http://schemas.microsoft.com/office/powerpoint/2010/main" val="2044507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Driving a car – after several years. </a:t>
            </a:r>
          </a:p>
          <a:p>
            <a:endParaRPr lang="en-GB" dirty="0"/>
          </a:p>
          <a:p>
            <a:r>
              <a:rPr lang="en-GB" dirty="0"/>
              <a:t>How many roundabouts did you come across on your journey to Carmarthen today?</a:t>
            </a:r>
          </a:p>
          <a:p>
            <a:endParaRPr lang="en-GB" dirty="0"/>
          </a:p>
          <a:p>
            <a:r>
              <a:rPr lang="en-GB" dirty="0"/>
              <a:t>How many times did you change down gear?</a:t>
            </a:r>
          </a:p>
          <a:p>
            <a:endParaRPr lang="en-GB" dirty="0"/>
          </a:p>
          <a:p>
            <a:r>
              <a:rPr lang="en-GB" dirty="0"/>
              <a:t>Cannot remember??? But you arrived safe and you must have surely changed down gears at least once?</a:t>
            </a:r>
          </a:p>
          <a:p>
            <a:pPr lvl="1"/>
            <a:r>
              <a:rPr lang="en-GB" dirty="0"/>
              <a:t>Skill is now automatic and you can do it without being consciously aware of it. </a:t>
            </a:r>
          </a:p>
          <a:p>
            <a:pPr lvl="2"/>
            <a:r>
              <a:rPr lang="en-GB" dirty="0"/>
              <a:t>Comb your hair, do your make up, sing with the radio at the same time.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Automatic Processing</a:t>
            </a:r>
          </a:p>
        </p:txBody>
      </p:sp>
    </p:spTree>
    <p:extLst>
      <p:ext uri="{BB962C8B-B14F-4D97-AF65-F5344CB8AC3E}">
        <p14:creationId xmlns:p14="http://schemas.microsoft.com/office/powerpoint/2010/main" val="2557867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Boutcher</a:t>
            </a:r>
            <a:r>
              <a:rPr lang="en-GB" dirty="0"/>
              <a:t> (2008). </a:t>
            </a:r>
          </a:p>
          <a:p>
            <a:endParaRPr lang="en-GB" dirty="0"/>
          </a:p>
          <a:p>
            <a:r>
              <a:rPr lang="en-GB" dirty="0"/>
              <a:t>Closed-skill sports – no opponent as such require more automatic processing. </a:t>
            </a:r>
          </a:p>
          <a:p>
            <a:pPr lvl="1"/>
            <a:r>
              <a:rPr lang="en-GB" dirty="0"/>
              <a:t>E.g. Golf, Archery, Clay Pigeon Shooting. </a:t>
            </a:r>
          </a:p>
          <a:p>
            <a:endParaRPr lang="en-GB" dirty="0"/>
          </a:p>
          <a:p>
            <a:r>
              <a:rPr lang="en-GB" dirty="0"/>
              <a:t>Open-skill sports – where an opponent’s movements need to be considered – require more control processing. </a:t>
            </a:r>
          </a:p>
          <a:p>
            <a:pPr lvl="1"/>
            <a:r>
              <a:rPr lang="en-GB" dirty="0"/>
              <a:t>Football, Rugby, Basketball (in play).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Type of Sport and Processing Type</a:t>
            </a:r>
          </a:p>
        </p:txBody>
      </p:sp>
    </p:spTree>
    <p:extLst>
      <p:ext uri="{BB962C8B-B14F-4D97-AF65-F5344CB8AC3E}">
        <p14:creationId xmlns:p14="http://schemas.microsoft.com/office/powerpoint/2010/main" val="2267308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information process perspective suggested that it is impossible to attend to ALL information. </a:t>
            </a:r>
          </a:p>
          <a:p>
            <a:endParaRPr lang="en-GB" dirty="0"/>
          </a:p>
          <a:p>
            <a:r>
              <a:rPr lang="en-GB" dirty="0"/>
              <a:t>Researchers such as Broadbent (1958) suggested that we have a FIXED CAPACITY and this remains the same irrespective of the task. </a:t>
            </a:r>
          </a:p>
          <a:p>
            <a:endParaRPr lang="en-GB" dirty="0"/>
          </a:p>
          <a:p>
            <a:r>
              <a:rPr lang="en-GB" dirty="0"/>
              <a:t>Early selection process.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 Capacity</a:t>
            </a:r>
          </a:p>
        </p:txBody>
      </p:sp>
    </p:spTree>
    <p:extLst>
      <p:ext uri="{BB962C8B-B14F-4D97-AF65-F5344CB8AC3E}">
        <p14:creationId xmlns:p14="http://schemas.microsoft.com/office/powerpoint/2010/main" val="711049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 idx="4294967295"/>
          </p:nvPr>
        </p:nvSpPr>
        <p:spPr>
          <a:xfrm>
            <a:off x="1988931" y="44624"/>
            <a:ext cx="8229600" cy="125272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Broadbent’s filter model</a:t>
            </a:r>
            <a:endParaRPr lang="en-US" altLang="en-US" sz="2800" dirty="0"/>
          </a:p>
        </p:txBody>
      </p:sp>
      <p:sp>
        <p:nvSpPr>
          <p:cNvPr id="24579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4580" name="Picture 4" descr="broadb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576" y="1875317"/>
            <a:ext cx="7820686" cy="4650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2797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Two simplistic. </a:t>
            </a:r>
          </a:p>
          <a:p>
            <a:r>
              <a:rPr lang="en-GB" dirty="0"/>
              <a:t>Individual Differences</a:t>
            </a:r>
          </a:p>
          <a:p>
            <a:endParaRPr lang="en-GB" dirty="0"/>
          </a:p>
          <a:p>
            <a:r>
              <a:rPr lang="en-GB" dirty="0"/>
              <a:t>Alternative – Multiple Resource theory (</a:t>
            </a:r>
            <a:r>
              <a:rPr lang="en-GB" dirty="0" err="1"/>
              <a:t>Navon</a:t>
            </a:r>
            <a:r>
              <a:rPr lang="en-GB" dirty="0"/>
              <a:t> and Gopher, 1979). </a:t>
            </a:r>
          </a:p>
          <a:p>
            <a:pPr lvl="1"/>
            <a:r>
              <a:rPr lang="en-GB" dirty="0"/>
              <a:t>Attention = Set of pools of resources with its own capacity in relation to information processing. </a:t>
            </a:r>
          </a:p>
          <a:p>
            <a:pPr lvl="2"/>
            <a:r>
              <a:rPr lang="en-GB" dirty="0"/>
              <a:t>Ability to handle more than one stimulus at a time. </a:t>
            </a:r>
          </a:p>
          <a:p>
            <a:pPr lvl="3"/>
            <a:r>
              <a:rPr lang="en-GB" dirty="0"/>
              <a:t>Importance of tasks involved</a:t>
            </a:r>
          </a:p>
          <a:p>
            <a:pPr lvl="3"/>
            <a:r>
              <a:rPr lang="en-GB" dirty="0"/>
              <a:t>Task Difficulty</a:t>
            </a:r>
          </a:p>
          <a:p>
            <a:pPr lvl="3"/>
            <a:r>
              <a:rPr lang="en-GB" dirty="0"/>
              <a:t>Structural considerations.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of Broadbent</a:t>
            </a:r>
          </a:p>
        </p:txBody>
      </p:sp>
    </p:spTree>
    <p:extLst>
      <p:ext uri="{BB962C8B-B14F-4D97-AF65-F5344CB8AC3E}">
        <p14:creationId xmlns:p14="http://schemas.microsoft.com/office/powerpoint/2010/main" val="30650069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Whilst Multiple Resource theory of attention appeals to sport psychologists, still a number of unanswered questions. </a:t>
            </a:r>
          </a:p>
          <a:p>
            <a:endParaRPr lang="en-GB" dirty="0"/>
          </a:p>
          <a:p>
            <a:r>
              <a:rPr lang="en-GB" dirty="0"/>
              <a:t>What are the number of resources needed to cover all aspects of attention?</a:t>
            </a:r>
          </a:p>
          <a:p>
            <a:r>
              <a:rPr lang="en-GB" dirty="0"/>
              <a:t>What about the impact of Practice? (</a:t>
            </a:r>
            <a:r>
              <a:rPr lang="en-GB" dirty="0" err="1"/>
              <a:t>Hirst</a:t>
            </a:r>
            <a:r>
              <a:rPr lang="en-GB" dirty="0"/>
              <a:t>, 1986).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However</a:t>
            </a:r>
          </a:p>
        </p:txBody>
      </p:sp>
    </p:spTree>
    <p:extLst>
      <p:ext uri="{BB962C8B-B14F-4D97-AF65-F5344CB8AC3E}">
        <p14:creationId xmlns:p14="http://schemas.microsoft.com/office/powerpoint/2010/main" val="39711394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One of the most researched areas in relation to attention in performance. </a:t>
            </a:r>
          </a:p>
          <a:p>
            <a:endParaRPr lang="en-GB" dirty="0"/>
          </a:p>
          <a:p>
            <a:r>
              <a:rPr lang="en-GB" dirty="0" err="1"/>
              <a:t>Hirst</a:t>
            </a:r>
            <a:r>
              <a:rPr lang="en-GB" dirty="0"/>
              <a:t> (1986) the impact of practice can enable a skill that was once controlled become more automatic. </a:t>
            </a:r>
          </a:p>
          <a:p>
            <a:endParaRPr lang="en-GB" dirty="0"/>
          </a:p>
          <a:p>
            <a:r>
              <a:rPr lang="en-GB" dirty="0" err="1"/>
              <a:t>Baumeister</a:t>
            </a:r>
            <a:r>
              <a:rPr lang="en-GB" dirty="0"/>
              <a:t> (1984) – competitive pressure focus switches to process of performance. </a:t>
            </a:r>
          </a:p>
          <a:p>
            <a:pPr lvl="1"/>
            <a:r>
              <a:rPr lang="en-GB" dirty="0"/>
              <a:t>Conscious (Controlled) monitoring of the performance. </a:t>
            </a:r>
          </a:p>
          <a:p>
            <a:pPr lvl="1"/>
            <a:r>
              <a:rPr lang="en-GB" dirty="0"/>
              <a:t>Can lead to attention capacity issues and a degrading of performance (Kimble and </a:t>
            </a:r>
            <a:r>
              <a:rPr lang="en-GB" dirty="0" err="1"/>
              <a:t>Perlmuter</a:t>
            </a:r>
            <a:r>
              <a:rPr lang="en-GB" dirty="0"/>
              <a:t>, 1970).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Automatic Functioning in Sports</a:t>
            </a:r>
          </a:p>
        </p:txBody>
      </p:sp>
    </p:spTree>
    <p:extLst>
      <p:ext uri="{BB962C8B-B14F-4D97-AF65-F5344CB8AC3E}">
        <p14:creationId xmlns:p14="http://schemas.microsoft.com/office/powerpoint/2010/main" val="640027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Langer and </a:t>
            </a:r>
            <a:r>
              <a:rPr lang="en-GB" dirty="0" err="1"/>
              <a:t>Imber</a:t>
            </a:r>
            <a:r>
              <a:rPr lang="en-GB" dirty="0"/>
              <a:t> (1979) – Typing task. </a:t>
            </a:r>
          </a:p>
          <a:p>
            <a:pPr lvl="1"/>
            <a:r>
              <a:rPr lang="en-GB" dirty="0"/>
              <a:t>When applying pressure those in the over practiced group performance deteriorated. </a:t>
            </a:r>
          </a:p>
          <a:p>
            <a:pPr lvl="1"/>
            <a:endParaRPr lang="en-GB" dirty="0"/>
          </a:p>
          <a:p>
            <a:r>
              <a:rPr lang="en-GB" dirty="0" err="1"/>
              <a:t>Keele</a:t>
            </a:r>
            <a:r>
              <a:rPr lang="en-GB" dirty="0"/>
              <a:t> (1973) – Piano playing</a:t>
            </a:r>
          </a:p>
          <a:p>
            <a:pPr lvl="1"/>
            <a:r>
              <a:rPr lang="en-GB" dirty="0"/>
              <a:t>Similar findings – deterioration when re-focusing on hand movements. 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AutoShape 2" descr="data:image/jpeg;base64,/9j/4AAQSkZJRgABAQAAAQABAAD/2wCEAAkGBxQTEBQUExQUFRUXFBgXFRUXFxQXFRQUFBcXFxQVFhQYHSggHRolHRcUITEhJSksLi4uFx8zODMsNygtLisBCgoKBQUFDgUFDisZExkrKysrKysrKysrKysrKysrKysrKysrKysrKysrKysrKysrKysrKysrKysrKysrKysrK//AABEIALEBHAMBIgACEQEDEQH/xAAcAAABBQEBAQAAAAAAAAAAAAAEAAIDBQYHAQj/xABHEAACAQIDBAcEBwQJAgcAAAABAgADEQQSIQUxQVEGE2FxgZGhIjKx8AcjQlJywdEUYpLhFTNDc4KissLxNGMkdIOTo7PS/8QAFAEBAAAAAAAAAAAAAAAAAAAAAP/EABQRAQAAAAAAAAAAAAAAAAAAAAD/2gAMAwEAAhEDEQA/AMVhHGYgdnGXuGaZ/C6OR62txM0GDGggWeHvK1tvCojMrFFS4vmsXtx01A5c7jnLGov1b/gb4Gc7zCmtzZvuJ9kkaBm5gcvDnA8x2Iz+2WJvw5eH52kCDXU2jaOKsSxsWPEi+t9+vGQ59bwLtCpUEkX136mw3Dx/KSPSLC+lh26E8Lfr29htTJVhC4gkd5/lp6/O4JC9jzF9R96x3X+eM9r02Op333jd4chIKjEb/ug/xC/5wijWJYm+/QX5E+kCArfsAvbt3/zhex8dVoVVei5Rxu1IB45WHEG26F4jZ6AgI2YW3i2u4k27j6zyjs7PnNxa5ym+/ISpPibwOv8ARjpCuMoCoPZcaVEv7rdnYfnmbFyec5R9GuP6vFtTOgqLp+NdR5rm/wAs6ozQImc8zPBUPMzx5HeBN1p5xvWnmZCWjc0Cc1DzMbnPMyItEDAIRzzPnJQ55wZWkgaBOKp5mSLVPMwQNHB4BRqHmZG1U8zIi8jZ4Ehqm+8z01jzMGLxF4BAqnmZ41U8zBg8a1SASKh5me9YeZgoeODwDKdQ8zCqdU8zAKbQmmYBqVDzMOw7m2875WUzDsMdPGB88YZbVLcbH47tfGabAjSZrDr9aL3ub79/CafADSAZjGy0XP7vx0/OcuxNXMxJ3n0HATqG1KBfDVVG/q2t3jUfCcpeB5FeIb44oRAQMlFYgDdv5doP5SJlIiynlAISvrrqP+P0nj1tdNBwkIBhlPZzkBsjZTextYWG/UwFTZmOl+z9Zo8DUyU1W4zAXIGoUXFyfID/AImfp4UkA2OpsBvJ/lCalNwCFHCxPZxPdpAsdi0w2JVqROZatNgOa3Fx33+M7E7TB/Rz0VqUz+1V1KaWpU20Y/8AcYcOwdt+V9q7wPS08kYaLNATRs9JjS0BEz1TIs0deBLmkgaC5pIGgThos8gLxvWQCGeRM8j6yRs0CQvG55CWnmaBNnnheQhp7mgSh5IrQa8cGgH0nhVJpXUWhtIwD6Zh2HOnjK6mYfh93jA+fqJPWqTxNuW8GanADSZQPeopOgDAAec1OzzAuaZABJNgBqTut2zlNbDKS1jlUAleNxc6Azq1IAixAIO8HUEd05t0iwH7NiXQBshW9Mm+5rHeN9jmXwgURjs08YxsAlcxHPs4/Og8oqeIZTfjrcHjzvGUqRMOOxqvV9YFLLf2sovlBsATbmdPLnAiKK5umlyNDwJ368p2IfRtUrrTD4ywRFVAKQ9kAbgQw0mU6M9FUKLVZHFiCMxILEfu23TpGw9sktlJ/wCIGOfofQo4vqcVWrklfq+roswqAC5sQGsbA6W85uaXRfC4RA1GkM1/aqNd3Nxoczbt3C00isGAOh5dkGxVRXUod7bjwBG78oGfxNa8r3fWS4hiCQd4JB7xAy0CUNPM0jzTzNAlvGs0bmjGMBwaOzSC89zQJbx+aQ5os0B7PGZ4xmkZeBPnjWaRZo0tAeWivIs0WaBKDFeRhp6DAkvHAyG89DQDaLQ2k0raTQ2jAsqLSxwx08ZVUJZ4bd4wPn2o93HIN/utNRgjMpXYaW3Br39Zp8K0C7w9SSbR2dTxFMpUGtjlb7SE8R5DTjYQKg8PpVIHLds7BrYZiKi3XhUW5QjhrwPYfWVopnlO3K4IsQCDvB1B8JhOntEnFK32eqUDkLFrwKLZuEv5zTbeVqZpmndaVVVOVdF6xBY6cNCPOP2Rsy9NHGtxumvo7CWvhTTOljmU8VYce7gYEGwcfemATwh2Dwh6wMsxaNUoVGQixU2YfPC2vjNl0exwZb34QNPhcdlADnLw1O+Um16LLUTqsTWVFY1GQGmQ5JuFY5c1h37jz1lhjqFN6f1iq2UXBIDW01IBmfWwFhu8fzJgEVaxYkk3J1MhLRmaK8CS8V5HeK8CS8axnl41jAV4rxt54TAkDREyO8V4HpMjYxzGR3gOvGkxXjWMBZoryO8V4EgaODSNRHgQH3iEbHLAKow+jAKMOomAfRllht3jK2gZY4fd4wPnvEsNQPPz4zQ4FrqD2D4TPVALkA3vxml2fRsi9wgH0jDsNqwA4kDz0guFwzOwVFLMdwG+azZOwBTGeqfaINgCLJpvvxb0HbAqNt06QYFMRWoAWBUUqVUG28gsA1z2kiebVwmExy01p1SpTT2qbXO7eR86yXaOyau9XpOD98Mh7NAGvJdl7PrL9ihpvs7WH/xwDtn9HSlLJdXHAre/boQJa4Ch1YtbXj+sdg8YSLEL4En4qId1gYa6wMB002UTiadSnudSG5ApxPgR5Suo4apTN0IPMXt8Zr+lVDKqEG4LEW4g258tJm80CxwO136tldNSpF7qRqLcDIc0GUyUGBKDHRix8BTyImeXge3nhMU8gIxt4iZY7G2Sa+YliqjQG17tytfgPiIFbFmlziOjNQe6yN5qfI6esrcRsysnvU37wMw81vAHJjY0GPAgNMYTJGEjYQG3nsbPYD1kgkYjwYDrRwjAY9YBFKG0oFSENoiAdRMs8Nu8ZVUpaYb3fGBxbFdH6tJwKqFDa+pBJF7aWPZL3ZGEZ8iKLk6dneeyX/TqnepTP7hHkx/WQ9HqeWmWHvO2RewfaPz2QNNszDU8PT9nUne3F7cexb7hIMZjCSO0+g+fWCYnE6dg0HYBugtWtu7vj8iAUKhZtDrz+6OJhKPoAug+de0mVIrWHfv7oWuMUDfAswALWH6mFGpaxHce75+Moam1lAve0fgNp5rkaL949kAjpUpakjDcG1/xDQ+nrMvNnTrLVBpsNGFuRI5gespsf0edLlD1gHAaOB+Hj4eUCnEkWRCSCBMseJEpj7wExjQYmMirVQqsx3KpY9wFzAmJjSZkKfSqo5uoTKSLJYk2JAtcG5Oo3Dzh23OkApVFpqSHChjceyc1xkJ7Bdr3GqgcYGjo0y7qg95jYfmT2AXJ7BN3hqC0kVF3KPEniT2kzA9DNuUqVJq2Lcq7XNMmjU6taG8FaqqQS++1+CjnfT7I6S0MUL0GL24FWVtf3WAPA7r7oF3eK9pEpjmaB5Xoq+jorfiUN8YLU2NQP9mB3Fh6A2ha342nlapYfCBmtq7FIYdSjEW19pTryC+9/wAyjqCxsd80+2MaadM2PtNoOzm3gPUiZYmB4IrRTwMDqCD2js3wPRHXjRFeBIsmQQdTCKZgFUVhlIQSiYZSgFURLLD7vGAUVljht3jAz3TShcU2HNx/pguy9Ka/uqT/AImJ/lLjpRT+rU8qh9Qf0lGj5aTd4HxMCJ6tyR2yI1NTK+li/rCPn51EIY6MYAWN2oV3StbabWuTBdoVfaMEX2haBb7NdsRVsSVpr7TnjYcO87pptjt1zZrWpIbIvMr9o9g4dtzwEyuDbJRdV3sQPE6CbnY9EU6C23W/4gLGYkrXpkHcbHuM1Dtezdkw+NqXfxmv2fUzUV7oA22djCqOsp2FTiNwf9G7ePHnMowIJBBBB1B0IPIzoGHMpukezmam1SmqNUTUhgxzoAbgZWXUbwddxHEWDNK0feUtXbmU/wBWp0G7ON4vzMkwu3A7BBSAJ49YdLAknLl7OYgX+DWkffY35DT1Mt8LTpD3QvedT5m8yhMYtUjcSIGuxex8NVYM9CizA3D5FzgjUEOPaHnKPaf0f4Su5e9Wm53lXuPFXB9CIKm1Ki/av36wrDdJGHvC/cf1vAd0gpCmhzGk1O1itRlpi3ICt9WRbtmK2Vi9n3YBVdbFwKgX2CNSEJ1TQDS43TpGG6RUzvNu8fpCXp4aqQzUaDsCCG6umzAjUG9rgwMZQ2iqWyYnE0S32VrddTXKSNFrhlA7rR+2Ok20KaA0alOsoOp6lVqgciuYq4/CAd3bNo+HoufaSmx/eVSfUSJthUDqKaqeaXT/AE2gVmzemD9SKmIoPYLmapTaiQBvJakamZLDeCT+UzNT6Q8SarOtJGpXOQWLEJuF3Rt/E6byZqNsdDziKL0krVKefL7RXrAMjZrWupsdx1mF219GWNoKalMU8QFF/q8y1gOJFPj3KSeyAdiOmeHruDiMOMyiy2ysy332LBWHgeUscDUwlVb061anyBZz5daGBG7ceM5hT2rVUX6xiBr7Vn04j2wdOziNJ2DAVMLhsL+1Yqz1HYBmKhvbIv1dKn7oAIbyJJgVjm1VVpVVrDMM65cjqtwGbNcKbC53cNbCPxdMUqyUadIXqMzLSptm6tNWZzf2iLkanfcxrfSU+dhQo0VpKSNc2dxc5SMtgugvaxtzl5sXbX/hmxVdgGqsxBzC2WmCuQAm6gMjaa+8NTwCseiy+8rL3gj4xhmpxrGphSWUqTTVyp3oQAxU9o1Ey0D0GTUzILSVBANomH0TK2kYfQMA+kZZYYaeMraMtMMNPGBndv7foOmVGZznvopA0B+9bnM3Wx+am4Atax3794kRpX3WPdIa/so2nAX7NbfEiBSU8baoD228/kS9fEfVMZkcYCG8ZZNjb0H53HkbwK3E1bmDjEFTGF5FUaBeYHEiwF9S49AbHzInRq1fLSHdOOUK1mU8j/OdA2ntG6JY7wIBh1aarYtT2bTF7Nr5vCanZdWzCBoUk43gweiISIHJOnWwqtLFtkR2pVPrEIBIGY+3T03ZTfwZYD0fwzqzlqZWwAGYFb3OpBtwt6zrHSML+y1XKK5pI1QAgH3BdgNDqVB9JjcRhnVKbVKfVM6BjT0uhOuVrAe1uuOG7hADz8wfK/wv62jLg7iD3SQiMcX32PeLwA9pVmSmWRDUYW9kbyLi/kLmVeE26r1FptTqU3Y2AI0v6H0l2U7/AD/W/pGsDxsfC1u7f+UBqmSKxG4kRqjsPhr8Lz1SDuse6AXR2jUH2j46jyM2/RPEF6BZrXzkX7gP1nPwJuehumG/9RvgsC/Zp4XjTG1XA3kDvIHxgcR+kToyx2jXFHIBURK2U3UXqAq5Wwtq6OfGQbfqNU6uk18lO5VQftufabTjpbz5maX6U8NmxeHdQc3UsAbMvuPc2bj76+krtj9CMViqXWZ0VSbDOWLGx1Og3C5O/hAz9HY1dLlkIQjMtQsioUuyhi7EBRdWHtW3GXOOxvUotKlVXrKZ6ota/VsKxeq9PMu+5IDAX3crja4D6PcPSbPXfrlCWHWXQK194s1gttwJ3ky5oYLCo2enQRn1OfICTdixIqNpvYnQ8YFCvSJjSVCoLdWFdmO9itmIUdt5XBo3pC98VVIFrkeeVb+sCSoYFmGkqGVq1jCqVeBZUodRlbRqCH0HgWNEy0wzaeMqKJlnhjp4wOcY3o9iqF3ClkG96RLC37y+8PEW7YGuOZqVXNbRQL8819D5GdMwr3oOP3G+BnN+ldQLT0sCx15m26/mYGWL51ueZF+0W/IiML2Fueh9LeoEjwlbRl/xDvGjelv4Z5XMAapIiYVUFxBXW0BpMMw2Pdba3A4HdAHip1NbQNvsHHBjr5TbYCtutOTbNxXVuCTpOg7ErPVA1yLzsC57uA8b90DeDEqqgswA03kC5OgA7bx749SNL9+7+crqWATJfKCwGjN7TA8wTu8IJSZjprAuRjQCCTYX36n0GsyH0g9JVpMidVU1PvsrJTa491HK2ZtDfXhxl9qo3d5O4CZjG9MMFQdsNVbrab3NQG1RPaJOVlNxx0HCBz/EdJ64a5BVTfLp7JF9DrvtxIMKw3S2/vID+E2P8LfrGbZ2Lh0R6+ExSmgTqhb61FJGWn1bWz6m1817W00uaXBYJ69RUp01qu50CMEY5R7vtWWwGpsNw3wNnh9vUW+1lPJhl9d3rDlqAjQgznmPwL4eoaVXNSqKASj679RlKkgi1jfdG069RNRz3od5710PlA6LHNrv1+I7jwmJwvSR10Y3/EPzFpe7P28rsqmwJF7g3F92XUDWBbZSNxPjr8dfWb3ooG/ZU1AuWPunnb73ZMONZ0bZWGNLD01bQhNewnUj1gFBeZY+Nv8ATaOAA5Dt0F4M9fl5yO8Bm1MAtbqzamxQtcVFJBRwMwUjc2ZaZv8Aukcbj0KwAUMFUaBaahBblqWPkRJkMiqGA1aSg3tc/eJLN/G1z6xrmItANr4nq6FR+IQ2/EdF9SIGIxVfPUdvvOxHcSbelo0SBDpJVMCUSenIEhmGwzt7qk9vDzgS0jDaNa0dhtlt9ogd2plgmzUt9rvv/KB5hsRLXDV9PGVh2Sfst5j8x+kDqbVp0Sab1qWYbxmvbsNhoewwLvZLXDDv9ZzHpo3uidH2S9nPf+c5n03P11uV/iYGWpVCrqRztbmGGUjyMsNoYZqbFXUqe2VQJzrbQg3B4jLrp5QnGbVqv77B7c9D5wGqbG08cQX9rXjcd8mWqCN94ENRLSBoXm5yGtS5QH0OBnSeidf2R4TmmF4ibbohiOEDq2Ca6x9KkFBIGusH2W91hKvlqC+4wMr05wmLcU6FD2UrButxBNhRAtmUjiWU6Aa6HkSKDb2Owmz8A2Fwqr1tWmUYMFNRgws1WqTv0vYbuAAF7b/prVK4CvUQAtTTrFvu9k6nwGY+E4vs9qGIqAYimajsQvWI2R8x0u2X3ju3wJegfRZsXVVjnp0w4DMrFcygHOBpfU+zcEb25TsWEwfV1qtYC9NKa0sPRU2ACi5OXcCzG3YAO2A7CohVGWwF7gW0CqpVVUcAJbq+VTbib+usCk2glHEouFrUy9ZnvVBVSaSJr14LAgIxsqkfetwNuL4nZ1sRUpU6bsUqVUQ0mzM3Vuy5mXXSwG4ATuXSzaX7LhK+JpoWrMq01IUsb6hL8kW7vbdctxM4bsjFut3pOVckZmBJzi92LZtGN9YFrgOiOIqozHRVBIWqmWo2lzoDcbtM2vZbWE9Gejozo9QMwbOtKkmbrqr29k01H2FJBLsQBltqdDp9j4fF7RpqifU0AoFasRYVG+0Fta4/dHieE3uxNiUMHTyUF9oizVW1duNr8FuSbDTx1gVvRjo6cOgfFFKla9wqj2aegsCdzNe+u7le15cV3JOskcyJhAjjrT20rNqdIsLhv6+vTQ/dLXfwQXb0gWgEayzK1OmT1NMJhK1X/uVbUKVuYL3Zv4YJi8LtOuvtYujhv3KNNj4GqxzX7hA1WPxlKiuarUSmvN2VR5k75j+knSOjWpBKLFgWBZrFRlW+gzWJ9q3C2kHwf0eIWz4mvUrN2XFxyaoxZj4WmtwOzadJVVEUBBZb6kDsY3MDF4HZNepbLTa33m9lfNt/heXuE6LH+0qeCD/cf0mptGwK/DbIpJuQE821Pru8IS1MSfq571UAQJFisQtGk9WobIilmOpNhyA3ns7ZPVqKmrMq6cSB/OZbpptqi2Demr3ZigvYgaMGIuexTAsejNcVnqV6dTrKb6mizMSpGhWzbrZtVGguNCMpLsT9HeEqtnpV/wBnU/2XsFVPHJc+73acuQ5Ns7atXCVhVoniMy65XA3A25X0Yajzv1jYXTfA1aIetWSjUvZldqatcAakMPVdDa+huoAjBG1TxnPOnq2xTeJ/zETeU6tn8Zk+nuHzMzjUq1z+FgCT4G3rA5/9oePwMhqQ6nhydQCQDqQCRAqwgC1BI7SRoyA4VTzj1xB4yKKAVRqjNNJ0arZalpkb2N5d4GrZlIgdv2HVuBLlaYYi/wA/Npk+i2JDKs1bXtpv3jvgQbSRXRqL6rUVqbfhqAqfQmfOuyKTU8XTDCzJUKt2MLqfIz6TpYHMntb94PbOfUeiNHE7RqYkX6rrCwUAqKlW93e/3c2f8Wh3bwuejbsUS+63yZokS/n8j4z2ls5QABpblpulX0t6QLg8KzgBnN1pKftNw8BvPYIFNtzpuaOPNFArJSVc39412OvYpTdzMQ23hcXU+swVAvuLslMsRyzZbkdhnFMQ9RnaqxJZmLM19SzG5Om6FYHaeJDfVM5YclDHx0PrA+kqFf2QNAANFGgA5ACQY7aVKkuarUSmvN2VB5sZw6tjtpOtquKakvI1Fpkj8NEZjK6ns6hnzValarr7TIqgnxqMSf8ALA67j/pFwFPQVTVPKkjPfufRP80z1f6SqlYlMJhWLcM4Z3/9mn/+o7o5s3Y5AAsX5YglTfsubHuDGdDwGGSkgSmiInBUAVfJYGD6N0MfiMfR/bWK0g93oEhA4yGymkg1F7EipwnTMJ0WwNI3p4TDoea00B8xrKRmUY/DnQXvfwDAH55TYZxzHmIEH9HUeFNR3XHwjf6Jo/c/zP8ArCj8+UQ7j8iAN/RlH7nq36zz+iaX3T/EYWYjAEOy6dvtef8AKef0TT5v5j9IaDFACOyk+83p+kqQnC9juI43B1Hhp5zSD5/OU20qGWpfg2vieHidfKBW4rAq6kEA3+8L27pzPpvsKpTpka5MwIIBsN9tbTrSrH1cGlQZaiK43WYA/GB80o5U5W8DBMUfbOs7Ztz6KqNUlqNVqN9crKKig8l1DAd5MzLfQ3jSdKuGYc89QenVn4wNe3vGVW0f61vngJ7FAAf+pP4W+BnNMRFFAEeMaKKB5FFFA8MtcJ7q9wiigdX6Gbh3CdEpRRQPNrf9HW/8vU/+toBsX3F/CPgIooFod05J9L39bhv7up/qWKKBzlN3jNlsL/ovOeRQMtxPeY5YooDxOrfRP/0bfi/WKKBH9IW9/wC4/wBxnMaO8+PwiigWuE3jv/KajZW8eHwiigarZHvDuWajCf7R8YooFpS/KPEUUBCB7U90d4+InkUAanCKcUUCYyaluiigf//Z"/>
          <p:cNvSpPr>
            <a:spLocks noChangeAspect="1" noChangeArrowheads="1"/>
          </p:cNvSpPr>
          <p:nvPr/>
        </p:nvSpPr>
        <p:spPr bwMode="auto">
          <a:xfrm>
            <a:off x="15240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ndara"/>
            </a:endParaRPr>
          </a:p>
        </p:txBody>
      </p:sp>
      <p:sp>
        <p:nvSpPr>
          <p:cNvPr id="6" name="AutoShape 4" descr="data:image/jpeg;base64,/9j/4AAQSkZJRgABAQAAAQABAAD/2wCEAAkGBxQTEBQUExQUFRUXFBgXFRUXFxQXFRQUFBcXFxQVFhQYHSggHRolHRcUITEhJSksLi4uFx8zODMsNygtLisBCgoKBQUFDgUFDisZExkrKysrKysrKysrKysrKysrKysrKysrKysrKysrKysrKysrKysrKysrKysrKysrKysrK//AABEIALEBHAMBIgACEQEDEQH/xAAcAAABBQEBAQAAAAAAAAAAAAAEAAIDBQYHAQj/xABHEAACAQIDBAcEBwQJAgcAAAABAgADEQQSIQUxQVEGE2FxgZGhIjKx8AcjQlJywdEUYpLhFTNDc4KissLxNGMkdIOTo7PS/8QAFAEBAAAAAAAAAAAAAAAAAAAAAP/EABQRAQAAAAAAAAAAAAAAAAAAAAD/2gAMAwEAAhEDEQA/AMVhHGYgdnGXuGaZ/C6OR62txM0GDGggWeHvK1tvCojMrFFS4vmsXtx01A5c7jnLGov1b/gb4Gc7zCmtzZvuJ9kkaBm5gcvDnA8x2Iz+2WJvw5eH52kCDXU2jaOKsSxsWPEi+t9+vGQ59bwLtCpUEkX136mw3Dx/KSPSLC+lh26E8Lfr29htTJVhC4gkd5/lp6/O4JC9jzF9R96x3X+eM9r02Op333jd4chIKjEb/ug/xC/5wijWJYm+/QX5E+kCArfsAvbt3/zhex8dVoVVei5Rxu1IB45WHEG26F4jZ6AgI2YW3i2u4k27j6zyjs7PnNxa5ym+/ISpPibwOv8ARjpCuMoCoPZcaVEv7rdnYfnmbFyec5R9GuP6vFtTOgqLp+NdR5rm/wAs6ozQImc8zPBUPMzx5HeBN1p5xvWnmZCWjc0Cc1DzMbnPMyItEDAIRzzPnJQ55wZWkgaBOKp5mSLVPMwQNHB4BRqHmZG1U8zIi8jZ4Ehqm+8z01jzMGLxF4BAqnmZ41U8zBg8a1SASKh5me9YeZgoeODwDKdQ8zCqdU8zAKbQmmYBqVDzMOw7m2875WUzDsMdPGB88YZbVLcbH47tfGabAjSZrDr9aL3ub79/CafADSAZjGy0XP7vx0/OcuxNXMxJ3n0HATqG1KBfDVVG/q2t3jUfCcpeB5FeIb44oRAQMlFYgDdv5doP5SJlIiynlAISvrrqP+P0nj1tdNBwkIBhlPZzkBsjZTextYWG/UwFTZmOl+z9Zo8DUyU1W4zAXIGoUXFyfID/AImfp4UkA2OpsBvJ/lCalNwCFHCxPZxPdpAsdi0w2JVqROZatNgOa3Fx33+M7E7TB/Rz0VqUz+1V1KaWpU20Y/8AcYcOwdt+V9q7wPS08kYaLNATRs9JjS0BEz1TIs0deBLmkgaC5pIGgThos8gLxvWQCGeRM8j6yRs0CQvG55CWnmaBNnnheQhp7mgSh5IrQa8cGgH0nhVJpXUWhtIwD6Zh2HOnjK6mYfh93jA+fqJPWqTxNuW8GanADSZQPeopOgDAAec1OzzAuaZABJNgBqTut2zlNbDKS1jlUAleNxc6Azq1IAixAIO8HUEd05t0iwH7NiXQBshW9Mm+5rHeN9jmXwgURjs08YxsAlcxHPs4/Og8oqeIZTfjrcHjzvGUqRMOOxqvV9YFLLf2sovlBsATbmdPLnAiKK5umlyNDwJ368p2IfRtUrrTD4ywRFVAKQ9kAbgQw0mU6M9FUKLVZHFiCMxILEfu23TpGw9sktlJ/wCIGOfofQo4vqcVWrklfq+roswqAC5sQGsbA6W85uaXRfC4RA1GkM1/aqNd3Nxoczbt3C00isGAOh5dkGxVRXUod7bjwBG78oGfxNa8r3fWS4hiCQd4JB7xAy0CUNPM0jzTzNAlvGs0bmjGMBwaOzSC89zQJbx+aQ5os0B7PGZ4xmkZeBPnjWaRZo0tAeWivIs0WaBKDFeRhp6DAkvHAyG89DQDaLQ2k0raTQ2jAsqLSxwx08ZVUJZ4bd4wPn2o93HIN/utNRgjMpXYaW3Br39Zp8K0C7w9SSbR2dTxFMpUGtjlb7SE8R5DTjYQKg8PpVIHLds7BrYZiKi3XhUW5QjhrwPYfWVopnlO3K4IsQCDvB1B8JhOntEnFK32eqUDkLFrwKLZuEv5zTbeVqZpmndaVVVOVdF6xBY6cNCPOP2Rsy9NHGtxumvo7CWvhTTOljmU8VYce7gYEGwcfemATwh2Dwh6wMsxaNUoVGQixU2YfPC2vjNl0exwZb34QNPhcdlADnLw1O+Um16LLUTqsTWVFY1GQGmQ5JuFY5c1h37jz1lhjqFN6f1iq2UXBIDW01IBmfWwFhu8fzJgEVaxYkk3J1MhLRmaK8CS8V5HeK8CS8axnl41jAV4rxt54TAkDREyO8V4HpMjYxzGR3gOvGkxXjWMBZoryO8V4EgaODSNRHgQH3iEbHLAKow+jAKMOomAfRllht3jK2gZY4fd4wPnvEsNQPPz4zQ4FrqD2D4TPVALkA3vxml2fRsi9wgH0jDsNqwA4kDz0guFwzOwVFLMdwG+azZOwBTGeqfaINgCLJpvvxb0HbAqNt06QYFMRWoAWBUUqVUG28gsA1z2kiebVwmExy01p1SpTT2qbXO7eR86yXaOyau9XpOD98Mh7NAGvJdl7PrL9ihpvs7WH/xwDtn9HSlLJdXHAre/boQJa4Ch1YtbXj+sdg8YSLEL4En4qId1gYa6wMB002UTiadSnudSG5ApxPgR5Suo4apTN0IPMXt8Zr+lVDKqEG4LEW4g258tJm80CxwO136tldNSpF7qRqLcDIc0GUyUGBKDHRix8BTyImeXge3nhMU8gIxt4iZY7G2Sa+YliqjQG17tytfgPiIFbFmlziOjNQe6yN5qfI6esrcRsysnvU37wMw81vAHJjY0GPAgNMYTJGEjYQG3nsbPYD1kgkYjwYDrRwjAY9YBFKG0oFSENoiAdRMs8Nu8ZVUpaYb3fGBxbFdH6tJwKqFDa+pBJF7aWPZL3ZGEZ8iKLk6dneeyX/TqnepTP7hHkx/WQ9HqeWmWHvO2RewfaPz2QNNszDU8PT9nUne3F7cexb7hIMZjCSO0+g+fWCYnE6dg0HYBugtWtu7vj8iAUKhZtDrz+6OJhKPoAug+de0mVIrWHfv7oWuMUDfAswALWH6mFGpaxHce75+Moam1lAve0fgNp5rkaL949kAjpUpakjDcG1/xDQ+nrMvNnTrLVBpsNGFuRI5gespsf0edLlD1gHAaOB+Hj4eUCnEkWRCSCBMseJEpj7wExjQYmMirVQqsx3KpY9wFzAmJjSZkKfSqo5uoTKSLJYk2JAtcG5Oo3Dzh23OkApVFpqSHChjceyc1xkJ7Bdr3GqgcYGjo0y7qg95jYfmT2AXJ7BN3hqC0kVF3KPEniT2kzA9DNuUqVJq2Lcq7XNMmjU6taG8FaqqQS++1+CjnfT7I6S0MUL0GL24FWVtf3WAPA7r7oF3eK9pEpjmaB5Xoq+jorfiUN8YLU2NQP9mB3Fh6A2ha342nlapYfCBmtq7FIYdSjEW19pTryC+9/wAyjqCxsd80+2MaadM2PtNoOzm3gPUiZYmB4IrRTwMDqCD2js3wPRHXjRFeBIsmQQdTCKZgFUVhlIQSiYZSgFURLLD7vGAUVljht3jAz3TShcU2HNx/pguy9Ka/uqT/AImJ/lLjpRT+rU8qh9Qf0lGj5aTd4HxMCJ6tyR2yI1NTK+li/rCPn51EIY6MYAWN2oV3StbabWuTBdoVfaMEX2haBb7NdsRVsSVpr7TnjYcO87pptjt1zZrWpIbIvMr9o9g4dtzwEyuDbJRdV3sQPE6CbnY9EU6C23W/4gLGYkrXpkHcbHuM1Dtezdkw+NqXfxmv2fUzUV7oA22djCqOsp2FTiNwf9G7ePHnMowIJBBBB1B0IPIzoGHMpukezmam1SmqNUTUhgxzoAbgZWXUbwddxHEWDNK0feUtXbmU/wBWp0G7ON4vzMkwu3A7BBSAJ49YdLAknLl7OYgX+DWkffY35DT1Mt8LTpD3QvedT5m8yhMYtUjcSIGuxex8NVYM9CizA3D5FzgjUEOPaHnKPaf0f4Su5e9Wm53lXuPFXB9CIKm1Ki/av36wrDdJGHvC/cf1vAd0gpCmhzGk1O1itRlpi3ICt9WRbtmK2Vi9n3YBVdbFwKgX2CNSEJ1TQDS43TpGG6RUzvNu8fpCXp4aqQzUaDsCCG6umzAjUG9rgwMZQ2iqWyYnE0S32VrddTXKSNFrhlA7rR+2Ok20KaA0alOsoOp6lVqgciuYq4/CAd3bNo+HoufaSmx/eVSfUSJthUDqKaqeaXT/AE2gVmzemD9SKmIoPYLmapTaiQBvJakamZLDeCT+UzNT6Q8SarOtJGpXOQWLEJuF3Rt/E6byZqNsdDziKL0krVKefL7RXrAMjZrWupsdx1mF219GWNoKalMU8QFF/q8y1gOJFPj3KSeyAdiOmeHruDiMOMyiy2ysy332LBWHgeUscDUwlVb061anyBZz5daGBG7ceM5hT2rVUX6xiBr7Vn04j2wdOziNJ2DAVMLhsL+1Yqz1HYBmKhvbIv1dKn7oAIbyJJgVjm1VVpVVrDMM65cjqtwGbNcKbC53cNbCPxdMUqyUadIXqMzLSptm6tNWZzf2iLkanfcxrfSU+dhQo0VpKSNc2dxc5SMtgugvaxtzl5sXbX/hmxVdgGqsxBzC2WmCuQAm6gMjaa+8NTwCseiy+8rL3gj4xhmpxrGphSWUqTTVyp3oQAxU9o1Ey0D0GTUzILSVBANomH0TK2kYfQMA+kZZYYaeMraMtMMNPGBndv7foOmVGZznvopA0B+9bnM3Wx+am4Atax3794kRpX3WPdIa/so2nAX7NbfEiBSU8baoD228/kS9fEfVMZkcYCG8ZZNjb0H53HkbwK3E1bmDjEFTGF5FUaBeYHEiwF9S49AbHzInRq1fLSHdOOUK1mU8j/OdA2ntG6JY7wIBh1aarYtT2bTF7Nr5vCanZdWzCBoUk43gweiISIHJOnWwqtLFtkR2pVPrEIBIGY+3T03ZTfwZYD0fwzqzlqZWwAGYFb3OpBtwt6zrHSML+y1XKK5pI1QAgH3BdgNDqVB9JjcRhnVKbVKfVM6BjT0uhOuVrAe1uuOG7hADz8wfK/wv62jLg7iD3SQiMcX32PeLwA9pVmSmWRDUYW9kbyLi/kLmVeE26r1FptTqU3Y2AI0v6H0l2U7/AD/W/pGsDxsfC1u7f+UBqmSKxG4kRqjsPhr8Lz1SDuse6AXR2jUH2j46jyM2/RPEF6BZrXzkX7gP1nPwJuehumG/9RvgsC/Zp4XjTG1XA3kDvIHxgcR+kToyx2jXFHIBURK2U3UXqAq5Wwtq6OfGQbfqNU6uk18lO5VQftufabTjpbz5maX6U8NmxeHdQc3UsAbMvuPc2bj76+krtj9CMViqXWZ0VSbDOWLGx1Og3C5O/hAz9HY1dLlkIQjMtQsioUuyhi7EBRdWHtW3GXOOxvUotKlVXrKZ6ota/VsKxeq9PMu+5IDAX3crja4D6PcPSbPXfrlCWHWXQK194s1gttwJ3ky5oYLCo2enQRn1OfICTdixIqNpvYnQ8YFCvSJjSVCoLdWFdmO9itmIUdt5XBo3pC98VVIFrkeeVb+sCSoYFmGkqGVq1jCqVeBZUodRlbRqCH0HgWNEy0wzaeMqKJlnhjp4wOcY3o9iqF3ClkG96RLC37y+8PEW7YGuOZqVXNbRQL8819D5GdMwr3oOP3G+BnN+ldQLT0sCx15m26/mYGWL51ueZF+0W/IiML2Fueh9LeoEjwlbRl/xDvGjelv4Z5XMAapIiYVUFxBXW0BpMMw2Pdba3A4HdAHip1NbQNvsHHBjr5TbYCtutOTbNxXVuCTpOg7ErPVA1yLzsC57uA8b90DeDEqqgswA03kC5OgA7bx749SNL9+7+crqWATJfKCwGjN7TA8wTu8IJSZjprAuRjQCCTYX36n0GsyH0g9JVpMidVU1PvsrJTa491HK2ZtDfXhxl9qo3d5O4CZjG9MMFQdsNVbrab3NQG1RPaJOVlNxx0HCBz/EdJ64a5BVTfLp7JF9DrvtxIMKw3S2/vID+E2P8LfrGbZ2Lh0R6+ExSmgTqhb61FJGWn1bWz6m1817W00uaXBYJ69RUp01qu50CMEY5R7vtWWwGpsNw3wNnh9vUW+1lPJhl9d3rDlqAjQgznmPwL4eoaVXNSqKASj679RlKkgi1jfdG069RNRz3od5710PlA6LHNrv1+I7jwmJwvSR10Y3/EPzFpe7P28rsqmwJF7g3F92XUDWBbZSNxPjr8dfWb3ooG/ZU1AuWPunnb73ZMONZ0bZWGNLD01bQhNewnUj1gFBeZY+Nv8ATaOAA5Dt0F4M9fl5yO8Bm1MAtbqzamxQtcVFJBRwMwUjc2ZaZv8Aukcbj0KwAUMFUaBaahBblqWPkRJkMiqGA1aSg3tc/eJLN/G1z6xrmItANr4nq6FR+IQ2/EdF9SIGIxVfPUdvvOxHcSbelo0SBDpJVMCUSenIEhmGwzt7qk9vDzgS0jDaNa0dhtlt9ogd2plgmzUt9rvv/KB5hsRLXDV9PGVh2Sfst5j8x+kDqbVp0Sab1qWYbxmvbsNhoewwLvZLXDDv9ZzHpo3uidH2S9nPf+c5n03P11uV/iYGWpVCrqRztbmGGUjyMsNoYZqbFXUqe2VQJzrbQg3B4jLrp5QnGbVqv77B7c9D5wGqbG08cQX9rXjcd8mWqCN94ENRLSBoXm5yGtS5QH0OBnSeidf2R4TmmF4ibbohiOEDq2Ca6x9KkFBIGusH2W91hKvlqC+4wMr05wmLcU6FD2UrButxBNhRAtmUjiWU6Aa6HkSKDb2Owmz8A2Fwqr1tWmUYMFNRgws1WqTv0vYbuAAF7b/prVK4CvUQAtTTrFvu9k6nwGY+E4vs9qGIqAYimajsQvWI2R8x0u2X3ju3wJegfRZsXVVjnp0w4DMrFcygHOBpfU+zcEb25TsWEwfV1qtYC9NKa0sPRU2ACi5OXcCzG3YAO2A7CohVGWwF7gW0CqpVVUcAJbq+VTbib+usCk2glHEouFrUy9ZnvVBVSaSJr14LAgIxsqkfetwNuL4nZ1sRUpU6bsUqVUQ0mzM3Vuy5mXXSwG4ATuXSzaX7LhK+JpoWrMq01IUsb6hL8kW7vbdctxM4bsjFut3pOVckZmBJzi92LZtGN9YFrgOiOIqozHRVBIWqmWo2lzoDcbtM2vZbWE9Gejozo9QMwbOtKkmbrqr29k01H2FJBLsQBltqdDp9j4fF7RpqifU0AoFasRYVG+0Fta4/dHieE3uxNiUMHTyUF9oizVW1duNr8FuSbDTx1gVvRjo6cOgfFFKla9wqj2aegsCdzNe+u7le15cV3JOskcyJhAjjrT20rNqdIsLhv6+vTQ/dLXfwQXb0gWgEayzK1OmT1NMJhK1X/uVbUKVuYL3Zv4YJi8LtOuvtYujhv3KNNj4GqxzX7hA1WPxlKiuarUSmvN2VR5k75j+knSOjWpBKLFgWBZrFRlW+gzWJ9q3C2kHwf0eIWz4mvUrN2XFxyaoxZj4WmtwOzadJVVEUBBZb6kDsY3MDF4HZNepbLTa33m9lfNt/heXuE6LH+0qeCD/cf0mptGwK/DbIpJuQE821Pru8IS1MSfq571UAQJFisQtGk9WobIilmOpNhyA3ns7ZPVqKmrMq6cSB/OZbpptqi2Demr3ZigvYgaMGIuexTAsejNcVnqV6dTrKb6mizMSpGhWzbrZtVGguNCMpLsT9HeEqtnpV/wBnU/2XsFVPHJc+73acuQ5Ns7atXCVhVoniMy65XA3A25X0Yajzv1jYXTfA1aIetWSjUvZldqatcAakMPVdDa+huoAjBG1TxnPOnq2xTeJ/zETeU6tn8Zk+nuHzMzjUq1z+FgCT4G3rA5/9oePwMhqQ6nhydQCQDqQCRAqwgC1BI7SRoyA4VTzj1xB4yKKAVRqjNNJ0arZalpkb2N5d4GrZlIgdv2HVuBLlaYYi/wA/Npk+i2JDKs1bXtpv3jvgQbSRXRqL6rUVqbfhqAqfQmfOuyKTU8XTDCzJUKt2MLqfIz6TpYHMntb94PbOfUeiNHE7RqYkX6rrCwUAqKlW93e/3c2f8Wh3bwuejbsUS+63yZokS/n8j4z2ls5QABpblpulX0t6QLg8KzgBnN1pKftNw8BvPYIFNtzpuaOPNFArJSVc39412OvYpTdzMQ23hcXU+swVAvuLslMsRyzZbkdhnFMQ9RnaqxJZmLM19SzG5Om6FYHaeJDfVM5YclDHx0PrA+kqFf2QNAANFGgA5ACQY7aVKkuarUSmvN2VB5sZw6tjtpOtquKakvI1Fpkj8NEZjK6ns6hnzValarr7TIqgnxqMSf8ALA67j/pFwFPQVTVPKkjPfufRP80z1f6SqlYlMJhWLcM4Z3/9mn/+o7o5s3Y5AAsX5YglTfsubHuDGdDwGGSkgSmiInBUAVfJYGD6N0MfiMfR/bWK0g93oEhA4yGymkg1F7EipwnTMJ0WwNI3p4TDoea00B8xrKRmUY/DnQXvfwDAH55TYZxzHmIEH9HUeFNR3XHwjf6Jo/c/zP8ArCj8+UQ7j8iAN/RlH7nq36zz+iaX3T/EYWYjAEOy6dvtef8AKef0TT5v5j9IaDFACOyk+83p+kqQnC9juI43B1Hhp5zSD5/OU20qGWpfg2vieHidfKBW4rAq6kEA3+8L27pzPpvsKpTpka5MwIIBsN9tbTrSrH1cGlQZaiK43WYA/GB80o5U5W8DBMUfbOs7Ztz6KqNUlqNVqN9crKKig8l1DAd5MzLfQ3jSdKuGYc89QenVn4wNe3vGVW0f61vngJ7FAAf+pP4W+BnNMRFFAEeMaKKB5FFFA8MtcJ7q9wiigdX6Gbh3CdEpRRQPNrf9HW/8vU/+toBsX3F/CPgIooFod05J9L39bhv7up/qWKKBzlN3jNlsL/ovOeRQMtxPeY5YooDxOrfRP/0bfi/WKKBH9IW9/wC4/wBxnMaO8+PwiigWuE3jv/KajZW8eHwiigarZHvDuWajCf7R8YooFpS/KPEUUBCB7U90d4+InkUAanCKcUUCYyaluiigf//Z"/>
          <p:cNvSpPr>
            <a:spLocks noChangeAspect="1" noChangeArrowheads="1"/>
          </p:cNvSpPr>
          <p:nvPr/>
        </p:nvSpPr>
        <p:spPr bwMode="auto">
          <a:xfrm>
            <a:off x="1676400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ndara"/>
            </a:endParaRPr>
          </a:p>
        </p:txBody>
      </p:sp>
      <p:sp>
        <p:nvSpPr>
          <p:cNvPr id="7" name="AutoShape 6" descr="data:image/jpeg;base64,/9j/4AAQSkZJRgABAQAAAQABAAD/2wCEAAkGBxQTEBQUExQUFRUXFBgXFRUXFxQXFRQUFBcXFxQVFhQYHSggHRolHRcUITEhJSksLi4uFx8zODMsNygtLisBCgoKBQUFDgUFDisZExkrKysrKysrKysrKysrKysrKysrKysrKysrKysrKysrKysrKysrKysrKysrKysrKysrK//AABEIALEBHAMBIgACEQEDEQH/xAAcAAABBQEBAQAAAAAAAAAAAAAEAAIDBQYHAQj/xABHEAACAQIDBAcEBwQJAgcAAAABAgADEQQSIQUxQVEGE2FxgZGhIjKx8AcjQlJywdEUYpLhFTNDc4KissLxNGMkdIOTo7PS/8QAFAEBAAAAAAAAAAAAAAAAAAAAAP/EABQRAQAAAAAAAAAAAAAAAAAAAAD/2gAMAwEAAhEDEQA/AMVhHGYgdnGXuGaZ/C6OR62txM0GDGggWeHvK1tvCojMrFFS4vmsXtx01A5c7jnLGov1b/gb4Gc7zCmtzZvuJ9kkaBm5gcvDnA8x2Iz+2WJvw5eH52kCDXU2jaOKsSxsWPEi+t9+vGQ59bwLtCpUEkX136mw3Dx/KSPSLC+lh26E8Lfr29htTJVhC4gkd5/lp6/O4JC9jzF9R96x3X+eM9r02Op333jd4chIKjEb/ug/xC/5wijWJYm+/QX5E+kCArfsAvbt3/zhex8dVoVVei5Rxu1IB45WHEG26F4jZ6AgI2YW3i2u4k27j6zyjs7PnNxa5ym+/ISpPibwOv8ARjpCuMoCoPZcaVEv7rdnYfnmbFyec5R9GuP6vFtTOgqLp+NdR5rm/wAs6ozQImc8zPBUPMzx5HeBN1p5xvWnmZCWjc0Cc1DzMbnPMyItEDAIRzzPnJQ55wZWkgaBOKp5mSLVPMwQNHB4BRqHmZG1U8zIi8jZ4Ehqm+8z01jzMGLxF4BAqnmZ41U8zBg8a1SASKh5me9YeZgoeODwDKdQ8zCqdU8zAKbQmmYBqVDzMOw7m2875WUzDsMdPGB88YZbVLcbH47tfGabAjSZrDr9aL3ub79/CafADSAZjGy0XP7vx0/OcuxNXMxJ3n0HATqG1KBfDVVG/q2t3jUfCcpeB5FeIb44oRAQMlFYgDdv5doP5SJlIiynlAISvrrqP+P0nj1tdNBwkIBhlPZzkBsjZTextYWG/UwFTZmOl+z9Zo8DUyU1W4zAXIGoUXFyfID/AImfp4UkA2OpsBvJ/lCalNwCFHCxPZxPdpAsdi0w2JVqROZatNgOa3Fx33+M7E7TB/Rz0VqUz+1V1KaWpU20Y/8AcYcOwdt+V9q7wPS08kYaLNATRs9JjS0BEz1TIs0deBLmkgaC5pIGgThos8gLxvWQCGeRM8j6yRs0CQvG55CWnmaBNnnheQhp7mgSh5IrQa8cGgH0nhVJpXUWhtIwD6Zh2HOnjK6mYfh93jA+fqJPWqTxNuW8GanADSZQPeopOgDAAec1OzzAuaZABJNgBqTut2zlNbDKS1jlUAleNxc6Azq1IAixAIO8HUEd05t0iwH7NiXQBshW9Mm+5rHeN9jmXwgURjs08YxsAlcxHPs4/Og8oqeIZTfjrcHjzvGUqRMOOxqvV9YFLLf2sovlBsATbmdPLnAiKK5umlyNDwJ368p2IfRtUrrTD4ywRFVAKQ9kAbgQw0mU6M9FUKLVZHFiCMxILEfu23TpGw9sktlJ/wCIGOfofQo4vqcVWrklfq+roswqAC5sQGsbA6W85uaXRfC4RA1GkM1/aqNd3Nxoczbt3C00isGAOh5dkGxVRXUod7bjwBG78oGfxNa8r3fWS4hiCQd4JB7xAy0CUNPM0jzTzNAlvGs0bmjGMBwaOzSC89zQJbx+aQ5os0B7PGZ4xmkZeBPnjWaRZo0tAeWivIs0WaBKDFeRhp6DAkvHAyG89DQDaLQ2k0raTQ2jAsqLSxwx08ZVUJZ4bd4wPn2o93HIN/utNRgjMpXYaW3Br39Zp8K0C7w9SSbR2dTxFMpUGtjlb7SE8R5DTjYQKg8PpVIHLds7BrYZiKi3XhUW5QjhrwPYfWVopnlO3K4IsQCDvB1B8JhOntEnFK32eqUDkLFrwKLZuEv5zTbeVqZpmndaVVVOVdF6xBY6cNCPOP2Rsy9NHGtxumvo7CWvhTTOljmU8VYce7gYEGwcfemATwh2Dwh6wMsxaNUoVGQixU2YfPC2vjNl0exwZb34QNPhcdlADnLw1O+Um16LLUTqsTWVFY1GQGmQ5JuFY5c1h37jz1lhjqFN6f1iq2UXBIDW01IBmfWwFhu8fzJgEVaxYkk3J1MhLRmaK8CS8V5HeK8CS8axnl41jAV4rxt54TAkDREyO8V4HpMjYxzGR3gOvGkxXjWMBZoryO8V4EgaODSNRHgQH3iEbHLAKow+jAKMOomAfRllht3jK2gZY4fd4wPnvEsNQPPz4zQ4FrqD2D4TPVALkA3vxml2fRsi9wgH0jDsNqwA4kDz0guFwzOwVFLMdwG+azZOwBTGeqfaINgCLJpvvxb0HbAqNt06QYFMRWoAWBUUqVUG28gsA1z2kiebVwmExy01p1SpTT2qbXO7eR86yXaOyau9XpOD98Mh7NAGvJdl7PrL9ihpvs7WH/xwDtn9HSlLJdXHAre/boQJa4Ch1YtbXj+sdg8YSLEL4En4qId1gYa6wMB002UTiadSnudSG5ApxPgR5Suo4apTN0IPMXt8Zr+lVDKqEG4LEW4g258tJm80CxwO136tldNSpF7qRqLcDIc0GUyUGBKDHRix8BTyImeXge3nhMU8gIxt4iZY7G2Sa+YliqjQG17tytfgPiIFbFmlziOjNQe6yN5qfI6esrcRsysnvU37wMw81vAHJjY0GPAgNMYTJGEjYQG3nsbPYD1kgkYjwYDrRwjAY9YBFKG0oFSENoiAdRMs8Nu8ZVUpaYb3fGBxbFdH6tJwKqFDa+pBJF7aWPZL3ZGEZ8iKLk6dneeyX/TqnepTP7hHkx/WQ9HqeWmWHvO2RewfaPz2QNNszDU8PT9nUne3F7cexb7hIMZjCSO0+g+fWCYnE6dg0HYBugtWtu7vj8iAUKhZtDrz+6OJhKPoAug+de0mVIrWHfv7oWuMUDfAswALWH6mFGpaxHce75+Moam1lAve0fgNp5rkaL949kAjpUpakjDcG1/xDQ+nrMvNnTrLVBpsNGFuRI5gespsf0edLlD1gHAaOB+Hj4eUCnEkWRCSCBMseJEpj7wExjQYmMirVQqsx3KpY9wFzAmJjSZkKfSqo5uoTKSLJYk2JAtcG5Oo3Dzh23OkApVFpqSHChjceyc1xkJ7Bdr3GqgcYGjo0y7qg95jYfmT2AXJ7BN3hqC0kVF3KPEniT2kzA9DNuUqVJq2Lcq7XNMmjU6taG8FaqqQS++1+CjnfT7I6S0MUL0GL24FWVtf3WAPA7r7oF3eK9pEpjmaB5Xoq+jorfiUN8YLU2NQP9mB3Fh6A2ha342nlapYfCBmtq7FIYdSjEW19pTryC+9/wAyjqCxsd80+2MaadM2PtNoOzm3gPUiZYmB4IrRTwMDqCD2js3wPRHXjRFeBIsmQQdTCKZgFUVhlIQSiYZSgFURLLD7vGAUVljht3jAz3TShcU2HNx/pguy9Ka/uqT/AImJ/lLjpRT+rU8qh9Qf0lGj5aTd4HxMCJ6tyR2yI1NTK+li/rCPn51EIY6MYAWN2oV3StbabWuTBdoVfaMEX2haBb7NdsRVsSVpr7TnjYcO87pptjt1zZrWpIbIvMr9o9g4dtzwEyuDbJRdV3sQPE6CbnY9EU6C23W/4gLGYkrXpkHcbHuM1Dtezdkw+NqXfxmv2fUzUV7oA22djCqOsp2FTiNwf9G7ePHnMowIJBBBB1B0IPIzoGHMpukezmam1SmqNUTUhgxzoAbgZWXUbwddxHEWDNK0feUtXbmU/wBWp0G7ON4vzMkwu3A7BBSAJ49YdLAknLl7OYgX+DWkffY35DT1Mt8LTpD3QvedT5m8yhMYtUjcSIGuxex8NVYM9CizA3D5FzgjUEOPaHnKPaf0f4Su5e9Wm53lXuPFXB9CIKm1Ki/av36wrDdJGHvC/cf1vAd0gpCmhzGk1O1itRlpi3ICt9WRbtmK2Vi9n3YBVdbFwKgX2CNSEJ1TQDS43TpGG6RUzvNu8fpCXp4aqQzUaDsCCG6umzAjUG9rgwMZQ2iqWyYnE0S32VrddTXKSNFrhlA7rR+2Ok20KaA0alOsoOp6lVqgciuYq4/CAd3bNo+HoufaSmx/eVSfUSJthUDqKaqeaXT/AE2gVmzemD9SKmIoPYLmapTaiQBvJakamZLDeCT+UzNT6Q8SarOtJGpXOQWLEJuF3Rt/E6byZqNsdDziKL0krVKefL7RXrAMjZrWupsdx1mF219GWNoKalMU8QFF/q8y1gOJFPj3KSeyAdiOmeHruDiMOMyiy2ysy332LBWHgeUscDUwlVb061anyBZz5daGBG7ceM5hT2rVUX6xiBr7Vn04j2wdOziNJ2DAVMLhsL+1Yqz1HYBmKhvbIv1dKn7oAIbyJJgVjm1VVpVVrDMM65cjqtwGbNcKbC53cNbCPxdMUqyUadIXqMzLSptm6tNWZzf2iLkanfcxrfSU+dhQo0VpKSNc2dxc5SMtgugvaxtzl5sXbX/hmxVdgGqsxBzC2WmCuQAm6gMjaa+8NTwCseiy+8rL3gj4xhmpxrGphSWUqTTVyp3oQAxU9o1Ey0D0GTUzILSVBANomH0TK2kYfQMA+kZZYYaeMraMtMMNPGBndv7foOmVGZznvopA0B+9bnM3Wx+am4Atax3794kRpX3WPdIa/so2nAX7NbfEiBSU8baoD228/kS9fEfVMZkcYCG8ZZNjb0H53HkbwK3E1bmDjEFTGF5FUaBeYHEiwF9S49AbHzInRq1fLSHdOOUK1mU8j/OdA2ntG6JY7wIBh1aarYtT2bTF7Nr5vCanZdWzCBoUk43gweiISIHJOnWwqtLFtkR2pVPrEIBIGY+3T03ZTfwZYD0fwzqzlqZWwAGYFb3OpBtwt6zrHSML+y1XKK5pI1QAgH3BdgNDqVB9JjcRhnVKbVKfVM6BjT0uhOuVrAe1uuOG7hADz8wfK/wv62jLg7iD3SQiMcX32PeLwA9pVmSmWRDUYW9kbyLi/kLmVeE26r1FptTqU3Y2AI0v6H0l2U7/AD/W/pGsDxsfC1u7f+UBqmSKxG4kRqjsPhr8Lz1SDuse6AXR2jUH2j46jyM2/RPEF6BZrXzkX7gP1nPwJuehumG/9RvgsC/Zp4XjTG1XA3kDvIHxgcR+kToyx2jXFHIBURK2U3UXqAq5Wwtq6OfGQbfqNU6uk18lO5VQftufabTjpbz5maX6U8NmxeHdQc3UsAbMvuPc2bj76+krtj9CMViqXWZ0VSbDOWLGx1Og3C5O/hAz9HY1dLlkIQjMtQsioUuyhi7EBRdWHtW3GXOOxvUotKlVXrKZ6ota/VsKxeq9PMu+5IDAX3crja4D6PcPSbPXfrlCWHWXQK194s1gttwJ3ky5oYLCo2enQRn1OfICTdixIqNpvYnQ8YFCvSJjSVCoLdWFdmO9itmIUdt5XBo3pC98VVIFrkeeVb+sCSoYFmGkqGVq1jCqVeBZUodRlbRqCH0HgWNEy0wzaeMqKJlnhjp4wOcY3o9iqF3ClkG96RLC37y+8PEW7YGuOZqVXNbRQL8819D5GdMwr3oOP3G+BnN+ldQLT0sCx15m26/mYGWL51ueZF+0W/IiML2Fueh9LeoEjwlbRl/xDvGjelv4Z5XMAapIiYVUFxBXW0BpMMw2Pdba3A4HdAHip1NbQNvsHHBjr5TbYCtutOTbNxXVuCTpOg7ErPVA1yLzsC57uA8b90DeDEqqgswA03kC5OgA7bx749SNL9+7+crqWATJfKCwGjN7TA8wTu8IJSZjprAuRjQCCTYX36n0GsyH0g9JVpMidVU1PvsrJTa491HK2ZtDfXhxl9qo3d5O4CZjG9MMFQdsNVbrab3NQG1RPaJOVlNxx0HCBz/EdJ64a5BVTfLp7JF9DrvtxIMKw3S2/vID+E2P8LfrGbZ2Lh0R6+ExSmgTqhb61FJGWn1bWz6m1817W00uaXBYJ69RUp01qu50CMEY5R7vtWWwGpsNw3wNnh9vUW+1lPJhl9d3rDlqAjQgznmPwL4eoaVXNSqKASj679RlKkgi1jfdG069RNRz3od5710PlA6LHNrv1+I7jwmJwvSR10Y3/EPzFpe7P28rsqmwJF7g3F92XUDWBbZSNxPjr8dfWb3ooG/ZU1AuWPunnb73ZMONZ0bZWGNLD01bQhNewnUj1gFBeZY+Nv8ATaOAA5Dt0F4M9fl5yO8Bm1MAtbqzamxQtcVFJBRwMwUjc2ZaZv8Aukcbj0KwAUMFUaBaahBblqWPkRJkMiqGA1aSg3tc/eJLN/G1z6xrmItANr4nq6FR+IQ2/EdF9SIGIxVfPUdvvOxHcSbelo0SBDpJVMCUSenIEhmGwzt7qk9vDzgS0jDaNa0dhtlt9ogd2plgmzUt9rvv/KB5hsRLXDV9PGVh2Sfst5j8x+kDqbVp0Sab1qWYbxmvbsNhoewwLvZLXDDv9ZzHpo3uidH2S9nPf+c5n03P11uV/iYGWpVCrqRztbmGGUjyMsNoYZqbFXUqe2VQJzrbQg3B4jLrp5QnGbVqv77B7c9D5wGqbG08cQX9rXjcd8mWqCN94ENRLSBoXm5yGtS5QH0OBnSeidf2R4TmmF4ibbohiOEDq2Ca6x9KkFBIGusH2W91hKvlqC+4wMr05wmLcU6FD2UrButxBNhRAtmUjiWU6Aa6HkSKDb2Owmz8A2Fwqr1tWmUYMFNRgws1WqTv0vYbuAAF7b/prVK4CvUQAtTTrFvu9k6nwGY+E4vs9qGIqAYimajsQvWI2R8x0u2X3ju3wJegfRZsXVVjnp0w4DMrFcygHOBpfU+zcEb25TsWEwfV1qtYC9NKa0sPRU2ACi5OXcCzG3YAO2A7CohVGWwF7gW0CqpVVUcAJbq+VTbib+usCk2glHEouFrUy9ZnvVBVSaSJr14LAgIxsqkfetwNuL4nZ1sRUpU6bsUqVUQ0mzM3Vuy5mXXSwG4ATuXSzaX7LhK+JpoWrMq01IUsb6hL8kW7vbdctxM4bsjFut3pOVckZmBJzi92LZtGN9YFrgOiOIqozHRVBIWqmWo2lzoDcbtM2vZbWE9Gejozo9QMwbOtKkmbrqr29k01H2FJBLsQBltqdDp9j4fF7RpqifU0AoFasRYVG+0Fta4/dHieE3uxNiUMHTyUF9oizVW1duNr8FuSbDTx1gVvRjo6cOgfFFKla9wqj2aegsCdzNe+u7le15cV3JOskcyJhAjjrT20rNqdIsLhv6+vTQ/dLXfwQXb0gWgEayzK1OmT1NMJhK1X/uVbUKVuYL3Zv4YJi8LtOuvtYujhv3KNNj4GqxzX7hA1WPxlKiuarUSmvN2VR5k75j+knSOjWpBKLFgWBZrFRlW+gzWJ9q3C2kHwf0eIWz4mvUrN2XFxyaoxZj4WmtwOzadJVVEUBBZb6kDsY3MDF4HZNepbLTa33m9lfNt/heXuE6LH+0qeCD/cf0mptGwK/DbIpJuQE821Pru8IS1MSfq571UAQJFisQtGk9WobIilmOpNhyA3ns7ZPVqKmrMq6cSB/OZbpptqi2Demr3ZigvYgaMGIuexTAsejNcVnqV6dTrKb6mizMSpGhWzbrZtVGguNCMpLsT9HeEqtnpV/wBnU/2XsFVPHJc+73acuQ5Ns7atXCVhVoniMy65XA3A25X0Yajzv1jYXTfA1aIetWSjUvZldqatcAakMPVdDa+huoAjBG1TxnPOnq2xTeJ/zETeU6tn8Zk+nuHzMzjUq1z+FgCT4G3rA5/9oePwMhqQ6nhydQCQDqQCRAqwgC1BI7SRoyA4VTzj1xB4yKKAVRqjNNJ0arZalpkb2N5d4GrZlIgdv2HVuBLlaYYi/wA/Npk+i2JDKs1bXtpv3jvgQbSRXRqL6rUVqbfhqAqfQmfOuyKTU8XTDCzJUKt2MLqfIz6TpYHMntb94PbOfUeiNHE7RqYkX6rrCwUAqKlW93e/3c2f8Wh3bwuejbsUS+63yZokS/n8j4z2ls5QABpblpulX0t6QLg8KzgBnN1pKftNw8BvPYIFNtzpuaOPNFArJSVc39412OvYpTdzMQ23hcXU+swVAvuLslMsRyzZbkdhnFMQ9RnaqxJZmLM19SzG5Om6FYHaeJDfVM5YclDHx0PrA+kqFf2QNAANFGgA5ACQY7aVKkuarUSmvN2VB5sZw6tjtpOtquKakvI1Fpkj8NEZjK6ns6hnzValarr7TIqgnxqMSf8ALA67j/pFwFPQVTVPKkjPfufRP80z1f6SqlYlMJhWLcM4Z3/9mn/+o7o5s3Y5AAsX5YglTfsubHuDGdDwGGSkgSmiInBUAVfJYGD6N0MfiMfR/bWK0g93oEhA4yGymkg1F7EipwnTMJ0WwNI3p4TDoea00B8xrKRmUY/DnQXvfwDAH55TYZxzHmIEH9HUeFNR3XHwjf6Jo/c/zP8ArCj8+UQ7j8iAN/RlH7nq36zz+iaX3T/EYWYjAEOy6dvtef8AKef0TT5v5j9IaDFACOyk+83p+kqQnC9juI43B1Hhp5zSD5/OU20qGWpfg2vieHidfKBW4rAq6kEA3+8L27pzPpvsKpTpka5MwIIBsN9tbTrSrH1cGlQZaiK43WYA/GB80o5U5W8DBMUfbOs7Ztz6KqNUlqNVqN9crKKig8l1DAd5MzLfQ3jSdKuGYc89QenVn4wNe3vGVW0f61vngJ7FAAf+pP4W+BnNMRFFAEeMaKKB5FFFA8MtcJ7q9wiigdX6Gbh3CdEpRRQPNrf9HW/8vU/+toBsX3F/CPgIooFod05J9L39bhv7up/qWKKBzlN3jNlsL/ovOeRQMtxPeY5YooDxOrfRP/0bfi/WKKBH9IW9/wC4/wBxnMaO8+PwiigWuE3jv/KajZW8eHwiigarZHvDuWajCf7R8YooFpS/KPEUUBCB7U90d4+InkUAanCKcUUCYyaluiigf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81150" y="-1766888"/>
            <a:ext cx="5905500" cy="368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ndara"/>
            </a:endParaRPr>
          </a:p>
        </p:txBody>
      </p:sp>
      <p:sp>
        <p:nvSpPr>
          <p:cNvPr id="8" name="AutoShape 8" descr="data:image/jpeg;base64,/9j/4AAQSkZJRgABAQAAAQABAAD/2wCEAAkGBxQTEBQUExQUFRUXFBgXFRUXFxQXFRQUFBcXFxQVFhQYHSggHRolHRcUITEhJSksLi4uFx8zODMsNygtLisBCgoKBQUFDgUFDisZExkrKysrKysrKysrKysrKysrKysrKysrKysrKysrKysrKysrKysrKysrKysrKysrKysrK//AABEIALEBHAMBIgACEQEDEQH/xAAcAAABBQEBAQAAAAAAAAAAAAAEAAIDBQYHAQj/xABHEAACAQIDBAcEBwQJAgcAAAABAgADEQQSIQUxQVEGE2FxgZGhIjKx8AcjQlJywdEUYpLhFTNDc4KissLxNGMkdIOTo7PS/8QAFAEBAAAAAAAAAAAAAAAAAAAAAP/EABQRAQAAAAAAAAAAAAAAAAAAAAD/2gAMAwEAAhEDEQA/AMVhHGYgdnGXuGaZ/C6OR62txM0GDGggWeHvK1tvCojMrFFS4vmsXtx01A5c7jnLGov1b/gb4Gc7zCmtzZvuJ9kkaBm5gcvDnA8x2Iz+2WJvw5eH52kCDXU2jaOKsSxsWPEi+t9+vGQ59bwLtCpUEkX136mw3Dx/KSPSLC+lh26E8Lfr29htTJVhC4gkd5/lp6/O4JC9jzF9R96x3X+eM9r02Op333jd4chIKjEb/ug/xC/5wijWJYm+/QX5E+kCArfsAvbt3/zhex8dVoVVei5Rxu1IB45WHEG26F4jZ6AgI2YW3i2u4k27j6zyjs7PnNxa5ym+/ISpPibwOv8ARjpCuMoCoPZcaVEv7rdnYfnmbFyec5R9GuP6vFtTOgqLp+NdR5rm/wAs6ozQImc8zPBUPMzx5HeBN1p5xvWnmZCWjc0Cc1DzMbnPMyItEDAIRzzPnJQ55wZWkgaBOKp5mSLVPMwQNHB4BRqHmZG1U8zIi8jZ4Ehqm+8z01jzMGLxF4BAqnmZ41U8zBg8a1SASKh5me9YeZgoeODwDKdQ8zCqdU8zAKbQmmYBqVDzMOw7m2875WUzDsMdPGB88YZbVLcbH47tfGabAjSZrDr9aL3ub79/CafADSAZjGy0XP7vx0/OcuxNXMxJ3n0HATqG1KBfDVVG/q2t3jUfCcpeB5FeIb44oRAQMlFYgDdv5doP5SJlIiynlAISvrrqP+P0nj1tdNBwkIBhlPZzkBsjZTextYWG/UwFTZmOl+z9Zo8DUyU1W4zAXIGoUXFyfID/AImfp4UkA2OpsBvJ/lCalNwCFHCxPZxPdpAsdi0w2JVqROZatNgOa3Fx33+M7E7TB/Rz0VqUz+1V1KaWpU20Y/8AcYcOwdt+V9q7wPS08kYaLNATRs9JjS0BEz1TIs0deBLmkgaC5pIGgThos8gLxvWQCGeRM8j6yRs0CQvG55CWnmaBNnnheQhp7mgSh5IrQa8cGgH0nhVJpXUWhtIwD6Zh2HOnjK6mYfh93jA+fqJPWqTxNuW8GanADSZQPeopOgDAAec1OzzAuaZABJNgBqTut2zlNbDKS1jlUAleNxc6Azq1IAixAIO8HUEd05t0iwH7NiXQBshW9Mm+5rHeN9jmXwgURjs08YxsAlcxHPs4/Og8oqeIZTfjrcHjzvGUqRMOOxqvV9YFLLf2sovlBsATbmdPLnAiKK5umlyNDwJ368p2IfRtUrrTD4ywRFVAKQ9kAbgQw0mU6M9FUKLVZHFiCMxILEfu23TpGw9sktlJ/wCIGOfofQo4vqcVWrklfq+roswqAC5sQGsbA6W85uaXRfC4RA1GkM1/aqNd3Nxoczbt3C00isGAOh5dkGxVRXUod7bjwBG78oGfxNa8r3fWS4hiCQd4JB7xAy0CUNPM0jzTzNAlvGs0bmjGMBwaOzSC89zQJbx+aQ5os0B7PGZ4xmkZeBPnjWaRZo0tAeWivIs0WaBKDFeRhp6DAkvHAyG89DQDaLQ2k0raTQ2jAsqLSxwx08ZVUJZ4bd4wPn2o93HIN/utNRgjMpXYaW3Br39Zp8K0C7w9SSbR2dTxFMpUGtjlb7SE8R5DTjYQKg8PpVIHLds7BrYZiKi3XhUW5QjhrwPYfWVopnlO3K4IsQCDvB1B8JhOntEnFK32eqUDkLFrwKLZuEv5zTbeVqZpmndaVVVOVdF6xBY6cNCPOP2Rsy9NHGtxumvo7CWvhTTOljmU8VYce7gYEGwcfemATwh2Dwh6wMsxaNUoVGQixU2YfPC2vjNl0exwZb34QNPhcdlADnLw1O+Um16LLUTqsTWVFY1GQGmQ5JuFY5c1h37jz1lhjqFN6f1iq2UXBIDW01IBmfWwFhu8fzJgEVaxYkk3J1MhLRmaK8CS8V5HeK8CS8axnl41jAV4rxt54TAkDREyO8V4HpMjYxzGR3gOvGkxXjWMBZoryO8V4EgaODSNRHgQH3iEbHLAKow+jAKMOomAfRllht3jK2gZY4fd4wPnvEsNQPPz4zQ4FrqD2D4TPVALkA3vxml2fRsi9wgH0jDsNqwA4kDz0guFwzOwVFLMdwG+azZOwBTGeqfaINgCLJpvvxb0HbAqNt06QYFMRWoAWBUUqVUG28gsA1z2kiebVwmExy01p1SpTT2qbXO7eR86yXaOyau9XpOD98Mh7NAGvJdl7PrL9ihpvs7WH/xwDtn9HSlLJdXHAre/boQJa4Ch1YtbXj+sdg8YSLEL4En4qId1gYa6wMB002UTiadSnudSG5ApxPgR5Suo4apTN0IPMXt8Zr+lVDKqEG4LEW4g258tJm80CxwO136tldNSpF7qRqLcDIc0GUyUGBKDHRix8BTyImeXge3nhMU8gIxt4iZY7G2Sa+YliqjQG17tytfgPiIFbFmlziOjNQe6yN5qfI6esrcRsysnvU37wMw81vAHJjY0GPAgNMYTJGEjYQG3nsbPYD1kgkYjwYDrRwjAY9YBFKG0oFSENoiAdRMs8Nu8ZVUpaYb3fGBxbFdH6tJwKqFDa+pBJF7aWPZL3ZGEZ8iKLk6dneeyX/TqnepTP7hHkx/WQ9HqeWmWHvO2RewfaPz2QNNszDU8PT9nUne3F7cexb7hIMZjCSO0+g+fWCYnE6dg0HYBugtWtu7vj8iAUKhZtDrz+6OJhKPoAug+de0mVIrWHfv7oWuMUDfAswALWH6mFGpaxHce75+Moam1lAve0fgNp5rkaL949kAjpUpakjDcG1/xDQ+nrMvNnTrLVBpsNGFuRI5gespsf0edLlD1gHAaOB+Hj4eUCnEkWRCSCBMseJEpj7wExjQYmMirVQqsx3KpY9wFzAmJjSZkKfSqo5uoTKSLJYk2JAtcG5Oo3Dzh23OkApVFpqSHChjceyc1xkJ7Bdr3GqgcYGjo0y7qg95jYfmT2AXJ7BN3hqC0kVF3KPEniT2kzA9DNuUqVJq2Lcq7XNMmjU6taG8FaqqQS++1+CjnfT7I6S0MUL0GL24FWVtf3WAPA7r7oF3eK9pEpjmaB5Xoq+jorfiUN8YLU2NQP9mB3Fh6A2ha342nlapYfCBmtq7FIYdSjEW19pTryC+9/wAyjqCxsd80+2MaadM2PtNoOzm3gPUiZYmB4IrRTwMDqCD2js3wPRHXjRFeBIsmQQdTCKZgFUVhlIQSiYZSgFURLLD7vGAUVljht3jAz3TShcU2HNx/pguy9Ka/uqT/AImJ/lLjpRT+rU8qh9Qf0lGj5aTd4HxMCJ6tyR2yI1NTK+li/rCPn51EIY6MYAWN2oV3StbabWuTBdoVfaMEX2haBb7NdsRVsSVpr7TnjYcO87pptjt1zZrWpIbIvMr9o9g4dtzwEyuDbJRdV3sQPE6CbnY9EU6C23W/4gLGYkrXpkHcbHuM1Dtezdkw+NqXfxmv2fUzUV7oA22djCqOsp2FTiNwf9G7ePHnMowIJBBBB1B0IPIzoGHMpukezmam1SmqNUTUhgxzoAbgZWXUbwddxHEWDNK0feUtXbmU/wBWp0G7ON4vzMkwu3A7BBSAJ49YdLAknLl7OYgX+DWkffY35DT1Mt8LTpD3QvedT5m8yhMYtUjcSIGuxex8NVYM9CizA3D5FzgjUEOPaHnKPaf0f4Su5e9Wm53lXuPFXB9CIKm1Ki/av36wrDdJGHvC/cf1vAd0gpCmhzGk1O1itRlpi3ICt9WRbtmK2Vi9n3YBVdbFwKgX2CNSEJ1TQDS43TpGG6RUzvNu8fpCXp4aqQzUaDsCCG6umzAjUG9rgwMZQ2iqWyYnE0S32VrddTXKSNFrhlA7rR+2Ok20KaA0alOsoOp6lVqgciuYq4/CAd3bNo+HoufaSmx/eVSfUSJthUDqKaqeaXT/AE2gVmzemD9SKmIoPYLmapTaiQBvJakamZLDeCT+UzNT6Q8SarOtJGpXOQWLEJuF3Rt/E6byZqNsdDziKL0krVKefL7RXrAMjZrWupsdx1mF219GWNoKalMU8QFF/q8y1gOJFPj3KSeyAdiOmeHruDiMOMyiy2ysy332LBWHgeUscDUwlVb061anyBZz5daGBG7ceM5hT2rVUX6xiBr7Vn04j2wdOziNJ2DAVMLhsL+1Yqz1HYBmKhvbIv1dKn7oAIbyJJgVjm1VVpVVrDMM65cjqtwGbNcKbC53cNbCPxdMUqyUadIXqMzLSptm6tNWZzf2iLkanfcxrfSU+dhQo0VpKSNc2dxc5SMtgugvaxtzl5sXbX/hmxVdgGqsxBzC2WmCuQAm6gMjaa+8NTwCseiy+8rL3gj4xhmpxrGphSWUqTTVyp3oQAxU9o1Ey0D0GTUzILSVBANomH0TK2kYfQMA+kZZYYaeMraMtMMNPGBndv7foOmVGZznvopA0B+9bnM3Wx+am4Atax3794kRpX3WPdIa/so2nAX7NbfEiBSU8baoD228/kS9fEfVMZkcYCG8ZZNjb0H53HkbwK3E1bmDjEFTGF5FUaBeYHEiwF9S49AbHzInRq1fLSHdOOUK1mU8j/OdA2ntG6JY7wIBh1aarYtT2bTF7Nr5vCanZdWzCBoUk43gweiISIHJOnWwqtLFtkR2pVPrEIBIGY+3T03ZTfwZYD0fwzqzlqZWwAGYFb3OpBtwt6zrHSML+y1XKK5pI1QAgH3BdgNDqVB9JjcRhnVKbVKfVM6BjT0uhOuVrAe1uuOG7hADz8wfK/wv62jLg7iD3SQiMcX32PeLwA9pVmSmWRDUYW9kbyLi/kLmVeE26r1FptTqU3Y2AI0v6H0l2U7/AD/W/pGsDxsfC1u7f+UBqmSKxG4kRqjsPhr8Lz1SDuse6AXR2jUH2j46jyM2/RPEF6BZrXzkX7gP1nPwJuehumG/9RvgsC/Zp4XjTG1XA3kDvIHxgcR+kToyx2jXFHIBURK2U3UXqAq5Wwtq6OfGQbfqNU6uk18lO5VQftufabTjpbz5maX6U8NmxeHdQc3UsAbMvuPc2bj76+krtj9CMViqXWZ0VSbDOWLGx1Og3C5O/hAz9HY1dLlkIQjMtQsioUuyhi7EBRdWHtW3GXOOxvUotKlVXrKZ6ota/VsKxeq9PMu+5IDAX3crja4D6PcPSbPXfrlCWHWXQK194s1gttwJ3ky5oYLCo2enQRn1OfICTdixIqNpvYnQ8YFCvSJjSVCoLdWFdmO9itmIUdt5XBo3pC98VVIFrkeeVb+sCSoYFmGkqGVq1jCqVeBZUodRlbRqCH0HgWNEy0wzaeMqKJlnhjp4wOcY3o9iqF3ClkG96RLC37y+8PEW7YGuOZqVXNbRQL8819D5GdMwr3oOP3G+BnN+ldQLT0sCx15m26/mYGWL51ueZF+0W/IiML2Fueh9LeoEjwlbRl/xDvGjelv4Z5XMAapIiYVUFxBXW0BpMMw2Pdba3A4HdAHip1NbQNvsHHBjr5TbYCtutOTbNxXVuCTpOg7ErPVA1yLzsC57uA8b90DeDEqqgswA03kC5OgA7bx749SNL9+7+crqWATJfKCwGjN7TA8wTu8IJSZjprAuRjQCCTYX36n0GsyH0g9JVpMidVU1PvsrJTa491HK2ZtDfXhxl9qo3d5O4CZjG9MMFQdsNVbrab3NQG1RPaJOVlNxx0HCBz/EdJ64a5BVTfLp7JF9DrvtxIMKw3S2/vID+E2P8LfrGbZ2Lh0R6+ExSmgTqhb61FJGWn1bWz6m1817W00uaXBYJ69RUp01qu50CMEY5R7vtWWwGpsNw3wNnh9vUW+1lPJhl9d3rDlqAjQgznmPwL4eoaVXNSqKASj679RlKkgi1jfdG069RNRz3od5710PlA6LHNrv1+I7jwmJwvSR10Y3/EPzFpe7P28rsqmwJF7g3F92XUDWBbZSNxPjr8dfWb3ooG/ZU1AuWPunnb73ZMONZ0bZWGNLD01bQhNewnUj1gFBeZY+Nv8ATaOAA5Dt0F4M9fl5yO8Bm1MAtbqzamxQtcVFJBRwMwUjc2ZaZv8Aukcbj0KwAUMFUaBaahBblqWPkRJkMiqGA1aSg3tc/eJLN/G1z6xrmItANr4nq6FR+IQ2/EdF9SIGIxVfPUdvvOxHcSbelo0SBDpJVMCUSenIEhmGwzt7qk9vDzgS0jDaNa0dhtlt9ogd2plgmzUt9rvv/KB5hsRLXDV9PGVh2Sfst5j8x+kDqbVp0Sab1qWYbxmvbsNhoewwLvZLXDDv9ZzHpo3uidH2S9nPf+c5n03P11uV/iYGWpVCrqRztbmGGUjyMsNoYZqbFXUqe2VQJzrbQg3B4jLrp5QnGbVqv77B7c9D5wGqbG08cQX9rXjcd8mWqCN94ENRLSBoXm5yGtS5QH0OBnSeidf2R4TmmF4ibbohiOEDq2Ca6x9KkFBIGusH2W91hKvlqC+4wMr05wmLcU6FD2UrButxBNhRAtmUjiWU6Aa6HkSKDb2Owmz8A2Fwqr1tWmUYMFNRgws1WqTv0vYbuAAF7b/prVK4CvUQAtTTrFvu9k6nwGY+E4vs9qGIqAYimajsQvWI2R8x0u2X3ju3wJegfRZsXVVjnp0w4DMrFcygHOBpfU+zcEb25TsWEwfV1qtYC9NKa0sPRU2ACi5OXcCzG3YAO2A7CohVGWwF7gW0CqpVVUcAJbq+VTbib+usCk2glHEouFrUy9ZnvVBVSaSJr14LAgIxsqkfetwNuL4nZ1sRUpU6bsUqVUQ0mzM3Vuy5mXXSwG4ATuXSzaX7LhK+JpoWrMq01IUsb6hL8kW7vbdctxM4bsjFut3pOVckZmBJzi92LZtGN9YFrgOiOIqozHRVBIWqmWo2lzoDcbtM2vZbWE9Gejozo9QMwbOtKkmbrqr29k01H2FJBLsQBltqdDp9j4fF7RpqifU0AoFasRYVG+0Fta4/dHieE3uxNiUMHTyUF9oizVW1duNr8FuSbDTx1gVvRjo6cOgfFFKla9wqj2aegsCdzNe+u7le15cV3JOskcyJhAjjrT20rNqdIsLhv6+vTQ/dLXfwQXb0gWgEayzK1OmT1NMJhK1X/uVbUKVuYL3Zv4YJi8LtOuvtYujhv3KNNj4GqxzX7hA1WPxlKiuarUSmvN2VR5k75j+knSOjWpBKLFgWBZrFRlW+gzWJ9q3C2kHwf0eIWz4mvUrN2XFxyaoxZj4WmtwOzadJVVEUBBZb6kDsY3MDF4HZNepbLTa33m9lfNt/heXuE6LH+0qeCD/cf0mptGwK/DbIpJuQE821Pru8IS1MSfq571UAQJFisQtGk9WobIilmOpNhyA3ns7ZPVqKmrMq6cSB/OZbpptqi2Demr3ZigvYgaMGIuexTAsejNcVnqV6dTrKb6mizMSpGhWzbrZtVGguNCMpLsT9HeEqtnpV/wBnU/2XsFVPHJc+73acuQ5Ns7atXCVhVoniMy65XA3A25X0Yajzv1jYXTfA1aIetWSjUvZldqatcAakMPVdDa+huoAjBG1TxnPOnq2xTeJ/zETeU6tn8Zk+nuHzMzjUq1z+FgCT4G3rA5/9oePwMhqQ6nhydQCQDqQCRAqwgC1BI7SRoyA4VTzj1xB4yKKAVRqjNNJ0arZalpkb2N5d4GrZlIgdv2HVuBLlaYYi/wA/Npk+i2JDKs1bXtpv3jvgQbSRXRqL6rUVqbfhqAqfQmfOuyKTU8XTDCzJUKt2MLqfIz6TpYHMntb94PbOfUeiNHE7RqYkX6rrCwUAqKlW93e/3c2f8Wh3bwuejbsUS+63yZokS/n8j4z2ls5QABpblpulX0t6QLg8KzgBnN1pKftNw8BvPYIFNtzpuaOPNFArJSVc39412OvYpTdzMQ23hcXU+swVAvuLslMsRyzZbkdhnFMQ9RnaqxJZmLM19SzG5Om6FYHaeJDfVM5YclDHx0PrA+kqFf2QNAANFGgA5ACQY7aVKkuarUSmvN2VB5sZw6tjtpOtquKakvI1Fpkj8NEZjK6ns6hnzValarr7TIqgnxqMSf8ALA67j/pFwFPQVTVPKkjPfufRP80z1f6SqlYlMJhWLcM4Z3/9mn/+o7o5s3Y5AAsX5YglTfsubHuDGdDwGGSkgSmiInBUAVfJYGD6N0MfiMfR/bWK0g93oEhA4yGymkg1F7EipwnTMJ0WwNI3p4TDoea00B8xrKRmUY/DnQXvfwDAH55TYZxzHmIEH9HUeFNR3XHwjf6Jo/c/zP8ArCj8+UQ7j8iAN/RlH7nq36zz+iaX3T/EYWYjAEOy6dvtef8AKef0TT5v5j9IaDFACOyk+83p+kqQnC9juI43B1Hhp5zSD5/OU20qGWpfg2vieHidfKBW4rAq6kEA3+8L27pzPpvsKpTpka5MwIIBsN9tbTrSrH1cGlQZaiK43WYA/GB80o5U5W8DBMUfbOs7Ztz6KqNUlqNVqN9crKKig8l1DAd5MzLfQ3jSdKuGYc89QenVn4wNe3vGVW0f61vngJ7FAAf+pP4W+BnNMRFFAEeMaKKB5FFFA8MtcJ7q9wiigdX6Gbh3CdEpRRQPNrf9HW/8vU/+toBsX3F/CPgIooFod05J9L39bhv7up/qWKKBzlN3jNlsL/ovOeRQMtxPeY5YooDxOrfRP/0bfi/WKKBH9IW9/wC4/wBxnMaO8+PwiigWuE3jv/KajZW8eHwiigarZHvDuWajCf7R8YooFpS/KPEUUBCB7U90d4+InkUAanCKcUUCYyaluiigf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733550" y="-1614488"/>
            <a:ext cx="5905500" cy="368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ndara"/>
            </a:endParaRPr>
          </a:p>
        </p:txBody>
      </p:sp>
      <p:pic>
        <p:nvPicPr>
          <p:cNvPr id="1034" name="Picture 10" descr="A black and white picture of a personal assistant typing up notes on a typewri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823" y="2204864"/>
            <a:ext cx="3857685" cy="240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Do Well on a Piano Exam Step 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822" y="4725145"/>
            <a:ext cx="2808312" cy="187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9323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Oudejans</a:t>
            </a:r>
            <a:r>
              <a:rPr lang="en-GB" dirty="0"/>
              <a:t> et al (2011)</a:t>
            </a:r>
          </a:p>
          <a:p>
            <a:endParaRPr lang="en-GB" dirty="0"/>
          </a:p>
          <a:p>
            <a:r>
              <a:rPr lang="en-GB" dirty="0"/>
              <a:t>Verbal reports to 350 elite level athletes. </a:t>
            </a:r>
          </a:p>
          <a:p>
            <a:endParaRPr lang="en-GB" dirty="0"/>
          </a:p>
          <a:p>
            <a:r>
              <a:rPr lang="en-GB" dirty="0"/>
              <a:t>Asked to report on high pressured situations. </a:t>
            </a:r>
          </a:p>
          <a:p>
            <a:endParaRPr lang="en-GB" dirty="0"/>
          </a:p>
          <a:p>
            <a:r>
              <a:rPr lang="en-GB" dirty="0"/>
              <a:t>Claimed they switch attention on worries (fear of the competition) as opposed to performance process. </a:t>
            </a:r>
          </a:p>
          <a:p>
            <a:pPr lvl="1"/>
            <a:r>
              <a:rPr lang="en-GB" dirty="0"/>
              <a:t>Going against </a:t>
            </a:r>
            <a:r>
              <a:rPr lang="en-GB" dirty="0" err="1"/>
              <a:t>Baumiester’s</a:t>
            </a:r>
            <a:r>
              <a:rPr lang="en-GB" dirty="0"/>
              <a:t> (1984) views.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Is this the case for Sporting Performance</a:t>
            </a:r>
          </a:p>
        </p:txBody>
      </p:sp>
    </p:spTree>
    <p:extLst>
      <p:ext uri="{BB962C8B-B14F-4D97-AF65-F5344CB8AC3E}">
        <p14:creationId xmlns:p14="http://schemas.microsoft.com/office/powerpoint/2010/main" val="41833449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Suggestions that there are individual differences regarding attention capacity and performance. </a:t>
            </a:r>
          </a:p>
          <a:p>
            <a:endParaRPr lang="en-GB" dirty="0"/>
          </a:p>
          <a:p>
            <a:r>
              <a:rPr lang="en-GB" dirty="0"/>
              <a:t>Why?</a:t>
            </a:r>
          </a:p>
          <a:p>
            <a:r>
              <a:rPr lang="en-GB" dirty="0"/>
              <a:t>Is it due to Variations to </a:t>
            </a:r>
            <a:r>
              <a:rPr lang="en-GB" dirty="0" err="1"/>
              <a:t>attentional</a:t>
            </a:r>
            <a:r>
              <a:rPr lang="en-GB" dirty="0"/>
              <a:t> style. </a:t>
            </a:r>
          </a:p>
          <a:p>
            <a:pPr lvl="1"/>
            <a:r>
              <a:rPr lang="en-GB" dirty="0"/>
              <a:t>Do some individuals focus on different things or in a different way to others?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Attentional</a:t>
            </a:r>
            <a:r>
              <a:rPr lang="en-GB" dirty="0"/>
              <a:t> Style</a:t>
            </a:r>
          </a:p>
        </p:txBody>
      </p:sp>
    </p:spTree>
    <p:extLst>
      <p:ext uri="{BB962C8B-B14F-4D97-AF65-F5344CB8AC3E}">
        <p14:creationId xmlns:p14="http://schemas.microsoft.com/office/powerpoint/2010/main" val="37775397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Suggested that </a:t>
            </a:r>
            <a:r>
              <a:rPr lang="en-GB" dirty="0" err="1"/>
              <a:t>attentional</a:t>
            </a:r>
            <a:r>
              <a:rPr lang="en-GB" dirty="0"/>
              <a:t> demands in ANY sporting situation will vary along two dimensions. </a:t>
            </a:r>
          </a:p>
          <a:p>
            <a:endParaRPr lang="en-GB" dirty="0"/>
          </a:p>
          <a:p>
            <a:r>
              <a:rPr lang="en-GB" dirty="0"/>
              <a:t>Broad / Narrow</a:t>
            </a:r>
          </a:p>
          <a:p>
            <a:endParaRPr lang="en-GB" dirty="0"/>
          </a:p>
          <a:p>
            <a:r>
              <a:rPr lang="en-GB" dirty="0"/>
              <a:t>Internal / External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Nideffer</a:t>
            </a:r>
            <a:r>
              <a:rPr lang="en-GB" dirty="0"/>
              <a:t> (1976)</a:t>
            </a:r>
          </a:p>
        </p:txBody>
      </p:sp>
    </p:spTree>
    <p:extLst>
      <p:ext uri="{BB962C8B-B14F-4D97-AF65-F5344CB8AC3E}">
        <p14:creationId xmlns:p14="http://schemas.microsoft.com/office/powerpoint/2010/main" val="31215805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/>
              <a:t>Attentional Styles… </a:t>
            </a:r>
            <a:br>
              <a:rPr lang="en-GB" altLang="en-US" sz="4000"/>
            </a:br>
            <a:r>
              <a:rPr lang="en-GB" altLang="en-US" sz="4000"/>
              <a:t>(Nideffer)</a:t>
            </a:r>
            <a:endParaRPr lang="en-US" altLang="en-US" sz="4000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5880100" y="1600200"/>
            <a:ext cx="4464050" cy="5068888"/>
          </a:xfrm>
        </p:spPr>
        <p:txBody>
          <a:bodyPr/>
          <a:lstStyle/>
          <a:p>
            <a:endParaRPr lang="en-GB" altLang="en-US" sz="2800" b="1" dirty="0"/>
          </a:p>
          <a:p>
            <a:endParaRPr lang="en-GB" altLang="en-US" sz="2800" b="1" dirty="0"/>
          </a:p>
          <a:p>
            <a:r>
              <a:rPr lang="en-GB" altLang="en-US" sz="2800" b="1" dirty="0"/>
              <a:t>Width of attention</a:t>
            </a:r>
            <a:r>
              <a:rPr lang="en-GB" altLang="en-US" sz="2800" dirty="0"/>
              <a:t>: Broad and Narrow.</a:t>
            </a:r>
          </a:p>
          <a:p>
            <a:pPr>
              <a:buFontTx/>
              <a:buNone/>
            </a:pPr>
            <a:endParaRPr lang="en-GB" altLang="en-US" sz="2800" dirty="0"/>
          </a:p>
          <a:p>
            <a:r>
              <a:rPr lang="en-GB" altLang="en-US" sz="2800" b="1" dirty="0"/>
              <a:t>Direction of attention</a:t>
            </a:r>
            <a:r>
              <a:rPr lang="en-GB" altLang="en-US" sz="2800" dirty="0"/>
              <a:t>: External and Internal.</a:t>
            </a:r>
          </a:p>
          <a:p>
            <a:pPr>
              <a:buFontTx/>
              <a:buNone/>
            </a:pPr>
            <a:endParaRPr lang="en-US" altLang="en-US" sz="2800" b="1" dirty="0"/>
          </a:p>
        </p:txBody>
      </p:sp>
      <p:pic>
        <p:nvPicPr>
          <p:cNvPr id="15367" name="Picture 7" descr="Figure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652" y="2276873"/>
            <a:ext cx="3868804" cy="4196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173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challenge of the athlete is to match the demands of the sport with the appropriate </a:t>
            </a:r>
            <a:r>
              <a:rPr lang="en-GB" dirty="0" err="1"/>
              <a:t>attentional</a:t>
            </a:r>
            <a:r>
              <a:rPr lang="en-GB" dirty="0"/>
              <a:t> style. </a:t>
            </a:r>
          </a:p>
          <a:p>
            <a:pPr lvl="1"/>
            <a:r>
              <a:rPr lang="en-GB" dirty="0"/>
              <a:t>E.g. Penalty kick in football, should be narrow and not wide. </a:t>
            </a:r>
          </a:p>
          <a:p>
            <a:r>
              <a:rPr lang="en-GB" dirty="0"/>
              <a:t>Also stated that arousal (pressure) produces an involuntary narrowing of attention, may interfere with the ability to switch styles. </a:t>
            </a:r>
          </a:p>
          <a:p>
            <a:r>
              <a:rPr lang="en-GB" dirty="0"/>
              <a:t>Individual has preferred </a:t>
            </a:r>
            <a:r>
              <a:rPr lang="en-GB" dirty="0" err="1"/>
              <a:t>attentional</a:t>
            </a:r>
            <a:r>
              <a:rPr lang="en-GB" dirty="0"/>
              <a:t> style. </a:t>
            </a:r>
          </a:p>
          <a:p>
            <a:pPr lvl="1"/>
            <a:r>
              <a:rPr lang="en-GB" dirty="0"/>
              <a:t>Led to development of Test of </a:t>
            </a:r>
            <a:r>
              <a:rPr lang="en-GB" dirty="0" err="1"/>
              <a:t>Attentional</a:t>
            </a:r>
            <a:r>
              <a:rPr lang="en-GB" dirty="0"/>
              <a:t> and Interpersonal Style (TAIS).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Nideffer</a:t>
            </a:r>
            <a:r>
              <a:rPr lang="en-GB" dirty="0"/>
              <a:t> (1976)</a:t>
            </a:r>
          </a:p>
        </p:txBody>
      </p:sp>
    </p:spTree>
    <p:extLst>
      <p:ext uri="{BB962C8B-B14F-4D97-AF65-F5344CB8AC3E}">
        <p14:creationId xmlns:p14="http://schemas.microsoft.com/office/powerpoint/2010/main" val="31343654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Despite the natural links between attention and performance, the empirical research relating to sport and exercise is limited. </a:t>
            </a:r>
          </a:p>
          <a:p>
            <a:endParaRPr lang="en-GB" dirty="0"/>
          </a:p>
          <a:p>
            <a:r>
              <a:rPr lang="en-GB" dirty="0"/>
              <a:t>No theoretical framework to guide research. </a:t>
            </a:r>
          </a:p>
          <a:p>
            <a:endParaRPr lang="en-GB" dirty="0"/>
          </a:p>
          <a:p>
            <a:r>
              <a:rPr lang="en-GB" dirty="0"/>
              <a:t>Intervention strategies largely based on trial and error (</a:t>
            </a:r>
            <a:r>
              <a:rPr lang="en-GB" dirty="0" err="1"/>
              <a:t>Boutcher</a:t>
            </a:r>
            <a:r>
              <a:rPr lang="en-GB" dirty="0"/>
              <a:t>, 2008).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future of Research in Attention in Sport</a:t>
            </a:r>
          </a:p>
        </p:txBody>
      </p:sp>
    </p:spTree>
    <p:extLst>
      <p:ext uri="{BB962C8B-B14F-4D97-AF65-F5344CB8AC3E}">
        <p14:creationId xmlns:p14="http://schemas.microsoft.com/office/powerpoint/2010/main" val="1584777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Also known as EEG Biofeedback. </a:t>
            </a:r>
          </a:p>
          <a:p>
            <a:endParaRPr lang="en-GB" dirty="0"/>
          </a:p>
          <a:p>
            <a:r>
              <a:rPr lang="en-GB" dirty="0"/>
              <a:t>Based on the evidence that brain waves activity can be self-regulated through gaining an awareness. </a:t>
            </a:r>
          </a:p>
          <a:p>
            <a:endParaRPr lang="en-GB" dirty="0"/>
          </a:p>
          <a:p>
            <a:r>
              <a:rPr lang="en-GB" dirty="0"/>
              <a:t>Schwartz, Davidson and </a:t>
            </a:r>
            <a:r>
              <a:rPr lang="en-GB" dirty="0" err="1"/>
              <a:t>Pugwash</a:t>
            </a:r>
            <a:r>
              <a:rPr lang="en-GB" dirty="0"/>
              <a:t> (1976). </a:t>
            </a:r>
          </a:p>
          <a:p>
            <a:pPr lvl="1"/>
            <a:r>
              <a:rPr lang="en-GB" dirty="0"/>
              <a:t>Trained participants to develop symmetrical and asymmetrical EEG patterns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Neurofeedback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6556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EEG- Biofeedback, Attention and Sports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Arns</a:t>
            </a:r>
            <a:r>
              <a:rPr lang="en-GB" dirty="0"/>
              <a:t> et al (2008)</a:t>
            </a:r>
          </a:p>
          <a:p>
            <a:endParaRPr lang="en-GB" dirty="0"/>
          </a:p>
          <a:p>
            <a:r>
              <a:rPr lang="en-GB" dirty="0"/>
              <a:t>Golf Putting task (6 participants).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Biofeedback training was predetermined following observing the brain wave activities in successful puts of participants.</a:t>
            </a:r>
          </a:p>
          <a:p>
            <a:pPr lvl="1"/>
            <a:r>
              <a:rPr lang="en-GB" dirty="0"/>
              <a:t>Personalised event locked EEG profile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6" name="Picture 4" descr="Why You Can't Putt: How To Train Your Bra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088" y="2204864"/>
            <a:ext cx="2857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4686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Arns</a:t>
            </a:r>
            <a:r>
              <a:rPr lang="en-GB" dirty="0"/>
              <a:t> et al (2008).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4 test sessions. </a:t>
            </a:r>
          </a:p>
          <a:p>
            <a:endParaRPr lang="en-GB" dirty="0"/>
          </a:p>
          <a:p>
            <a:r>
              <a:rPr lang="en-GB" dirty="0"/>
              <a:t>However, before the second and fourth sessions they were given EEG feedback training to regulate their attention to successful demonstrations. </a:t>
            </a:r>
          </a:p>
          <a:p>
            <a:endParaRPr lang="en-GB" dirty="0"/>
          </a:p>
          <a:p>
            <a:r>
              <a:rPr lang="en-GB" dirty="0"/>
              <a:t>Individualised to whatever the waves they found successful in the test run.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 descr="http://i.ytimg.com/vi/YG-zn4mHYQA/hqdefaul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009" y="2924944"/>
            <a:ext cx="4091947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3346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396068" y="2348881"/>
            <a:ext cx="7408333" cy="377728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Findings</a:t>
            </a:r>
          </a:p>
          <a:p>
            <a:endParaRPr lang="en-GB" dirty="0"/>
          </a:p>
          <a:p>
            <a:r>
              <a:rPr lang="en-GB" dirty="0"/>
              <a:t>Significant improvements in the second and fourth sessions over sessions where there was no feedback training. </a:t>
            </a:r>
          </a:p>
          <a:p>
            <a:endParaRPr lang="en-GB" dirty="0"/>
          </a:p>
          <a:p>
            <a:r>
              <a:rPr lang="en-GB" dirty="0"/>
              <a:t>Critique – Sample Size. </a:t>
            </a:r>
          </a:p>
          <a:p>
            <a:endParaRPr lang="en-GB" dirty="0"/>
          </a:p>
          <a:p>
            <a:r>
              <a:rPr lang="en-GB" dirty="0"/>
              <a:t>Ecological Validity</a:t>
            </a:r>
          </a:p>
          <a:p>
            <a:endParaRPr lang="en-GB" dirty="0"/>
          </a:p>
          <a:p>
            <a:r>
              <a:rPr lang="en-GB" dirty="0"/>
              <a:t>No control group. </a:t>
            </a:r>
          </a:p>
          <a:p>
            <a:endParaRPr lang="en-GB" dirty="0"/>
          </a:p>
          <a:p>
            <a:r>
              <a:rPr lang="en-GB" dirty="0"/>
              <a:t>Practise effects? Maybe to some degree, but why was 3 trial (no feedback) less successful than second session (feedback).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Arms et al (2008)</a:t>
            </a:r>
          </a:p>
        </p:txBody>
      </p:sp>
    </p:spTree>
    <p:extLst>
      <p:ext uri="{BB962C8B-B14F-4D97-AF65-F5344CB8AC3E}">
        <p14:creationId xmlns:p14="http://schemas.microsoft.com/office/powerpoint/2010/main" val="13151782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EEG – Biofeedback – The future of Attentional Research in Sports?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Promising findings so far. </a:t>
            </a:r>
          </a:p>
          <a:p>
            <a:endParaRPr lang="en-GB" dirty="0"/>
          </a:p>
          <a:p>
            <a:r>
              <a:rPr lang="en-GB" dirty="0"/>
              <a:t>Number of issues</a:t>
            </a:r>
          </a:p>
          <a:p>
            <a:endParaRPr lang="en-GB" dirty="0"/>
          </a:p>
          <a:p>
            <a:r>
              <a:rPr lang="en-GB" dirty="0"/>
              <a:t>Ecological Validity</a:t>
            </a:r>
          </a:p>
          <a:p>
            <a:pPr lvl="1"/>
            <a:r>
              <a:rPr lang="en-GB" dirty="0"/>
              <a:t>For practical reasons to get the base line participants are required to watch a sports video or use imagery of successful performance.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Although that does not mean it is still does not have potential to work. </a:t>
            </a:r>
          </a:p>
          <a:p>
            <a:endParaRPr lang="en-GB" dirty="0"/>
          </a:p>
          <a:p>
            <a:r>
              <a:rPr lang="en-GB" dirty="0"/>
              <a:t>Currently only available in certain sports. </a:t>
            </a:r>
          </a:p>
          <a:p>
            <a:pPr lvl="1"/>
            <a:r>
              <a:rPr lang="en-GB" dirty="0"/>
              <a:t>Cannot exactly be connected to an EEG playing Rugby. </a:t>
            </a:r>
          </a:p>
          <a:p>
            <a:pPr lvl="1"/>
            <a:r>
              <a:rPr lang="en-GB" dirty="0"/>
              <a:t>Although moving away from the lab settings.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64" y="2164113"/>
            <a:ext cx="2669654" cy="4063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25833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1474</Words>
  <Application>Microsoft Office PowerPoint</Application>
  <PresentationFormat>Widescreen</PresentationFormat>
  <Paragraphs>214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Candara</vt:lpstr>
      <vt:lpstr>Symbol</vt:lpstr>
      <vt:lpstr>Waveform</vt:lpstr>
      <vt:lpstr>Attentional Process and Sport Performance</vt:lpstr>
      <vt:lpstr>The study of attention</vt:lpstr>
      <vt:lpstr>The Study of Attention</vt:lpstr>
      <vt:lpstr>Attention in Sport</vt:lpstr>
      <vt:lpstr>Information-Processing (Cognitive) Perspective</vt:lpstr>
      <vt:lpstr>Selective Attention. </vt:lpstr>
      <vt:lpstr>This is in essence SELECTIVE ATTENTION!</vt:lpstr>
      <vt:lpstr>Selective Attention in Sport. </vt:lpstr>
      <vt:lpstr>Example</vt:lpstr>
      <vt:lpstr>Control and Automatic Processing</vt:lpstr>
      <vt:lpstr>Control and Automatic Processing</vt:lpstr>
      <vt:lpstr>Automatic Processing</vt:lpstr>
      <vt:lpstr>Type of Sport and Processing Type</vt:lpstr>
      <vt:lpstr>Attention Capacity</vt:lpstr>
      <vt:lpstr>Broadbent’s filter model</vt:lpstr>
      <vt:lpstr>Critique of Broadbent</vt:lpstr>
      <vt:lpstr>However</vt:lpstr>
      <vt:lpstr>Automatic Functioning in Sports</vt:lpstr>
      <vt:lpstr>Examples</vt:lpstr>
      <vt:lpstr>Is this the case for Sporting Performance</vt:lpstr>
      <vt:lpstr>Attentional Style</vt:lpstr>
      <vt:lpstr>Nideffer (1976)</vt:lpstr>
      <vt:lpstr>Attentional Styles…  (Nideffer)</vt:lpstr>
      <vt:lpstr>Nideffer (1976)</vt:lpstr>
      <vt:lpstr>The future of Research in Attention in Sport</vt:lpstr>
      <vt:lpstr>Neurofeedback </vt:lpstr>
      <vt:lpstr>EEG- Biofeedback, Attention and Sports</vt:lpstr>
      <vt:lpstr>Arns et al (2008). </vt:lpstr>
      <vt:lpstr>Arms et al (2008)</vt:lpstr>
      <vt:lpstr>EEG – Biofeedback – The future of Attentional Research in Sports?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Attentional Process and Sport Performance</dc:title>
  <dc:creator>Stuart Jones</dc:creator>
  <cp:lastModifiedBy>Stuart Jones</cp:lastModifiedBy>
  <cp:revision>1</cp:revision>
  <dcterms:created xsi:type="dcterms:W3CDTF">2022-02-04T16:50:50Z</dcterms:created>
  <dcterms:modified xsi:type="dcterms:W3CDTF">2022-02-04T16:51:29Z</dcterms:modified>
</cp:coreProperties>
</file>