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90" r:id="rId2"/>
    <p:sldId id="256" r:id="rId3"/>
    <p:sldId id="259" r:id="rId4"/>
    <p:sldId id="279" r:id="rId5"/>
    <p:sldId id="281" r:id="rId6"/>
    <p:sldId id="258" r:id="rId7"/>
    <p:sldId id="282" r:id="rId8"/>
    <p:sldId id="260" r:id="rId9"/>
    <p:sldId id="262" r:id="rId10"/>
    <p:sldId id="283" r:id="rId11"/>
    <p:sldId id="286" r:id="rId12"/>
    <p:sldId id="284" r:id="rId13"/>
    <p:sldId id="285" r:id="rId14"/>
    <p:sldId id="287" r:id="rId15"/>
    <p:sldId id="28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4"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8DCFC"/>
    <a:srgbClr val="B51BA6"/>
    <a:srgbClr val="CACD47"/>
    <a:srgbClr val="FFAC15"/>
    <a:srgbClr val="8FAAD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098090-1F9F-42E2-9B87-9E8C7523767C}" v="49" dt="2025-02-24T17:57:53.6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6459" autoAdjust="0"/>
  </p:normalViewPr>
  <p:slideViewPr>
    <p:cSldViewPr snapToGrid="0" showGuides="1">
      <p:cViewPr varScale="1">
        <p:scale>
          <a:sx n="48" d="100"/>
          <a:sy n="48" d="100"/>
        </p:scale>
        <p:origin x="1364" y="40"/>
      </p:cViewPr>
      <p:guideLst>
        <p:guide orient="horz" pos="2184"/>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vidiu Chiparus" userId="cc3dc5b3d68ed0c6" providerId="LiveId" clId="{F3098090-1F9F-42E2-9B87-9E8C7523767C}"/>
    <pc:docChg chg="custSel addSld delSld modSld sldOrd">
      <pc:chgData name="Ovidiu Chiparus" userId="cc3dc5b3d68ed0c6" providerId="LiveId" clId="{F3098090-1F9F-42E2-9B87-9E8C7523767C}" dt="2025-02-24T17:58:48.095" v="1247" actId="14100"/>
      <pc:docMkLst>
        <pc:docMk/>
      </pc:docMkLst>
      <pc:sldChg chg="modSp mod ord">
        <pc:chgData name="Ovidiu Chiparus" userId="cc3dc5b3d68ed0c6" providerId="LiveId" clId="{F3098090-1F9F-42E2-9B87-9E8C7523767C}" dt="2025-02-24T17:57:11.146" v="1211"/>
        <pc:sldMkLst>
          <pc:docMk/>
          <pc:sldMk cId="3090623932" sldId="256"/>
        </pc:sldMkLst>
        <pc:spChg chg="mod">
          <ac:chgData name="Ovidiu Chiparus" userId="cc3dc5b3d68ed0c6" providerId="LiveId" clId="{F3098090-1F9F-42E2-9B87-9E8C7523767C}" dt="2025-02-24T17:26:48.064" v="1080" actId="1076"/>
          <ac:spMkLst>
            <pc:docMk/>
            <pc:sldMk cId="3090623932" sldId="256"/>
            <ac:spMk id="4" creationId="{610D0320-4C96-F3E6-5053-70B923427353}"/>
          </ac:spMkLst>
        </pc:spChg>
      </pc:sldChg>
      <pc:sldChg chg="modNotesTx">
        <pc:chgData name="Ovidiu Chiparus" userId="cc3dc5b3d68ed0c6" providerId="LiveId" clId="{F3098090-1F9F-42E2-9B87-9E8C7523767C}" dt="2025-02-24T16:30:21.953" v="615" actId="20577"/>
        <pc:sldMkLst>
          <pc:docMk/>
          <pc:sldMk cId="837080374" sldId="258"/>
        </pc:sldMkLst>
      </pc:sldChg>
      <pc:sldChg chg="modNotesTx">
        <pc:chgData name="Ovidiu Chiparus" userId="cc3dc5b3d68ed0c6" providerId="LiveId" clId="{F3098090-1F9F-42E2-9B87-9E8C7523767C}" dt="2025-02-24T17:40:37.221" v="1208" actId="20577"/>
        <pc:sldMkLst>
          <pc:docMk/>
          <pc:sldMk cId="1458575774" sldId="259"/>
        </pc:sldMkLst>
      </pc:sldChg>
      <pc:sldChg chg="modNotesTx">
        <pc:chgData name="Ovidiu Chiparus" userId="cc3dc5b3d68ed0c6" providerId="LiveId" clId="{F3098090-1F9F-42E2-9B87-9E8C7523767C}" dt="2025-02-24T16:35:27.391" v="754" actId="20577"/>
        <pc:sldMkLst>
          <pc:docMk/>
          <pc:sldMk cId="1879451780" sldId="260"/>
        </pc:sldMkLst>
      </pc:sldChg>
      <pc:sldChg chg="modSp mod modNotesTx">
        <pc:chgData name="Ovidiu Chiparus" userId="cc3dc5b3d68ed0c6" providerId="LiveId" clId="{F3098090-1F9F-42E2-9B87-9E8C7523767C}" dt="2025-02-24T16:48:03.292" v="824" actId="20577"/>
        <pc:sldMkLst>
          <pc:docMk/>
          <pc:sldMk cId="1289160323" sldId="262"/>
        </pc:sldMkLst>
        <pc:graphicFrameChg chg="mod">
          <ac:chgData name="Ovidiu Chiparus" userId="cc3dc5b3d68ed0c6" providerId="LiveId" clId="{F3098090-1F9F-42E2-9B87-9E8C7523767C}" dt="2025-02-24T16:46:25.665" v="788" actId="14100"/>
          <ac:graphicFrameMkLst>
            <pc:docMk/>
            <pc:sldMk cId="1289160323" sldId="262"/>
            <ac:graphicFrameMk id="6" creationId="{F0E8E638-AEE3-B33D-3B54-96FECF30059F}"/>
          </ac:graphicFrameMkLst>
        </pc:graphicFrameChg>
      </pc:sldChg>
      <pc:sldChg chg="modNotesTx">
        <pc:chgData name="Ovidiu Chiparus" userId="cc3dc5b3d68ed0c6" providerId="LiveId" clId="{F3098090-1F9F-42E2-9B87-9E8C7523767C}" dt="2025-02-24T16:24:17.180" v="449" actId="20577"/>
        <pc:sldMkLst>
          <pc:docMk/>
          <pc:sldMk cId="4022295898" sldId="279"/>
        </pc:sldMkLst>
      </pc:sldChg>
      <pc:sldChg chg="modNotesTx">
        <pc:chgData name="Ovidiu Chiparus" userId="cc3dc5b3d68ed0c6" providerId="LiveId" clId="{F3098090-1F9F-42E2-9B87-9E8C7523767C}" dt="2025-02-24T16:28:00.244" v="537" actId="20577"/>
        <pc:sldMkLst>
          <pc:docMk/>
          <pc:sldMk cId="4284995368" sldId="281"/>
        </pc:sldMkLst>
      </pc:sldChg>
      <pc:sldChg chg="modNotesTx">
        <pc:chgData name="Ovidiu Chiparus" userId="cc3dc5b3d68ed0c6" providerId="LiveId" clId="{F3098090-1F9F-42E2-9B87-9E8C7523767C}" dt="2025-02-24T16:33:10.953" v="717" actId="20577"/>
        <pc:sldMkLst>
          <pc:docMk/>
          <pc:sldMk cId="3460193366" sldId="282"/>
        </pc:sldMkLst>
      </pc:sldChg>
      <pc:sldChg chg="modNotesTx">
        <pc:chgData name="Ovidiu Chiparus" userId="cc3dc5b3d68ed0c6" providerId="LiveId" clId="{F3098090-1F9F-42E2-9B87-9E8C7523767C}" dt="2025-02-24T16:51:33.411" v="872" actId="20577"/>
        <pc:sldMkLst>
          <pc:docMk/>
          <pc:sldMk cId="3153399808" sldId="283"/>
        </pc:sldMkLst>
      </pc:sldChg>
      <pc:sldChg chg="modNotesTx">
        <pc:chgData name="Ovidiu Chiparus" userId="cc3dc5b3d68ed0c6" providerId="LiveId" clId="{F3098090-1F9F-42E2-9B87-9E8C7523767C}" dt="2025-02-24T17:18:15.969" v="927"/>
        <pc:sldMkLst>
          <pc:docMk/>
          <pc:sldMk cId="3904899114" sldId="284"/>
        </pc:sldMkLst>
      </pc:sldChg>
      <pc:sldChg chg="modSp mod">
        <pc:chgData name="Ovidiu Chiparus" userId="cc3dc5b3d68ed0c6" providerId="LiveId" clId="{F3098090-1F9F-42E2-9B87-9E8C7523767C}" dt="2025-02-24T17:19:26.825" v="954" actId="1076"/>
        <pc:sldMkLst>
          <pc:docMk/>
          <pc:sldMk cId="4289520626" sldId="285"/>
        </pc:sldMkLst>
        <pc:spChg chg="mod">
          <ac:chgData name="Ovidiu Chiparus" userId="cc3dc5b3d68ed0c6" providerId="LiveId" clId="{F3098090-1F9F-42E2-9B87-9E8C7523767C}" dt="2025-02-24T17:19:09.482" v="951" actId="14100"/>
          <ac:spMkLst>
            <pc:docMk/>
            <pc:sldMk cId="4289520626" sldId="285"/>
            <ac:spMk id="8" creationId="{C3E82157-1E14-5FF1-9254-2DEF29B6F6E1}"/>
          </ac:spMkLst>
        </pc:spChg>
        <pc:picChg chg="mod">
          <ac:chgData name="Ovidiu Chiparus" userId="cc3dc5b3d68ed0c6" providerId="LiveId" clId="{F3098090-1F9F-42E2-9B87-9E8C7523767C}" dt="2025-02-24T17:19:26.825" v="954" actId="1076"/>
          <ac:picMkLst>
            <pc:docMk/>
            <pc:sldMk cId="4289520626" sldId="285"/>
            <ac:picMk id="9" creationId="{ECD2A42F-5D5A-F0CB-2B4B-1D3EAD713D28}"/>
          </ac:picMkLst>
        </pc:picChg>
      </pc:sldChg>
      <pc:sldChg chg="modSp mod modNotesTx">
        <pc:chgData name="Ovidiu Chiparus" userId="cc3dc5b3d68ed0c6" providerId="LiveId" clId="{F3098090-1F9F-42E2-9B87-9E8C7523767C}" dt="2025-02-24T16:53:44.718" v="885" actId="20577"/>
        <pc:sldMkLst>
          <pc:docMk/>
          <pc:sldMk cId="2842116038" sldId="286"/>
        </pc:sldMkLst>
        <pc:picChg chg="mod">
          <ac:chgData name="Ovidiu Chiparus" userId="cc3dc5b3d68ed0c6" providerId="LiveId" clId="{F3098090-1F9F-42E2-9B87-9E8C7523767C}" dt="2025-02-24T16:52:06.602" v="874" actId="14100"/>
          <ac:picMkLst>
            <pc:docMk/>
            <pc:sldMk cId="2842116038" sldId="286"/>
            <ac:picMk id="7" creationId="{7CC6FEBE-62ED-4443-BA53-35C233982ED5}"/>
          </ac:picMkLst>
        </pc:picChg>
      </pc:sldChg>
      <pc:sldChg chg="new del setBg">
        <pc:chgData name="Ovidiu Chiparus" userId="cc3dc5b3d68ed0c6" providerId="LiveId" clId="{F3098090-1F9F-42E2-9B87-9E8C7523767C}" dt="2025-02-24T17:58:15.247" v="1242" actId="2696"/>
        <pc:sldMkLst>
          <pc:docMk/>
          <pc:sldMk cId="2356135617" sldId="289"/>
        </pc:sldMkLst>
      </pc:sldChg>
      <pc:sldChg chg="delSp modSp new mod">
        <pc:chgData name="Ovidiu Chiparus" userId="cc3dc5b3d68ed0c6" providerId="LiveId" clId="{F3098090-1F9F-42E2-9B87-9E8C7523767C}" dt="2025-02-24T17:58:48.095" v="1247" actId="14100"/>
        <pc:sldMkLst>
          <pc:docMk/>
          <pc:sldMk cId="831584617" sldId="290"/>
        </pc:sldMkLst>
        <pc:spChg chg="del">
          <ac:chgData name="Ovidiu Chiparus" userId="cc3dc5b3d68ed0c6" providerId="LiveId" clId="{F3098090-1F9F-42E2-9B87-9E8C7523767C}" dt="2025-02-24T17:58:20.213" v="1243" actId="21"/>
          <ac:spMkLst>
            <pc:docMk/>
            <pc:sldMk cId="831584617" sldId="290"/>
            <ac:spMk id="2" creationId="{4A30191A-8574-CC18-A60D-601C536942B8}"/>
          </ac:spMkLst>
        </pc:spChg>
        <pc:spChg chg="mod">
          <ac:chgData name="Ovidiu Chiparus" userId="cc3dc5b3d68ed0c6" providerId="LiveId" clId="{F3098090-1F9F-42E2-9B87-9E8C7523767C}" dt="2025-02-24T17:58:48.095" v="1247" actId="14100"/>
          <ac:spMkLst>
            <pc:docMk/>
            <pc:sldMk cId="831584617" sldId="290"/>
            <ac:spMk id="3" creationId="{81769005-46A4-334A-3389-1905B7757134}"/>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image" Target="../media/image7.jpeg"/><Relationship Id="rId5" Type="http://schemas.openxmlformats.org/officeDocument/2006/relationships/image" Target="../media/image11.svg"/><Relationship Id="rId4" Type="http://schemas.openxmlformats.org/officeDocument/2006/relationships/image" Target="../media/image10.png"/></Relationships>
</file>

<file path=ppt/diagrams/_rels/data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image" Target="../media/image7.jpeg"/><Relationship Id="rId5" Type="http://schemas.openxmlformats.org/officeDocument/2006/relationships/image" Target="../media/image11.svg"/><Relationship Id="rId4"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image" Target="../media/image7.jpeg"/><Relationship Id="rId5" Type="http://schemas.openxmlformats.org/officeDocument/2006/relationships/image" Target="../media/image11.svg"/><Relationship Id="rId4"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image" Target="../media/image7.jpeg"/><Relationship Id="rId5" Type="http://schemas.openxmlformats.org/officeDocument/2006/relationships/image" Target="../media/image11.svg"/><Relationship Id="rId4"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82B767-B0A8-4B89-A08B-5043549EC37B}" type="doc">
      <dgm:prSet loTypeId="urn:microsoft.com/office/officeart/2005/8/layout/hList2" loCatId="list" qsTypeId="urn:microsoft.com/office/officeart/2005/8/quickstyle/simple1" qsCatId="simple" csTypeId="urn:microsoft.com/office/officeart/2005/8/colors/accent1_2" csCatId="accent1" phldr="1"/>
      <dgm:spPr/>
      <dgm:t>
        <a:bodyPr/>
        <a:lstStyle/>
        <a:p>
          <a:endParaRPr lang="en-US"/>
        </a:p>
      </dgm:t>
    </dgm:pt>
    <dgm:pt modelId="{39B0EF71-BD54-4007-B754-453D3BF06AB5}">
      <dgm:prSet phldrT="[Text]" custT="1"/>
      <dgm:spPr/>
      <dgm:t>
        <a:bodyPr/>
        <a:lstStyle/>
        <a:p>
          <a:r>
            <a:rPr lang="en-US" sz="3600" b="1" dirty="0">
              <a:solidFill>
                <a:schemeClr val="bg1">
                  <a:lumMod val="95000"/>
                </a:schemeClr>
              </a:solidFill>
              <a:latin typeface="Bell MT" panose="02020503060305020303" pitchFamily="18" charset="0"/>
            </a:rPr>
            <a:t>Political</a:t>
          </a:r>
        </a:p>
      </dgm:t>
    </dgm:pt>
    <dgm:pt modelId="{BFF59A27-DCA6-4154-BBEA-E11F4581277C}" type="parTrans" cxnId="{BD765F73-292D-4971-AB5D-7509F7348913}">
      <dgm:prSet/>
      <dgm:spPr/>
      <dgm:t>
        <a:bodyPr/>
        <a:lstStyle/>
        <a:p>
          <a:endParaRPr lang="en-US"/>
        </a:p>
      </dgm:t>
    </dgm:pt>
    <dgm:pt modelId="{B7B29949-9077-418C-A1EF-497F5C0F1593}" type="sibTrans" cxnId="{BD765F73-292D-4971-AB5D-7509F7348913}">
      <dgm:prSet/>
      <dgm:spPr/>
      <dgm:t>
        <a:bodyPr/>
        <a:lstStyle/>
        <a:p>
          <a:endParaRPr lang="en-US"/>
        </a:p>
      </dgm:t>
    </dgm:pt>
    <dgm:pt modelId="{9ED368B1-68F1-4F98-B9A2-3A7EFAB448C6}">
      <dgm:prSet phldrT="[Text]" custT="1"/>
      <dgm:spPr>
        <a:ln>
          <a:noFill/>
        </a:ln>
      </dgm:spPr>
      <dgm:t>
        <a:bodyPr/>
        <a:lstStyle/>
        <a:p>
          <a:r>
            <a:rPr lang="en-US" sz="2800" dirty="0">
              <a:solidFill>
                <a:schemeClr val="bg1">
                  <a:lumMod val="95000"/>
                </a:schemeClr>
              </a:solidFill>
              <a:latin typeface="Bell MT" panose="02020503060305020303" pitchFamily="18" charset="0"/>
            </a:rPr>
            <a:t>Brexit</a:t>
          </a:r>
        </a:p>
      </dgm:t>
    </dgm:pt>
    <dgm:pt modelId="{CF7AA4F3-DFE2-43DB-B7C6-BE91F5D321A2}" type="parTrans" cxnId="{0FBBEECE-1F92-4219-BFAC-268851476BA2}">
      <dgm:prSet/>
      <dgm:spPr/>
      <dgm:t>
        <a:bodyPr/>
        <a:lstStyle/>
        <a:p>
          <a:endParaRPr lang="en-US"/>
        </a:p>
      </dgm:t>
    </dgm:pt>
    <dgm:pt modelId="{35CE8796-E34A-4A32-83C4-412DB16F43A2}" type="sibTrans" cxnId="{0FBBEECE-1F92-4219-BFAC-268851476BA2}">
      <dgm:prSet/>
      <dgm:spPr/>
      <dgm:t>
        <a:bodyPr/>
        <a:lstStyle/>
        <a:p>
          <a:endParaRPr lang="en-US"/>
        </a:p>
      </dgm:t>
    </dgm:pt>
    <dgm:pt modelId="{585490FC-584D-455A-838E-FF2B94C6B913}">
      <dgm:prSet phldrT="[Text]" custT="1"/>
      <dgm:spPr>
        <a:ln>
          <a:noFill/>
        </a:ln>
      </dgm:spPr>
      <dgm:t>
        <a:bodyPr/>
        <a:lstStyle/>
        <a:p>
          <a:r>
            <a:rPr lang="en-US" sz="2800" dirty="0">
              <a:solidFill>
                <a:schemeClr val="bg1">
                  <a:lumMod val="95000"/>
                </a:schemeClr>
              </a:solidFill>
              <a:latin typeface="Bell MT" panose="02020503060305020303" pitchFamily="18" charset="0"/>
            </a:rPr>
            <a:t>Still affects restaurant sourcing</a:t>
          </a:r>
        </a:p>
      </dgm:t>
    </dgm:pt>
    <dgm:pt modelId="{C45DD848-A822-412B-A3EF-7A20EBE37D91}" type="parTrans" cxnId="{918AF5FF-C33F-417C-BCED-A4944133FDE2}">
      <dgm:prSet/>
      <dgm:spPr/>
      <dgm:t>
        <a:bodyPr/>
        <a:lstStyle/>
        <a:p>
          <a:endParaRPr lang="en-US"/>
        </a:p>
      </dgm:t>
    </dgm:pt>
    <dgm:pt modelId="{ADFCB8C5-10DD-4B62-8389-9251B7C7E481}" type="sibTrans" cxnId="{918AF5FF-C33F-417C-BCED-A4944133FDE2}">
      <dgm:prSet/>
      <dgm:spPr/>
      <dgm:t>
        <a:bodyPr/>
        <a:lstStyle/>
        <a:p>
          <a:endParaRPr lang="en-US"/>
        </a:p>
      </dgm:t>
    </dgm:pt>
    <dgm:pt modelId="{4B0B80AB-50CD-4AAB-9294-DD3CC3039709}">
      <dgm:prSet phldrT="[Text]" custT="1"/>
      <dgm:spPr/>
      <dgm:t>
        <a:bodyPr/>
        <a:lstStyle/>
        <a:p>
          <a:r>
            <a:rPr lang="en-US" sz="3600" b="1" dirty="0">
              <a:solidFill>
                <a:schemeClr val="bg1">
                  <a:lumMod val="95000"/>
                </a:schemeClr>
              </a:solidFill>
              <a:latin typeface="Bell MT" panose="02020503060305020303" pitchFamily="18" charset="0"/>
            </a:rPr>
            <a:t>Economic</a:t>
          </a:r>
        </a:p>
      </dgm:t>
    </dgm:pt>
    <dgm:pt modelId="{00A6F8F2-3C31-430C-9096-60589871C45B}" type="parTrans" cxnId="{E464E75C-BB3F-4B58-90F3-FB64CE5F7284}">
      <dgm:prSet/>
      <dgm:spPr/>
      <dgm:t>
        <a:bodyPr/>
        <a:lstStyle/>
        <a:p>
          <a:endParaRPr lang="en-US"/>
        </a:p>
      </dgm:t>
    </dgm:pt>
    <dgm:pt modelId="{C6B4E5EA-2ABB-41E0-B41F-D11527E7D98C}" type="sibTrans" cxnId="{E464E75C-BB3F-4B58-90F3-FB64CE5F7284}">
      <dgm:prSet/>
      <dgm:spPr/>
      <dgm:t>
        <a:bodyPr/>
        <a:lstStyle/>
        <a:p>
          <a:endParaRPr lang="en-US"/>
        </a:p>
      </dgm:t>
    </dgm:pt>
    <dgm:pt modelId="{617F7C1C-6B5E-4F58-8767-BB6BE23F7E07}">
      <dgm:prSet phldrT="[Text]" custT="1"/>
      <dgm:spPr>
        <a:ln>
          <a:noFill/>
        </a:ln>
      </dgm:spPr>
      <dgm:t>
        <a:bodyPr/>
        <a:lstStyle/>
        <a:p>
          <a:r>
            <a:rPr lang="en-US" sz="2800" dirty="0">
              <a:solidFill>
                <a:schemeClr val="bg1">
                  <a:lumMod val="95000"/>
                </a:schemeClr>
              </a:solidFill>
              <a:latin typeface="Bell MT" panose="02020503060305020303" pitchFamily="18" charset="0"/>
            </a:rPr>
            <a:t>Inflation</a:t>
          </a:r>
        </a:p>
      </dgm:t>
    </dgm:pt>
    <dgm:pt modelId="{DA1998E0-BC3B-4422-B9D5-8C8BAB840B12}" type="parTrans" cxnId="{FF93ACF8-14A9-411E-8E20-26D830845A7B}">
      <dgm:prSet/>
      <dgm:spPr/>
      <dgm:t>
        <a:bodyPr/>
        <a:lstStyle/>
        <a:p>
          <a:endParaRPr lang="en-US"/>
        </a:p>
      </dgm:t>
    </dgm:pt>
    <dgm:pt modelId="{BAD3D639-EBD5-4750-AA80-D26FF0975A16}" type="sibTrans" cxnId="{FF93ACF8-14A9-411E-8E20-26D830845A7B}">
      <dgm:prSet/>
      <dgm:spPr/>
      <dgm:t>
        <a:bodyPr/>
        <a:lstStyle/>
        <a:p>
          <a:endParaRPr lang="en-US"/>
        </a:p>
      </dgm:t>
    </dgm:pt>
    <dgm:pt modelId="{AFE15B8B-EEEF-46AF-A8E6-F2C5E8169E7D}">
      <dgm:prSet phldrT="[Text]" custT="1"/>
      <dgm:spPr>
        <a:ln>
          <a:noFill/>
        </a:ln>
      </dgm:spPr>
      <dgm:t>
        <a:bodyPr/>
        <a:lstStyle/>
        <a:p>
          <a:r>
            <a:rPr lang="en-US" sz="2800" dirty="0">
              <a:solidFill>
                <a:schemeClr val="bg1">
                  <a:lumMod val="95000"/>
                </a:schemeClr>
              </a:solidFill>
              <a:latin typeface="Bell MT" panose="02020503060305020303" pitchFamily="18" charset="0"/>
            </a:rPr>
            <a:t>Inability to afford leisure and outdoor dining</a:t>
          </a:r>
        </a:p>
      </dgm:t>
    </dgm:pt>
    <dgm:pt modelId="{3C27EA58-B4B9-4BEC-8B3C-4673A2926432}" type="parTrans" cxnId="{3D278602-9B61-49E2-A29C-D23AD3239AC3}">
      <dgm:prSet/>
      <dgm:spPr/>
      <dgm:t>
        <a:bodyPr/>
        <a:lstStyle/>
        <a:p>
          <a:endParaRPr lang="en-US"/>
        </a:p>
      </dgm:t>
    </dgm:pt>
    <dgm:pt modelId="{D1DB738E-0E4A-4EF6-A97F-7BCCC39E049A}" type="sibTrans" cxnId="{3D278602-9B61-49E2-A29C-D23AD3239AC3}">
      <dgm:prSet/>
      <dgm:spPr/>
      <dgm:t>
        <a:bodyPr/>
        <a:lstStyle/>
        <a:p>
          <a:endParaRPr lang="en-US"/>
        </a:p>
      </dgm:t>
    </dgm:pt>
    <dgm:pt modelId="{DC0D8814-0951-46DB-9D65-E014ED660BEE}">
      <dgm:prSet phldrT="[Text]" custT="1"/>
      <dgm:spPr/>
      <dgm:t>
        <a:bodyPr/>
        <a:lstStyle/>
        <a:p>
          <a:r>
            <a:rPr lang="en-US" sz="3600" b="1" dirty="0">
              <a:solidFill>
                <a:schemeClr val="bg1">
                  <a:lumMod val="95000"/>
                </a:schemeClr>
              </a:solidFill>
              <a:latin typeface="Bell MT" panose="02020503060305020303" pitchFamily="18" charset="0"/>
            </a:rPr>
            <a:t>Social</a:t>
          </a:r>
        </a:p>
      </dgm:t>
    </dgm:pt>
    <dgm:pt modelId="{603AEF39-ECD7-4D3C-916B-8782A106CCEC}" type="parTrans" cxnId="{B63DC9F3-C614-444A-BAA4-3313CD3078E9}">
      <dgm:prSet/>
      <dgm:spPr/>
      <dgm:t>
        <a:bodyPr/>
        <a:lstStyle/>
        <a:p>
          <a:endParaRPr lang="en-US"/>
        </a:p>
      </dgm:t>
    </dgm:pt>
    <dgm:pt modelId="{15589E16-F306-43D9-8179-E52056480102}" type="sibTrans" cxnId="{B63DC9F3-C614-444A-BAA4-3313CD3078E9}">
      <dgm:prSet/>
      <dgm:spPr/>
      <dgm:t>
        <a:bodyPr/>
        <a:lstStyle/>
        <a:p>
          <a:endParaRPr lang="en-US"/>
        </a:p>
      </dgm:t>
    </dgm:pt>
    <dgm:pt modelId="{E5BEB87A-C40D-41F6-9B8C-D669C58991D7}">
      <dgm:prSet phldrT="[Text]" custT="1"/>
      <dgm:spPr>
        <a:ln>
          <a:noFill/>
        </a:ln>
      </dgm:spPr>
      <dgm:t>
        <a:bodyPr/>
        <a:lstStyle/>
        <a:p>
          <a:r>
            <a:rPr lang="en-US" sz="2800" dirty="0">
              <a:solidFill>
                <a:schemeClr val="bg1">
                  <a:lumMod val="95000"/>
                </a:schemeClr>
              </a:solidFill>
              <a:latin typeface="Bell MT" panose="02020503060305020303" pitchFamily="18" charset="0"/>
            </a:rPr>
            <a:t>Retirement Tide</a:t>
          </a:r>
        </a:p>
      </dgm:t>
    </dgm:pt>
    <dgm:pt modelId="{35791573-4FF9-4AE1-9F1C-C234C777A0E4}" type="parTrans" cxnId="{E21A772A-3412-412A-9576-18FB9DA0D2E6}">
      <dgm:prSet/>
      <dgm:spPr/>
      <dgm:t>
        <a:bodyPr/>
        <a:lstStyle/>
        <a:p>
          <a:endParaRPr lang="en-US"/>
        </a:p>
      </dgm:t>
    </dgm:pt>
    <dgm:pt modelId="{15C7D8D0-6868-417C-9E8E-8DEFF8913753}" type="sibTrans" cxnId="{E21A772A-3412-412A-9576-18FB9DA0D2E6}">
      <dgm:prSet/>
      <dgm:spPr/>
      <dgm:t>
        <a:bodyPr/>
        <a:lstStyle/>
        <a:p>
          <a:endParaRPr lang="en-US"/>
        </a:p>
      </dgm:t>
    </dgm:pt>
    <dgm:pt modelId="{00CF65A7-D16A-4166-A982-6C95FDE8BD2E}">
      <dgm:prSet phldrT="[Text]" custT="1"/>
      <dgm:spPr>
        <a:ln>
          <a:noFill/>
        </a:ln>
      </dgm:spPr>
      <dgm:t>
        <a:bodyPr/>
        <a:lstStyle/>
        <a:p>
          <a:r>
            <a:rPr lang="en-US" sz="2800" dirty="0">
              <a:solidFill>
                <a:schemeClr val="bg1">
                  <a:lumMod val="95000"/>
                </a:schemeClr>
              </a:solidFill>
              <a:latin typeface="Bell MT" panose="02020503060305020303" pitchFamily="18" charset="0"/>
            </a:rPr>
            <a:t>Older workers about to retire with no replacement from Gen Z.</a:t>
          </a:r>
        </a:p>
      </dgm:t>
    </dgm:pt>
    <dgm:pt modelId="{075BDB0B-B2C3-4662-9DC2-9FE8521D414D}" type="parTrans" cxnId="{D4854DCD-3046-4288-B8A7-73C46B8CAC76}">
      <dgm:prSet/>
      <dgm:spPr/>
      <dgm:t>
        <a:bodyPr/>
        <a:lstStyle/>
        <a:p>
          <a:endParaRPr lang="en-US"/>
        </a:p>
      </dgm:t>
    </dgm:pt>
    <dgm:pt modelId="{2C8E7CEC-FA08-4A3E-88D8-5B1CD48FC042}" type="sibTrans" cxnId="{D4854DCD-3046-4288-B8A7-73C46B8CAC76}">
      <dgm:prSet/>
      <dgm:spPr/>
      <dgm:t>
        <a:bodyPr/>
        <a:lstStyle/>
        <a:p>
          <a:endParaRPr lang="en-US"/>
        </a:p>
      </dgm:t>
    </dgm:pt>
    <dgm:pt modelId="{69185A5B-989A-45BE-989F-7FCAFAC57965}" type="pres">
      <dgm:prSet presAssocID="{2F82B767-B0A8-4B89-A08B-5043549EC37B}" presName="linearFlow" presStyleCnt="0">
        <dgm:presLayoutVars>
          <dgm:dir/>
          <dgm:animLvl val="lvl"/>
          <dgm:resizeHandles/>
        </dgm:presLayoutVars>
      </dgm:prSet>
      <dgm:spPr/>
    </dgm:pt>
    <dgm:pt modelId="{79EA30D4-5C0B-4F63-8AE7-6640AB3639CA}" type="pres">
      <dgm:prSet presAssocID="{39B0EF71-BD54-4007-B754-453D3BF06AB5}" presName="compositeNode" presStyleCnt="0">
        <dgm:presLayoutVars>
          <dgm:bulletEnabled val="1"/>
        </dgm:presLayoutVars>
      </dgm:prSet>
      <dgm:spPr/>
    </dgm:pt>
    <dgm:pt modelId="{5B5A20F9-0168-4645-B7FA-78741569D5AA}" type="pres">
      <dgm:prSet presAssocID="{39B0EF71-BD54-4007-B754-453D3BF06AB5}" presName="image" presStyleLbl="fgImgPlace1" presStyleIdx="0" presStyleCnt="3" custScaleX="121050" custScaleY="139610"/>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l="-39000" r="-39000"/>
          </a:stretch>
        </a:blipFill>
      </dgm:spPr>
    </dgm:pt>
    <dgm:pt modelId="{719A7BBD-6663-4F61-B301-0FC1B2813C41}" type="pres">
      <dgm:prSet presAssocID="{39B0EF71-BD54-4007-B754-453D3BF06AB5}" presName="childNode" presStyleLbl="node1" presStyleIdx="0" presStyleCnt="3">
        <dgm:presLayoutVars>
          <dgm:bulletEnabled val="1"/>
        </dgm:presLayoutVars>
      </dgm:prSet>
      <dgm:spPr/>
    </dgm:pt>
    <dgm:pt modelId="{13D07273-562E-43AB-943D-89DC32701583}" type="pres">
      <dgm:prSet presAssocID="{39B0EF71-BD54-4007-B754-453D3BF06AB5}" presName="parentNode" presStyleLbl="revTx" presStyleIdx="0" presStyleCnt="3" custScaleY="89285" custLinFactNeighborY="5986">
        <dgm:presLayoutVars>
          <dgm:chMax val="0"/>
          <dgm:bulletEnabled val="1"/>
        </dgm:presLayoutVars>
      </dgm:prSet>
      <dgm:spPr/>
    </dgm:pt>
    <dgm:pt modelId="{303D7FE5-3985-4D90-B4AF-BE713A2BB19B}" type="pres">
      <dgm:prSet presAssocID="{B7B29949-9077-418C-A1EF-497F5C0F1593}" presName="sibTrans" presStyleCnt="0"/>
      <dgm:spPr/>
    </dgm:pt>
    <dgm:pt modelId="{43960834-5BD5-4EFD-9F2D-5318CE325959}" type="pres">
      <dgm:prSet presAssocID="{4B0B80AB-50CD-4AAB-9294-DD3CC3039709}" presName="compositeNode" presStyleCnt="0">
        <dgm:presLayoutVars>
          <dgm:bulletEnabled val="1"/>
        </dgm:presLayoutVars>
      </dgm:prSet>
      <dgm:spPr/>
    </dgm:pt>
    <dgm:pt modelId="{88363FA2-731F-4FD6-B773-2D2E1CF818AA}" type="pres">
      <dgm:prSet presAssocID="{4B0B80AB-50CD-4AAB-9294-DD3CC3039709}" presName="image" presStyleLbl="fgImgPlace1" presStyleIdx="1" presStyleCnt="3" custScaleX="119145" custScaleY="128509"/>
      <dgm:spPr>
        <a:blipFill>
          <a:blip xmlns:r="http://schemas.openxmlformats.org/officeDocument/2006/relationships" r:embed="rId2">
            <a:extLs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Connections with solid fill"/>
        </a:ext>
      </dgm:extLst>
    </dgm:pt>
    <dgm:pt modelId="{378F722F-DAF6-4D6D-806A-FDD374C98368}" type="pres">
      <dgm:prSet presAssocID="{4B0B80AB-50CD-4AAB-9294-DD3CC3039709}" presName="childNode" presStyleLbl="node1" presStyleIdx="1" presStyleCnt="3">
        <dgm:presLayoutVars>
          <dgm:bulletEnabled val="1"/>
        </dgm:presLayoutVars>
      </dgm:prSet>
      <dgm:spPr/>
    </dgm:pt>
    <dgm:pt modelId="{F64F02CF-951B-4C14-B241-B939921F3B97}" type="pres">
      <dgm:prSet presAssocID="{4B0B80AB-50CD-4AAB-9294-DD3CC3039709}" presName="parentNode" presStyleLbl="revTx" presStyleIdx="1" presStyleCnt="3" custScaleY="87833" custLinFactNeighborX="0" custLinFactNeighborY="7483">
        <dgm:presLayoutVars>
          <dgm:chMax val="0"/>
          <dgm:bulletEnabled val="1"/>
        </dgm:presLayoutVars>
      </dgm:prSet>
      <dgm:spPr/>
    </dgm:pt>
    <dgm:pt modelId="{756F0B9B-24FB-4D96-B7DC-13A2D827EFE0}" type="pres">
      <dgm:prSet presAssocID="{C6B4E5EA-2ABB-41E0-B41F-D11527E7D98C}" presName="sibTrans" presStyleCnt="0"/>
      <dgm:spPr/>
    </dgm:pt>
    <dgm:pt modelId="{C62EA1B7-DD24-47A1-BD62-D492AA64774F}" type="pres">
      <dgm:prSet presAssocID="{DC0D8814-0951-46DB-9D65-E014ED660BEE}" presName="compositeNode" presStyleCnt="0">
        <dgm:presLayoutVars>
          <dgm:bulletEnabled val="1"/>
        </dgm:presLayoutVars>
      </dgm:prSet>
      <dgm:spPr/>
    </dgm:pt>
    <dgm:pt modelId="{35904EC4-C482-4085-9644-4618BD37F6EF}" type="pres">
      <dgm:prSet presAssocID="{DC0D8814-0951-46DB-9D65-E014ED660BEE}" presName="image" presStyleLbl="fgImgPlace1" presStyleIdx="2" presStyleCnt="3" custScaleX="131054" custScaleY="119484"/>
      <dgm:spPr>
        <a:blipFill>
          <a:blip xmlns:r="http://schemas.openxmlformats.org/officeDocument/2006/relationships" r:embed="rId4">
            <a:extLst>
              <a:ext uri="{96DAC541-7B7A-43D3-8B79-37D633B846F1}">
                <asvg:svgBlip xmlns:asvg="http://schemas.microsoft.com/office/drawing/2016/SVG/main" r:embed="rId5"/>
              </a:ext>
            </a:extLst>
          </a:blip>
          <a:srcRect/>
          <a:stretch>
            <a:fillRect/>
          </a:stretch>
        </a:blipFill>
      </dgm:spPr>
      <dgm:extLst>
        <a:ext uri="{E40237B7-FDA0-4F09-8148-C483321AD2D9}">
          <dgm14:cNvPr xmlns:dgm14="http://schemas.microsoft.com/office/drawing/2010/diagram" id="0" name="" descr="Euro with solid fill"/>
        </a:ext>
      </dgm:extLst>
    </dgm:pt>
    <dgm:pt modelId="{8E944F06-3274-44DB-BAB7-1EC4D044AE8F}" type="pres">
      <dgm:prSet presAssocID="{DC0D8814-0951-46DB-9D65-E014ED660BEE}" presName="childNode" presStyleLbl="node1" presStyleIdx="2" presStyleCnt="3" custScaleX="102480">
        <dgm:presLayoutVars>
          <dgm:bulletEnabled val="1"/>
        </dgm:presLayoutVars>
      </dgm:prSet>
      <dgm:spPr/>
    </dgm:pt>
    <dgm:pt modelId="{FAC0A704-6464-4124-9C03-7A2006BA775D}" type="pres">
      <dgm:prSet presAssocID="{DC0D8814-0951-46DB-9D65-E014ED660BEE}" presName="parentNode" presStyleLbl="revTx" presStyleIdx="2" presStyleCnt="3" custScaleY="81847">
        <dgm:presLayoutVars>
          <dgm:chMax val="0"/>
          <dgm:bulletEnabled val="1"/>
        </dgm:presLayoutVars>
      </dgm:prSet>
      <dgm:spPr/>
    </dgm:pt>
  </dgm:ptLst>
  <dgm:cxnLst>
    <dgm:cxn modelId="{3D278602-9B61-49E2-A29C-D23AD3239AC3}" srcId="{617F7C1C-6B5E-4F58-8767-BB6BE23F7E07}" destId="{AFE15B8B-EEEF-46AF-A8E6-F2C5E8169E7D}" srcOrd="0" destOrd="0" parTransId="{3C27EA58-B4B9-4BEC-8B3C-4673A2926432}" sibTransId="{D1DB738E-0E4A-4EF6-A97F-7BCCC39E049A}"/>
    <dgm:cxn modelId="{4FFDDF0A-12C6-4B8A-9B34-FFC6310D93C9}" type="presOf" srcId="{AFE15B8B-EEEF-46AF-A8E6-F2C5E8169E7D}" destId="{378F722F-DAF6-4D6D-806A-FDD374C98368}" srcOrd="0" destOrd="1" presId="urn:microsoft.com/office/officeart/2005/8/layout/hList2"/>
    <dgm:cxn modelId="{DBFE8A17-0F70-43DA-98AC-D2F57DDC1AE5}" type="presOf" srcId="{617F7C1C-6B5E-4F58-8767-BB6BE23F7E07}" destId="{378F722F-DAF6-4D6D-806A-FDD374C98368}" srcOrd="0" destOrd="0" presId="urn:microsoft.com/office/officeart/2005/8/layout/hList2"/>
    <dgm:cxn modelId="{F8186A1B-5E8D-4718-AF3E-BF4A24D18000}" type="presOf" srcId="{E5BEB87A-C40D-41F6-9B8C-D669C58991D7}" destId="{8E944F06-3274-44DB-BAB7-1EC4D044AE8F}" srcOrd="0" destOrd="0" presId="urn:microsoft.com/office/officeart/2005/8/layout/hList2"/>
    <dgm:cxn modelId="{E21A772A-3412-412A-9576-18FB9DA0D2E6}" srcId="{DC0D8814-0951-46DB-9D65-E014ED660BEE}" destId="{E5BEB87A-C40D-41F6-9B8C-D669C58991D7}" srcOrd="0" destOrd="0" parTransId="{35791573-4FF9-4AE1-9F1C-C234C777A0E4}" sibTransId="{15C7D8D0-6868-417C-9E8E-8DEFF8913753}"/>
    <dgm:cxn modelId="{11676031-9BDD-4ECE-8AFB-F4F99FDF02AF}" type="presOf" srcId="{39B0EF71-BD54-4007-B754-453D3BF06AB5}" destId="{13D07273-562E-43AB-943D-89DC32701583}" srcOrd="0" destOrd="0" presId="urn:microsoft.com/office/officeart/2005/8/layout/hList2"/>
    <dgm:cxn modelId="{E464E75C-BB3F-4B58-90F3-FB64CE5F7284}" srcId="{2F82B767-B0A8-4B89-A08B-5043549EC37B}" destId="{4B0B80AB-50CD-4AAB-9294-DD3CC3039709}" srcOrd="1" destOrd="0" parTransId="{00A6F8F2-3C31-430C-9096-60589871C45B}" sibTransId="{C6B4E5EA-2ABB-41E0-B41F-D11527E7D98C}"/>
    <dgm:cxn modelId="{7E10B44A-0072-41DF-93B6-561C243BC899}" type="presOf" srcId="{00CF65A7-D16A-4166-A982-6C95FDE8BD2E}" destId="{8E944F06-3274-44DB-BAB7-1EC4D044AE8F}" srcOrd="0" destOrd="1" presId="urn:microsoft.com/office/officeart/2005/8/layout/hList2"/>
    <dgm:cxn modelId="{BD765F73-292D-4971-AB5D-7509F7348913}" srcId="{2F82B767-B0A8-4B89-A08B-5043549EC37B}" destId="{39B0EF71-BD54-4007-B754-453D3BF06AB5}" srcOrd="0" destOrd="0" parTransId="{BFF59A27-DCA6-4154-BBEA-E11F4581277C}" sibTransId="{B7B29949-9077-418C-A1EF-497F5C0F1593}"/>
    <dgm:cxn modelId="{8BEB157C-990E-43A4-87F3-F5E8D2AA6B12}" type="presOf" srcId="{DC0D8814-0951-46DB-9D65-E014ED660BEE}" destId="{FAC0A704-6464-4124-9C03-7A2006BA775D}" srcOrd="0" destOrd="0" presId="urn:microsoft.com/office/officeart/2005/8/layout/hList2"/>
    <dgm:cxn modelId="{23A13F88-6F47-4FCA-8E4E-1D6836D08813}" type="presOf" srcId="{9ED368B1-68F1-4F98-B9A2-3A7EFAB448C6}" destId="{719A7BBD-6663-4F61-B301-0FC1B2813C41}" srcOrd="0" destOrd="0" presId="urn:microsoft.com/office/officeart/2005/8/layout/hList2"/>
    <dgm:cxn modelId="{0E79CCA8-7AAC-40A8-B19F-DAD4457E5EAA}" type="presOf" srcId="{585490FC-584D-455A-838E-FF2B94C6B913}" destId="{719A7BBD-6663-4F61-B301-0FC1B2813C41}" srcOrd="0" destOrd="1" presId="urn:microsoft.com/office/officeart/2005/8/layout/hList2"/>
    <dgm:cxn modelId="{E8511CC7-672C-414C-BDC1-851EE89570B8}" type="presOf" srcId="{4B0B80AB-50CD-4AAB-9294-DD3CC3039709}" destId="{F64F02CF-951B-4C14-B241-B939921F3B97}" srcOrd="0" destOrd="0" presId="urn:microsoft.com/office/officeart/2005/8/layout/hList2"/>
    <dgm:cxn modelId="{D4854DCD-3046-4288-B8A7-73C46B8CAC76}" srcId="{E5BEB87A-C40D-41F6-9B8C-D669C58991D7}" destId="{00CF65A7-D16A-4166-A982-6C95FDE8BD2E}" srcOrd="0" destOrd="0" parTransId="{075BDB0B-B2C3-4662-9DC2-9FE8521D414D}" sibTransId="{2C8E7CEC-FA08-4A3E-88D8-5B1CD48FC042}"/>
    <dgm:cxn modelId="{3969F2CD-62FF-4391-BA44-320409B8E9C0}" type="presOf" srcId="{2F82B767-B0A8-4B89-A08B-5043549EC37B}" destId="{69185A5B-989A-45BE-989F-7FCAFAC57965}" srcOrd="0" destOrd="0" presId="urn:microsoft.com/office/officeart/2005/8/layout/hList2"/>
    <dgm:cxn modelId="{0FBBEECE-1F92-4219-BFAC-268851476BA2}" srcId="{39B0EF71-BD54-4007-B754-453D3BF06AB5}" destId="{9ED368B1-68F1-4F98-B9A2-3A7EFAB448C6}" srcOrd="0" destOrd="0" parTransId="{CF7AA4F3-DFE2-43DB-B7C6-BE91F5D321A2}" sibTransId="{35CE8796-E34A-4A32-83C4-412DB16F43A2}"/>
    <dgm:cxn modelId="{B63DC9F3-C614-444A-BAA4-3313CD3078E9}" srcId="{2F82B767-B0A8-4B89-A08B-5043549EC37B}" destId="{DC0D8814-0951-46DB-9D65-E014ED660BEE}" srcOrd="2" destOrd="0" parTransId="{603AEF39-ECD7-4D3C-916B-8782A106CCEC}" sibTransId="{15589E16-F306-43D9-8179-E52056480102}"/>
    <dgm:cxn modelId="{FF93ACF8-14A9-411E-8E20-26D830845A7B}" srcId="{4B0B80AB-50CD-4AAB-9294-DD3CC3039709}" destId="{617F7C1C-6B5E-4F58-8767-BB6BE23F7E07}" srcOrd="0" destOrd="0" parTransId="{DA1998E0-BC3B-4422-B9D5-8C8BAB840B12}" sibTransId="{BAD3D639-EBD5-4750-AA80-D26FF0975A16}"/>
    <dgm:cxn modelId="{918AF5FF-C33F-417C-BCED-A4944133FDE2}" srcId="{9ED368B1-68F1-4F98-B9A2-3A7EFAB448C6}" destId="{585490FC-584D-455A-838E-FF2B94C6B913}" srcOrd="0" destOrd="0" parTransId="{C45DD848-A822-412B-A3EF-7A20EBE37D91}" sibTransId="{ADFCB8C5-10DD-4B62-8389-9251B7C7E481}"/>
    <dgm:cxn modelId="{4055D428-0F36-4B0F-A992-B5D69839B530}" type="presParOf" srcId="{69185A5B-989A-45BE-989F-7FCAFAC57965}" destId="{79EA30D4-5C0B-4F63-8AE7-6640AB3639CA}" srcOrd="0" destOrd="0" presId="urn:microsoft.com/office/officeart/2005/8/layout/hList2"/>
    <dgm:cxn modelId="{1DE3D3C2-18A0-4F24-B2E5-847D633A6588}" type="presParOf" srcId="{79EA30D4-5C0B-4F63-8AE7-6640AB3639CA}" destId="{5B5A20F9-0168-4645-B7FA-78741569D5AA}" srcOrd="0" destOrd="0" presId="urn:microsoft.com/office/officeart/2005/8/layout/hList2"/>
    <dgm:cxn modelId="{415DE07C-FF57-4519-B08A-BBDA8D89BDB3}" type="presParOf" srcId="{79EA30D4-5C0B-4F63-8AE7-6640AB3639CA}" destId="{719A7BBD-6663-4F61-B301-0FC1B2813C41}" srcOrd="1" destOrd="0" presId="urn:microsoft.com/office/officeart/2005/8/layout/hList2"/>
    <dgm:cxn modelId="{A1101BA3-85FD-46F1-A880-1E8CC9C23C41}" type="presParOf" srcId="{79EA30D4-5C0B-4F63-8AE7-6640AB3639CA}" destId="{13D07273-562E-43AB-943D-89DC32701583}" srcOrd="2" destOrd="0" presId="urn:microsoft.com/office/officeart/2005/8/layout/hList2"/>
    <dgm:cxn modelId="{5A601E12-41EB-43A7-972D-AF80983F439D}" type="presParOf" srcId="{69185A5B-989A-45BE-989F-7FCAFAC57965}" destId="{303D7FE5-3985-4D90-B4AF-BE713A2BB19B}" srcOrd="1" destOrd="0" presId="urn:microsoft.com/office/officeart/2005/8/layout/hList2"/>
    <dgm:cxn modelId="{1E60F6A6-6F07-4CE8-BB45-C3DC9BA2344B}" type="presParOf" srcId="{69185A5B-989A-45BE-989F-7FCAFAC57965}" destId="{43960834-5BD5-4EFD-9F2D-5318CE325959}" srcOrd="2" destOrd="0" presId="urn:microsoft.com/office/officeart/2005/8/layout/hList2"/>
    <dgm:cxn modelId="{73E9A72D-975F-4A06-922F-7B2EEAFC6C29}" type="presParOf" srcId="{43960834-5BD5-4EFD-9F2D-5318CE325959}" destId="{88363FA2-731F-4FD6-B773-2D2E1CF818AA}" srcOrd="0" destOrd="0" presId="urn:microsoft.com/office/officeart/2005/8/layout/hList2"/>
    <dgm:cxn modelId="{48284258-7330-4C02-B841-6A3FA3B33F39}" type="presParOf" srcId="{43960834-5BD5-4EFD-9F2D-5318CE325959}" destId="{378F722F-DAF6-4D6D-806A-FDD374C98368}" srcOrd="1" destOrd="0" presId="urn:microsoft.com/office/officeart/2005/8/layout/hList2"/>
    <dgm:cxn modelId="{5EF64C41-53D0-428E-A206-131DC4063CEC}" type="presParOf" srcId="{43960834-5BD5-4EFD-9F2D-5318CE325959}" destId="{F64F02CF-951B-4C14-B241-B939921F3B97}" srcOrd="2" destOrd="0" presId="urn:microsoft.com/office/officeart/2005/8/layout/hList2"/>
    <dgm:cxn modelId="{E25F466D-E231-4DC4-A016-4FC2601430E4}" type="presParOf" srcId="{69185A5B-989A-45BE-989F-7FCAFAC57965}" destId="{756F0B9B-24FB-4D96-B7DC-13A2D827EFE0}" srcOrd="3" destOrd="0" presId="urn:microsoft.com/office/officeart/2005/8/layout/hList2"/>
    <dgm:cxn modelId="{183FDF05-CC9C-446E-BBCE-3EB71C1BFB0B}" type="presParOf" srcId="{69185A5B-989A-45BE-989F-7FCAFAC57965}" destId="{C62EA1B7-DD24-47A1-BD62-D492AA64774F}" srcOrd="4" destOrd="0" presId="urn:microsoft.com/office/officeart/2005/8/layout/hList2"/>
    <dgm:cxn modelId="{996445D5-332A-4705-BD1C-10E639807A89}" type="presParOf" srcId="{C62EA1B7-DD24-47A1-BD62-D492AA64774F}" destId="{35904EC4-C482-4085-9644-4618BD37F6EF}" srcOrd="0" destOrd="0" presId="urn:microsoft.com/office/officeart/2005/8/layout/hList2"/>
    <dgm:cxn modelId="{8DCF4F61-6366-4463-B13D-6B7572D1503A}" type="presParOf" srcId="{C62EA1B7-DD24-47A1-BD62-D492AA64774F}" destId="{8E944F06-3274-44DB-BAB7-1EC4D044AE8F}" srcOrd="1" destOrd="0" presId="urn:microsoft.com/office/officeart/2005/8/layout/hList2"/>
    <dgm:cxn modelId="{16588286-13FA-4654-8EFB-F1A05B037EDB}" type="presParOf" srcId="{C62EA1B7-DD24-47A1-BD62-D492AA64774F}" destId="{FAC0A704-6464-4124-9C03-7A2006BA775D}" srcOrd="2" destOrd="0" presId="urn:microsoft.com/office/officeart/2005/8/layout/h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F82B767-B0A8-4B89-A08B-5043549EC37B}" type="doc">
      <dgm:prSet loTypeId="urn:microsoft.com/office/officeart/2005/8/layout/hList2" loCatId="list" qsTypeId="urn:microsoft.com/office/officeart/2005/8/quickstyle/simple1" qsCatId="simple" csTypeId="urn:microsoft.com/office/officeart/2005/8/colors/accent1_2" csCatId="accent1" phldr="1"/>
      <dgm:spPr/>
      <dgm:t>
        <a:bodyPr/>
        <a:lstStyle/>
        <a:p>
          <a:endParaRPr lang="en-US"/>
        </a:p>
      </dgm:t>
    </dgm:pt>
    <dgm:pt modelId="{39B0EF71-BD54-4007-B754-453D3BF06AB5}">
      <dgm:prSet phldrT="[Text]" custT="1"/>
      <dgm:spPr/>
      <dgm:t>
        <a:bodyPr/>
        <a:lstStyle/>
        <a:p>
          <a:r>
            <a:rPr lang="en-US" sz="2800" b="1" dirty="0">
              <a:solidFill>
                <a:schemeClr val="bg1">
                  <a:lumMod val="95000"/>
                </a:schemeClr>
              </a:solidFill>
              <a:latin typeface="Bell MT" panose="02020503060305020303" pitchFamily="18" charset="0"/>
            </a:rPr>
            <a:t>Technological</a:t>
          </a:r>
        </a:p>
      </dgm:t>
    </dgm:pt>
    <dgm:pt modelId="{BFF59A27-DCA6-4154-BBEA-E11F4581277C}" type="parTrans" cxnId="{BD765F73-292D-4971-AB5D-7509F7348913}">
      <dgm:prSet/>
      <dgm:spPr/>
      <dgm:t>
        <a:bodyPr/>
        <a:lstStyle/>
        <a:p>
          <a:endParaRPr lang="en-US"/>
        </a:p>
      </dgm:t>
    </dgm:pt>
    <dgm:pt modelId="{B7B29949-9077-418C-A1EF-497F5C0F1593}" type="sibTrans" cxnId="{BD765F73-292D-4971-AB5D-7509F7348913}">
      <dgm:prSet/>
      <dgm:spPr/>
      <dgm:t>
        <a:bodyPr/>
        <a:lstStyle/>
        <a:p>
          <a:endParaRPr lang="en-US"/>
        </a:p>
      </dgm:t>
    </dgm:pt>
    <dgm:pt modelId="{9ED368B1-68F1-4F98-B9A2-3A7EFAB448C6}">
      <dgm:prSet phldrT="[Text]" custT="1"/>
      <dgm:spPr>
        <a:ln>
          <a:noFill/>
        </a:ln>
      </dgm:spPr>
      <dgm:t>
        <a:bodyPr/>
        <a:lstStyle/>
        <a:p>
          <a:r>
            <a:rPr lang="en-US" sz="2800" dirty="0">
              <a:latin typeface="Bell MT" panose="02020503060305020303" pitchFamily="18" charset="0"/>
            </a:rPr>
            <a:t>Integration of AI</a:t>
          </a:r>
          <a:endParaRPr lang="en-US" sz="2800" dirty="0">
            <a:solidFill>
              <a:schemeClr val="bg1">
                <a:lumMod val="95000"/>
              </a:schemeClr>
            </a:solidFill>
            <a:latin typeface="Bell MT" panose="02020503060305020303" pitchFamily="18" charset="0"/>
          </a:endParaRPr>
        </a:p>
      </dgm:t>
    </dgm:pt>
    <dgm:pt modelId="{CF7AA4F3-DFE2-43DB-B7C6-BE91F5D321A2}" type="parTrans" cxnId="{0FBBEECE-1F92-4219-BFAC-268851476BA2}">
      <dgm:prSet/>
      <dgm:spPr/>
      <dgm:t>
        <a:bodyPr/>
        <a:lstStyle/>
        <a:p>
          <a:endParaRPr lang="en-US"/>
        </a:p>
      </dgm:t>
    </dgm:pt>
    <dgm:pt modelId="{35CE8796-E34A-4A32-83C4-412DB16F43A2}" type="sibTrans" cxnId="{0FBBEECE-1F92-4219-BFAC-268851476BA2}">
      <dgm:prSet/>
      <dgm:spPr/>
      <dgm:t>
        <a:bodyPr/>
        <a:lstStyle/>
        <a:p>
          <a:endParaRPr lang="en-US"/>
        </a:p>
      </dgm:t>
    </dgm:pt>
    <dgm:pt modelId="{4B0B80AB-50CD-4AAB-9294-DD3CC3039709}">
      <dgm:prSet phldrT="[Text]" custT="1"/>
      <dgm:spPr/>
      <dgm:t>
        <a:bodyPr/>
        <a:lstStyle/>
        <a:p>
          <a:r>
            <a:rPr lang="en-US" sz="2800" b="1" dirty="0">
              <a:solidFill>
                <a:schemeClr val="bg1">
                  <a:lumMod val="95000"/>
                </a:schemeClr>
              </a:solidFill>
              <a:latin typeface="Bell MT" panose="02020503060305020303" pitchFamily="18" charset="0"/>
            </a:rPr>
            <a:t>Legal</a:t>
          </a:r>
        </a:p>
      </dgm:t>
    </dgm:pt>
    <dgm:pt modelId="{00A6F8F2-3C31-430C-9096-60589871C45B}" type="parTrans" cxnId="{E464E75C-BB3F-4B58-90F3-FB64CE5F7284}">
      <dgm:prSet/>
      <dgm:spPr/>
      <dgm:t>
        <a:bodyPr/>
        <a:lstStyle/>
        <a:p>
          <a:endParaRPr lang="en-US"/>
        </a:p>
      </dgm:t>
    </dgm:pt>
    <dgm:pt modelId="{C6B4E5EA-2ABB-41E0-B41F-D11527E7D98C}" type="sibTrans" cxnId="{E464E75C-BB3F-4B58-90F3-FB64CE5F7284}">
      <dgm:prSet/>
      <dgm:spPr/>
      <dgm:t>
        <a:bodyPr/>
        <a:lstStyle/>
        <a:p>
          <a:endParaRPr lang="en-US"/>
        </a:p>
      </dgm:t>
    </dgm:pt>
    <dgm:pt modelId="{617F7C1C-6B5E-4F58-8767-BB6BE23F7E07}">
      <dgm:prSet phldrT="[Text]" custT="1"/>
      <dgm:spPr>
        <a:ln>
          <a:noFill/>
        </a:ln>
      </dgm:spPr>
      <dgm:t>
        <a:bodyPr/>
        <a:lstStyle/>
        <a:p>
          <a:r>
            <a:rPr lang="en-US" sz="2800" dirty="0">
              <a:latin typeface="Bell MT" panose="02020503060305020303" pitchFamily="18" charset="0"/>
            </a:rPr>
            <a:t>Immigration laws</a:t>
          </a:r>
          <a:endParaRPr lang="en-US" sz="2800" dirty="0">
            <a:solidFill>
              <a:schemeClr val="bg1">
                <a:lumMod val="95000"/>
              </a:schemeClr>
            </a:solidFill>
            <a:latin typeface="Bell MT" panose="02020503060305020303" pitchFamily="18" charset="0"/>
          </a:endParaRPr>
        </a:p>
      </dgm:t>
    </dgm:pt>
    <dgm:pt modelId="{DA1998E0-BC3B-4422-B9D5-8C8BAB840B12}" type="parTrans" cxnId="{FF93ACF8-14A9-411E-8E20-26D830845A7B}">
      <dgm:prSet/>
      <dgm:spPr/>
      <dgm:t>
        <a:bodyPr/>
        <a:lstStyle/>
        <a:p>
          <a:endParaRPr lang="en-US"/>
        </a:p>
      </dgm:t>
    </dgm:pt>
    <dgm:pt modelId="{BAD3D639-EBD5-4750-AA80-D26FF0975A16}" type="sibTrans" cxnId="{FF93ACF8-14A9-411E-8E20-26D830845A7B}">
      <dgm:prSet/>
      <dgm:spPr/>
      <dgm:t>
        <a:bodyPr/>
        <a:lstStyle/>
        <a:p>
          <a:endParaRPr lang="en-US"/>
        </a:p>
      </dgm:t>
    </dgm:pt>
    <dgm:pt modelId="{DC0D8814-0951-46DB-9D65-E014ED660BEE}">
      <dgm:prSet phldrT="[Text]" custT="1"/>
      <dgm:spPr/>
      <dgm:t>
        <a:bodyPr/>
        <a:lstStyle/>
        <a:p>
          <a:r>
            <a:rPr lang="en-US" sz="2800" b="1" dirty="0">
              <a:solidFill>
                <a:schemeClr val="bg1">
                  <a:lumMod val="95000"/>
                </a:schemeClr>
              </a:solidFill>
              <a:latin typeface="Bell MT" panose="02020503060305020303" pitchFamily="18" charset="0"/>
            </a:rPr>
            <a:t>Environmental</a:t>
          </a:r>
        </a:p>
      </dgm:t>
    </dgm:pt>
    <dgm:pt modelId="{603AEF39-ECD7-4D3C-916B-8782A106CCEC}" type="parTrans" cxnId="{B63DC9F3-C614-444A-BAA4-3313CD3078E9}">
      <dgm:prSet/>
      <dgm:spPr/>
      <dgm:t>
        <a:bodyPr/>
        <a:lstStyle/>
        <a:p>
          <a:endParaRPr lang="en-US"/>
        </a:p>
      </dgm:t>
    </dgm:pt>
    <dgm:pt modelId="{15589E16-F306-43D9-8179-E52056480102}" type="sibTrans" cxnId="{B63DC9F3-C614-444A-BAA4-3313CD3078E9}">
      <dgm:prSet/>
      <dgm:spPr/>
      <dgm:t>
        <a:bodyPr/>
        <a:lstStyle/>
        <a:p>
          <a:endParaRPr lang="en-US"/>
        </a:p>
      </dgm:t>
    </dgm:pt>
    <dgm:pt modelId="{E5BEB87A-C40D-41F6-9B8C-D669C58991D7}">
      <dgm:prSet phldrT="[Text]" custT="1"/>
      <dgm:spPr>
        <a:ln>
          <a:noFill/>
        </a:ln>
      </dgm:spPr>
      <dgm:t>
        <a:bodyPr/>
        <a:lstStyle/>
        <a:p>
          <a:r>
            <a:rPr lang="en-US" sz="2800" dirty="0">
              <a:latin typeface="Bell MT" panose="02020503060305020303" pitchFamily="18" charset="0"/>
            </a:rPr>
            <a:t>Efforts towards sustainability</a:t>
          </a:r>
          <a:endParaRPr lang="en-US" sz="2800" dirty="0">
            <a:solidFill>
              <a:schemeClr val="bg1">
                <a:lumMod val="95000"/>
              </a:schemeClr>
            </a:solidFill>
            <a:latin typeface="Bell MT" panose="02020503060305020303" pitchFamily="18" charset="0"/>
          </a:endParaRPr>
        </a:p>
      </dgm:t>
    </dgm:pt>
    <dgm:pt modelId="{35791573-4FF9-4AE1-9F1C-C234C777A0E4}" type="parTrans" cxnId="{E21A772A-3412-412A-9576-18FB9DA0D2E6}">
      <dgm:prSet/>
      <dgm:spPr/>
      <dgm:t>
        <a:bodyPr/>
        <a:lstStyle/>
        <a:p>
          <a:endParaRPr lang="en-US"/>
        </a:p>
      </dgm:t>
    </dgm:pt>
    <dgm:pt modelId="{15C7D8D0-6868-417C-9E8E-8DEFF8913753}" type="sibTrans" cxnId="{E21A772A-3412-412A-9576-18FB9DA0D2E6}">
      <dgm:prSet/>
      <dgm:spPr/>
      <dgm:t>
        <a:bodyPr/>
        <a:lstStyle/>
        <a:p>
          <a:endParaRPr lang="en-US"/>
        </a:p>
      </dgm:t>
    </dgm:pt>
    <dgm:pt modelId="{B0CAA7F2-6E32-48A5-84AB-270B00F02E16}">
      <dgm:prSet phldrT="[Text]" custT="1"/>
      <dgm:spPr>
        <a:ln>
          <a:noFill/>
        </a:ln>
      </dgm:spPr>
      <dgm:t>
        <a:bodyPr/>
        <a:lstStyle/>
        <a:p>
          <a:endParaRPr lang="en-US" sz="2800" dirty="0">
            <a:solidFill>
              <a:schemeClr val="bg1">
                <a:lumMod val="95000"/>
              </a:schemeClr>
            </a:solidFill>
            <a:latin typeface="Bell MT" panose="02020503060305020303" pitchFamily="18" charset="0"/>
          </a:endParaRPr>
        </a:p>
      </dgm:t>
    </dgm:pt>
    <dgm:pt modelId="{CF1BEC68-C838-4B07-9481-9AE9CB719DF2}" type="parTrans" cxnId="{9FF0F192-077A-409F-9856-6F3CCFEAA2A2}">
      <dgm:prSet/>
      <dgm:spPr/>
      <dgm:t>
        <a:bodyPr/>
        <a:lstStyle/>
        <a:p>
          <a:endParaRPr lang="en-US"/>
        </a:p>
      </dgm:t>
    </dgm:pt>
    <dgm:pt modelId="{C231DA0E-5648-40EB-910F-D597ACF9DBA8}" type="sibTrans" cxnId="{9FF0F192-077A-409F-9856-6F3CCFEAA2A2}">
      <dgm:prSet/>
      <dgm:spPr/>
      <dgm:t>
        <a:bodyPr/>
        <a:lstStyle/>
        <a:p>
          <a:endParaRPr lang="en-US"/>
        </a:p>
      </dgm:t>
    </dgm:pt>
    <dgm:pt modelId="{E2EE1C27-E8A7-4D48-8B99-C9372926E570}">
      <dgm:prSet phldrT="[Text]" custT="1"/>
      <dgm:spPr>
        <a:ln>
          <a:noFill/>
        </a:ln>
      </dgm:spPr>
      <dgm:t>
        <a:bodyPr/>
        <a:lstStyle/>
        <a:p>
          <a:endParaRPr lang="en-US" sz="2800" dirty="0">
            <a:solidFill>
              <a:schemeClr val="bg1">
                <a:lumMod val="95000"/>
              </a:schemeClr>
            </a:solidFill>
            <a:latin typeface="Bell MT" panose="02020503060305020303" pitchFamily="18" charset="0"/>
          </a:endParaRPr>
        </a:p>
      </dgm:t>
    </dgm:pt>
    <dgm:pt modelId="{683DC866-D826-4C71-BEBE-44E3B6AA3462}" type="parTrans" cxnId="{24D964FE-EB62-4F35-8401-4366E99242A4}">
      <dgm:prSet/>
      <dgm:spPr/>
      <dgm:t>
        <a:bodyPr/>
        <a:lstStyle/>
        <a:p>
          <a:endParaRPr lang="en-US"/>
        </a:p>
      </dgm:t>
    </dgm:pt>
    <dgm:pt modelId="{23CF7C4C-9966-446D-A70E-9009CE9969C6}" type="sibTrans" cxnId="{24D964FE-EB62-4F35-8401-4366E99242A4}">
      <dgm:prSet/>
      <dgm:spPr/>
      <dgm:t>
        <a:bodyPr/>
        <a:lstStyle/>
        <a:p>
          <a:endParaRPr lang="en-US"/>
        </a:p>
      </dgm:t>
    </dgm:pt>
    <dgm:pt modelId="{22AB4831-CF9F-4BF9-9B7C-C9A98DC6BF50}">
      <dgm:prSet phldrT="[Text]" custT="1"/>
      <dgm:spPr>
        <a:ln>
          <a:noFill/>
        </a:ln>
      </dgm:spPr>
      <dgm:t>
        <a:bodyPr/>
        <a:lstStyle/>
        <a:p>
          <a:endParaRPr lang="en-US" sz="2800" dirty="0">
            <a:solidFill>
              <a:schemeClr val="bg1">
                <a:lumMod val="95000"/>
              </a:schemeClr>
            </a:solidFill>
            <a:latin typeface="Bell MT" panose="02020503060305020303" pitchFamily="18" charset="0"/>
          </a:endParaRPr>
        </a:p>
      </dgm:t>
    </dgm:pt>
    <dgm:pt modelId="{D007FF67-17A1-4AE3-B0C0-C1D545C3714D}" type="parTrans" cxnId="{A27E3D45-BCA9-444E-9E9B-8794BEBA76F9}">
      <dgm:prSet/>
      <dgm:spPr/>
      <dgm:t>
        <a:bodyPr/>
        <a:lstStyle/>
        <a:p>
          <a:endParaRPr lang="en-US"/>
        </a:p>
      </dgm:t>
    </dgm:pt>
    <dgm:pt modelId="{49B5BB05-DF85-470B-BF8D-61BE8C94EC16}" type="sibTrans" cxnId="{A27E3D45-BCA9-444E-9E9B-8794BEBA76F9}">
      <dgm:prSet/>
      <dgm:spPr/>
      <dgm:t>
        <a:bodyPr/>
        <a:lstStyle/>
        <a:p>
          <a:endParaRPr lang="en-US"/>
        </a:p>
      </dgm:t>
    </dgm:pt>
    <dgm:pt modelId="{69185A5B-989A-45BE-989F-7FCAFAC57965}" type="pres">
      <dgm:prSet presAssocID="{2F82B767-B0A8-4B89-A08B-5043549EC37B}" presName="linearFlow" presStyleCnt="0">
        <dgm:presLayoutVars>
          <dgm:dir/>
          <dgm:animLvl val="lvl"/>
          <dgm:resizeHandles/>
        </dgm:presLayoutVars>
      </dgm:prSet>
      <dgm:spPr/>
    </dgm:pt>
    <dgm:pt modelId="{79EA30D4-5C0B-4F63-8AE7-6640AB3639CA}" type="pres">
      <dgm:prSet presAssocID="{39B0EF71-BD54-4007-B754-453D3BF06AB5}" presName="compositeNode" presStyleCnt="0">
        <dgm:presLayoutVars>
          <dgm:bulletEnabled val="1"/>
        </dgm:presLayoutVars>
      </dgm:prSet>
      <dgm:spPr/>
    </dgm:pt>
    <dgm:pt modelId="{5B5A20F9-0168-4645-B7FA-78741569D5AA}" type="pres">
      <dgm:prSet presAssocID="{39B0EF71-BD54-4007-B754-453D3BF06AB5}" presName="image" presStyleLbl="fgImgPlace1" presStyleIdx="0" presStyleCnt="3" custScaleX="121050" custScaleY="139610"/>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l="-39000" r="-39000"/>
          </a:stretch>
        </a:blipFill>
      </dgm:spPr>
    </dgm:pt>
    <dgm:pt modelId="{719A7BBD-6663-4F61-B301-0FC1B2813C41}" type="pres">
      <dgm:prSet presAssocID="{39B0EF71-BD54-4007-B754-453D3BF06AB5}" presName="childNode" presStyleLbl="node1" presStyleIdx="0" presStyleCnt="3">
        <dgm:presLayoutVars>
          <dgm:bulletEnabled val="1"/>
        </dgm:presLayoutVars>
      </dgm:prSet>
      <dgm:spPr/>
    </dgm:pt>
    <dgm:pt modelId="{13D07273-562E-43AB-943D-89DC32701583}" type="pres">
      <dgm:prSet presAssocID="{39B0EF71-BD54-4007-B754-453D3BF06AB5}" presName="parentNode" presStyleLbl="revTx" presStyleIdx="0" presStyleCnt="3" custScaleY="89285" custLinFactNeighborY="5986">
        <dgm:presLayoutVars>
          <dgm:chMax val="0"/>
          <dgm:bulletEnabled val="1"/>
        </dgm:presLayoutVars>
      </dgm:prSet>
      <dgm:spPr/>
    </dgm:pt>
    <dgm:pt modelId="{303D7FE5-3985-4D90-B4AF-BE713A2BB19B}" type="pres">
      <dgm:prSet presAssocID="{B7B29949-9077-418C-A1EF-497F5C0F1593}" presName="sibTrans" presStyleCnt="0"/>
      <dgm:spPr/>
    </dgm:pt>
    <dgm:pt modelId="{43960834-5BD5-4EFD-9F2D-5318CE325959}" type="pres">
      <dgm:prSet presAssocID="{4B0B80AB-50CD-4AAB-9294-DD3CC3039709}" presName="compositeNode" presStyleCnt="0">
        <dgm:presLayoutVars>
          <dgm:bulletEnabled val="1"/>
        </dgm:presLayoutVars>
      </dgm:prSet>
      <dgm:spPr/>
    </dgm:pt>
    <dgm:pt modelId="{88363FA2-731F-4FD6-B773-2D2E1CF818AA}" type="pres">
      <dgm:prSet presAssocID="{4B0B80AB-50CD-4AAB-9294-DD3CC3039709}" presName="image" presStyleLbl="fgImgPlace1" presStyleIdx="1" presStyleCnt="3" custScaleX="119145" custScaleY="128509"/>
      <dgm:spPr>
        <a:blipFill>
          <a:blip xmlns:r="http://schemas.openxmlformats.org/officeDocument/2006/relationships" r:embed="rId2">
            <a:extLs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Connections with solid fill"/>
        </a:ext>
      </dgm:extLst>
    </dgm:pt>
    <dgm:pt modelId="{378F722F-DAF6-4D6D-806A-FDD374C98368}" type="pres">
      <dgm:prSet presAssocID="{4B0B80AB-50CD-4AAB-9294-DD3CC3039709}" presName="childNode" presStyleLbl="node1" presStyleIdx="1" presStyleCnt="3">
        <dgm:presLayoutVars>
          <dgm:bulletEnabled val="1"/>
        </dgm:presLayoutVars>
      </dgm:prSet>
      <dgm:spPr/>
    </dgm:pt>
    <dgm:pt modelId="{F64F02CF-951B-4C14-B241-B939921F3B97}" type="pres">
      <dgm:prSet presAssocID="{4B0B80AB-50CD-4AAB-9294-DD3CC3039709}" presName="parentNode" presStyleLbl="revTx" presStyleIdx="1" presStyleCnt="3" custScaleY="87833" custLinFactNeighborX="0" custLinFactNeighborY="7483">
        <dgm:presLayoutVars>
          <dgm:chMax val="0"/>
          <dgm:bulletEnabled val="1"/>
        </dgm:presLayoutVars>
      </dgm:prSet>
      <dgm:spPr/>
    </dgm:pt>
    <dgm:pt modelId="{756F0B9B-24FB-4D96-B7DC-13A2D827EFE0}" type="pres">
      <dgm:prSet presAssocID="{C6B4E5EA-2ABB-41E0-B41F-D11527E7D98C}" presName="sibTrans" presStyleCnt="0"/>
      <dgm:spPr/>
    </dgm:pt>
    <dgm:pt modelId="{C62EA1B7-DD24-47A1-BD62-D492AA64774F}" type="pres">
      <dgm:prSet presAssocID="{DC0D8814-0951-46DB-9D65-E014ED660BEE}" presName="compositeNode" presStyleCnt="0">
        <dgm:presLayoutVars>
          <dgm:bulletEnabled val="1"/>
        </dgm:presLayoutVars>
      </dgm:prSet>
      <dgm:spPr/>
    </dgm:pt>
    <dgm:pt modelId="{35904EC4-C482-4085-9644-4618BD37F6EF}" type="pres">
      <dgm:prSet presAssocID="{DC0D8814-0951-46DB-9D65-E014ED660BEE}" presName="image" presStyleLbl="fgImgPlace1" presStyleIdx="2" presStyleCnt="3" custScaleX="131054" custScaleY="119484"/>
      <dgm:spPr>
        <a:blipFill>
          <a:blip xmlns:r="http://schemas.openxmlformats.org/officeDocument/2006/relationships" r:embed="rId4">
            <a:extLst>
              <a:ext uri="{96DAC541-7B7A-43D3-8B79-37D633B846F1}">
                <asvg:svgBlip xmlns:asvg="http://schemas.microsoft.com/office/drawing/2016/SVG/main" r:embed="rId5"/>
              </a:ext>
            </a:extLst>
          </a:blip>
          <a:srcRect/>
          <a:stretch>
            <a:fillRect/>
          </a:stretch>
        </a:blipFill>
      </dgm:spPr>
      <dgm:extLst>
        <a:ext uri="{E40237B7-FDA0-4F09-8148-C483321AD2D9}">
          <dgm14:cNvPr xmlns:dgm14="http://schemas.microsoft.com/office/drawing/2010/diagram" id="0" name="" descr="Euro with solid fill"/>
        </a:ext>
      </dgm:extLst>
    </dgm:pt>
    <dgm:pt modelId="{8E944F06-3274-44DB-BAB7-1EC4D044AE8F}" type="pres">
      <dgm:prSet presAssocID="{DC0D8814-0951-46DB-9D65-E014ED660BEE}" presName="childNode" presStyleLbl="node1" presStyleIdx="2" presStyleCnt="3" custScaleX="102480">
        <dgm:presLayoutVars>
          <dgm:bulletEnabled val="1"/>
        </dgm:presLayoutVars>
      </dgm:prSet>
      <dgm:spPr/>
    </dgm:pt>
    <dgm:pt modelId="{FAC0A704-6464-4124-9C03-7A2006BA775D}" type="pres">
      <dgm:prSet presAssocID="{DC0D8814-0951-46DB-9D65-E014ED660BEE}" presName="parentNode" presStyleLbl="revTx" presStyleIdx="2" presStyleCnt="3" custScaleY="81847">
        <dgm:presLayoutVars>
          <dgm:chMax val="0"/>
          <dgm:bulletEnabled val="1"/>
        </dgm:presLayoutVars>
      </dgm:prSet>
      <dgm:spPr/>
    </dgm:pt>
  </dgm:ptLst>
  <dgm:cxnLst>
    <dgm:cxn modelId="{DBFE8A17-0F70-43DA-98AC-D2F57DDC1AE5}" type="presOf" srcId="{617F7C1C-6B5E-4F58-8767-BB6BE23F7E07}" destId="{378F722F-DAF6-4D6D-806A-FDD374C98368}" srcOrd="0" destOrd="1" presId="urn:microsoft.com/office/officeart/2005/8/layout/hList2"/>
    <dgm:cxn modelId="{F8186A1B-5E8D-4718-AF3E-BF4A24D18000}" type="presOf" srcId="{E5BEB87A-C40D-41F6-9B8C-D669C58991D7}" destId="{8E944F06-3274-44DB-BAB7-1EC4D044AE8F}" srcOrd="0" destOrd="1" presId="urn:microsoft.com/office/officeart/2005/8/layout/hList2"/>
    <dgm:cxn modelId="{E21A772A-3412-412A-9576-18FB9DA0D2E6}" srcId="{DC0D8814-0951-46DB-9D65-E014ED660BEE}" destId="{E5BEB87A-C40D-41F6-9B8C-D669C58991D7}" srcOrd="1" destOrd="0" parTransId="{35791573-4FF9-4AE1-9F1C-C234C777A0E4}" sibTransId="{15C7D8D0-6868-417C-9E8E-8DEFF8913753}"/>
    <dgm:cxn modelId="{11676031-9BDD-4ECE-8AFB-F4F99FDF02AF}" type="presOf" srcId="{39B0EF71-BD54-4007-B754-453D3BF06AB5}" destId="{13D07273-562E-43AB-943D-89DC32701583}" srcOrd="0" destOrd="0" presId="urn:microsoft.com/office/officeart/2005/8/layout/hList2"/>
    <dgm:cxn modelId="{E464E75C-BB3F-4B58-90F3-FB64CE5F7284}" srcId="{2F82B767-B0A8-4B89-A08B-5043549EC37B}" destId="{4B0B80AB-50CD-4AAB-9294-DD3CC3039709}" srcOrd="1" destOrd="0" parTransId="{00A6F8F2-3C31-430C-9096-60589871C45B}" sibTransId="{C6B4E5EA-2ABB-41E0-B41F-D11527E7D98C}"/>
    <dgm:cxn modelId="{A27E3D45-BCA9-444E-9E9B-8794BEBA76F9}" srcId="{DC0D8814-0951-46DB-9D65-E014ED660BEE}" destId="{22AB4831-CF9F-4BF9-9B7C-C9A98DC6BF50}" srcOrd="0" destOrd="0" parTransId="{D007FF67-17A1-4AE3-B0C0-C1D545C3714D}" sibTransId="{49B5BB05-DF85-470B-BF8D-61BE8C94EC16}"/>
    <dgm:cxn modelId="{D67BF571-B291-4C97-A6C8-8D0FE160459E}" type="presOf" srcId="{B0CAA7F2-6E32-48A5-84AB-270B00F02E16}" destId="{719A7BBD-6663-4F61-B301-0FC1B2813C41}" srcOrd="0" destOrd="0" presId="urn:microsoft.com/office/officeart/2005/8/layout/hList2"/>
    <dgm:cxn modelId="{BD765F73-292D-4971-AB5D-7509F7348913}" srcId="{2F82B767-B0A8-4B89-A08B-5043549EC37B}" destId="{39B0EF71-BD54-4007-B754-453D3BF06AB5}" srcOrd="0" destOrd="0" parTransId="{BFF59A27-DCA6-4154-BBEA-E11F4581277C}" sibTransId="{B7B29949-9077-418C-A1EF-497F5C0F1593}"/>
    <dgm:cxn modelId="{5BCEF95A-9ADE-44DE-B8FD-F1C640CEDE06}" type="presOf" srcId="{22AB4831-CF9F-4BF9-9B7C-C9A98DC6BF50}" destId="{8E944F06-3274-44DB-BAB7-1EC4D044AE8F}" srcOrd="0" destOrd="0" presId="urn:microsoft.com/office/officeart/2005/8/layout/hList2"/>
    <dgm:cxn modelId="{8BEB157C-990E-43A4-87F3-F5E8D2AA6B12}" type="presOf" srcId="{DC0D8814-0951-46DB-9D65-E014ED660BEE}" destId="{FAC0A704-6464-4124-9C03-7A2006BA775D}" srcOrd="0" destOrd="0" presId="urn:microsoft.com/office/officeart/2005/8/layout/hList2"/>
    <dgm:cxn modelId="{23A13F88-6F47-4FCA-8E4E-1D6836D08813}" type="presOf" srcId="{9ED368B1-68F1-4F98-B9A2-3A7EFAB448C6}" destId="{719A7BBD-6663-4F61-B301-0FC1B2813C41}" srcOrd="0" destOrd="1" presId="urn:microsoft.com/office/officeart/2005/8/layout/hList2"/>
    <dgm:cxn modelId="{9FF0F192-077A-409F-9856-6F3CCFEAA2A2}" srcId="{39B0EF71-BD54-4007-B754-453D3BF06AB5}" destId="{B0CAA7F2-6E32-48A5-84AB-270B00F02E16}" srcOrd="0" destOrd="0" parTransId="{CF1BEC68-C838-4B07-9481-9AE9CB719DF2}" sibTransId="{C231DA0E-5648-40EB-910F-D597ACF9DBA8}"/>
    <dgm:cxn modelId="{E8511CC7-672C-414C-BDC1-851EE89570B8}" type="presOf" srcId="{4B0B80AB-50CD-4AAB-9294-DD3CC3039709}" destId="{F64F02CF-951B-4C14-B241-B939921F3B97}" srcOrd="0" destOrd="0" presId="urn:microsoft.com/office/officeart/2005/8/layout/hList2"/>
    <dgm:cxn modelId="{3969F2CD-62FF-4391-BA44-320409B8E9C0}" type="presOf" srcId="{2F82B767-B0A8-4B89-A08B-5043549EC37B}" destId="{69185A5B-989A-45BE-989F-7FCAFAC57965}" srcOrd="0" destOrd="0" presId="urn:microsoft.com/office/officeart/2005/8/layout/hList2"/>
    <dgm:cxn modelId="{0FBBEECE-1F92-4219-BFAC-268851476BA2}" srcId="{39B0EF71-BD54-4007-B754-453D3BF06AB5}" destId="{9ED368B1-68F1-4F98-B9A2-3A7EFAB448C6}" srcOrd="1" destOrd="0" parTransId="{CF7AA4F3-DFE2-43DB-B7C6-BE91F5D321A2}" sibTransId="{35CE8796-E34A-4A32-83C4-412DB16F43A2}"/>
    <dgm:cxn modelId="{C366D0EF-9C85-4DA9-8C84-6052F383E827}" type="presOf" srcId="{E2EE1C27-E8A7-4D48-8B99-C9372926E570}" destId="{378F722F-DAF6-4D6D-806A-FDD374C98368}" srcOrd="0" destOrd="0" presId="urn:microsoft.com/office/officeart/2005/8/layout/hList2"/>
    <dgm:cxn modelId="{B63DC9F3-C614-444A-BAA4-3313CD3078E9}" srcId="{2F82B767-B0A8-4B89-A08B-5043549EC37B}" destId="{DC0D8814-0951-46DB-9D65-E014ED660BEE}" srcOrd="2" destOrd="0" parTransId="{603AEF39-ECD7-4D3C-916B-8782A106CCEC}" sibTransId="{15589E16-F306-43D9-8179-E52056480102}"/>
    <dgm:cxn modelId="{FF93ACF8-14A9-411E-8E20-26D830845A7B}" srcId="{4B0B80AB-50CD-4AAB-9294-DD3CC3039709}" destId="{617F7C1C-6B5E-4F58-8767-BB6BE23F7E07}" srcOrd="1" destOrd="0" parTransId="{DA1998E0-BC3B-4422-B9D5-8C8BAB840B12}" sibTransId="{BAD3D639-EBD5-4750-AA80-D26FF0975A16}"/>
    <dgm:cxn modelId="{24D964FE-EB62-4F35-8401-4366E99242A4}" srcId="{4B0B80AB-50CD-4AAB-9294-DD3CC3039709}" destId="{E2EE1C27-E8A7-4D48-8B99-C9372926E570}" srcOrd="0" destOrd="0" parTransId="{683DC866-D826-4C71-BEBE-44E3B6AA3462}" sibTransId="{23CF7C4C-9966-446D-A70E-9009CE9969C6}"/>
    <dgm:cxn modelId="{4055D428-0F36-4B0F-A992-B5D69839B530}" type="presParOf" srcId="{69185A5B-989A-45BE-989F-7FCAFAC57965}" destId="{79EA30D4-5C0B-4F63-8AE7-6640AB3639CA}" srcOrd="0" destOrd="0" presId="urn:microsoft.com/office/officeart/2005/8/layout/hList2"/>
    <dgm:cxn modelId="{1DE3D3C2-18A0-4F24-B2E5-847D633A6588}" type="presParOf" srcId="{79EA30D4-5C0B-4F63-8AE7-6640AB3639CA}" destId="{5B5A20F9-0168-4645-B7FA-78741569D5AA}" srcOrd="0" destOrd="0" presId="urn:microsoft.com/office/officeart/2005/8/layout/hList2"/>
    <dgm:cxn modelId="{415DE07C-FF57-4519-B08A-BBDA8D89BDB3}" type="presParOf" srcId="{79EA30D4-5C0B-4F63-8AE7-6640AB3639CA}" destId="{719A7BBD-6663-4F61-B301-0FC1B2813C41}" srcOrd="1" destOrd="0" presId="urn:microsoft.com/office/officeart/2005/8/layout/hList2"/>
    <dgm:cxn modelId="{A1101BA3-85FD-46F1-A880-1E8CC9C23C41}" type="presParOf" srcId="{79EA30D4-5C0B-4F63-8AE7-6640AB3639CA}" destId="{13D07273-562E-43AB-943D-89DC32701583}" srcOrd="2" destOrd="0" presId="urn:microsoft.com/office/officeart/2005/8/layout/hList2"/>
    <dgm:cxn modelId="{5A601E12-41EB-43A7-972D-AF80983F439D}" type="presParOf" srcId="{69185A5B-989A-45BE-989F-7FCAFAC57965}" destId="{303D7FE5-3985-4D90-B4AF-BE713A2BB19B}" srcOrd="1" destOrd="0" presId="urn:microsoft.com/office/officeart/2005/8/layout/hList2"/>
    <dgm:cxn modelId="{1E60F6A6-6F07-4CE8-BB45-C3DC9BA2344B}" type="presParOf" srcId="{69185A5B-989A-45BE-989F-7FCAFAC57965}" destId="{43960834-5BD5-4EFD-9F2D-5318CE325959}" srcOrd="2" destOrd="0" presId="urn:microsoft.com/office/officeart/2005/8/layout/hList2"/>
    <dgm:cxn modelId="{73E9A72D-975F-4A06-922F-7B2EEAFC6C29}" type="presParOf" srcId="{43960834-5BD5-4EFD-9F2D-5318CE325959}" destId="{88363FA2-731F-4FD6-B773-2D2E1CF818AA}" srcOrd="0" destOrd="0" presId="urn:microsoft.com/office/officeart/2005/8/layout/hList2"/>
    <dgm:cxn modelId="{48284258-7330-4C02-B841-6A3FA3B33F39}" type="presParOf" srcId="{43960834-5BD5-4EFD-9F2D-5318CE325959}" destId="{378F722F-DAF6-4D6D-806A-FDD374C98368}" srcOrd="1" destOrd="0" presId="urn:microsoft.com/office/officeart/2005/8/layout/hList2"/>
    <dgm:cxn modelId="{5EF64C41-53D0-428E-A206-131DC4063CEC}" type="presParOf" srcId="{43960834-5BD5-4EFD-9F2D-5318CE325959}" destId="{F64F02CF-951B-4C14-B241-B939921F3B97}" srcOrd="2" destOrd="0" presId="urn:microsoft.com/office/officeart/2005/8/layout/hList2"/>
    <dgm:cxn modelId="{E25F466D-E231-4DC4-A016-4FC2601430E4}" type="presParOf" srcId="{69185A5B-989A-45BE-989F-7FCAFAC57965}" destId="{756F0B9B-24FB-4D96-B7DC-13A2D827EFE0}" srcOrd="3" destOrd="0" presId="urn:microsoft.com/office/officeart/2005/8/layout/hList2"/>
    <dgm:cxn modelId="{183FDF05-CC9C-446E-BBCE-3EB71C1BFB0B}" type="presParOf" srcId="{69185A5B-989A-45BE-989F-7FCAFAC57965}" destId="{C62EA1B7-DD24-47A1-BD62-D492AA64774F}" srcOrd="4" destOrd="0" presId="urn:microsoft.com/office/officeart/2005/8/layout/hList2"/>
    <dgm:cxn modelId="{996445D5-332A-4705-BD1C-10E639807A89}" type="presParOf" srcId="{C62EA1B7-DD24-47A1-BD62-D492AA64774F}" destId="{35904EC4-C482-4085-9644-4618BD37F6EF}" srcOrd="0" destOrd="0" presId="urn:microsoft.com/office/officeart/2005/8/layout/hList2"/>
    <dgm:cxn modelId="{8DCF4F61-6366-4463-B13D-6B7572D1503A}" type="presParOf" srcId="{C62EA1B7-DD24-47A1-BD62-D492AA64774F}" destId="{8E944F06-3274-44DB-BAB7-1EC4D044AE8F}" srcOrd="1" destOrd="0" presId="urn:microsoft.com/office/officeart/2005/8/layout/hList2"/>
    <dgm:cxn modelId="{16588286-13FA-4654-8EFB-F1A05B037EDB}" type="presParOf" srcId="{C62EA1B7-DD24-47A1-BD62-D492AA64774F}" destId="{FAC0A704-6464-4124-9C03-7A2006BA775D}" srcOrd="2" destOrd="0" presId="urn:microsoft.com/office/officeart/2005/8/layout/h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86F93D-C1FD-4C6F-9A2A-E6FA7AB6A3B2}" type="doc">
      <dgm:prSet loTypeId="urn:microsoft.com/office/officeart/2005/8/layout/chart3" loCatId="cycle" qsTypeId="urn:microsoft.com/office/officeart/2005/8/quickstyle/3d1" qsCatId="3D" csTypeId="urn:microsoft.com/office/officeart/2005/8/colors/colorful4" csCatId="colorful" phldr="1"/>
      <dgm:spPr/>
    </dgm:pt>
    <dgm:pt modelId="{0216C45F-A8DC-49C3-96F0-CFE629AD2B4C}">
      <dgm:prSet phldrT="[Text]" custT="1"/>
      <dgm:spPr/>
      <dgm:t>
        <a:bodyPr/>
        <a:lstStyle/>
        <a:p>
          <a:r>
            <a:rPr lang="en-US" sz="3200" dirty="0">
              <a:latin typeface="Bell MT" panose="02020503060305020303" pitchFamily="18" charset="0"/>
            </a:rPr>
            <a:t>Unsociable working hours</a:t>
          </a:r>
        </a:p>
      </dgm:t>
    </dgm:pt>
    <dgm:pt modelId="{0E6AFF84-6F59-41AD-8DD9-F6B480336895}" type="parTrans" cxnId="{FB15AA0F-97CD-4A42-B893-E60E66BCA326}">
      <dgm:prSet/>
      <dgm:spPr/>
      <dgm:t>
        <a:bodyPr/>
        <a:lstStyle/>
        <a:p>
          <a:endParaRPr lang="en-US"/>
        </a:p>
      </dgm:t>
    </dgm:pt>
    <dgm:pt modelId="{55330A73-F8A0-4A66-A1D8-0664C987DDFD}" type="sibTrans" cxnId="{FB15AA0F-97CD-4A42-B893-E60E66BCA326}">
      <dgm:prSet/>
      <dgm:spPr/>
      <dgm:t>
        <a:bodyPr/>
        <a:lstStyle/>
        <a:p>
          <a:endParaRPr lang="en-US"/>
        </a:p>
      </dgm:t>
    </dgm:pt>
    <dgm:pt modelId="{07F410F2-8FE2-4963-B269-E5513E8461DE}">
      <dgm:prSet phldrT="[Text]" custT="1"/>
      <dgm:spPr/>
      <dgm:t>
        <a:bodyPr/>
        <a:lstStyle/>
        <a:p>
          <a:r>
            <a:rPr lang="en-US" sz="3200" dirty="0">
              <a:latin typeface="Bell MT" panose="02020503060305020303" pitchFamily="18" charset="0"/>
            </a:rPr>
            <a:t>Low pay and benefits</a:t>
          </a:r>
        </a:p>
      </dgm:t>
    </dgm:pt>
    <dgm:pt modelId="{C23B63D0-B718-4C46-B144-797B592D73EF}" type="parTrans" cxnId="{CE29771E-BE60-4AFB-BDE6-3678B20FB4E0}">
      <dgm:prSet/>
      <dgm:spPr/>
      <dgm:t>
        <a:bodyPr/>
        <a:lstStyle/>
        <a:p>
          <a:endParaRPr lang="en-US"/>
        </a:p>
      </dgm:t>
    </dgm:pt>
    <dgm:pt modelId="{59FE46D5-D682-4520-BFF3-0B06CC0E163A}" type="sibTrans" cxnId="{CE29771E-BE60-4AFB-BDE6-3678B20FB4E0}">
      <dgm:prSet/>
      <dgm:spPr/>
      <dgm:t>
        <a:bodyPr/>
        <a:lstStyle/>
        <a:p>
          <a:endParaRPr lang="en-US"/>
        </a:p>
      </dgm:t>
    </dgm:pt>
    <dgm:pt modelId="{A5DED61A-0C32-4226-8668-4982E709B8A1}">
      <dgm:prSet phldrT="[Text]" custT="1"/>
      <dgm:spPr/>
      <dgm:t>
        <a:bodyPr/>
        <a:lstStyle/>
        <a:p>
          <a:r>
            <a:rPr lang="en-US" sz="3200" dirty="0">
              <a:latin typeface="Bell MT" panose="02020503060305020303" pitchFamily="18" charset="0"/>
            </a:rPr>
            <a:t>Lack of career prospects</a:t>
          </a:r>
        </a:p>
      </dgm:t>
    </dgm:pt>
    <dgm:pt modelId="{7A7793E2-955F-48D7-AEAD-7C380B95074F}" type="parTrans" cxnId="{32FDB2C4-AB86-46C3-B75D-A9E9C2B8D03C}">
      <dgm:prSet/>
      <dgm:spPr/>
      <dgm:t>
        <a:bodyPr/>
        <a:lstStyle/>
        <a:p>
          <a:endParaRPr lang="en-US"/>
        </a:p>
      </dgm:t>
    </dgm:pt>
    <dgm:pt modelId="{62A72112-188D-4432-B211-A004FD8090B2}" type="sibTrans" cxnId="{32FDB2C4-AB86-46C3-B75D-A9E9C2B8D03C}">
      <dgm:prSet/>
      <dgm:spPr/>
      <dgm:t>
        <a:bodyPr/>
        <a:lstStyle/>
        <a:p>
          <a:endParaRPr lang="en-US"/>
        </a:p>
      </dgm:t>
    </dgm:pt>
    <dgm:pt modelId="{F51B12AB-5445-4332-A885-C11410C95546}" type="pres">
      <dgm:prSet presAssocID="{C386F93D-C1FD-4C6F-9A2A-E6FA7AB6A3B2}" presName="compositeShape" presStyleCnt="0">
        <dgm:presLayoutVars>
          <dgm:chMax val="7"/>
          <dgm:dir/>
          <dgm:resizeHandles val="exact"/>
        </dgm:presLayoutVars>
      </dgm:prSet>
      <dgm:spPr/>
    </dgm:pt>
    <dgm:pt modelId="{589EA8A5-3B77-47B1-9377-B420B4744888}" type="pres">
      <dgm:prSet presAssocID="{C386F93D-C1FD-4C6F-9A2A-E6FA7AB6A3B2}" presName="wedge1" presStyleLbl="node1" presStyleIdx="0" presStyleCnt="3" custScaleX="115555" custLinFactNeighborX="-2992" custLinFactNeighborY="4274"/>
      <dgm:spPr/>
    </dgm:pt>
    <dgm:pt modelId="{19C644F4-6643-470A-A7D2-A2E767778A21}" type="pres">
      <dgm:prSet presAssocID="{C386F93D-C1FD-4C6F-9A2A-E6FA7AB6A3B2}" presName="wedge1Tx" presStyleLbl="node1" presStyleIdx="0" presStyleCnt="3">
        <dgm:presLayoutVars>
          <dgm:chMax val="0"/>
          <dgm:chPref val="0"/>
          <dgm:bulletEnabled val="1"/>
        </dgm:presLayoutVars>
      </dgm:prSet>
      <dgm:spPr/>
    </dgm:pt>
    <dgm:pt modelId="{9926B6DC-2C13-40FD-9DB0-776ABD2A1212}" type="pres">
      <dgm:prSet presAssocID="{C386F93D-C1FD-4C6F-9A2A-E6FA7AB6A3B2}" presName="wedge2" presStyleLbl="node1" presStyleIdx="1" presStyleCnt="3" custScaleX="112645" custScaleY="102393" custLinFactNeighborX="-2137" custLinFactNeighborY="6839"/>
      <dgm:spPr/>
    </dgm:pt>
    <dgm:pt modelId="{2CD28A37-9F5F-4BC0-AE52-7DCACD1D797C}" type="pres">
      <dgm:prSet presAssocID="{C386F93D-C1FD-4C6F-9A2A-E6FA7AB6A3B2}" presName="wedge2Tx" presStyleLbl="node1" presStyleIdx="1" presStyleCnt="3">
        <dgm:presLayoutVars>
          <dgm:chMax val="0"/>
          <dgm:chPref val="0"/>
          <dgm:bulletEnabled val="1"/>
        </dgm:presLayoutVars>
      </dgm:prSet>
      <dgm:spPr/>
    </dgm:pt>
    <dgm:pt modelId="{65C3608B-875B-483F-A284-7332E8DABAC8}" type="pres">
      <dgm:prSet presAssocID="{C386F93D-C1FD-4C6F-9A2A-E6FA7AB6A3B2}" presName="wedge3" presStyleLbl="node1" presStyleIdx="2" presStyleCnt="3" custScaleX="102915" custLinFactNeighborX="-6411" custLinFactNeighborY="427"/>
      <dgm:spPr/>
    </dgm:pt>
    <dgm:pt modelId="{328D4DA4-137C-421F-9E3E-C71FC5BDEC65}" type="pres">
      <dgm:prSet presAssocID="{C386F93D-C1FD-4C6F-9A2A-E6FA7AB6A3B2}" presName="wedge3Tx" presStyleLbl="node1" presStyleIdx="2" presStyleCnt="3">
        <dgm:presLayoutVars>
          <dgm:chMax val="0"/>
          <dgm:chPref val="0"/>
          <dgm:bulletEnabled val="1"/>
        </dgm:presLayoutVars>
      </dgm:prSet>
      <dgm:spPr/>
    </dgm:pt>
  </dgm:ptLst>
  <dgm:cxnLst>
    <dgm:cxn modelId="{FB15AA0F-97CD-4A42-B893-E60E66BCA326}" srcId="{C386F93D-C1FD-4C6F-9A2A-E6FA7AB6A3B2}" destId="{0216C45F-A8DC-49C3-96F0-CFE629AD2B4C}" srcOrd="0" destOrd="0" parTransId="{0E6AFF84-6F59-41AD-8DD9-F6B480336895}" sibTransId="{55330A73-F8A0-4A66-A1D8-0664C987DDFD}"/>
    <dgm:cxn modelId="{CE29771E-BE60-4AFB-BDE6-3678B20FB4E0}" srcId="{C386F93D-C1FD-4C6F-9A2A-E6FA7AB6A3B2}" destId="{07F410F2-8FE2-4963-B269-E5513E8461DE}" srcOrd="1" destOrd="0" parTransId="{C23B63D0-B718-4C46-B144-797B592D73EF}" sibTransId="{59FE46D5-D682-4520-BFF3-0B06CC0E163A}"/>
    <dgm:cxn modelId="{06C06A5B-9BBA-43F3-9DD3-363457A07D70}" type="presOf" srcId="{A5DED61A-0C32-4226-8668-4982E709B8A1}" destId="{328D4DA4-137C-421F-9E3E-C71FC5BDEC65}" srcOrd="1" destOrd="0" presId="urn:microsoft.com/office/officeart/2005/8/layout/chart3"/>
    <dgm:cxn modelId="{734C2642-A1F0-49F8-8214-6845D008062B}" type="presOf" srcId="{C386F93D-C1FD-4C6F-9A2A-E6FA7AB6A3B2}" destId="{F51B12AB-5445-4332-A885-C11410C95546}" srcOrd="0" destOrd="0" presId="urn:microsoft.com/office/officeart/2005/8/layout/chart3"/>
    <dgm:cxn modelId="{1625A25A-519A-46DB-AB23-D47CC29D736E}" type="presOf" srcId="{0216C45F-A8DC-49C3-96F0-CFE629AD2B4C}" destId="{589EA8A5-3B77-47B1-9377-B420B4744888}" srcOrd="0" destOrd="0" presId="urn:microsoft.com/office/officeart/2005/8/layout/chart3"/>
    <dgm:cxn modelId="{25D50DB7-A916-42DD-A58A-E8A575C4C3D9}" type="presOf" srcId="{A5DED61A-0C32-4226-8668-4982E709B8A1}" destId="{65C3608B-875B-483F-A284-7332E8DABAC8}" srcOrd="0" destOrd="0" presId="urn:microsoft.com/office/officeart/2005/8/layout/chart3"/>
    <dgm:cxn modelId="{CE1432BA-0C0C-4374-BEA4-7D35503841B5}" type="presOf" srcId="{0216C45F-A8DC-49C3-96F0-CFE629AD2B4C}" destId="{19C644F4-6643-470A-A7D2-A2E767778A21}" srcOrd="1" destOrd="0" presId="urn:microsoft.com/office/officeart/2005/8/layout/chart3"/>
    <dgm:cxn modelId="{32FDB2C4-AB86-46C3-B75D-A9E9C2B8D03C}" srcId="{C386F93D-C1FD-4C6F-9A2A-E6FA7AB6A3B2}" destId="{A5DED61A-0C32-4226-8668-4982E709B8A1}" srcOrd="2" destOrd="0" parTransId="{7A7793E2-955F-48D7-AEAD-7C380B95074F}" sibTransId="{62A72112-188D-4432-B211-A004FD8090B2}"/>
    <dgm:cxn modelId="{E2C12BCB-8F1A-4BC5-8BB7-AABEC9030110}" type="presOf" srcId="{07F410F2-8FE2-4963-B269-E5513E8461DE}" destId="{9926B6DC-2C13-40FD-9DB0-776ABD2A1212}" srcOrd="0" destOrd="0" presId="urn:microsoft.com/office/officeart/2005/8/layout/chart3"/>
    <dgm:cxn modelId="{A14BB6E4-A4C5-4F1D-9EE9-57647248477F}" type="presOf" srcId="{07F410F2-8FE2-4963-B269-E5513E8461DE}" destId="{2CD28A37-9F5F-4BC0-AE52-7DCACD1D797C}" srcOrd="1" destOrd="0" presId="urn:microsoft.com/office/officeart/2005/8/layout/chart3"/>
    <dgm:cxn modelId="{5B0B4696-207C-4BF4-867D-CBE2F331E2B6}" type="presParOf" srcId="{F51B12AB-5445-4332-A885-C11410C95546}" destId="{589EA8A5-3B77-47B1-9377-B420B4744888}" srcOrd="0" destOrd="0" presId="urn:microsoft.com/office/officeart/2005/8/layout/chart3"/>
    <dgm:cxn modelId="{2E41432D-6CB2-4618-AAD2-E52CB33F21B9}" type="presParOf" srcId="{F51B12AB-5445-4332-A885-C11410C95546}" destId="{19C644F4-6643-470A-A7D2-A2E767778A21}" srcOrd="1" destOrd="0" presId="urn:microsoft.com/office/officeart/2005/8/layout/chart3"/>
    <dgm:cxn modelId="{DB620E50-1416-4A96-9DD1-B59E187B5A17}" type="presParOf" srcId="{F51B12AB-5445-4332-A885-C11410C95546}" destId="{9926B6DC-2C13-40FD-9DB0-776ABD2A1212}" srcOrd="2" destOrd="0" presId="urn:microsoft.com/office/officeart/2005/8/layout/chart3"/>
    <dgm:cxn modelId="{6CDC864E-CEC3-4D15-94A4-1FC106BD3C1C}" type="presParOf" srcId="{F51B12AB-5445-4332-A885-C11410C95546}" destId="{2CD28A37-9F5F-4BC0-AE52-7DCACD1D797C}" srcOrd="3" destOrd="0" presId="urn:microsoft.com/office/officeart/2005/8/layout/chart3"/>
    <dgm:cxn modelId="{84122BD8-EE00-4880-964A-D6F4D6ABB9C7}" type="presParOf" srcId="{F51B12AB-5445-4332-A885-C11410C95546}" destId="{65C3608B-875B-483F-A284-7332E8DABAC8}" srcOrd="4" destOrd="0" presId="urn:microsoft.com/office/officeart/2005/8/layout/chart3"/>
    <dgm:cxn modelId="{47860277-1E1E-4234-A883-8B42BE81BF1B}" type="presParOf" srcId="{F51B12AB-5445-4332-A885-C11410C95546}" destId="{328D4DA4-137C-421F-9E3E-C71FC5BDEC65}"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6535F93-B611-4683-AB90-1F8A4318A9F4}" type="doc">
      <dgm:prSet loTypeId="urn:microsoft.com/office/officeart/2005/8/layout/radial6" loCatId="cycle" qsTypeId="urn:microsoft.com/office/officeart/2005/8/quickstyle/simple1" qsCatId="simple" csTypeId="urn:microsoft.com/office/officeart/2005/8/colors/accent0_2" csCatId="mainScheme" phldr="1"/>
      <dgm:spPr/>
      <dgm:t>
        <a:bodyPr/>
        <a:lstStyle/>
        <a:p>
          <a:endParaRPr lang="en-US"/>
        </a:p>
      </dgm:t>
    </dgm:pt>
    <dgm:pt modelId="{408F8361-3306-4FD9-B35B-039D159F963B}">
      <dgm:prSet phldrT="[Text]" custT="1"/>
      <dgm:spPr/>
      <dgm:t>
        <a:bodyPr/>
        <a:lstStyle/>
        <a:p>
          <a:r>
            <a:rPr lang="en-US" sz="1600" dirty="0">
              <a:solidFill>
                <a:schemeClr val="tx1"/>
              </a:solidFill>
              <a:latin typeface="Bell MT" panose="02020503060305020303" pitchFamily="18" charset="0"/>
            </a:rPr>
            <a:t>Transformational leadership</a:t>
          </a:r>
        </a:p>
      </dgm:t>
    </dgm:pt>
    <dgm:pt modelId="{59597F24-8653-4121-9D15-CF1EFC009B7F}" type="parTrans" cxnId="{9DC0EDAF-09B7-497E-B63E-AED9A869AA7B}">
      <dgm:prSet/>
      <dgm:spPr/>
      <dgm:t>
        <a:bodyPr/>
        <a:lstStyle/>
        <a:p>
          <a:endParaRPr lang="en-US"/>
        </a:p>
      </dgm:t>
    </dgm:pt>
    <dgm:pt modelId="{AC48E717-C5F1-494B-AACE-3E8E015850EC}" type="sibTrans" cxnId="{9DC0EDAF-09B7-497E-B63E-AED9A869AA7B}">
      <dgm:prSet/>
      <dgm:spPr/>
      <dgm:t>
        <a:bodyPr/>
        <a:lstStyle/>
        <a:p>
          <a:endParaRPr lang="en-US"/>
        </a:p>
      </dgm:t>
    </dgm:pt>
    <dgm:pt modelId="{7A95FE14-46C6-4B93-A979-907B88BE8CFA}">
      <dgm:prSet phldrT="[Text]"/>
      <dgm:spPr/>
      <dgm:t>
        <a:bodyPr/>
        <a:lstStyle/>
        <a:p>
          <a:endParaRPr lang="en-US" sz="1600" dirty="0">
            <a:solidFill>
              <a:schemeClr val="tx1"/>
            </a:solidFill>
            <a:latin typeface="Bell MT" panose="02020503060305020303" pitchFamily="18" charset="0"/>
          </a:endParaRPr>
        </a:p>
      </dgm:t>
    </dgm:pt>
    <dgm:pt modelId="{095E6E93-3261-47F9-A47E-160555611919}" type="parTrans" cxnId="{7A66DAE5-BD8F-4CB6-A61D-EE5106E7916C}">
      <dgm:prSet/>
      <dgm:spPr/>
      <dgm:t>
        <a:bodyPr/>
        <a:lstStyle/>
        <a:p>
          <a:endParaRPr lang="en-US"/>
        </a:p>
      </dgm:t>
    </dgm:pt>
    <dgm:pt modelId="{4A275F13-B349-450C-B4AE-50883986B69E}" type="sibTrans" cxnId="{7A66DAE5-BD8F-4CB6-A61D-EE5106E7916C}">
      <dgm:prSet/>
      <dgm:spPr/>
      <dgm:t>
        <a:bodyPr/>
        <a:lstStyle/>
        <a:p>
          <a:endParaRPr lang="en-US"/>
        </a:p>
      </dgm:t>
    </dgm:pt>
    <dgm:pt modelId="{F07729F0-503D-4EBB-93A1-C0074B311EF3}">
      <dgm:prSet custT="1"/>
      <dgm:spPr/>
      <dgm:t>
        <a:bodyPr/>
        <a:lstStyle/>
        <a:p>
          <a:r>
            <a:rPr lang="en-US" sz="1600">
              <a:solidFill>
                <a:schemeClr val="tx1"/>
              </a:solidFill>
              <a:latin typeface="Bell MT" panose="02020503060305020303" pitchFamily="18" charset="0"/>
            </a:rPr>
            <a:t>Idealized inﬂuence</a:t>
          </a:r>
        </a:p>
      </dgm:t>
    </dgm:pt>
    <dgm:pt modelId="{3B80A5CA-2D77-47D1-A999-082AD304354D}" type="parTrans" cxnId="{5FE8F51C-0F1C-4FBD-80E5-3853A998AB10}">
      <dgm:prSet/>
      <dgm:spPr/>
      <dgm:t>
        <a:bodyPr/>
        <a:lstStyle/>
        <a:p>
          <a:endParaRPr lang="en-US"/>
        </a:p>
      </dgm:t>
    </dgm:pt>
    <dgm:pt modelId="{41F52D2A-F085-47A5-899F-B89781D84C56}" type="sibTrans" cxnId="{5FE8F51C-0F1C-4FBD-80E5-3853A998AB10}">
      <dgm:prSet/>
      <dgm:spPr/>
      <dgm:t>
        <a:bodyPr/>
        <a:lstStyle/>
        <a:p>
          <a:endParaRPr lang="en-US" sz="1600">
            <a:solidFill>
              <a:schemeClr val="tx1"/>
            </a:solidFill>
            <a:latin typeface="Bell MT" panose="02020503060305020303" pitchFamily="18" charset="0"/>
          </a:endParaRPr>
        </a:p>
      </dgm:t>
    </dgm:pt>
    <dgm:pt modelId="{3DD6BDF3-A82E-4513-A554-0948E18A0E63}">
      <dgm:prSet custT="1"/>
      <dgm:spPr/>
      <dgm:t>
        <a:bodyPr/>
        <a:lstStyle/>
        <a:p>
          <a:r>
            <a:rPr lang="en-US" sz="1600">
              <a:solidFill>
                <a:schemeClr val="tx1"/>
              </a:solidFill>
              <a:latin typeface="Bell MT" panose="02020503060305020303" pitchFamily="18" charset="0"/>
            </a:rPr>
            <a:t>Inspirational motivation</a:t>
          </a:r>
        </a:p>
      </dgm:t>
    </dgm:pt>
    <dgm:pt modelId="{4F5E36B1-9E50-4909-8D64-A6B50DBB5819}" type="parTrans" cxnId="{C171E69E-8FF2-4651-90D9-3F75D86740E3}">
      <dgm:prSet/>
      <dgm:spPr/>
      <dgm:t>
        <a:bodyPr/>
        <a:lstStyle/>
        <a:p>
          <a:endParaRPr lang="en-US"/>
        </a:p>
      </dgm:t>
    </dgm:pt>
    <dgm:pt modelId="{C3F53631-8784-470D-83FA-A1B35333F85B}" type="sibTrans" cxnId="{C171E69E-8FF2-4651-90D9-3F75D86740E3}">
      <dgm:prSet/>
      <dgm:spPr/>
      <dgm:t>
        <a:bodyPr/>
        <a:lstStyle/>
        <a:p>
          <a:endParaRPr lang="en-US" sz="1600">
            <a:solidFill>
              <a:schemeClr val="tx1"/>
            </a:solidFill>
            <a:latin typeface="Bell MT" panose="02020503060305020303" pitchFamily="18" charset="0"/>
          </a:endParaRPr>
        </a:p>
      </dgm:t>
    </dgm:pt>
    <dgm:pt modelId="{18C874E0-6F20-4493-827C-9FFFB0F72B53}">
      <dgm:prSet custT="1"/>
      <dgm:spPr/>
      <dgm:t>
        <a:bodyPr/>
        <a:lstStyle/>
        <a:p>
          <a:r>
            <a:rPr lang="en-US" sz="1600">
              <a:solidFill>
                <a:schemeClr val="tx1"/>
              </a:solidFill>
              <a:latin typeface="Bell MT" panose="02020503060305020303" pitchFamily="18" charset="0"/>
            </a:rPr>
            <a:t>Intellectual stimulation</a:t>
          </a:r>
        </a:p>
      </dgm:t>
    </dgm:pt>
    <dgm:pt modelId="{0FF5B9D0-975F-4356-8862-DA5B490F4503}" type="parTrans" cxnId="{3F5A769F-3572-4CBD-947E-39E37D9A571F}">
      <dgm:prSet/>
      <dgm:spPr/>
      <dgm:t>
        <a:bodyPr/>
        <a:lstStyle/>
        <a:p>
          <a:endParaRPr lang="en-US"/>
        </a:p>
      </dgm:t>
    </dgm:pt>
    <dgm:pt modelId="{C4E73B2C-DA43-4715-9249-A8ABE61C833B}" type="sibTrans" cxnId="{3F5A769F-3572-4CBD-947E-39E37D9A571F}">
      <dgm:prSet/>
      <dgm:spPr/>
      <dgm:t>
        <a:bodyPr/>
        <a:lstStyle/>
        <a:p>
          <a:endParaRPr lang="en-US" sz="1600">
            <a:solidFill>
              <a:schemeClr val="tx1"/>
            </a:solidFill>
            <a:latin typeface="Bell MT" panose="02020503060305020303" pitchFamily="18" charset="0"/>
          </a:endParaRPr>
        </a:p>
      </dgm:t>
    </dgm:pt>
    <dgm:pt modelId="{15B6628F-4673-404C-8943-B43FA9DCDB46}">
      <dgm:prSet custT="1"/>
      <dgm:spPr/>
      <dgm:t>
        <a:bodyPr/>
        <a:lstStyle/>
        <a:p>
          <a:r>
            <a:rPr lang="en-US" sz="1600" dirty="0">
              <a:solidFill>
                <a:schemeClr val="tx1"/>
              </a:solidFill>
              <a:latin typeface="Bell MT" panose="02020503060305020303" pitchFamily="18" charset="0"/>
            </a:rPr>
            <a:t>Individualized consideration</a:t>
          </a:r>
        </a:p>
      </dgm:t>
    </dgm:pt>
    <dgm:pt modelId="{EFB73A05-D280-4B38-924B-8D0861A9CC99}" type="parTrans" cxnId="{831D32B6-36E4-4028-94D6-458DC0133ED1}">
      <dgm:prSet/>
      <dgm:spPr/>
      <dgm:t>
        <a:bodyPr/>
        <a:lstStyle/>
        <a:p>
          <a:endParaRPr lang="en-US"/>
        </a:p>
      </dgm:t>
    </dgm:pt>
    <dgm:pt modelId="{26E7BF91-B8C5-441A-B111-BEF4C896A6EF}" type="sibTrans" cxnId="{831D32B6-36E4-4028-94D6-458DC0133ED1}">
      <dgm:prSet/>
      <dgm:spPr/>
      <dgm:t>
        <a:bodyPr/>
        <a:lstStyle/>
        <a:p>
          <a:endParaRPr lang="en-US" sz="1600">
            <a:solidFill>
              <a:schemeClr val="tx1"/>
            </a:solidFill>
            <a:latin typeface="Bell MT" panose="02020503060305020303" pitchFamily="18" charset="0"/>
          </a:endParaRPr>
        </a:p>
      </dgm:t>
    </dgm:pt>
    <dgm:pt modelId="{F25E086F-942B-4461-838B-2E19AD19B0CE}" type="pres">
      <dgm:prSet presAssocID="{06535F93-B611-4683-AB90-1F8A4318A9F4}" presName="Name0" presStyleCnt="0">
        <dgm:presLayoutVars>
          <dgm:chMax val="1"/>
          <dgm:dir/>
          <dgm:animLvl val="ctr"/>
          <dgm:resizeHandles val="exact"/>
        </dgm:presLayoutVars>
      </dgm:prSet>
      <dgm:spPr/>
    </dgm:pt>
    <dgm:pt modelId="{0A93B266-3AC5-4CA7-B8BE-773E1188A9CF}" type="pres">
      <dgm:prSet presAssocID="{408F8361-3306-4FD9-B35B-039D159F963B}" presName="centerShape" presStyleLbl="node0" presStyleIdx="0" presStyleCnt="1"/>
      <dgm:spPr/>
    </dgm:pt>
    <dgm:pt modelId="{FDBD865A-3951-49F9-9754-BC97B0E624B5}" type="pres">
      <dgm:prSet presAssocID="{F07729F0-503D-4EBB-93A1-C0074B311EF3}" presName="node" presStyleLbl="node1" presStyleIdx="0" presStyleCnt="4">
        <dgm:presLayoutVars>
          <dgm:bulletEnabled val="1"/>
        </dgm:presLayoutVars>
      </dgm:prSet>
      <dgm:spPr/>
    </dgm:pt>
    <dgm:pt modelId="{0356E27C-1535-4C91-AB5F-F5C96CF47CA8}" type="pres">
      <dgm:prSet presAssocID="{F07729F0-503D-4EBB-93A1-C0074B311EF3}" presName="dummy" presStyleCnt="0"/>
      <dgm:spPr/>
    </dgm:pt>
    <dgm:pt modelId="{A3C5EB24-12E4-4A2A-8CD6-D01E852037B0}" type="pres">
      <dgm:prSet presAssocID="{41F52D2A-F085-47A5-899F-B89781D84C56}" presName="sibTrans" presStyleLbl="sibTrans2D1" presStyleIdx="0" presStyleCnt="4"/>
      <dgm:spPr/>
    </dgm:pt>
    <dgm:pt modelId="{AB71D99D-81F0-46C4-B4D9-E270C16580EE}" type="pres">
      <dgm:prSet presAssocID="{3DD6BDF3-A82E-4513-A554-0948E18A0E63}" presName="node" presStyleLbl="node1" presStyleIdx="1" presStyleCnt="4" custScaleX="110791" custScaleY="114422">
        <dgm:presLayoutVars>
          <dgm:bulletEnabled val="1"/>
        </dgm:presLayoutVars>
      </dgm:prSet>
      <dgm:spPr/>
    </dgm:pt>
    <dgm:pt modelId="{0970AECB-892D-483F-91A1-2D3F09F091BA}" type="pres">
      <dgm:prSet presAssocID="{3DD6BDF3-A82E-4513-A554-0948E18A0E63}" presName="dummy" presStyleCnt="0"/>
      <dgm:spPr/>
    </dgm:pt>
    <dgm:pt modelId="{45278346-B855-43EC-8CAF-9A2D1E90B42C}" type="pres">
      <dgm:prSet presAssocID="{C3F53631-8784-470D-83FA-A1B35333F85B}" presName="sibTrans" presStyleLbl="sibTrans2D1" presStyleIdx="1" presStyleCnt="4"/>
      <dgm:spPr/>
    </dgm:pt>
    <dgm:pt modelId="{2DC08B2F-BCCE-4BD6-A969-FDCAB68121B5}" type="pres">
      <dgm:prSet presAssocID="{18C874E0-6F20-4493-827C-9FFFB0F72B53}" presName="node" presStyleLbl="node1" presStyleIdx="2" presStyleCnt="4">
        <dgm:presLayoutVars>
          <dgm:bulletEnabled val="1"/>
        </dgm:presLayoutVars>
      </dgm:prSet>
      <dgm:spPr/>
    </dgm:pt>
    <dgm:pt modelId="{3B18E1BA-A79D-41A4-A530-886D653E95FC}" type="pres">
      <dgm:prSet presAssocID="{18C874E0-6F20-4493-827C-9FFFB0F72B53}" presName="dummy" presStyleCnt="0"/>
      <dgm:spPr/>
    </dgm:pt>
    <dgm:pt modelId="{2E037769-6894-4061-B56C-75F5D83AEC8B}" type="pres">
      <dgm:prSet presAssocID="{C4E73B2C-DA43-4715-9249-A8ABE61C833B}" presName="sibTrans" presStyleLbl="sibTrans2D1" presStyleIdx="2" presStyleCnt="4"/>
      <dgm:spPr/>
    </dgm:pt>
    <dgm:pt modelId="{64780D98-9542-4BA4-8197-ACD43F052027}" type="pres">
      <dgm:prSet presAssocID="{15B6628F-4673-404C-8943-B43FA9DCDB46}" presName="node" presStyleLbl="node1" presStyleIdx="3" presStyleCnt="4" custScaleX="120828" custScaleY="119424">
        <dgm:presLayoutVars>
          <dgm:bulletEnabled val="1"/>
        </dgm:presLayoutVars>
      </dgm:prSet>
      <dgm:spPr/>
    </dgm:pt>
    <dgm:pt modelId="{E0FCE35C-FFD4-4CAC-B805-10FCA4CE2C04}" type="pres">
      <dgm:prSet presAssocID="{15B6628F-4673-404C-8943-B43FA9DCDB46}" presName="dummy" presStyleCnt="0"/>
      <dgm:spPr/>
    </dgm:pt>
    <dgm:pt modelId="{7907D139-70CB-4BE9-B4CA-4A0ADD7B73A4}" type="pres">
      <dgm:prSet presAssocID="{26E7BF91-B8C5-441A-B111-BEF4C896A6EF}" presName="sibTrans" presStyleLbl="sibTrans2D1" presStyleIdx="3" presStyleCnt="4"/>
      <dgm:spPr/>
    </dgm:pt>
  </dgm:ptLst>
  <dgm:cxnLst>
    <dgm:cxn modelId="{904E7C0F-CF1D-4339-9882-E5B0906D5ADD}" type="presOf" srcId="{18C874E0-6F20-4493-827C-9FFFB0F72B53}" destId="{2DC08B2F-BCCE-4BD6-A969-FDCAB68121B5}" srcOrd="0" destOrd="0" presId="urn:microsoft.com/office/officeart/2005/8/layout/radial6"/>
    <dgm:cxn modelId="{AF518618-8A1B-4263-BDFF-65CCFA4FC699}" type="presOf" srcId="{408F8361-3306-4FD9-B35B-039D159F963B}" destId="{0A93B266-3AC5-4CA7-B8BE-773E1188A9CF}" srcOrd="0" destOrd="0" presId="urn:microsoft.com/office/officeart/2005/8/layout/radial6"/>
    <dgm:cxn modelId="{5FE8F51C-0F1C-4FBD-80E5-3853A998AB10}" srcId="{408F8361-3306-4FD9-B35B-039D159F963B}" destId="{F07729F0-503D-4EBB-93A1-C0074B311EF3}" srcOrd="0" destOrd="0" parTransId="{3B80A5CA-2D77-47D1-A999-082AD304354D}" sibTransId="{41F52D2A-F085-47A5-899F-B89781D84C56}"/>
    <dgm:cxn modelId="{87AF1E3A-A649-4C6A-A82D-07B1D0F2E753}" type="presOf" srcId="{06535F93-B611-4683-AB90-1F8A4318A9F4}" destId="{F25E086F-942B-4461-838B-2E19AD19B0CE}" srcOrd="0" destOrd="0" presId="urn:microsoft.com/office/officeart/2005/8/layout/radial6"/>
    <dgm:cxn modelId="{C51E8E69-5D3A-4FD3-BF68-E0B0BE3A97EA}" type="presOf" srcId="{15B6628F-4673-404C-8943-B43FA9DCDB46}" destId="{64780D98-9542-4BA4-8197-ACD43F052027}" srcOrd="0" destOrd="0" presId="urn:microsoft.com/office/officeart/2005/8/layout/radial6"/>
    <dgm:cxn modelId="{6C0FC48D-A6EF-4356-90D9-14E08D43AFFF}" type="presOf" srcId="{26E7BF91-B8C5-441A-B111-BEF4C896A6EF}" destId="{7907D139-70CB-4BE9-B4CA-4A0ADD7B73A4}" srcOrd="0" destOrd="0" presId="urn:microsoft.com/office/officeart/2005/8/layout/radial6"/>
    <dgm:cxn modelId="{11E8D396-0281-403A-A5C5-0AA1C50DDB54}" type="presOf" srcId="{F07729F0-503D-4EBB-93A1-C0074B311EF3}" destId="{FDBD865A-3951-49F9-9754-BC97B0E624B5}" srcOrd="0" destOrd="0" presId="urn:microsoft.com/office/officeart/2005/8/layout/radial6"/>
    <dgm:cxn modelId="{C171E69E-8FF2-4651-90D9-3F75D86740E3}" srcId="{408F8361-3306-4FD9-B35B-039D159F963B}" destId="{3DD6BDF3-A82E-4513-A554-0948E18A0E63}" srcOrd="1" destOrd="0" parTransId="{4F5E36B1-9E50-4909-8D64-A6B50DBB5819}" sibTransId="{C3F53631-8784-470D-83FA-A1B35333F85B}"/>
    <dgm:cxn modelId="{3F5A769F-3572-4CBD-947E-39E37D9A571F}" srcId="{408F8361-3306-4FD9-B35B-039D159F963B}" destId="{18C874E0-6F20-4493-827C-9FFFB0F72B53}" srcOrd="2" destOrd="0" parTransId="{0FF5B9D0-975F-4356-8862-DA5B490F4503}" sibTransId="{C4E73B2C-DA43-4715-9249-A8ABE61C833B}"/>
    <dgm:cxn modelId="{237DACA1-668C-4CB8-9E76-9F0420541BFF}" type="presOf" srcId="{3DD6BDF3-A82E-4513-A554-0948E18A0E63}" destId="{AB71D99D-81F0-46C4-B4D9-E270C16580EE}" srcOrd="0" destOrd="0" presId="urn:microsoft.com/office/officeart/2005/8/layout/radial6"/>
    <dgm:cxn modelId="{9DC0EDAF-09B7-497E-B63E-AED9A869AA7B}" srcId="{06535F93-B611-4683-AB90-1F8A4318A9F4}" destId="{408F8361-3306-4FD9-B35B-039D159F963B}" srcOrd="0" destOrd="0" parTransId="{59597F24-8653-4121-9D15-CF1EFC009B7F}" sibTransId="{AC48E717-C5F1-494B-AACE-3E8E015850EC}"/>
    <dgm:cxn modelId="{ACE5E3B5-885D-4729-ADC2-75DFB96DF101}" type="presOf" srcId="{C4E73B2C-DA43-4715-9249-A8ABE61C833B}" destId="{2E037769-6894-4061-B56C-75F5D83AEC8B}" srcOrd="0" destOrd="0" presId="urn:microsoft.com/office/officeart/2005/8/layout/radial6"/>
    <dgm:cxn modelId="{831D32B6-36E4-4028-94D6-458DC0133ED1}" srcId="{408F8361-3306-4FD9-B35B-039D159F963B}" destId="{15B6628F-4673-404C-8943-B43FA9DCDB46}" srcOrd="3" destOrd="0" parTransId="{EFB73A05-D280-4B38-924B-8D0861A9CC99}" sibTransId="{26E7BF91-B8C5-441A-B111-BEF4C896A6EF}"/>
    <dgm:cxn modelId="{06F29DE1-F60D-44D7-AE60-A4BDA13DDD7E}" type="presOf" srcId="{C3F53631-8784-470D-83FA-A1B35333F85B}" destId="{45278346-B855-43EC-8CAF-9A2D1E90B42C}" srcOrd="0" destOrd="0" presId="urn:microsoft.com/office/officeart/2005/8/layout/radial6"/>
    <dgm:cxn modelId="{D4401AE3-D6A6-41FE-9A93-E37E6FB02B3A}" type="presOf" srcId="{41F52D2A-F085-47A5-899F-B89781D84C56}" destId="{A3C5EB24-12E4-4A2A-8CD6-D01E852037B0}" srcOrd="0" destOrd="0" presId="urn:microsoft.com/office/officeart/2005/8/layout/radial6"/>
    <dgm:cxn modelId="{7A66DAE5-BD8F-4CB6-A61D-EE5106E7916C}" srcId="{06535F93-B611-4683-AB90-1F8A4318A9F4}" destId="{7A95FE14-46C6-4B93-A979-907B88BE8CFA}" srcOrd="1" destOrd="0" parTransId="{095E6E93-3261-47F9-A47E-160555611919}" sibTransId="{4A275F13-B349-450C-B4AE-50883986B69E}"/>
    <dgm:cxn modelId="{653A7610-4A4A-4D4A-A7A5-20F765485A0D}" type="presParOf" srcId="{F25E086F-942B-4461-838B-2E19AD19B0CE}" destId="{0A93B266-3AC5-4CA7-B8BE-773E1188A9CF}" srcOrd="0" destOrd="0" presId="urn:microsoft.com/office/officeart/2005/8/layout/radial6"/>
    <dgm:cxn modelId="{056EEF4E-4528-4358-907D-A45A096B83CD}" type="presParOf" srcId="{F25E086F-942B-4461-838B-2E19AD19B0CE}" destId="{FDBD865A-3951-49F9-9754-BC97B0E624B5}" srcOrd="1" destOrd="0" presId="urn:microsoft.com/office/officeart/2005/8/layout/radial6"/>
    <dgm:cxn modelId="{93B2ECA1-57CC-4523-BB8E-32C70CCD22C1}" type="presParOf" srcId="{F25E086F-942B-4461-838B-2E19AD19B0CE}" destId="{0356E27C-1535-4C91-AB5F-F5C96CF47CA8}" srcOrd="2" destOrd="0" presId="urn:microsoft.com/office/officeart/2005/8/layout/radial6"/>
    <dgm:cxn modelId="{85759AD8-0CAC-43F1-91CE-1F1EACF47BD3}" type="presParOf" srcId="{F25E086F-942B-4461-838B-2E19AD19B0CE}" destId="{A3C5EB24-12E4-4A2A-8CD6-D01E852037B0}" srcOrd="3" destOrd="0" presId="urn:microsoft.com/office/officeart/2005/8/layout/radial6"/>
    <dgm:cxn modelId="{627EB533-786C-492D-815A-9C823627883A}" type="presParOf" srcId="{F25E086F-942B-4461-838B-2E19AD19B0CE}" destId="{AB71D99D-81F0-46C4-B4D9-E270C16580EE}" srcOrd="4" destOrd="0" presId="urn:microsoft.com/office/officeart/2005/8/layout/radial6"/>
    <dgm:cxn modelId="{D9A16E99-F577-44DF-9FBF-8CCBF6908512}" type="presParOf" srcId="{F25E086F-942B-4461-838B-2E19AD19B0CE}" destId="{0970AECB-892D-483F-91A1-2D3F09F091BA}" srcOrd="5" destOrd="0" presId="urn:microsoft.com/office/officeart/2005/8/layout/radial6"/>
    <dgm:cxn modelId="{39BF420B-8DF4-47BA-A868-2B323BB2EB9C}" type="presParOf" srcId="{F25E086F-942B-4461-838B-2E19AD19B0CE}" destId="{45278346-B855-43EC-8CAF-9A2D1E90B42C}" srcOrd="6" destOrd="0" presId="urn:microsoft.com/office/officeart/2005/8/layout/radial6"/>
    <dgm:cxn modelId="{C52FC214-4457-4E23-80D7-CF3F2B95350D}" type="presParOf" srcId="{F25E086F-942B-4461-838B-2E19AD19B0CE}" destId="{2DC08B2F-BCCE-4BD6-A969-FDCAB68121B5}" srcOrd="7" destOrd="0" presId="urn:microsoft.com/office/officeart/2005/8/layout/radial6"/>
    <dgm:cxn modelId="{93415233-5AAA-4DE5-A98F-EFC19F1C5E48}" type="presParOf" srcId="{F25E086F-942B-4461-838B-2E19AD19B0CE}" destId="{3B18E1BA-A79D-41A4-A530-886D653E95FC}" srcOrd="8" destOrd="0" presId="urn:microsoft.com/office/officeart/2005/8/layout/radial6"/>
    <dgm:cxn modelId="{BAE8E42F-2138-4685-9F39-E81095C01AEC}" type="presParOf" srcId="{F25E086F-942B-4461-838B-2E19AD19B0CE}" destId="{2E037769-6894-4061-B56C-75F5D83AEC8B}" srcOrd="9" destOrd="0" presId="urn:microsoft.com/office/officeart/2005/8/layout/radial6"/>
    <dgm:cxn modelId="{C5E8E909-0044-4610-B931-0F47466DDEE8}" type="presParOf" srcId="{F25E086F-942B-4461-838B-2E19AD19B0CE}" destId="{64780D98-9542-4BA4-8197-ACD43F052027}" srcOrd="10" destOrd="0" presId="urn:microsoft.com/office/officeart/2005/8/layout/radial6"/>
    <dgm:cxn modelId="{1C6FF984-A90F-4456-9EC4-383B0430F1AD}" type="presParOf" srcId="{F25E086F-942B-4461-838B-2E19AD19B0CE}" destId="{E0FCE35C-FFD4-4CAC-B805-10FCA4CE2C04}" srcOrd="11" destOrd="0" presId="urn:microsoft.com/office/officeart/2005/8/layout/radial6"/>
    <dgm:cxn modelId="{4DC61401-97ED-493B-A3BA-9DBA4A422451}" type="presParOf" srcId="{F25E086F-942B-4461-838B-2E19AD19B0CE}" destId="{7907D139-70CB-4BE9-B4CA-4A0ADD7B73A4}" srcOrd="12"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D07273-562E-43AB-943D-89DC32701583}">
      <dsp:nvSpPr>
        <dsp:cNvPr id="0" name=""/>
        <dsp:cNvSpPr/>
      </dsp:nvSpPr>
      <dsp:spPr>
        <a:xfrm rot="16200000">
          <a:off x="-1262842" y="2765854"/>
          <a:ext cx="3262022" cy="574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506415" bIns="0" numCol="1" spcCol="1270" anchor="t" anchorCtr="0">
          <a:noAutofit/>
        </a:bodyPr>
        <a:lstStyle/>
        <a:p>
          <a:pPr marL="0" lvl="0" indent="0" algn="r" defTabSz="1600200">
            <a:lnSpc>
              <a:spcPct val="90000"/>
            </a:lnSpc>
            <a:spcBef>
              <a:spcPct val="0"/>
            </a:spcBef>
            <a:spcAft>
              <a:spcPct val="35000"/>
            </a:spcAft>
            <a:buNone/>
          </a:pPr>
          <a:r>
            <a:rPr lang="en-US" sz="3600" b="1" kern="1200" dirty="0">
              <a:solidFill>
                <a:schemeClr val="bg1">
                  <a:lumMod val="95000"/>
                </a:schemeClr>
              </a:solidFill>
              <a:latin typeface="Bell MT" panose="02020503060305020303" pitchFamily="18" charset="0"/>
            </a:rPr>
            <a:t>Political</a:t>
          </a:r>
        </a:p>
      </dsp:txBody>
      <dsp:txXfrm>
        <a:off x="-1262842" y="2765854"/>
        <a:ext cx="3262022" cy="574202"/>
      </dsp:txXfrm>
    </dsp:sp>
    <dsp:sp modelId="{719A7BBD-6663-4F61-B301-0FC1B2813C41}">
      <dsp:nvSpPr>
        <dsp:cNvPr id="0" name=""/>
        <dsp:cNvSpPr/>
      </dsp:nvSpPr>
      <dsp:spPr>
        <a:xfrm>
          <a:off x="655270" y="1007931"/>
          <a:ext cx="2860139" cy="3653494"/>
        </a:xfrm>
        <a:prstGeom prst="rect">
          <a:avLst/>
        </a:prstGeom>
        <a:solidFill>
          <a:schemeClr val="accent1">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506415" rIns="199136" bIns="199136" numCol="1" spcCol="1270" anchor="t" anchorCtr="0">
          <a:noAutofit/>
        </a:bodyPr>
        <a:lstStyle/>
        <a:p>
          <a:pPr marL="285750" lvl="1" indent="-285750" algn="l" defTabSz="1244600">
            <a:lnSpc>
              <a:spcPct val="90000"/>
            </a:lnSpc>
            <a:spcBef>
              <a:spcPct val="0"/>
            </a:spcBef>
            <a:spcAft>
              <a:spcPct val="15000"/>
            </a:spcAft>
            <a:buChar char="•"/>
          </a:pPr>
          <a:r>
            <a:rPr lang="en-US" sz="2800" kern="1200" dirty="0">
              <a:solidFill>
                <a:schemeClr val="bg1">
                  <a:lumMod val="95000"/>
                </a:schemeClr>
              </a:solidFill>
              <a:latin typeface="Bell MT" panose="02020503060305020303" pitchFamily="18" charset="0"/>
            </a:rPr>
            <a:t>Brexit</a:t>
          </a:r>
        </a:p>
        <a:p>
          <a:pPr marL="571500" lvl="2" indent="-285750" algn="l" defTabSz="1244600">
            <a:lnSpc>
              <a:spcPct val="90000"/>
            </a:lnSpc>
            <a:spcBef>
              <a:spcPct val="0"/>
            </a:spcBef>
            <a:spcAft>
              <a:spcPct val="15000"/>
            </a:spcAft>
            <a:buChar char="•"/>
          </a:pPr>
          <a:r>
            <a:rPr lang="en-US" sz="2800" kern="1200" dirty="0">
              <a:solidFill>
                <a:schemeClr val="bg1">
                  <a:lumMod val="95000"/>
                </a:schemeClr>
              </a:solidFill>
              <a:latin typeface="Bell MT" panose="02020503060305020303" pitchFamily="18" charset="0"/>
            </a:rPr>
            <a:t>Still affects restaurant sourcing</a:t>
          </a:r>
        </a:p>
      </dsp:txBody>
      <dsp:txXfrm>
        <a:off x="655270" y="1007931"/>
        <a:ext cx="2860139" cy="3653494"/>
      </dsp:txXfrm>
    </dsp:sp>
    <dsp:sp modelId="{5B5A20F9-0168-4645-B7FA-78741569D5AA}">
      <dsp:nvSpPr>
        <dsp:cNvPr id="0" name=""/>
        <dsp:cNvSpPr/>
      </dsp:nvSpPr>
      <dsp:spPr>
        <a:xfrm>
          <a:off x="-39802" y="22541"/>
          <a:ext cx="1390145" cy="160328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39000" r="-3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64F02CF-951B-4C14-B241-B939921F3B97}">
      <dsp:nvSpPr>
        <dsp:cNvPr id="0" name=""/>
        <dsp:cNvSpPr/>
      </dsp:nvSpPr>
      <dsp:spPr>
        <a:xfrm rot="16200000">
          <a:off x="3069954" y="2757225"/>
          <a:ext cx="3208973" cy="574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506415" bIns="0" numCol="1" spcCol="1270" anchor="t" anchorCtr="0">
          <a:noAutofit/>
        </a:bodyPr>
        <a:lstStyle/>
        <a:p>
          <a:pPr marL="0" lvl="0" indent="0" algn="r" defTabSz="1600200">
            <a:lnSpc>
              <a:spcPct val="90000"/>
            </a:lnSpc>
            <a:spcBef>
              <a:spcPct val="0"/>
            </a:spcBef>
            <a:spcAft>
              <a:spcPct val="35000"/>
            </a:spcAft>
            <a:buNone/>
          </a:pPr>
          <a:r>
            <a:rPr lang="en-US" sz="3600" b="1" kern="1200" dirty="0">
              <a:solidFill>
                <a:schemeClr val="bg1">
                  <a:lumMod val="95000"/>
                </a:schemeClr>
              </a:solidFill>
              <a:latin typeface="Bell MT" panose="02020503060305020303" pitchFamily="18" charset="0"/>
            </a:rPr>
            <a:t>Economic</a:t>
          </a:r>
        </a:p>
      </dsp:txBody>
      <dsp:txXfrm>
        <a:off x="3069954" y="2757225"/>
        <a:ext cx="3208973" cy="574202"/>
      </dsp:txXfrm>
    </dsp:sp>
    <dsp:sp modelId="{378F722F-DAF6-4D6D-806A-FDD374C98368}">
      <dsp:nvSpPr>
        <dsp:cNvPr id="0" name=""/>
        <dsp:cNvSpPr/>
      </dsp:nvSpPr>
      <dsp:spPr>
        <a:xfrm>
          <a:off x="4961542" y="944188"/>
          <a:ext cx="2860139" cy="3653494"/>
        </a:xfrm>
        <a:prstGeom prst="rect">
          <a:avLst/>
        </a:prstGeom>
        <a:solidFill>
          <a:schemeClr val="accent1">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506415" rIns="199136" bIns="199136" numCol="1" spcCol="1270" anchor="t" anchorCtr="0">
          <a:noAutofit/>
        </a:bodyPr>
        <a:lstStyle/>
        <a:p>
          <a:pPr marL="285750" lvl="1" indent="-285750" algn="l" defTabSz="1244600">
            <a:lnSpc>
              <a:spcPct val="90000"/>
            </a:lnSpc>
            <a:spcBef>
              <a:spcPct val="0"/>
            </a:spcBef>
            <a:spcAft>
              <a:spcPct val="15000"/>
            </a:spcAft>
            <a:buChar char="•"/>
          </a:pPr>
          <a:r>
            <a:rPr lang="en-US" sz="2800" kern="1200" dirty="0">
              <a:solidFill>
                <a:schemeClr val="bg1">
                  <a:lumMod val="95000"/>
                </a:schemeClr>
              </a:solidFill>
              <a:latin typeface="Bell MT" panose="02020503060305020303" pitchFamily="18" charset="0"/>
            </a:rPr>
            <a:t>Inflation</a:t>
          </a:r>
        </a:p>
        <a:p>
          <a:pPr marL="571500" lvl="2" indent="-285750" algn="l" defTabSz="1244600">
            <a:lnSpc>
              <a:spcPct val="90000"/>
            </a:lnSpc>
            <a:spcBef>
              <a:spcPct val="0"/>
            </a:spcBef>
            <a:spcAft>
              <a:spcPct val="15000"/>
            </a:spcAft>
            <a:buChar char="•"/>
          </a:pPr>
          <a:r>
            <a:rPr lang="en-US" sz="2800" kern="1200" dirty="0">
              <a:solidFill>
                <a:schemeClr val="bg1">
                  <a:lumMod val="95000"/>
                </a:schemeClr>
              </a:solidFill>
              <a:latin typeface="Bell MT" panose="02020503060305020303" pitchFamily="18" charset="0"/>
            </a:rPr>
            <a:t>Inability to afford leisure and outdoor dining</a:t>
          </a:r>
        </a:p>
      </dsp:txBody>
      <dsp:txXfrm>
        <a:off x="4961542" y="944188"/>
        <a:ext cx="2860139" cy="3653494"/>
      </dsp:txXfrm>
    </dsp:sp>
    <dsp:sp modelId="{88363FA2-731F-4FD6-B773-2D2E1CF818AA}">
      <dsp:nvSpPr>
        <dsp:cNvPr id="0" name=""/>
        <dsp:cNvSpPr/>
      </dsp:nvSpPr>
      <dsp:spPr>
        <a:xfrm>
          <a:off x="4277409" y="22541"/>
          <a:ext cx="1368267" cy="1475804"/>
        </a:xfrm>
        <a:prstGeom prst="rect">
          <a:avLst/>
        </a:prstGeom>
        <a:blipFill>
          <a:blip xmlns:r="http://schemas.openxmlformats.org/officeDocument/2006/relationships" r:embed="rId2">
            <a:extLst>
              <a:ext uri="{96DAC541-7B7A-43D3-8B79-37D633B846F1}">
                <asvg:svgBlip xmlns:asvg="http://schemas.microsoft.com/office/drawing/2016/SVG/main" r:embed="rId3"/>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AC0A704-6464-4124-9C03-7A2006BA775D}">
      <dsp:nvSpPr>
        <dsp:cNvPr id="0" name=""/>
        <dsp:cNvSpPr/>
      </dsp:nvSpPr>
      <dsp:spPr>
        <a:xfrm rot="16200000">
          <a:off x="7553958" y="2432012"/>
          <a:ext cx="2990275" cy="574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506415" bIns="0" numCol="1" spcCol="1270" anchor="t" anchorCtr="0">
          <a:noAutofit/>
        </a:bodyPr>
        <a:lstStyle/>
        <a:p>
          <a:pPr marL="0" lvl="0" indent="0" algn="r" defTabSz="1600200">
            <a:lnSpc>
              <a:spcPct val="90000"/>
            </a:lnSpc>
            <a:spcBef>
              <a:spcPct val="0"/>
            </a:spcBef>
            <a:spcAft>
              <a:spcPct val="35000"/>
            </a:spcAft>
            <a:buNone/>
          </a:pPr>
          <a:r>
            <a:rPr lang="en-US" sz="3600" b="1" kern="1200" dirty="0">
              <a:solidFill>
                <a:schemeClr val="bg1">
                  <a:lumMod val="95000"/>
                </a:schemeClr>
              </a:solidFill>
              <a:latin typeface="Bell MT" panose="02020503060305020303" pitchFamily="18" charset="0"/>
            </a:rPr>
            <a:t>Social</a:t>
          </a:r>
        </a:p>
      </dsp:txBody>
      <dsp:txXfrm>
        <a:off x="7553958" y="2432012"/>
        <a:ext cx="2990275" cy="574202"/>
      </dsp:txXfrm>
    </dsp:sp>
    <dsp:sp modelId="{8E944F06-3274-44DB-BAB7-1EC4D044AE8F}">
      <dsp:nvSpPr>
        <dsp:cNvPr id="0" name=""/>
        <dsp:cNvSpPr/>
      </dsp:nvSpPr>
      <dsp:spPr>
        <a:xfrm>
          <a:off x="9300732" y="892367"/>
          <a:ext cx="2931070" cy="3653494"/>
        </a:xfrm>
        <a:prstGeom prst="rect">
          <a:avLst/>
        </a:prstGeom>
        <a:solidFill>
          <a:schemeClr val="accent1">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506415" rIns="199136" bIns="199136" numCol="1" spcCol="1270" anchor="t" anchorCtr="0">
          <a:noAutofit/>
        </a:bodyPr>
        <a:lstStyle/>
        <a:p>
          <a:pPr marL="285750" lvl="1" indent="-285750" algn="l" defTabSz="1244600">
            <a:lnSpc>
              <a:spcPct val="90000"/>
            </a:lnSpc>
            <a:spcBef>
              <a:spcPct val="0"/>
            </a:spcBef>
            <a:spcAft>
              <a:spcPct val="15000"/>
            </a:spcAft>
            <a:buChar char="•"/>
          </a:pPr>
          <a:r>
            <a:rPr lang="en-US" sz="2800" kern="1200" dirty="0">
              <a:solidFill>
                <a:schemeClr val="bg1">
                  <a:lumMod val="95000"/>
                </a:schemeClr>
              </a:solidFill>
              <a:latin typeface="Bell MT" panose="02020503060305020303" pitchFamily="18" charset="0"/>
            </a:rPr>
            <a:t>Retirement Tide</a:t>
          </a:r>
        </a:p>
        <a:p>
          <a:pPr marL="571500" lvl="2" indent="-285750" algn="l" defTabSz="1244600">
            <a:lnSpc>
              <a:spcPct val="90000"/>
            </a:lnSpc>
            <a:spcBef>
              <a:spcPct val="0"/>
            </a:spcBef>
            <a:spcAft>
              <a:spcPct val="15000"/>
            </a:spcAft>
            <a:buChar char="•"/>
          </a:pPr>
          <a:r>
            <a:rPr lang="en-US" sz="2800" kern="1200" dirty="0">
              <a:solidFill>
                <a:schemeClr val="bg1">
                  <a:lumMod val="95000"/>
                </a:schemeClr>
              </a:solidFill>
              <a:latin typeface="Bell MT" panose="02020503060305020303" pitchFamily="18" charset="0"/>
            </a:rPr>
            <a:t>Older workers about to retire with no replacement from Gen Z.</a:t>
          </a:r>
        </a:p>
      </dsp:txBody>
      <dsp:txXfrm>
        <a:off x="9300732" y="892367"/>
        <a:ext cx="2931070" cy="3653494"/>
      </dsp:txXfrm>
    </dsp:sp>
    <dsp:sp modelId="{35904EC4-C482-4085-9644-4618BD37F6EF}">
      <dsp:nvSpPr>
        <dsp:cNvPr id="0" name=""/>
        <dsp:cNvSpPr/>
      </dsp:nvSpPr>
      <dsp:spPr>
        <a:xfrm>
          <a:off x="8583681" y="22541"/>
          <a:ext cx="1505031" cy="1372160"/>
        </a:xfrm>
        <a:prstGeom prst="rect">
          <a:avLst/>
        </a:prstGeom>
        <a:blipFill>
          <a:blip xmlns:r="http://schemas.openxmlformats.org/officeDocument/2006/relationships" r:embed="rId4">
            <a:extLst>
              <a:ext uri="{96DAC541-7B7A-43D3-8B79-37D633B846F1}">
                <asvg:svgBlip xmlns:asvg="http://schemas.microsoft.com/office/drawing/2016/SVG/main" r:embed="rId5"/>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D07273-562E-43AB-943D-89DC32701583}">
      <dsp:nvSpPr>
        <dsp:cNvPr id="0" name=""/>
        <dsp:cNvSpPr/>
      </dsp:nvSpPr>
      <dsp:spPr>
        <a:xfrm rot="16200000">
          <a:off x="-1262842" y="2765854"/>
          <a:ext cx="3262022" cy="574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506415" bIns="0" numCol="1" spcCol="1270" anchor="t" anchorCtr="0">
          <a:noAutofit/>
        </a:bodyPr>
        <a:lstStyle/>
        <a:p>
          <a:pPr marL="0" lvl="0" indent="0" algn="r" defTabSz="1244600">
            <a:lnSpc>
              <a:spcPct val="90000"/>
            </a:lnSpc>
            <a:spcBef>
              <a:spcPct val="0"/>
            </a:spcBef>
            <a:spcAft>
              <a:spcPct val="35000"/>
            </a:spcAft>
            <a:buNone/>
          </a:pPr>
          <a:r>
            <a:rPr lang="en-US" sz="2800" b="1" kern="1200" dirty="0">
              <a:solidFill>
                <a:schemeClr val="bg1">
                  <a:lumMod val="95000"/>
                </a:schemeClr>
              </a:solidFill>
              <a:latin typeface="Bell MT" panose="02020503060305020303" pitchFamily="18" charset="0"/>
            </a:rPr>
            <a:t>Technological</a:t>
          </a:r>
        </a:p>
      </dsp:txBody>
      <dsp:txXfrm>
        <a:off x="-1262842" y="2765854"/>
        <a:ext cx="3262022" cy="574202"/>
      </dsp:txXfrm>
    </dsp:sp>
    <dsp:sp modelId="{719A7BBD-6663-4F61-B301-0FC1B2813C41}">
      <dsp:nvSpPr>
        <dsp:cNvPr id="0" name=""/>
        <dsp:cNvSpPr/>
      </dsp:nvSpPr>
      <dsp:spPr>
        <a:xfrm>
          <a:off x="655270" y="1007931"/>
          <a:ext cx="2860139" cy="3653494"/>
        </a:xfrm>
        <a:prstGeom prst="rect">
          <a:avLst/>
        </a:prstGeom>
        <a:solidFill>
          <a:schemeClr val="accent1">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506415" rIns="199136" bIns="199136" numCol="1" spcCol="1270" anchor="t" anchorCtr="0">
          <a:noAutofit/>
        </a:bodyPr>
        <a:lstStyle/>
        <a:p>
          <a:pPr marL="285750" lvl="1" indent="-285750" algn="l" defTabSz="1244600">
            <a:lnSpc>
              <a:spcPct val="90000"/>
            </a:lnSpc>
            <a:spcBef>
              <a:spcPct val="0"/>
            </a:spcBef>
            <a:spcAft>
              <a:spcPct val="15000"/>
            </a:spcAft>
            <a:buChar char="•"/>
          </a:pPr>
          <a:endParaRPr lang="en-US" sz="2800" kern="1200" dirty="0">
            <a:solidFill>
              <a:schemeClr val="bg1">
                <a:lumMod val="95000"/>
              </a:schemeClr>
            </a:solidFill>
            <a:latin typeface="Bell MT" panose="02020503060305020303" pitchFamily="18" charset="0"/>
          </a:endParaRPr>
        </a:p>
        <a:p>
          <a:pPr marL="285750" lvl="1" indent="-285750" algn="l" defTabSz="1244600">
            <a:lnSpc>
              <a:spcPct val="90000"/>
            </a:lnSpc>
            <a:spcBef>
              <a:spcPct val="0"/>
            </a:spcBef>
            <a:spcAft>
              <a:spcPct val="15000"/>
            </a:spcAft>
            <a:buChar char="•"/>
          </a:pPr>
          <a:r>
            <a:rPr lang="en-US" sz="2800" kern="1200" dirty="0">
              <a:latin typeface="Bell MT" panose="02020503060305020303" pitchFamily="18" charset="0"/>
            </a:rPr>
            <a:t>Integration of AI</a:t>
          </a:r>
          <a:endParaRPr lang="en-US" sz="2800" kern="1200" dirty="0">
            <a:solidFill>
              <a:schemeClr val="bg1">
                <a:lumMod val="95000"/>
              </a:schemeClr>
            </a:solidFill>
            <a:latin typeface="Bell MT" panose="02020503060305020303" pitchFamily="18" charset="0"/>
          </a:endParaRPr>
        </a:p>
      </dsp:txBody>
      <dsp:txXfrm>
        <a:off x="655270" y="1007931"/>
        <a:ext cx="2860139" cy="3653494"/>
      </dsp:txXfrm>
    </dsp:sp>
    <dsp:sp modelId="{5B5A20F9-0168-4645-B7FA-78741569D5AA}">
      <dsp:nvSpPr>
        <dsp:cNvPr id="0" name=""/>
        <dsp:cNvSpPr/>
      </dsp:nvSpPr>
      <dsp:spPr>
        <a:xfrm>
          <a:off x="-39802" y="22541"/>
          <a:ext cx="1390145" cy="160328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39000" r="-3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64F02CF-951B-4C14-B241-B939921F3B97}">
      <dsp:nvSpPr>
        <dsp:cNvPr id="0" name=""/>
        <dsp:cNvSpPr/>
      </dsp:nvSpPr>
      <dsp:spPr>
        <a:xfrm rot="16200000">
          <a:off x="3069954" y="2757225"/>
          <a:ext cx="3208973" cy="574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506415" bIns="0" numCol="1" spcCol="1270" anchor="t" anchorCtr="0">
          <a:noAutofit/>
        </a:bodyPr>
        <a:lstStyle/>
        <a:p>
          <a:pPr marL="0" lvl="0" indent="0" algn="r" defTabSz="1244600">
            <a:lnSpc>
              <a:spcPct val="90000"/>
            </a:lnSpc>
            <a:spcBef>
              <a:spcPct val="0"/>
            </a:spcBef>
            <a:spcAft>
              <a:spcPct val="35000"/>
            </a:spcAft>
            <a:buNone/>
          </a:pPr>
          <a:r>
            <a:rPr lang="en-US" sz="2800" b="1" kern="1200" dirty="0">
              <a:solidFill>
                <a:schemeClr val="bg1">
                  <a:lumMod val="95000"/>
                </a:schemeClr>
              </a:solidFill>
              <a:latin typeface="Bell MT" panose="02020503060305020303" pitchFamily="18" charset="0"/>
            </a:rPr>
            <a:t>Legal</a:t>
          </a:r>
        </a:p>
      </dsp:txBody>
      <dsp:txXfrm>
        <a:off x="3069954" y="2757225"/>
        <a:ext cx="3208973" cy="574202"/>
      </dsp:txXfrm>
    </dsp:sp>
    <dsp:sp modelId="{378F722F-DAF6-4D6D-806A-FDD374C98368}">
      <dsp:nvSpPr>
        <dsp:cNvPr id="0" name=""/>
        <dsp:cNvSpPr/>
      </dsp:nvSpPr>
      <dsp:spPr>
        <a:xfrm>
          <a:off x="4961542" y="944188"/>
          <a:ext cx="2860139" cy="3653494"/>
        </a:xfrm>
        <a:prstGeom prst="rect">
          <a:avLst/>
        </a:prstGeom>
        <a:solidFill>
          <a:schemeClr val="accent1">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506415" rIns="199136" bIns="199136" numCol="1" spcCol="1270" anchor="t" anchorCtr="0">
          <a:noAutofit/>
        </a:bodyPr>
        <a:lstStyle/>
        <a:p>
          <a:pPr marL="285750" lvl="1" indent="-285750" algn="l" defTabSz="1244600">
            <a:lnSpc>
              <a:spcPct val="90000"/>
            </a:lnSpc>
            <a:spcBef>
              <a:spcPct val="0"/>
            </a:spcBef>
            <a:spcAft>
              <a:spcPct val="15000"/>
            </a:spcAft>
            <a:buChar char="•"/>
          </a:pPr>
          <a:endParaRPr lang="en-US" sz="2800" kern="1200" dirty="0">
            <a:solidFill>
              <a:schemeClr val="bg1">
                <a:lumMod val="95000"/>
              </a:schemeClr>
            </a:solidFill>
            <a:latin typeface="Bell MT" panose="02020503060305020303" pitchFamily="18" charset="0"/>
          </a:endParaRPr>
        </a:p>
        <a:p>
          <a:pPr marL="285750" lvl="1" indent="-285750" algn="l" defTabSz="1244600">
            <a:lnSpc>
              <a:spcPct val="90000"/>
            </a:lnSpc>
            <a:spcBef>
              <a:spcPct val="0"/>
            </a:spcBef>
            <a:spcAft>
              <a:spcPct val="15000"/>
            </a:spcAft>
            <a:buChar char="•"/>
          </a:pPr>
          <a:r>
            <a:rPr lang="en-US" sz="2800" kern="1200" dirty="0">
              <a:latin typeface="Bell MT" panose="02020503060305020303" pitchFamily="18" charset="0"/>
            </a:rPr>
            <a:t>Immigration laws</a:t>
          </a:r>
          <a:endParaRPr lang="en-US" sz="2800" kern="1200" dirty="0">
            <a:solidFill>
              <a:schemeClr val="bg1">
                <a:lumMod val="95000"/>
              </a:schemeClr>
            </a:solidFill>
            <a:latin typeface="Bell MT" panose="02020503060305020303" pitchFamily="18" charset="0"/>
          </a:endParaRPr>
        </a:p>
      </dsp:txBody>
      <dsp:txXfrm>
        <a:off x="4961542" y="944188"/>
        <a:ext cx="2860139" cy="3653494"/>
      </dsp:txXfrm>
    </dsp:sp>
    <dsp:sp modelId="{88363FA2-731F-4FD6-B773-2D2E1CF818AA}">
      <dsp:nvSpPr>
        <dsp:cNvPr id="0" name=""/>
        <dsp:cNvSpPr/>
      </dsp:nvSpPr>
      <dsp:spPr>
        <a:xfrm>
          <a:off x="4277409" y="22541"/>
          <a:ext cx="1368267" cy="1475804"/>
        </a:xfrm>
        <a:prstGeom prst="rect">
          <a:avLst/>
        </a:prstGeom>
        <a:blipFill>
          <a:blip xmlns:r="http://schemas.openxmlformats.org/officeDocument/2006/relationships" r:embed="rId2">
            <a:extLst>
              <a:ext uri="{96DAC541-7B7A-43D3-8B79-37D633B846F1}">
                <asvg:svgBlip xmlns:asvg="http://schemas.microsoft.com/office/drawing/2016/SVG/main" r:embed="rId3"/>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AC0A704-6464-4124-9C03-7A2006BA775D}">
      <dsp:nvSpPr>
        <dsp:cNvPr id="0" name=""/>
        <dsp:cNvSpPr/>
      </dsp:nvSpPr>
      <dsp:spPr>
        <a:xfrm rot="16200000">
          <a:off x="7553958" y="2432012"/>
          <a:ext cx="2990275" cy="574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506415" bIns="0" numCol="1" spcCol="1270" anchor="t" anchorCtr="0">
          <a:noAutofit/>
        </a:bodyPr>
        <a:lstStyle/>
        <a:p>
          <a:pPr marL="0" lvl="0" indent="0" algn="r" defTabSz="1244600">
            <a:lnSpc>
              <a:spcPct val="90000"/>
            </a:lnSpc>
            <a:spcBef>
              <a:spcPct val="0"/>
            </a:spcBef>
            <a:spcAft>
              <a:spcPct val="35000"/>
            </a:spcAft>
            <a:buNone/>
          </a:pPr>
          <a:r>
            <a:rPr lang="en-US" sz="2800" b="1" kern="1200" dirty="0">
              <a:solidFill>
                <a:schemeClr val="bg1">
                  <a:lumMod val="95000"/>
                </a:schemeClr>
              </a:solidFill>
              <a:latin typeface="Bell MT" panose="02020503060305020303" pitchFamily="18" charset="0"/>
            </a:rPr>
            <a:t>Environmental</a:t>
          </a:r>
        </a:p>
      </dsp:txBody>
      <dsp:txXfrm>
        <a:off x="7553958" y="2432012"/>
        <a:ext cx="2990275" cy="574202"/>
      </dsp:txXfrm>
    </dsp:sp>
    <dsp:sp modelId="{8E944F06-3274-44DB-BAB7-1EC4D044AE8F}">
      <dsp:nvSpPr>
        <dsp:cNvPr id="0" name=""/>
        <dsp:cNvSpPr/>
      </dsp:nvSpPr>
      <dsp:spPr>
        <a:xfrm>
          <a:off x="9300732" y="892367"/>
          <a:ext cx="2931070" cy="3653494"/>
        </a:xfrm>
        <a:prstGeom prst="rect">
          <a:avLst/>
        </a:prstGeom>
        <a:solidFill>
          <a:schemeClr val="accent1">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506415" rIns="199136" bIns="199136" numCol="1" spcCol="1270" anchor="t" anchorCtr="0">
          <a:noAutofit/>
        </a:bodyPr>
        <a:lstStyle/>
        <a:p>
          <a:pPr marL="285750" lvl="1" indent="-285750" algn="l" defTabSz="1244600">
            <a:lnSpc>
              <a:spcPct val="90000"/>
            </a:lnSpc>
            <a:spcBef>
              <a:spcPct val="0"/>
            </a:spcBef>
            <a:spcAft>
              <a:spcPct val="15000"/>
            </a:spcAft>
            <a:buChar char="•"/>
          </a:pPr>
          <a:endParaRPr lang="en-US" sz="2800" kern="1200" dirty="0">
            <a:solidFill>
              <a:schemeClr val="bg1">
                <a:lumMod val="95000"/>
              </a:schemeClr>
            </a:solidFill>
            <a:latin typeface="Bell MT" panose="02020503060305020303" pitchFamily="18" charset="0"/>
          </a:endParaRPr>
        </a:p>
        <a:p>
          <a:pPr marL="285750" lvl="1" indent="-285750" algn="l" defTabSz="1244600">
            <a:lnSpc>
              <a:spcPct val="90000"/>
            </a:lnSpc>
            <a:spcBef>
              <a:spcPct val="0"/>
            </a:spcBef>
            <a:spcAft>
              <a:spcPct val="15000"/>
            </a:spcAft>
            <a:buChar char="•"/>
          </a:pPr>
          <a:r>
            <a:rPr lang="en-US" sz="2800" kern="1200" dirty="0">
              <a:latin typeface="Bell MT" panose="02020503060305020303" pitchFamily="18" charset="0"/>
            </a:rPr>
            <a:t>Efforts towards sustainability</a:t>
          </a:r>
          <a:endParaRPr lang="en-US" sz="2800" kern="1200" dirty="0">
            <a:solidFill>
              <a:schemeClr val="bg1">
                <a:lumMod val="95000"/>
              </a:schemeClr>
            </a:solidFill>
            <a:latin typeface="Bell MT" panose="02020503060305020303" pitchFamily="18" charset="0"/>
          </a:endParaRPr>
        </a:p>
      </dsp:txBody>
      <dsp:txXfrm>
        <a:off x="9300732" y="892367"/>
        <a:ext cx="2931070" cy="3653494"/>
      </dsp:txXfrm>
    </dsp:sp>
    <dsp:sp modelId="{35904EC4-C482-4085-9644-4618BD37F6EF}">
      <dsp:nvSpPr>
        <dsp:cNvPr id="0" name=""/>
        <dsp:cNvSpPr/>
      </dsp:nvSpPr>
      <dsp:spPr>
        <a:xfrm>
          <a:off x="8583681" y="22541"/>
          <a:ext cx="1505031" cy="1372160"/>
        </a:xfrm>
        <a:prstGeom prst="rect">
          <a:avLst/>
        </a:prstGeom>
        <a:blipFill>
          <a:blip xmlns:r="http://schemas.openxmlformats.org/officeDocument/2006/relationships" r:embed="rId4">
            <a:extLst>
              <a:ext uri="{96DAC541-7B7A-43D3-8B79-37D633B846F1}">
                <asvg:svgBlip xmlns:asvg="http://schemas.microsoft.com/office/drawing/2016/SVG/main" r:embed="rId5"/>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9EA8A5-3B77-47B1-9377-B420B4744888}">
      <dsp:nvSpPr>
        <dsp:cNvPr id="0" name=""/>
        <dsp:cNvSpPr/>
      </dsp:nvSpPr>
      <dsp:spPr>
        <a:xfrm>
          <a:off x="1237833" y="603866"/>
          <a:ext cx="5958246" cy="5156199"/>
        </a:xfrm>
        <a:prstGeom prst="pie">
          <a:avLst>
            <a:gd name="adj1" fmla="val 16200000"/>
            <a:gd name="adj2" fmla="val 180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dirty="0">
              <a:latin typeface="Bell MT" panose="02020503060305020303" pitchFamily="18" charset="0"/>
            </a:rPr>
            <a:t>Unsociable working hours</a:t>
          </a:r>
        </a:p>
      </dsp:txBody>
      <dsp:txXfrm>
        <a:off x="4477275" y="1555308"/>
        <a:ext cx="2021547" cy="1718733"/>
      </dsp:txXfrm>
    </dsp:sp>
    <dsp:sp modelId="{9926B6DC-2C13-40FD-9DB0-776ABD2A1212}">
      <dsp:nvSpPr>
        <dsp:cNvPr id="0" name=""/>
        <dsp:cNvSpPr/>
      </dsp:nvSpPr>
      <dsp:spPr>
        <a:xfrm>
          <a:off x="1091152" y="827887"/>
          <a:ext cx="5808201" cy="5279587"/>
        </a:xfrm>
        <a:prstGeom prst="pie">
          <a:avLst>
            <a:gd name="adj1" fmla="val 1800000"/>
            <a:gd name="adj2" fmla="val 9000000"/>
          </a:avLst>
        </a:prstGeom>
        <a:gradFill rotWithShape="0">
          <a:gsLst>
            <a:gs pos="0">
              <a:schemeClr val="accent4">
                <a:hueOff val="4900445"/>
                <a:satOff val="-20388"/>
                <a:lumOff val="4804"/>
                <a:alphaOff val="0"/>
                <a:satMod val="103000"/>
                <a:lumMod val="102000"/>
                <a:tint val="94000"/>
              </a:schemeClr>
            </a:gs>
            <a:gs pos="50000">
              <a:schemeClr val="accent4">
                <a:hueOff val="4900445"/>
                <a:satOff val="-20388"/>
                <a:lumOff val="4804"/>
                <a:alphaOff val="0"/>
                <a:satMod val="110000"/>
                <a:lumMod val="100000"/>
                <a:shade val="100000"/>
              </a:schemeClr>
            </a:gs>
            <a:gs pos="100000">
              <a:schemeClr val="accent4">
                <a:hueOff val="4900445"/>
                <a:satOff val="-20388"/>
                <a:lumOff val="4804"/>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dirty="0">
              <a:latin typeface="Bell MT" panose="02020503060305020303" pitchFamily="18" charset="0"/>
            </a:rPr>
            <a:t>Low pay and benefits</a:t>
          </a:r>
        </a:p>
      </dsp:txBody>
      <dsp:txXfrm>
        <a:off x="2681492" y="4159055"/>
        <a:ext cx="2627519" cy="1634158"/>
      </dsp:txXfrm>
    </dsp:sp>
    <dsp:sp modelId="{65C3608B-875B-483F-A284-7332E8DABAC8}">
      <dsp:nvSpPr>
        <dsp:cNvPr id="0" name=""/>
        <dsp:cNvSpPr/>
      </dsp:nvSpPr>
      <dsp:spPr>
        <a:xfrm>
          <a:off x="1121625" y="558965"/>
          <a:ext cx="5306502" cy="5156199"/>
        </a:xfrm>
        <a:prstGeom prst="pie">
          <a:avLst>
            <a:gd name="adj1" fmla="val 9000000"/>
            <a:gd name="adj2" fmla="val 16200000"/>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dirty="0">
              <a:latin typeface="Bell MT" panose="02020503060305020303" pitchFamily="18" charset="0"/>
            </a:rPr>
            <a:t>Lack of career prospects</a:t>
          </a:r>
        </a:p>
      </dsp:txBody>
      <dsp:txXfrm>
        <a:off x="1690179" y="1571790"/>
        <a:ext cx="1800420" cy="171873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07D139-70CB-4BE9-B4CA-4A0ADD7B73A4}">
      <dsp:nvSpPr>
        <dsp:cNvPr id="0" name=""/>
        <dsp:cNvSpPr/>
      </dsp:nvSpPr>
      <dsp:spPr>
        <a:xfrm>
          <a:off x="2362322" y="694258"/>
          <a:ext cx="4629727" cy="4629727"/>
        </a:xfrm>
        <a:prstGeom prst="blockArc">
          <a:avLst>
            <a:gd name="adj1" fmla="val 10800000"/>
            <a:gd name="adj2" fmla="val 16200000"/>
            <a:gd name="adj3" fmla="val 4642"/>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E037769-6894-4061-B56C-75F5D83AEC8B}">
      <dsp:nvSpPr>
        <dsp:cNvPr id="0" name=""/>
        <dsp:cNvSpPr/>
      </dsp:nvSpPr>
      <dsp:spPr>
        <a:xfrm>
          <a:off x="2362322" y="694258"/>
          <a:ext cx="4629727" cy="4629727"/>
        </a:xfrm>
        <a:prstGeom prst="blockArc">
          <a:avLst>
            <a:gd name="adj1" fmla="val 5400000"/>
            <a:gd name="adj2" fmla="val 10800000"/>
            <a:gd name="adj3" fmla="val 4642"/>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5278346-B855-43EC-8CAF-9A2D1E90B42C}">
      <dsp:nvSpPr>
        <dsp:cNvPr id="0" name=""/>
        <dsp:cNvSpPr/>
      </dsp:nvSpPr>
      <dsp:spPr>
        <a:xfrm>
          <a:off x="2362322" y="694258"/>
          <a:ext cx="4629727" cy="4629727"/>
        </a:xfrm>
        <a:prstGeom prst="blockArc">
          <a:avLst>
            <a:gd name="adj1" fmla="val 0"/>
            <a:gd name="adj2" fmla="val 5400000"/>
            <a:gd name="adj3" fmla="val 4642"/>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3C5EB24-12E4-4A2A-8CD6-D01E852037B0}">
      <dsp:nvSpPr>
        <dsp:cNvPr id="0" name=""/>
        <dsp:cNvSpPr/>
      </dsp:nvSpPr>
      <dsp:spPr>
        <a:xfrm>
          <a:off x="2362322" y="694258"/>
          <a:ext cx="4629727" cy="4629727"/>
        </a:xfrm>
        <a:prstGeom prst="blockArc">
          <a:avLst>
            <a:gd name="adj1" fmla="val 16200000"/>
            <a:gd name="adj2" fmla="val 0"/>
            <a:gd name="adj3" fmla="val 4642"/>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A93B266-3AC5-4CA7-B8BE-773E1188A9CF}">
      <dsp:nvSpPr>
        <dsp:cNvPr id="0" name=""/>
        <dsp:cNvSpPr/>
      </dsp:nvSpPr>
      <dsp:spPr>
        <a:xfrm>
          <a:off x="3611269" y="1943205"/>
          <a:ext cx="2131834" cy="2131834"/>
        </a:xfrm>
        <a:prstGeom prst="ellips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latin typeface="Bell MT" panose="02020503060305020303" pitchFamily="18" charset="0"/>
            </a:rPr>
            <a:t>Transformational leadership</a:t>
          </a:r>
        </a:p>
      </dsp:txBody>
      <dsp:txXfrm>
        <a:off x="3923469" y="2255405"/>
        <a:ext cx="1507434" cy="1507434"/>
      </dsp:txXfrm>
    </dsp:sp>
    <dsp:sp modelId="{FDBD865A-3951-49F9-9754-BC97B0E624B5}">
      <dsp:nvSpPr>
        <dsp:cNvPr id="0" name=""/>
        <dsp:cNvSpPr/>
      </dsp:nvSpPr>
      <dsp:spPr>
        <a:xfrm>
          <a:off x="3931044" y="1838"/>
          <a:ext cx="1492284" cy="1492284"/>
        </a:xfrm>
        <a:prstGeom prst="ellips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solidFill>
                <a:schemeClr val="tx1"/>
              </a:solidFill>
              <a:latin typeface="Bell MT" panose="02020503060305020303" pitchFamily="18" charset="0"/>
            </a:rPr>
            <a:t>Idealized inﬂuence</a:t>
          </a:r>
        </a:p>
      </dsp:txBody>
      <dsp:txXfrm>
        <a:off x="4149584" y="220378"/>
        <a:ext cx="1055204" cy="1055204"/>
      </dsp:txXfrm>
    </dsp:sp>
    <dsp:sp modelId="{AB71D99D-81F0-46C4-B4D9-E270C16580EE}">
      <dsp:nvSpPr>
        <dsp:cNvPr id="0" name=""/>
        <dsp:cNvSpPr/>
      </dsp:nvSpPr>
      <dsp:spPr>
        <a:xfrm>
          <a:off x="6111670" y="2155371"/>
          <a:ext cx="1653316" cy="1707501"/>
        </a:xfrm>
        <a:prstGeom prst="ellips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solidFill>
                <a:schemeClr val="tx1"/>
              </a:solidFill>
              <a:latin typeface="Bell MT" panose="02020503060305020303" pitchFamily="18" charset="0"/>
            </a:rPr>
            <a:t>Inspirational motivation</a:t>
          </a:r>
        </a:p>
      </dsp:txBody>
      <dsp:txXfrm>
        <a:off x="6353793" y="2405429"/>
        <a:ext cx="1169070" cy="1207385"/>
      </dsp:txXfrm>
    </dsp:sp>
    <dsp:sp modelId="{2DC08B2F-BCCE-4BD6-A969-FDCAB68121B5}">
      <dsp:nvSpPr>
        <dsp:cNvPr id="0" name=""/>
        <dsp:cNvSpPr/>
      </dsp:nvSpPr>
      <dsp:spPr>
        <a:xfrm>
          <a:off x="3931044" y="4524122"/>
          <a:ext cx="1492284" cy="1492284"/>
        </a:xfrm>
        <a:prstGeom prst="ellips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a:solidFill>
                <a:schemeClr val="tx1"/>
              </a:solidFill>
              <a:latin typeface="Bell MT" panose="02020503060305020303" pitchFamily="18" charset="0"/>
            </a:rPr>
            <a:t>Intellectual stimulation</a:t>
          </a:r>
        </a:p>
      </dsp:txBody>
      <dsp:txXfrm>
        <a:off x="4149584" y="4742662"/>
        <a:ext cx="1055204" cy="1055204"/>
      </dsp:txXfrm>
    </dsp:sp>
    <dsp:sp modelId="{64780D98-9542-4BA4-8197-ACD43F052027}">
      <dsp:nvSpPr>
        <dsp:cNvPr id="0" name=""/>
        <dsp:cNvSpPr/>
      </dsp:nvSpPr>
      <dsp:spPr>
        <a:xfrm>
          <a:off x="1514496" y="2118049"/>
          <a:ext cx="1803096" cy="1782145"/>
        </a:xfrm>
        <a:prstGeom prst="ellips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latin typeface="Bell MT" panose="02020503060305020303" pitchFamily="18" charset="0"/>
            </a:rPr>
            <a:t>Individualized consideration</a:t>
          </a:r>
        </a:p>
      </dsp:txBody>
      <dsp:txXfrm>
        <a:off x="1778553" y="2379038"/>
        <a:ext cx="1274982" cy="1260167"/>
      </dsp:txXfrm>
    </dsp:sp>
  </dsp:spTree>
</dsp:drawing>
</file>

<file path=ppt/diagrams/layout1.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4.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936410-3110-4FCE-BF7C-32C603108A48}" type="datetimeFigureOut">
              <a:rPr lang="en-US" smtClean="0"/>
              <a:t>2/24/2025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1C23F7-9415-44F5-B209-3509FFDE0619}" type="slidenum">
              <a:rPr lang="en-US" smtClean="0"/>
              <a:t>‹#›</a:t>
            </a:fld>
            <a:endParaRPr lang="en-US"/>
          </a:p>
        </p:txBody>
      </p:sp>
    </p:spTree>
    <p:extLst>
      <p:ext uri="{BB962C8B-B14F-4D97-AF65-F5344CB8AC3E}">
        <p14:creationId xmlns:p14="http://schemas.microsoft.com/office/powerpoint/2010/main" val="35212364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01C23F7-9415-44F5-B209-3509FFDE0619}" type="slidenum">
              <a:rPr lang="en-US" smtClean="0"/>
              <a:t>2</a:t>
            </a:fld>
            <a:endParaRPr lang="en-US"/>
          </a:p>
        </p:txBody>
      </p:sp>
    </p:spTree>
    <p:extLst>
      <p:ext uri="{BB962C8B-B14F-4D97-AF65-F5344CB8AC3E}">
        <p14:creationId xmlns:p14="http://schemas.microsoft.com/office/powerpoint/2010/main" val="33708209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Aft>
                <a:spcPts val="10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Pasture Bristol was established in 2018 by Sam Elliott.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restaurant is dedicated to establishing a sustainable business model by focusing on local and ethical sourcing.</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Pasture Bristol sustainability mission statement is “While we understand that we alone cannot change the world, we believe that we can make a positive impact by acting responsibly and setting an example. We are committed to sharing our practices, not only with our staff and guests but also the wider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public,and</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recognize that acting where we can is key to creating a better future.” </a:t>
            </a:r>
          </a:p>
          <a:p>
            <a:pPr marL="0" marR="0">
              <a:lnSpc>
                <a:spcPct val="115000"/>
              </a:lnSpc>
              <a:spcAft>
                <a:spcPts val="10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They do this by having their farm,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Buttercliffe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Farm in Long Ashton where they produce their vegetables, herbs, fruit and flowers used in their restaurants. Also, Pasture Bristol only uses suckled beef that is raised ethically on natural pastures on grass. The restaurant reduced food waste sent to landfills by using the waste to produce their compose and farming method called “no dig” method that also preserves soil structure. The fish is sourced ethically from compliant vendors, it takes care of the well-being of its people and filters its water to reduce its carbon footprint.</a:t>
            </a:r>
          </a:p>
          <a:p>
            <a:pPr marL="0" marR="0">
              <a:lnSpc>
                <a:spcPct val="115000"/>
              </a:lnSpc>
              <a:spcAft>
                <a:spcPts val="10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Today, Pasture Bristol has several restaurants in 3 major UK cities. The first major city is Bristol where there is Pasture, Radius, and Prime restaurants yet to be opened. The second location is in Cardiff where there is Pasture Restaurant, `Parallel Restaurant and Nightshade bar. Finally, in Birmingham, there is a Third Pasture restaurant.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Next, I will review the external factors that influence internal factors impacting employee turnover. This will be done by conducting a SWOT and PEST analysis of Pasture Bristol.</a:t>
            </a:r>
            <a:endParaRPr lang="en-US" dirty="0"/>
          </a:p>
        </p:txBody>
      </p:sp>
      <p:sp>
        <p:nvSpPr>
          <p:cNvPr id="4" name="Slide Number Placeholder 3"/>
          <p:cNvSpPr>
            <a:spLocks noGrp="1"/>
          </p:cNvSpPr>
          <p:nvPr>
            <p:ph type="sldNum" sz="quarter" idx="5"/>
          </p:nvPr>
        </p:nvSpPr>
        <p:spPr/>
        <p:txBody>
          <a:bodyPr/>
          <a:lstStyle/>
          <a:p>
            <a:fld id="{601C23F7-9415-44F5-B209-3509FFDE0619}" type="slidenum">
              <a:rPr lang="en-US" smtClean="0"/>
              <a:t>3</a:t>
            </a:fld>
            <a:endParaRPr lang="en-US"/>
          </a:p>
        </p:txBody>
      </p:sp>
    </p:spTree>
    <p:extLst>
      <p:ext uri="{BB962C8B-B14F-4D97-AF65-F5344CB8AC3E}">
        <p14:creationId xmlns:p14="http://schemas.microsoft.com/office/powerpoint/2010/main" val="13892865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Aft>
                <a:spcPts val="1000"/>
              </a:spcAf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Strengths and Weaknesses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Aft>
                <a:spcPts val="1000"/>
              </a:spcAf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Strengths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Aft>
                <a:spcPts val="10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Pasture Bristol is known for its strong reputation for quality food. According to TripAdvisor, the restaurant has received numerous positive comments regarding the quality of its meals and drinks. It is also recognized for its commitment to sustainability and efforts to improve sustainable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practices.Clarified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brand reputation, focusing on quality and sustainability.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restaurant is three-star accredited for its sustainability efforts by Sustainable Restaurant Association. It won the Food Made Good Standard. Fei et al. (2024) highlights that hotel’s green practices are appealing to Gen Z purchase intention and employees. Gen Z’s are environmentally conscious and the Pasture’s  green practices attract young employees.</a:t>
            </a:r>
          </a:p>
          <a:p>
            <a:pPr marL="0" marR="0">
              <a:lnSpc>
                <a:spcPct val="115000"/>
              </a:lnSpc>
              <a:spcAft>
                <a:spcPts val="1000"/>
              </a:spcAf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Weaknesses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15000"/>
              </a:lnSpc>
              <a:spcBef>
                <a:spcPts val="0"/>
              </a:spcBef>
              <a:spcAft>
                <a:spcPts val="100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Pasture Bristol has limited vegetarian offerings- One of the aspects customers complained about are that the restaurant had very limited vegetarian options. de Villiers et al. (2024) highlight that since the pandemic there has been a shift among Gen Z and millennial employees and customers and their attraction for vegan and plant-based food.</a:t>
            </a:r>
          </a:p>
          <a:p>
            <a:pPr marL="0" marR="0">
              <a:lnSpc>
                <a:spcPct val="115000"/>
              </a:lnSpc>
              <a:spcAft>
                <a:spcPts val="10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Foreseeable problems with employee retention as limited Gen Z staff. Based on the Pasture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Bistrol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company Gala, the majority of the employees were millennial with limited Gen Z employees which might affect the generational workforce once millennials leave the workforce.</a:t>
            </a:r>
          </a:p>
        </p:txBody>
      </p:sp>
      <p:sp>
        <p:nvSpPr>
          <p:cNvPr id="4" name="Slide Number Placeholder 3"/>
          <p:cNvSpPr>
            <a:spLocks noGrp="1"/>
          </p:cNvSpPr>
          <p:nvPr>
            <p:ph type="sldNum" sz="quarter" idx="5"/>
          </p:nvPr>
        </p:nvSpPr>
        <p:spPr/>
        <p:txBody>
          <a:bodyPr/>
          <a:lstStyle/>
          <a:p>
            <a:fld id="{601C23F7-9415-44F5-B209-3509FFDE0619}" type="slidenum">
              <a:rPr lang="en-US" smtClean="0"/>
              <a:t>4</a:t>
            </a:fld>
            <a:endParaRPr lang="en-US"/>
          </a:p>
        </p:txBody>
      </p:sp>
    </p:spTree>
    <p:extLst>
      <p:ext uri="{BB962C8B-B14F-4D97-AF65-F5344CB8AC3E}">
        <p14:creationId xmlns:p14="http://schemas.microsoft.com/office/powerpoint/2010/main" val="40488297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Aft>
                <a:spcPts val="1000"/>
              </a:spcAf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Opportunities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Aft>
                <a:spcPts val="10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Pasture Bristol has an opportunity to leverage technology to enhance customer experience. Currently, Pasture Bristol has minimal use of AI and other technologies.  According to Schalow (2025),restaurants can leverage technology and AI systems such as chatbots and taking orders to improve order accuracy and help with order processing and queries. These technologies can improve the convenience of employees and communication thus attracting Gen Z employees.</a:t>
            </a:r>
          </a:p>
          <a:p>
            <a:pPr marL="0" marR="0">
              <a:lnSpc>
                <a:spcPct val="115000"/>
              </a:lnSpc>
              <a:spcAft>
                <a:spcPts val="10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Pasture Bristol can leverage social media to attract Gen Z employees. According to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TripAdvicor</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Pasture Bristol responds to all customer reviews and has a very active social media presence on Facebook. The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organisations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should focus on attracting Gen Z prospective clients through social media. They should use the power of corporate storytelling to invite users to an exciting opportunity awaiting them at the restaurant.</a:t>
            </a:r>
          </a:p>
          <a:p>
            <a:pPr marL="0" marR="0">
              <a:lnSpc>
                <a:spcPct val="115000"/>
              </a:lnSpc>
              <a:spcAft>
                <a:spcPts val="1000"/>
              </a:spcAft>
            </a:pPr>
            <a:r>
              <a:rPr lang="en-US" sz="1800" b="1" kern="100" dirty="0">
                <a:effectLst/>
                <a:latin typeface="Calibri" panose="020F0502020204030204" pitchFamily="34" charset="0"/>
                <a:ea typeface="Calibri" panose="020F0502020204030204" pitchFamily="34" charset="0"/>
                <a:cs typeface="Times New Roman" panose="02020603050405020304" pitchFamily="18" charset="0"/>
              </a:rPr>
              <a:t>Threats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Aft>
                <a:spcPts val="10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economic times have been shaky because inflation rates have been highest in recent years. In the past few years. According to the Office of National Statistics (2025), The Consumer Prices Index (CPI)in the UK increased by 3 per cent in the last 12 months leading to January 2025. This inflation affects people’s buying power.</a:t>
            </a:r>
          </a:p>
        </p:txBody>
      </p:sp>
      <p:sp>
        <p:nvSpPr>
          <p:cNvPr id="4" name="Slide Number Placeholder 3"/>
          <p:cNvSpPr>
            <a:spLocks noGrp="1"/>
          </p:cNvSpPr>
          <p:nvPr>
            <p:ph type="sldNum" sz="quarter" idx="5"/>
          </p:nvPr>
        </p:nvSpPr>
        <p:spPr/>
        <p:txBody>
          <a:bodyPr/>
          <a:lstStyle/>
          <a:p>
            <a:fld id="{601C23F7-9415-44F5-B209-3509FFDE0619}" type="slidenum">
              <a:rPr lang="en-US" smtClean="0"/>
              <a:t>5</a:t>
            </a:fld>
            <a:endParaRPr lang="en-US"/>
          </a:p>
        </p:txBody>
      </p:sp>
    </p:spTree>
    <p:extLst>
      <p:ext uri="{BB962C8B-B14F-4D97-AF65-F5344CB8AC3E}">
        <p14:creationId xmlns:p14="http://schemas.microsoft.com/office/powerpoint/2010/main" val="15512571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Aft>
                <a:spcPts val="10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One of the Political factors still facing UK restaurants is recovery from Brexit. Brexit still affects restaurant sourcing because while Pasture Bristol gets most of its commodities locally such as vegetables and meat, numerous items on its kitchen are still imported such as fish, cutlery and other kitchen ingredients such as oil. The Hospitality &amp; Catering News (2024) highlights that Brexit disrupted the food chain supply with tariffs which are passed down to restaurants that affect their profit margins.</a:t>
            </a:r>
          </a:p>
          <a:p>
            <a:pPr marL="0" marR="0">
              <a:lnSpc>
                <a:spcPct val="115000"/>
              </a:lnSpc>
              <a:spcAft>
                <a:spcPts val="10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Some social things that affect Pasture restaurant is Retirement Tide. Older workers about to retire with no replacement from Gen Z. According to Youth Employment UK (2018), there is a very negative perspective of the UK’s hospitality industry such as long working hours, poor pay and many more that discourage Gen Z employees who might join to someday replace the ageing millennial workforce.</a:t>
            </a:r>
          </a:p>
          <a:p>
            <a:pPr marL="0" marR="0">
              <a:lnSpc>
                <a:spcPct val="115000"/>
              </a:lnSpc>
              <a:spcAft>
                <a:spcPts val="10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Finally, Economic factors that might affect restaurants are rising Inflation rate that makes people inability to afford leisure and outdoor dining.</a:t>
            </a:r>
          </a:p>
        </p:txBody>
      </p:sp>
      <p:sp>
        <p:nvSpPr>
          <p:cNvPr id="4" name="Slide Number Placeholder 3"/>
          <p:cNvSpPr>
            <a:spLocks noGrp="1"/>
          </p:cNvSpPr>
          <p:nvPr>
            <p:ph type="sldNum" sz="quarter" idx="5"/>
          </p:nvPr>
        </p:nvSpPr>
        <p:spPr/>
        <p:txBody>
          <a:bodyPr/>
          <a:lstStyle/>
          <a:p>
            <a:fld id="{601C23F7-9415-44F5-B209-3509FFDE0619}" type="slidenum">
              <a:rPr lang="en-US" smtClean="0"/>
              <a:t>6</a:t>
            </a:fld>
            <a:endParaRPr lang="en-US"/>
          </a:p>
        </p:txBody>
      </p:sp>
    </p:spTree>
    <p:extLst>
      <p:ext uri="{BB962C8B-B14F-4D97-AF65-F5344CB8AC3E}">
        <p14:creationId xmlns:p14="http://schemas.microsoft.com/office/powerpoint/2010/main" val="1133057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C9FA60-E378-D2FC-28A2-3433F0EA31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932124-2B74-EF8B-384B-5491826FC5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85C0CB-38B9-DABA-0DE3-E149FA477B42}"/>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Integration of AI- The restaurant needs to start implementing AI technologies along with its social media strategies. Pasture has an effective social media presence engaging with customers. However, it needs to incorporate AI technologies in its operations to enhance efficiency such as getting the order right, and inventory management because these improve customer and employee experience.</a:t>
            </a:r>
          </a:p>
          <a:p>
            <a:r>
              <a:rPr lang="en-US" sz="1200" kern="1200" dirty="0">
                <a:solidFill>
                  <a:schemeClr val="tx1"/>
                </a:solidFill>
                <a:effectLst/>
                <a:latin typeface="+mn-lt"/>
                <a:ea typeface="+mn-ea"/>
                <a:cs typeface="+mn-cs"/>
              </a:rPr>
              <a:t>Immigration laws- According to The Migration Observatory, about 6.8million people in the UK’s workforce are foreign-born citizens. In the hospitality industry, it is approximated that approximately 35% are foreign-born and non-EU born citizens and often face significant difficulties with the stringent immigration legislation.</a:t>
            </a:r>
          </a:p>
          <a:p>
            <a:r>
              <a:rPr lang="en-US" sz="1200" kern="1200" dirty="0">
                <a:solidFill>
                  <a:schemeClr val="tx1"/>
                </a:solidFill>
                <a:effectLst/>
                <a:latin typeface="+mn-lt"/>
                <a:ea typeface="+mn-ea"/>
                <a:cs typeface="+mn-cs"/>
              </a:rPr>
              <a:t>Efforts towards sustainability- The world today is in need of restaurants that align their business strategies with sustainability efforts. Pasture Bristol being part of the hospitality industry has made significant efforts towards sustainability with its own farm, ethical and sustainable sourcing of commodities. The restaurant uses its food waste to create its compost thus reducing CO2 emissions.</a:t>
            </a:r>
          </a:p>
          <a:p>
            <a:pPr marL="0" marR="0">
              <a:lnSpc>
                <a:spcPct val="115000"/>
              </a:lnSpc>
              <a:spcAft>
                <a:spcPts val="1000"/>
              </a:spcAft>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D7818BDA-8025-49A0-D4C7-BEEA562AD7D9}"/>
              </a:ext>
            </a:extLst>
          </p:cNvPr>
          <p:cNvSpPr>
            <a:spLocks noGrp="1"/>
          </p:cNvSpPr>
          <p:nvPr>
            <p:ph type="sldNum" sz="quarter" idx="5"/>
          </p:nvPr>
        </p:nvSpPr>
        <p:spPr/>
        <p:txBody>
          <a:bodyPr/>
          <a:lstStyle/>
          <a:p>
            <a:fld id="{601C23F7-9415-44F5-B209-3509FFDE0619}" type="slidenum">
              <a:rPr lang="en-US" smtClean="0"/>
              <a:t>7</a:t>
            </a:fld>
            <a:endParaRPr lang="en-US"/>
          </a:p>
        </p:txBody>
      </p:sp>
    </p:spTree>
    <p:extLst>
      <p:ext uri="{BB962C8B-B14F-4D97-AF65-F5344CB8AC3E}">
        <p14:creationId xmlns:p14="http://schemas.microsoft.com/office/powerpoint/2010/main" val="23548588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Aft>
                <a:spcPts val="10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Retentions Rates in Hospitality </a:t>
            </a:r>
          </a:p>
          <a:p>
            <a:pPr marL="0" marR="0">
              <a:lnSpc>
                <a:spcPct val="115000"/>
              </a:lnSpc>
              <a:spcAft>
                <a:spcPts val="10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Employee retention rate is one of the most important things employers are committed to understand. This is because higher turnover rates or ‘churn’ affects business performance because it disrupts operations and the cost of business as hiring and training new staff is expensive. According to CIPD (2024), the average employee turnover rates in the UK are at 34%. The 34% is split into two, 27.4% find new employers and 6.6% remain unemployed in the next year. The hospitality industry which is accommodation and food services has the highest turnover rate of 52.2%. In the hospitality sector, approximately 40.7% leave their jobs and find new employers. This demonstrates very sharp contrasts in turnover rates for those in public administration and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defence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of which 21.1% move on to a new employer and 3.4% remain unemployed in the next year. The fundamental question is why is the turnover rates of employees higher in the hospitality sector?</a:t>
            </a:r>
          </a:p>
          <a:p>
            <a:endParaRPr lang="en-US" dirty="0"/>
          </a:p>
        </p:txBody>
      </p:sp>
      <p:sp>
        <p:nvSpPr>
          <p:cNvPr id="4" name="Slide Number Placeholder 3"/>
          <p:cNvSpPr>
            <a:spLocks noGrp="1"/>
          </p:cNvSpPr>
          <p:nvPr>
            <p:ph type="sldNum" sz="quarter" idx="5"/>
          </p:nvPr>
        </p:nvSpPr>
        <p:spPr/>
        <p:txBody>
          <a:bodyPr/>
          <a:lstStyle/>
          <a:p>
            <a:fld id="{601C23F7-9415-44F5-B209-3509FFDE0619}" type="slidenum">
              <a:rPr lang="en-US" smtClean="0"/>
              <a:t>8</a:t>
            </a:fld>
            <a:endParaRPr lang="en-US"/>
          </a:p>
        </p:txBody>
      </p:sp>
    </p:spTree>
    <p:extLst>
      <p:ext uri="{BB962C8B-B14F-4D97-AF65-F5344CB8AC3E}">
        <p14:creationId xmlns:p14="http://schemas.microsoft.com/office/powerpoint/2010/main" val="35581890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In the pre-pandemic period, the three golden rations that affected employee retention rates in the hospitality sector were low pay and benefits, unsociable working hours and lack of career prospects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Grensid</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2025). However, after the pandemic in 2023, surveys have realized that better work-life balance was the most important aspect among employees in the hospitality sector. This meant that employees were willing to take low pay if the restaurants or hotel they were willing to take low pay if the organizations they work at would offer better work-life balance.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Zientara</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et al. (2023) found that the predictors for high turnover among UK hospitality staff were stress and dissatisfaction. Gen Z employees are more susceptible to a lack of proper work-life balance because their generational characteristics make them averse to poor work-life balance. This new generation has a high affinity for their autonomy and this would lead to high turnover rates.</a:t>
            </a:r>
          </a:p>
          <a:p>
            <a:endParaRPr lang="en-US" dirty="0"/>
          </a:p>
        </p:txBody>
      </p:sp>
      <p:sp>
        <p:nvSpPr>
          <p:cNvPr id="4" name="Slide Number Placeholder 3"/>
          <p:cNvSpPr>
            <a:spLocks noGrp="1"/>
          </p:cNvSpPr>
          <p:nvPr>
            <p:ph type="sldNum" sz="quarter" idx="5"/>
          </p:nvPr>
        </p:nvSpPr>
        <p:spPr/>
        <p:txBody>
          <a:bodyPr/>
          <a:lstStyle/>
          <a:p>
            <a:fld id="{601C23F7-9415-44F5-B209-3509FFDE0619}" type="slidenum">
              <a:rPr lang="en-US" smtClean="0"/>
              <a:t>9</a:t>
            </a:fld>
            <a:endParaRPr lang="en-US"/>
          </a:p>
        </p:txBody>
      </p:sp>
    </p:spTree>
    <p:extLst>
      <p:ext uri="{BB962C8B-B14F-4D97-AF65-F5344CB8AC3E}">
        <p14:creationId xmlns:p14="http://schemas.microsoft.com/office/powerpoint/2010/main" val="13488056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78AFAD-FBA3-4B28-8E9D-70D1691B4F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D7032A-29FF-2CC2-1CEC-66287BAEFA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09D625-B21E-D828-124C-35952977B94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Based on Social exchange theory, Maslow’s theory, expectancy theory, job characteristics theory and equity theory, the main goal of retaining employees in the hospitality sector is to keep them satisfied which leads to higher retention (Ghani et al., 2022). For example, the Equity theory recommends that through compensation, effective leadership and career growth opportunities lead to employee satisfaction. On the other hand, Maslow’s theory suggests that keeping employees satisfied involves compensation, job security, recognition, safe working conditions and work relations. The social exchange theory revolves around organizational justice, communication and organizational trust. When all these five theories are analyzed, five facts stem out as important to employees and keep them satisfied. HR policies such as leave policies, working hours policies, employee feedback, compensation, dress code policy, target setting, talent management, leadership development, and forecasting hiring needs. HR needs to have effective administrative policies, compensation and benefits, effective performance management, recruitment and selection strategies and growth and development opportunities to ensure employee retention.</a:t>
            </a:r>
          </a:p>
        </p:txBody>
      </p:sp>
      <p:sp>
        <p:nvSpPr>
          <p:cNvPr id="4" name="Slide Number Placeholder 3">
            <a:extLst>
              <a:ext uri="{FF2B5EF4-FFF2-40B4-BE49-F238E27FC236}">
                <a16:creationId xmlns:a16="http://schemas.microsoft.com/office/drawing/2014/main" id="{EA5FE365-2E55-4428-4EB0-11DCBF2C2A11}"/>
              </a:ext>
            </a:extLst>
          </p:cNvPr>
          <p:cNvSpPr>
            <a:spLocks noGrp="1"/>
          </p:cNvSpPr>
          <p:nvPr>
            <p:ph type="sldNum" sz="quarter" idx="5"/>
          </p:nvPr>
        </p:nvSpPr>
        <p:spPr/>
        <p:txBody>
          <a:bodyPr/>
          <a:lstStyle/>
          <a:p>
            <a:fld id="{601C23F7-9415-44F5-B209-3509FFDE0619}" type="slidenum">
              <a:rPr lang="en-US" smtClean="0"/>
              <a:t>10</a:t>
            </a:fld>
            <a:endParaRPr lang="en-US"/>
          </a:p>
        </p:txBody>
      </p:sp>
    </p:spTree>
    <p:extLst>
      <p:ext uri="{BB962C8B-B14F-4D97-AF65-F5344CB8AC3E}">
        <p14:creationId xmlns:p14="http://schemas.microsoft.com/office/powerpoint/2010/main" val="39195570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AC9EDA-49DB-4A30-DEB8-162D66B7F8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E44053-2558-E87E-8C6F-D565ADAC2B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0B99B2-33E4-481E-3A5F-8900D4C4CE1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Marriott International in an example of a large hotel chain that turned around its high turnover rates crisis. The hotel chain responded to the record-high crisis by focusing on its people. It did this by providing flexible work schedules. This entailed employees making their working schedules and effective management of scheduling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Amire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2025). Secondly, the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organisations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started training their employees on leadership development which eliminated the feeling of being left out on career prospects. Finally, they provided blended job roles.</a:t>
            </a:r>
          </a:p>
        </p:txBody>
      </p:sp>
      <p:sp>
        <p:nvSpPr>
          <p:cNvPr id="4" name="Slide Number Placeholder 3">
            <a:extLst>
              <a:ext uri="{FF2B5EF4-FFF2-40B4-BE49-F238E27FC236}">
                <a16:creationId xmlns:a16="http://schemas.microsoft.com/office/drawing/2014/main" id="{1A20A6DB-453B-8584-4526-808524EC269F}"/>
              </a:ext>
            </a:extLst>
          </p:cNvPr>
          <p:cNvSpPr>
            <a:spLocks noGrp="1"/>
          </p:cNvSpPr>
          <p:nvPr>
            <p:ph type="sldNum" sz="quarter" idx="5"/>
          </p:nvPr>
        </p:nvSpPr>
        <p:spPr/>
        <p:txBody>
          <a:bodyPr/>
          <a:lstStyle/>
          <a:p>
            <a:fld id="{601C23F7-9415-44F5-B209-3509FFDE0619}" type="slidenum">
              <a:rPr lang="en-US" smtClean="0"/>
              <a:t>11</a:t>
            </a:fld>
            <a:endParaRPr lang="en-US"/>
          </a:p>
        </p:txBody>
      </p:sp>
    </p:spTree>
    <p:extLst>
      <p:ext uri="{BB962C8B-B14F-4D97-AF65-F5344CB8AC3E}">
        <p14:creationId xmlns:p14="http://schemas.microsoft.com/office/powerpoint/2010/main" val="19947835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Transformational leadership is an effective leadership format to inspire employee retention and reduce turnover rates. The four components of transformational leadership, that is, Idealized inﬂuence, Inspirational motivation, Intellectual stimulation and Individualized consideration are critical elements to inspire satisfaction that leads to employee retention (Tian et al. , 2025). Transformative leadership enforces effective communication, motivation and trust in leadership.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Transformational leadership is effective because leaders care about the well-being and satisfaction of their employees, supporting and motivating them to achieve their dreams.</a:t>
            </a:r>
            <a:endParaRPr lang="en-US" dirty="0"/>
          </a:p>
        </p:txBody>
      </p:sp>
      <p:sp>
        <p:nvSpPr>
          <p:cNvPr id="4" name="Slide Number Placeholder 3"/>
          <p:cNvSpPr>
            <a:spLocks noGrp="1"/>
          </p:cNvSpPr>
          <p:nvPr>
            <p:ph type="sldNum" sz="quarter" idx="5"/>
          </p:nvPr>
        </p:nvSpPr>
        <p:spPr/>
        <p:txBody>
          <a:bodyPr/>
          <a:lstStyle/>
          <a:p>
            <a:fld id="{601C23F7-9415-44F5-B209-3509FFDE0619}" type="slidenum">
              <a:rPr lang="en-US" smtClean="0"/>
              <a:t>12</a:t>
            </a:fld>
            <a:endParaRPr lang="en-US"/>
          </a:p>
        </p:txBody>
      </p:sp>
    </p:spTree>
    <p:extLst>
      <p:ext uri="{BB962C8B-B14F-4D97-AF65-F5344CB8AC3E}">
        <p14:creationId xmlns:p14="http://schemas.microsoft.com/office/powerpoint/2010/main" val="26958248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842E39-86B1-3BF8-F674-76411634D2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9174B9-3075-BE6C-E00C-590D6ED897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6C032C-99B6-166D-48AE-5C3BC13F703B}"/>
              </a:ext>
            </a:extLst>
          </p:cNvPr>
          <p:cNvSpPr>
            <a:spLocks noGrp="1"/>
          </p:cNvSpPr>
          <p:nvPr>
            <p:ph type="body" idx="1"/>
          </p:nvPr>
        </p:nvSpPr>
        <p:spPr/>
        <p:txBody>
          <a:bodyPr/>
          <a:lstStyle/>
          <a:p>
            <a:r>
              <a:rPr lang="en-US" dirty="0"/>
              <a:t>In this presentation, I talked about the following things:</a:t>
            </a:r>
            <a:br>
              <a:rPr lang="en-US" dirty="0"/>
            </a:br>
            <a:r>
              <a:rPr lang="en-US" dirty="0"/>
              <a:t>Reviewed Pasture Bristol restaurant</a:t>
            </a:r>
          </a:p>
          <a:p>
            <a:r>
              <a:rPr lang="en-US" dirty="0"/>
              <a:t>Reviewed the SWOT analysis</a:t>
            </a:r>
          </a:p>
          <a:p>
            <a:r>
              <a:rPr lang="en-US" dirty="0"/>
              <a:t>Reviewed the PESTLE analysis of the hotel</a:t>
            </a:r>
          </a:p>
          <a:p>
            <a:r>
              <a:rPr lang="en-US" dirty="0"/>
              <a:t>Retention rates in UK</a:t>
            </a:r>
          </a:p>
          <a:p>
            <a:r>
              <a:rPr lang="en-US" dirty="0"/>
              <a:t>Reasons for high employee turnover</a:t>
            </a:r>
          </a:p>
          <a:p>
            <a:r>
              <a:rPr lang="en-US" dirty="0"/>
              <a:t>Retention strategies</a:t>
            </a:r>
          </a:p>
          <a:p>
            <a:r>
              <a:rPr lang="en-US" dirty="0"/>
              <a:t>Example of industry methods-Marriott</a:t>
            </a:r>
          </a:p>
          <a:p>
            <a:r>
              <a:rPr lang="en-US" dirty="0"/>
              <a:t>Role of transformative leadership</a:t>
            </a:r>
          </a:p>
          <a:p>
            <a:endParaRPr lang="en-US" dirty="0"/>
          </a:p>
        </p:txBody>
      </p:sp>
      <p:sp>
        <p:nvSpPr>
          <p:cNvPr id="4" name="Slide Number Placeholder 3">
            <a:extLst>
              <a:ext uri="{FF2B5EF4-FFF2-40B4-BE49-F238E27FC236}">
                <a16:creationId xmlns:a16="http://schemas.microsoft.com/office/drawing/2014/main" id="{60368B95-D565-FF23-EFE0-2BB1872D1CC9}"/>
              </a:ext>
            </a:extLst>
          </p:cNvPr>
          <p:cNvSpPr>
            <a:spLocks noGrp="1"/>
          </p:cNvSpPr>
          <p:nvPr>
            <p:ph type="sldNum" sz="quarter" idx="5"/>
          </p:nvPr>
        </p:nvSpPr>
        <p:spPr/>
        <p:txBody>
          <a:bodyPr/>
          <a:lstStyle/>
          <a:p>
            <a:fld id="{601C23F7-9415-44F5-B209-3509FFDE0619}" type="slidenum">
              <a:rPr lang="en-US" smtClean="0"/>
              <a:t>13</a:t>
            </a:fld>
            <a:endParaRPr lang="en-US"/>
          </a:p>
        </p:txBody>
      </p:sp>
    </p:spTree>
    <p:extLst>
      <p:ext uri="{BB962C8B-B14F-4D97-AF65-F5344CB8AC3E}">
        <p14:creationId xmlns:p14="http://schemas.microsoft.com/office/powerpoint/2010/main" val="33453312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17CF2-3F39-514C-9343-0D781988EB5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2467537-1776-D9BD-9AD1-2DB9A2DB14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8D1D030-8AA8-7B2E-D9CD-9F35B3965B83}"/>
              </a:ext>
            </a:extLst>
          </p:cNvPr>
          <p:cNvSpPr>
            <a:spLocks noGrp="1"/>
          </p:cNvSpPr>
          <p:nvPr>
            <p:ph type="dt" sz="half" idx="10"/>
          </p:nvPr>
        </p:nvSpPr>
        <p:spPr/>
        <p:txBody>
          <a:bodyPr/>
          <a:lstStyle/>
          <a:p>
            <a:fld id="{ABD6A7BE-14C2-4E9F-90CA-5290813A9A7D}" type="datetimeFigureOut">
              <a:rPr lang="en-US" smtClean="0"/>
              <a:t>2/24/2025</a:t>
            </a:fld>
            <a:endParaRPr lang="en-US"/>
          </a:p>
        </p:txBody>
      </p:sp>
      <p:sp>
        <p:nvSpPr>
          <p:cNvPr id="5" name="Footer Placeholder 4">
            <a:extLst>
              <a:ext uri="{FF2B5EF4-FFF2-40B4-BE49-F238E27FC236}">
                <a16:creationId xmlns:a16="http://schemas.microsoft.com/office/drawing/2014/main" id="{D58684D4-58CE-7173-1790-2AE0746602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E9E50DD-7703-F340-C5AC-0F8B4CA8C35B}"/>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30595185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4988F-9730-1344-6647-73F35678F2A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6D79959-5155-1EFE-277D-444A76F8A2F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7C3E7D-EE0B-C2BB-141C-E8D0CA12DA5E}"/>
              </a:ext>
            </a:extLst>
          </p:cNvPr>
          <p:cNvSpPr>
            <a:spLocks noGrp="1"/>
          </p:cNvSpPr>
          <p:nvPr>
            <p:ph type="dt" sz="half" idx="10"/>
          </p:nvPr>
        </p:nvSpPr>
        <p:spPr/>
        <p:txBody>
          <a:bodyPr/>
          <a:lstStyle/>
          <a:p>
            <a:fld id="{ABD6A7BE-14C2-4E9F-90CA-5290813A9A7D}" type="datetimeFigureOut">
              <a:rPr lang="en-US" smtClean="0"/>
              <a:t>2/24/2025</a:t>
            </a:fld>
            <a:endParaRPr lang="en-US"/>
          </a:p>
        </p:txBody>
      </p:sp>
      <p:sp>
        <p:nvSpPr>
          <p:cNvPr id="5" name="Footer Placeholder 4">
            <a:extLst>
              <a:ext uri="{FF2B5EF4-FFF2-40B4-BE49-F238E27FC236}">
                <a16:creationId xmlns:a16="http://schemas.microsoft.com/office/drawing/2014/main" id="{57ED9B16-6C8C-413E-1859-C4D0BE6319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B0025D-60F8-ADFE-7220-9E540C2ED7CC}"/>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28583835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57E3-F34B-840A-3D04-9AACFFD3B4D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DA5A9A3-F10B-BCDB-2744-B0D33B10DD1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FA53FC-D8CD-0251-295C-44290675956F}"/>
              </a:ext>
            </a:extLst>
          </p:cNvPr>
          <p:cNvSpPr>
            <a:spLocks noGrp="1"/>
          </p:cNvSpPr>
          <p:nvPr>
            <p:ph type="dt" sz="half" idx="10"/>
          </p:nvPr>
        </p:nvSpPr>
        <p:spPr/>
        <p:txBody>
          <a:bodyPr/>
          <a:lstStyle/>
          <a:p>
            <a:fld id="{ABD6A7BE-14C2-4E9F-90CA-5290813A9A7D}" type="datetimeFigureOut">
              <a:rPr lang="en-US" smtClean="0"/>
              <a:t>2/24/2025</a:t>
            </a:fld>
            <a:endParaRPr lang="en-US"/>
          </a:p>
        </p:txBody>
      </p:sp>
      <p:sp>
        <p:nvSpPr>
          <p:cNvPr id="5" name="Footer Placeholder 4">
            <a:extLst>
              <a:ext uri="{FF2B5EF4-FFF2-40B4-BE49-F238E27FC236}">
                <a16:creationId xmlns:a16="http://schemas.microsoft.com/office/drawing/2014/main" id="{076D7A99-4927-1F10-B13E-4292EB20E3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DDEB7-3CB6-3252-15C0-9D14CEA57518}"/>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246937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0C74E-D7DC-4960-38D2-9E623C45590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95E6B68-C471-52A8-D0EE-B0B5A6BE541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A91F609-F0A9-B576-8994-38237692349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334856C-1C15-3473-93CC-1A9A0E61F591}"/>
              </a:ext>
            </a:extLst>
          </p:cNvPr>
          <p:cNvSpPr>
            <a:spLocks noGrp="1"/>
          </p:cNvSpPr>
          <p:nvPr>
            <p:ph type="dt" sz="half" idx="10"/>
          </p:nvPr>
        </p:nvSpPr>
        <p:spPr/>
        <p:txBody>
          <a:bodyPr/>
          <a:lstStyle/>
          <a:p>
            <a:fld id="{ABD6A7BE-14C2-4E9F-90CA-5290813A9A7D}" type="datetimeFigureOut">
              <a:rPr lang="en-US" smtClean="0"/>
              <a:t>2/24/2025</a:t>
            </a:fld>
            <a:endParaRPr lang="en-US"/>
          </a:p>
        </p:txBody>
      </p:sp>
      <p:sp>
        <p:nvSpPr>
          <p:cNvPr id="6" name="Footer Placeholder 5">
            <a:extLst>
              <a:ext uri="{FF2B5EF4-FFF2-40B4-BE49-F238E27FC236}">
                <a16:creationId xmlns:a16="http://schemas.microsoft.com/office/drawing/2014/main" id="{B9D86AA0-3734-C5D3-22A9-AF4822F10AC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C86FAF-DA26-E8E5-E425-5676EAE4E101}"/>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11120396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47315-4D6F-3EF6-8A98-9FD82F7F7EE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EA89429-EAF9-FD40-43B7-5B6309DF55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1A7F7C-7EC8-12B6-2800-864EFBF6F58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43EB011-4D2E-1C82-9A53-015D55A079C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BDCDFD-83E5-283D-6E00-1BD4559CAF8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3BF53E0-98A5-E27E-0688-E8772BA58E64}"/>
              </a:ext>
            </a:extLst>
          </p:cNvPr>
          <p:cNvSpPr>
            <a:spLocks noGrp="1"/>
          </p:cNvSpPr>
          <p:nvPr>
            <p:ph type="dt" sz="half" idx="10"/>
          </p:nvPr>
        </p:nvSpPr>
        <p:spPr/>
        <p:txBody>
          <a:bodyPr/>
          <a:lstStyle/>
          <a:p>
            <a:fld id="{ABD6A7BE-14C2-4E9F-90CA-5290813A9A7D}" type="datetimeFigureOut">
              <a:rPr lang="en-US" smtClean="0"/>
              <a:t>2/24/2025</a:t>
            </a:fld>
            <a:endParaRPr lang="en-US"/>
          </a:p>
        </p:txBody>
      </p:sp>
      <p:sp>
        <p:nvSpPr>
          <p:cNvPr id="8" name="Footer Placeholder 7">
            <a:extLst>
              <a:ext uri="{FF2B5EF4-FFF2-40B4-BE49-F238E27FC236}">
                <a16:creationId xmlns:a16="http://schemas.microsoft.com/office/drawing/2014/main" id="{E8EA17E7-D37D-AC68-C968-C8DADA01123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6734E8B-CBF1-3B7B-C98E-168D30EC77AC}"/>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33206689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D1BE1-7656-DFD9-9414-ECE758402AD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18A0614-E351-6903-234F-7541F0CCA165}"/>
              </a:ext>
            </a:extLst>
          </p:cNvPr>
          <p:cNvSpPr>
            <a:spLocks noGrp="1"/>
          </p:cNvSpPr>
          <p:nvPr>
            <p:ph type="dt" sz="half" idx="10"/>
          </p:nvPr>
        </p:nvSpPr>
        <p:spPr/>
        <p:txBody>
          <a:bodyPr/>
          <a:lstStyle/>
          <a:p>
            <a:fld id="{ABD6A7BE-14C2-4E9F-90CA-5290813A9A7D}" type="datetimeFigureOut">
              <a:rPr lang="en-US" smtClean="0"/>
              <a:t>2/24/2025</a:t>
            </a:fld>
            <a:endParaRPr lang="en-US"/>
          </a:p>
        </p:txBody>
      </p:sp>
      <p:sp>
        <p:nvSpPr>
          <p:cNvPr id="4" name="Footer Placeholder 3">
            <a:extLst>
              <a:ext uri="{FF2B5EF4-FFF2-40B4-BE49-F238E27FC236}">
                <a16:creationId xmlns:a16="http://schemas.microsoft.com/office/drawing/2014/main" id="{CB605AFE-4351-87B5-87FE-2EDAE08CEE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AB47630-A8FD-5EBD-A01B-C1625C656FF2}"/>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2677375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7C4BB-AF90-4BA2-C326-8B5E44602CC5}"/>
              </a:ext>
            </a:extLst>
          </p:cNvPr>
          <p:cNvSpPr>
            <a:spLocks noGrp="1"/>
          </p:cNvSpPr>
          <p:nvPr>
            <p:ph type="dt" sz="half" idx="10"/>
          </p:nvPr>
        </p:nvSpPr>
        <p:spPr/>
        <p:txBody>
          <a:bodyPr/>
          <a:lstStyle/>
          <a:p>
            <a:fld id="{ABD6A7BE-14C2-4E9F-90CA-5290813A9A7D}" type="datetimeFigureOut">
              <a:rPr lang="en-US" smtClean="0"/>
              <a:t>2/24/2025</a:t>
            </a:fld>
            <a:endParaRPr lang="en-US"/>
          </a:p>
        </p:txBody>
      </p:sp>
      <p:sp>
        <p:nvSpPr>
          <p:cNvPr id="3" name="Footer Placeholder 2">
            <a:extLst>
              <a:ext uri="{FF2B5EF4-FFF2-40B4-BE49-F238E27FC236}">
                <a16:creationId xmlns:a16="http://schemas.microsoft.com/office/drawing/2014/main" id="{87D9113A-9ACD-2A57-DFD1-4480DC09249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98E07D0-AFF9-4197-4566-6B44CF6ACADD}"/>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1492934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A50AD-D868-AD05-9ADC-F443F82597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AFADED9-6969-32D5-7CE2-4C053D96C2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8C4A26D-56D2-D056-1A0C-187DBA9400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EDE956-680B-D3BA-9D08-AE33D8A63B11}"/>
              </a:ext>
            </a:extLst>
          </p:cNvPr>
          <p:cNvSpPr>
            <a:spLocks noGrp="1"/>
          </p:cNvSpPr>
          <p:nvPr>
            <p:ph type="dt" sz="half" idx="10"/>
          </p:nvPr>
        </p:nvSpPr>
        <p:spPr/>
        <p:txBody>
          <a:bodyPr/>
          <a:lstStyle/>
          <a:p>
            <a:fld id="{ABD6A7BE-14C2-4E9F-90CA-5290813A9A7D}" type="datetimeFigureOut">
              <a:rPr lang="en-US" smtClean="0"/>
              <a:t>2/24/2025</a:t>
            </a:fld>
            <a:endParaRPr lang="en-US"/>
          </a:p>
        </p:txBody>
      </p:sp>
      <p:sp>
        <p:nvSpPr>
          <p:cNvPr id="6" name="Footer Placeholder 5">
            <a:extLst>
              <a:ext uri="{FF2B5EF4-FFF2-40B4-BE49-F238E27FC236}">
                <a16:creationId xmlns:a16="http://schemas.microsoft.com/office/drawing/2014/main" id="{86A476C2-B7EB-5069-9F3C-D8C65CD0FB5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4EE57B1-FEA6-8F54-0B85-9724F1CCF7B0}"/>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4289110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F142E-1E17-221A-678F-9057DCFAB2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E20328B-BC81-12C1-6F01-41C2657155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A84CA74-3F8E-551F-3BA1-2CD1634900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E96736-E2D6-5B61-D74B-F4DFD3B9721D}"/>
              </a:ext>
            </a:extLst>
          </p:cNvPr>
          <p:cNvSpPr>
            <a:spLocks noGrp="1"/>
          </p:cNvSpPr>
          <p:nvPr>
            <p:ph type="dt" sz="half" idx="10"/>
          </p:nvPr>
        </p:nvSpPr>
        <p:spPr/>
        <p:txBody>
          <a:bodyPr/>
          <a:lstStyle/>
          <a:p>
            <a:fld id="{ABD6A7BE-14C2-4E9F-90CA-5290813A9A7D}" type="datetimeFigureOut">
              <a:rPr lang="en-US" smtClean="0"/>
              <a:t>2/24/2025</a:t>
            </a:fld>
            <a:endParaRPr lang="en-US"/>
          </a:p>
        </p:txBody>
      </p:sp>
      <p:sp>
        <p:nvSpPr>
          <p:cNvPr id="6" name="Footer Placeholder 5">
            <a:extLst>
              <a:ext uri="{FF2B5EF4-FFF2-40B4-BE49-F238E27FC236}">
                <a16:creationId xmlns:a16="http://schemas.microsoft.com/office/drawing/2014/main" id="{368368D9-657A-BD42-1A7C-BA128AA03E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235FF0-3522-F4AE-F845-DE42E87BDC1F}"/>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17782985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07975-2FEB-AF9A-005E-C3ACD73FAA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394D684-0D6E-386C-3153-A68DBAE648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78A6D06-B5C2-F1A7-9A52-63BAAA6A68A9}"/>
              </a:ext>
            </a:extLst>
          </p:cNvPr>
          <p:cNvSpPr>
            <a:spLocks noGrp="1"/>
          </p:cNvSpPr>
          <p:nvPr>
            <p:ph type="dt" sz="half" idx="10"/>
          </p:nvPr>
        </p:nvSpPr>
        <p:spPr/>
        <p:txBody>
          <a:bodyPr/>
          <a:lstStyle/>
          <a:p>
            <a:fld id="{ABD6A7BE-14C2-4E9F-90CA-5290813A9A7D}" type="datetimeFigureOut">
              <a:rPr lang="en-US" smtClean="0"/>
              <a:t>2/24/2025</a:t>
            </a:fld>
            <a:endParaRPr lang="en-US"/>
          </a:p>
        </p:txBody>
      </p:sp>
      <p:sp>
        <p:nvSpPr>
          <p:cNvPr id="5" name="Footer Placeholder 4">
            <a:extLst>
              <a:ext uri="{FF2B5EF4-FFF2-40B4-BE49-F238E27FC236}">
                <a16:creationId xmlns:a16="http://schemas.microsoft.com/office/drawing/2014/main" id="{D3517956-1D56-00B5-F68D-08D5769CD4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7649480-B845-BE7C-2211-58871B132BE0}"/>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1893462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4B679B-B262-368F-F609-51103AE3EE1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6081D93-1158-50CA-4B3A-FC77A61234A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7F9BDF7-1CC4-B6C1-8DDB-6AA9DF21517E}"/>
              </a:ext>
            </a:extLst>
          </p:cNvPr>
          <p:cNvSpPr>
            <a:spLocks noGrp="1"/>
          </p:cNvSpPr>
          <p:nvPr>
            <p:ph type="dt" sz="half" idx="10"/>
          </p:nvPr>
        </p:nvSpPr>
        <p:spPr/>
        <p:txBody>
          <a:bodyPr/>
          <a:lstStyle/>
          <a:p>
            <a:fld id="{ABD6A7BE-14C2-4E9F-90CA-5290813A9A7D}" type="datetimeFigureOut">
              <a:rPr lang="en-US" smtClean="0"/>
              <a:t>2/24/2025</a:t>
            </a:fld>
            <a:endParaRPr lang="en-US"/>
          </a:p>
        </p:txBody>
      </p:sp>
      <p:sp>
        <p:nvSpPr>
          <p:cNvPr id="5" name="Footer Placeholder 4">
            <a:extLst>
              <a:ext uri="{FF2B5EF4-FFF2-40B4-BE49-F238E27FC236}">
                <a16:creationId xmlns:a16="http://schemas.microsoft.com/office/drawing/2014/main" id="{91E7FAC5-5D2B-2FE4-7143-E0D0550F70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826231-C211-A200-99D2-6C83BEB13DD3}"/>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1538058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C743E9-CF3E-DB11-B5C4-499F8DD258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6132322-A383-2760-D839-398383C710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B62BF05-8DBB-6407-401D-F59FA41743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D6A7BE-14C2-4E9F-90CA-5290813A9A7D}" type="datetimeFigureOut">
              <a:rPr lang="en-US" smtClean="0"/>
              <a:t>2/24/2025</a:t>
            </a:fld>
            <a:endParaRPr lang="en-US"/>
          </a:p>
        </p:txBody>
      </p:sp>
      <p:sp>
        <p:nvSpPr>
          <p:cNvPr id="5" name="Footer Placeholder 4">
            <a:extLst>
              <a:ext uri="{FF2B5EF4-FFF2-40B4-BE49-F238E27FC236}">
                <a16:creationId xmlns:a16="http://schemas.microsoft.com/office/drawing/2014/main" id="{DA53B87F-5290-AAAD-9596-8454252646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1533045-455B-B1C4-64E5-91BF44FB40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3A50FF-D7B1-4270-97E6-026A2EBB823D}" type="slidenum">
              <a:rPr lang="en-US" smtClean="0"/>
              <a:t>‹#›</a:t>
            </a:fld>
            <a:endParaRPr lang="en-US"/>
          </a:p>
        </p:txBody>
      </p:sp>
    </p:spTree>
    <p:extLst>
      <p:ext uri="{BB962C8B-B14F-4D97-AF65-F5344CB8AC3E}">
        <p14:creationId xmlns:p14="http://schemas.microsoft.com/office/powerpoint/2010/main" val="41498559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microsoft.com/office/2007/relationships/hdphoto" Target="../media/hdphoto1.wdp"/><Relationship Id="rId5" Type="http://schemas.openxmlformats.org/officeDocument/2006/relationships/image" Target="../media/image4.png"/><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microsoft.com/office/2007/relationships/hdphoto" Target="../media/hdphoto2.wdp"/><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hyperlink" Target="https://www.theaccessgroup.com/en-gb/hospitality/resources/hospitality-staff-and-hr-resources/reduce-staff-turnover/" TargetMode="External"/><Relationship Id="rId3" Type="http://schemas.openxmlformats.org/officeDocument/2006/relationships/hyperlink" Target="https://www.cipd.org/uk/views-and-insights/thought-leadership/cipd-voice/benchmarking-employee-turnover/" TargetMode="External"/><Relationship Id="rId7" Type="http://schemas.openxmlformats.org/officeDocument/2006/relationships/hyperlink" Target="https://doi.org/10.3390/su14052885" TargetMode="External"/><Relationship Id="rId2" Type="http://schemas.openxmlformats.org/officeDocument/2006/relationships/hyperlink" Target="https://www.greatplacetowork.com/resources/podcast/marriott-ty-breland-workplace-flexibility" TargetMode="External"/><Relationship Id="rId1" Type="http://schemas.openxmlformats.org/officeDocument/2006/relationships/slideLayout" Target="../slideLayouts/slideLayout7.xml"/><Relationship Id="rId6" Type="http://schemas.openxmlformats.org/officeDocument/2006/relationships/hyperlink" Target="https://migrationobservatory.ox.ac.uk/resources/briefings/migrants-in-the-uk-labour-market-an-overview/" TargetMode="External"/><Relationship Id="rId5" Type="http://schemas.openxmlformats.org/officeDocument/2006/relationships/hyperlink" Target="https://doi.org/10.1016/j.ijhm.2023.103678" TargetMode="External"/><Relationship Id="rId4" Type="http://schemas.openxmlformats.org/officeDocument/2006/relationships/hyperlink" Target="https://doi.org/10.3390/su16209022"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youthemployment.org.uk/dev/wp-content/uploads/2018/09/UK-Hospitality-Workforce-Commission-2030.pdf" TargetMode="External"/><Relationship Id="rId3" Type="http://schemas.openxmlformats.org/officeDocument/2006/relationships/hyperlink" Target="https://www.ons.gov.uk/economy/inflationandpriceindices" TargetMode="External"/><Relationship Id="rId7" Type="http://schemas.openxmlformats.org/officeDocument/2006/relationships/hyperlink" Target="https://www.tripadvisor.com/Restaurant_Review-g186220-d13540500-Reviews-Pasture-Bristol_England.html" TargetMode="External"/><Relationship Id="rId2" Type="http://schemas.openxmlformats.org/officeDocument/2006/relationships/hyperlink" Target="https://www.hospitalityandcateringnews.com/2024/06/the-ongoing-economic-and-cultural-impact-of-brexit-on-the-uk-hospitality-industry-a-litany-of-broken-promises/" TargetMode="External"/><Relationship Id="rId1" Type="http://schemas.openxmlformats.org/officeDocument/2006/relationships/slideLayout" Target="../slideLayouts/slideLayout7.xml"/><Relationship Id="rId6" Type="http://schemas.openxmlformats.org/officeDocument/2006/relationships/hyperlink" Target="https://doi.org/10.3389/fpsyg.2020.00314" TargetMode="External"/><Relationship Id="rId5" Type="http://schemas.openxmlformats.org/officeDocument/2006/relationships/hyperlink" Target="https://doi.org/10.32473/aimlrb.1.1.138287" TargetMode="External"/><Relationship Id="rId4" Type="http://schemas.openxmlformats.org/officeDocument/2006/relationships/hyperlink" Target="https://pasturerestaurant.com/about/" TargetMode="External"/><Relationship Id="rId9" Type="http://schemas.openxmlformats.org/officeDocument/2006/relationships/hyperlink" Target="https://doi.org/10.1016/j.ijhm.2022.10335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769005-46A4-334A-3389-1905B7757134}"/>
              </a:ext>
            </a:extLst>
          </p:cNvPr>
          <p:cNvSpPr>
            <a:spLocks noGrp="1"/>
          </p:cNvSpPr>
          <p:nvPr>
            <p:ph idx="1"/>
          </p:nvPr>
        </p:nvSpPr>
        <p:spPr>
          <a:xfrm>
            <a:off x="838200" y="2067339"/>
            <a:ext cx="10515600" cy="4109623"/>
          </a:xfrm>
        </p:spPr>
        <p:txBody>
          <a:bodyPr/>
          <a:lstStyle/>
          <a:p>
            <a:pPr algn="ctr"/>
            <a:r>
              <a:rPr lang="en-GB"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831584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0000"/>
            <a:lum/>
          </a:blip>
          <a:srcRect/>
          <a:stretch>
            <a:fillRect t="-9000" b="-9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0D0320-4C96-F3E6-5053-70B923427353}"/>
              </a:ext>
            </a:extLst>
          </p:cNvPr>
          <p:cNvSpPr txBox="1"/>
          <p:nvPr/>
        </p:nvSpPr>
        <p:spPr>
          <a:xfrm>
            <a:off x="1524000" y="3760304"/>
            <a:ext cx="9356035" cy="3200876"/>
          </a:xfrm>
          <a:prstGeom prst="rect">
            <a:avLst/>
          </a:prstGeom>
          <a:solidFill>
            <a:schemeClr val="bg1">
              <a:alpha val="81000"/>
            </a:schemeClr>
          </a:solidFill>
          <a:effectLst>
            <a:softEdge rad="266700"/>
          </a:effectLst>
        </p:spPr>
        <p:txBody>
          <a:bodyPr wrap="square" lIns="548640" rtlCol="0">
            <a:spAutoFit/>
          </a:bodyPr>
          <a:lstStyle/>
          <a:p>
            <a:pPr algn="ctr"/>
            <a:r>
              <a:rPr lang="en-GB" sz="2800" dirty="0"/>
              <a:t>The impacts of the macro environment on human resources management and personal management</a:t>
            </a:r>
          </a:p>
          <a:p>
            <a:pPr algn="ctr"/>
            <a:r>
              <a:rPr lang="en-US" sz="2000" b="1" dirty="0">
                <a:solidFill>
                  <a:schemeClr val="accent5">
                    <a:lumMod val="50000"/>
                  </a:schemeClr>
                </a:solidFill>
                <a:latin typeface="Bell MT" panose="02020503060305020303" pitchFamily="18" charset="0"/>
              </a:rPr>
              <a:t>Retention Rates in the UK</a:t>
            </a:r>
          </a:p>
          <a:p>
            <a:pPr algn="ctr">
              <a:lnSpc>
                <a:spcPct val="150000"/>
              </a:lnSpc>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Module: Professional Service - BMGM5005</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Student Name: Raluca Georgiana Chiparus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Zosan</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-2239463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Lecturer’s Name: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Jemma Smith</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endParaRPr lang="en-US" sz="2000" b="1" dirty="0">
              <a:solidFill>
                <a:schemeClr val="accent5">
                  <a:lumMod val="50000"/>
                </a:schemeClr>
              </a:solidFill>
              <a:latin typeface="Bell MT" panose="02020503060305020303" pitchFamily="18" charset="0"/>
            </a:endParaRPr>
          </a:p>
        </p:txBody>
      </p:sp>
    </p:spTree>
    <p:extLst>
      <p:ext uri="{BB962C8B-B14F-4D97-AF65-F5344CB8AC3E}">
        <p14:creationId xmlns:p14="http://schemas.microsoft.com/office/powerpoint/2010/main" val="3090623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0D0320-4C96-F3E6-5053-70B923427353}"/>
              </a:ext>
            </a:extLst>
          </p:cNvPr>
          <p:cNvSpPr txBox="1"/>
          <p:nvPr/>
        </p:nvSpPr>
        <p:spPr>
          <a:xfrm>
            <a:off x="0" y="429765"/>
            <a:ext cx="10786532" cy="6428235"/>
          </a:xfrm>
          <a:prstGeom prst="rect">
            <a:avLst/>
          </a:prstGeom>
          <a:noFill/>
        </p:spPr>
        <p:txBody>
          <a:bodyPr wrap="square" rtlCol="0">
            <a:spAutoFit/>
          </a:bodyPr>
          <a:lstStyle/>
          <a:p>
            <a:pPr algn="ctr"/>
            <a:r>
              <a:rPr lang="en-US" sz="3200" b="1" dirty="0">
                <a:solidFill>
                  <a:schemeClr val="accent6">
                    <a:lumMod val="50000"/>
                  </a:schemeClr>
                </a:solidFill>
                <a:latin typeface="Bell MT" panose="02020503060305020303" pitchFamily="18" charset="0"/>
              </a:rPr>
              <a:t>INTRODUCTION</a:t>
            </a:r>
          </a:p>
          <a:p>
            <a:pPr marL="457200" indent="-457200">
              <a:lnSpc>
                <a:spcPct val="150000"/>
              </a:lnSpc>
              <a:buFont typeface="Wingdings" panose="05000000000000000000" pitchFamily="2" charset="2"/>
              <a:buChar char="ü"/>
            </a:pPr>
            <a:r>
              <a:rPr lang="en-US" sz="3200" dirty="0">
                <a:solidFill>
                  <a:schemeClr val="accent1">
                    <a:lumMod val="50000"/>
                  </a:schemeClr>
                </a:solidFill>
                <a:latin typeface="Bell MT" panose="02020503060305020303" pitchFamily="18" charset="0"/>
              </a:rPr>
              <a:t>The Pasture Bristol was established in 2018 by Sam Elliott.</a:t>
            </a:r>
          </a:p>
          <a:p>
            <a:pPr marL="457200" indent="-457200">
              <a:lnSpc>
                <a:spcPct val="150000"/>
              </a:lnSpc>
              <a:buFont typeface="Wingdings" panose="05000000000000000000" pitchFamily="2" charset="2"/>
              <a:buChar char="ü"/>
            </a:pPr>
            <a:r>
              <a:rPr lang="en-US" sz="3200" dirty="0">
                <a:solidFill>
                  <a:schemeClr val="accent1">
                    <a:lumMod val="50000"/>
                  </a:schemeClr>
                </a:solidFill>
                <a:latin typeface="Bell MT" panose="02020503060305020303" pitchFamily="18" charset="0"/>
              </a:rPr>
              <a:t>The restaurant’s motivation revolves around establishing a sustainable restaurant (Pasture Restaurant, 2025).</a:t>
            </a:r>
          </a:p>
          <a:p>
            <a:pPr marL="457200" indent="-457200">
              <a:lnSpc>
                <a:spcPct val="150000"/>
              </a:lnSpc>
              <a:buFont typeface="Wingdings" panose="05000000000000000000" pitchFamily="2" charset="2"/>
              <a:buChar char="ü"/>
            </a:pPr>
            <a:r>
              <a:rPr lang="en-US" sz="3200" dirty="0">
                <a:solidFill>
                  <a:schemeClr val="accent1">
                    <a:lumMod val="50000"/>
                  </a:schemeClr>
                </a:solidFill>
                <a:latin typeface="Bell MT" panose="02020503060305020303" pitchFamily="18" charset="0"/>
              </a:rPr>
              <a:t>Today, Pasture Bristol has several restaurants in 3 major UK cities.</a:t>
            </a:r>
          </a:p>
          <a:p>
            <a:pPr marL="457200" indent="-457200">
              <a:lnSpc>
                <a:spcPct val="150000"/>
              </a:lnSpc>
              <a:buFont typeface="Wingdings" panose="05000000000000000000" pitchFamily="2" charset="2"/>
              <a:buChar char="ü"/>
            </a:pPr>
            <a:r>
              <a:rPr lang="en-US" sz="3200" dirty="0">
                <a:solidFill>
                  <a:schemeClr val="accent1">
                    <a:lumMod val="50000"/>
                  </a:schemeClr>
                </a:solidFill>
                <a:latin typeface="Bell MT" panose="02020503060305020303" pitchFamily="18" charset="0"/>
              </a:rPr>
              <a:t>Review of the external factors that affect internal factors that affect employee turnover.</a:t>
            </a:r>
          </a:p>
          <a:p>
            <a:pPr marL="457200" indent="-457200">
              <a:lnSpc>
                <a:spcPct val="150000"/>
              </a:lnSpc>
              <a:buFont typeface="Wingdings" panose="05000000000000000000" pitchFamily="2" charset="2"/>
              <a:buChar char="ü"/>
            </a:pPr>
            <a:r>
              <a:rPr lang="en-US" sz="3200" dirty="0">
                <a:solidFill>
                  <a:schemeClr val="accent1">
                    <a:lumMod val="50000"/>
                  </a:schemeClr>
                </a:solidFill>
                <a:latin typeface="Bell MT" panose="02020503060305020303" pitchFamily="18" charset="0"/>
              </a:rPr>
              <a:t>Conduct as SWOT and PEST analysis of Pasture Bristol.</a:t>
            </a:r>
          </a:p>
        </p:txBody>
      </p:sp>
    </p:spTree>
    <p:extLst>
      <p:ext uri="{BB962C8B-B14F-4D97-AF65-F5344CB8AC3E}">
        <p14:creationId xmlns:p14="http://schemas.microsoft.com/office/powerpoint/2010/main" val="14585757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0D0320-4C96-F3E6-5053-70B923427353}"/>
              </a:ext>
            </a:extLst>
          </p:cNvPr>
          <p:cNvSpPr txBox="1"/>
          <p:nvPr/>
        </p:nvSpPr>
        <p:spPr>
          <a:xfrm>
            <a:off x="0" y="429765"/>
            <a:ext cx="9759819" cy="3473580"/>
          </a:xfrm>
          <a:prstGeom prst="rect">
            <a:avLst/>
          </a:prstGeom>
          <a:noFill/>
        </p:spPr>
        <p:txBody>
          <a:bodyPr wrap="square" rtlCol="0">
            <a:spAutoFit/>
          </a:bodyPr>
          <a:lstStyle/>
          <a:p>
            <a:r>
              <a:rPr lang="en-US" sz="3200" b="1" dirty="0">
                <a:solidFill>
                  <a:schemeClr val="accent5">
                    <a:lumMod val="50000"/>
                  </a:schemeClr>
                </a:solidFill>
                <a:latin typeface="Bell MT" panose="02020503060305020303" pitchFamily="18" charset="0"/>
              </a:rPr>
              <a:t>SWOT Analysis (A)</a:t>
            </a:r>
          </a:p>
          <a:p>
            <a:pPr>
              <a:lnSpc>
                <a:spcPct val="150000"/>
              </a:lnSpc>
            </a:pPr>
            <a:r>
              <a:rPr lang="en-US" sz="3200" b="1" dirty="0">
                <a:solidFill>
                  <a:schemeClr val="accent6"/>
                </a:solidFill>
                <a:latin typeface="Bell MT" panose="02020503060305020303" pitchFamily="18" charset="0"/>
              </a:rPr>
              <a:t>Strengths </a:t>
            </a:r>
          </a:p>
          <a:p>
            <a:pPr marL="457200" indent="-457200">
              <a:lnSpc>
                <a:spcPct val="150000"/>
              </a:lnSpc>
              <a:buFont typeface="Wingdings" panose="05000000000000000000" pitchFamily="2" charset="2"/>
              <a:buChar char="ü"/>
            </a:pPr>
            <a:r>
              <a:rPr lang="en-US" sz="3200" dirty="0">
                <a:solidFill>
                  <a:schemeClr val="accent1">
                    <a:lumMod val="50000"/>
                  </a:schemeClr>
                </a:solidFill>
                <a:latin typeface="Bell MT" panose="02020503060305020303" pitchFamily="18" charset="0"/>
              </a:rPr>
              <a:t>Pasture Bristol has a strong brand reputation over quality food.</a:t>
            </a:r>
          </a:p>
          <a:p>
            <a:pPr marL="457200" indent="-457200">
              <a:lnSpc>
                <a:spcPct val="150000"/>
              </a:lnSpc>
              <a:buFont typeface="Wingdings" panose="05000000000000000000" pitchFamily="2" charset="2"/>
              <a:buChar char="ü"/>
            </a:pPr>
            <a:r>
              <a:rPr lang="en-US" sz="3200" dirty="0">
                <a:solidFill>
                  <a:schemeClr val="accent1">
                    <a:lumMod val="50000"/>
                  </a:schemeClr>
                </a:solidFill>
                <a:latin typeface="Bell MT" panose="02020503060305020303" pitchFamily="18" charset="0"/>
              </a:rPr>
              <a:t>Pasture Bristol has a strong reputation as sustainable.</a:t>
            </a:r>
          </a:p>
        </p:txBody>
      </p:sp>
      <p:pic>
        <p:nvPicPr>
          <p:cNvPr id="3" name="Graphic 2" descr="Muscular arm with solid fill">
            <a:extLst>
              <a:ext uri="{FF2B5EF4-FFF2-40B4-BE49-F238E27FC236}">
                <a16:creationId xmlns:a16="http://schemas.microsoft.com/office/drawing/2014/main" id="{ACE5AEFC-E7B4-3964-82C2-F5A878C64D9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714793" y="489857"/>
            <a:ext cx="3026228" cy="3026228"/>
          </a:xfrm>
          <a:prstGeom prst="rect">
            <a:avLst/>
          </a:prstGeom>
        </p:spPr>
      </p:pic>
      <p:sp>
        <p:nvSpPr>
          <p:cNvPr id="6" name="TextBox 5">
            <a:extLst>
              <a:ext uri="{FF2B5EF4-FFF2-40B4-BE49-F238E27FC236}">
                <a16:creationId xmlns:a16="http://schemas.microsoft.com/office/drawing/2014/main" id="{905A72BA-91F9-533A-50B4-4894D431CBAB}"/>
              </a:ext>
            </a:extLst>
          </p:cNvPr>
          <p:cNvSpPr txBox="1"/>
          <p:nvPr/>
        </p:nvSpPr>
        <p:spPr>
          <a:xfrm>
            <a:off x="3415003" y="3876863"/>
            <a:ext cx="8776997" cy="2981137"/>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3200" b="1" i="0" u="none" strike="noStrike" kern="1200" cap="none" spc="0" normalizeH="0" baseline="0" noProof="0" dirty="0">
                <a:ln>
                  <a:noFill/>
                </a:ln>
                <a:solidFill>
                  <a:schemeClr val="accent6"/>
                </a:solidFill>
                <a:effectLst/>
                <a:uLnTx/>
                <a:uFillTx/>
                <a:latin typeface="Bell MT" panose="02020503060305020303" pitchFamily="18" charset="0"/>
                <a:ea typeface="+mn-ea"/>
                <a:cs typeface="+mn-cs"/>
              </a:rPr>
              <a:t>Weaknesses</a:t>
            </a:r>
          </a:p>
          <a:p>
            <a:pPr marL="457200" marR="0" lvl="0" indent="-457200" algn="l" defTabSz="914400" rtl="0"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en-US" sz="3200" b="0" i="0" u="none" strike="noStrike" kern="1200" cap="none" spc="0" normalizeH="0" baseline="0" noProof="0" dirty="0">
                <a:ln>
                  <a:noFill/>
                </a:ln>
                <a:solidFill>
                  <a:srgbClr val="4472C4">
                    <a:lumMod val="50000"/>
                  </a:srgbClr>
                </a:solidFill>
                <a:effectLst/>
                <a:uLnTx/>
                <a:uFillTx/>
                <a:latin typeface="Bell MT" panose="02020503060305020303" pitchFamily="18" charset="0"/>
                <a:ea typeface="+mn-ea"/>
                <a:cs typeface="+mn-cs"/>
              </a:rPr>
              <a:t>Pasture Bristol has limited vegetarian offerings.</a:t>
            </a:r>
          </a:p>
          <a:p>
            <a:pPr marL="457200" marR="0" lvl="0" indent="-457200" algn="l" defTabSz="914400" rtl="0"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en-US" sz="3200" b="0" i="0" u="none" strike="noStrike" kern="1200" cap="none" spc="0" normalizeH="0" baseline="0" noProof="0" dirty="0">
                <a:ln>
                  <a:noFill/>
                </a:ln>
                <a:solidFill>
                  <a:srgbClr val="4472C4">
                    <a:lumMod val="50000"/>
                  </a:srgbClr>
                </a:solidFill>
                <a:effectLst/>
                <a:uLnTx/>
                <a:uFillTx/>
                <a:latin typeface="Bell MT" panose="02020503060305020303" pitchFamily="18" charset="0"/>
                <a:ea typeface="+mn-ea"/>
                <a:cs typeface="+mn-cs"/>
              </a:rPr>
              <a:t>Foreseeable problems with employee retention as limited Gen Z staff</a:t>
            </a:r>
          </a:p>
        </p:txBody>
      </p:sp>
      <p:pic>
        <p:nvPicPr>
          <p:cNvPr id="7" name="Picture 6">
            <a:extLst>
              <a:ext uri="{FF2B5EF4-FFF2-40B4-BE49-F238E27FC236}">
                <a16:creationId xmlns:a16="http://schemas.microsoft.com/office/drawing/2014/main" id="{D07B9D4B-139C-D84D-F9D6-76FACDF246ED}"/>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4000" b="98667" l="1778" r="96889">
                        <a14:foregroundMark x1="21333" y1="76444" x2="21333" y2="76444"/>
                        <a14:foregroundMark x1="33778" y1="57778" x2="33778" y2="57778"/>
                        <a14:foregroundMark x1="1778" y1="89778" x2="1778" y2="89778"/>
                        <a14:foregroundMark x1="8889" y1="97333" x2="8889" y2="97333"/>
                        <a14:foregroundMark x1="20000" y1="99111" x2="20000" y2="99111"/>
                        <a14:foregroundMark x1="33778" y1="89778" x2="33778" y2="89778"/>
                        <a14:foregroundMark x1="66222" y1="73333" x2="66222" y2="73333"/>
                        <a14:foregroundMark x1="82667" y1="67556" x2="82667" y2="67556"/>
                        <a14:foregroundMark x1="86667" y1="50667" x2="86667" y2="50667"/>
                        <a14:foregroundMark x1="80444" y1="34222" x2="80444" y2="34222"/>
                        <a14:foregroundMark x1="89778" y1="4444" x2="89778" y2="4444"/>
                        <a14:foregroundMark x1="96889" y1="21778" x2="96889" y2="21778"/>
                        <a14:foregroundMark x1="32444" y1="22667" x2="32444" y2="22667"/>
                        <a14:foregroundMark x1="16444" y1="30667" x2="16444" y2="30667"/>
                        <a14:foregroundMark x1="15556" y1="46222" x2="15556" y2="46222"/>
                      </a14:backgroundRemoval>
                    </a14:imgEffect>
                  </a14:imgLayer>
                </a14:imgProps>
              </a:ext>
            </a:extLst>
          </a:blip>
          <a:stretch>
            <a:fillRect/>
          </a:stretch>
        </p:blipFill>
        <p:spPr>
          <a:xfrm>
            <a:off x="153859" y="3727483"/>
            <a:ext cx="3130517" cy="3130517"/>
          </a:xfrm>
          <a:prstGeom prst="rect">
            <a:avLst/>
          </a:prstGeom>
        </p:spPr>
      </p:pic>
      <p:sp>
        <p:nvSpPr>
          <p:cNvPr id="5" name="TextBox 4">
            <a:extLst>
              <a:ext uri="{FF2B5EF4-FFF2-40B4-BE49-F238E27FC236}">
                <a16:creationId xmlns:a16="http://schemas.microsoft.com/office/drawing/2014/main" id="{E8DECF48-E3FA-FE8A-B967-185D52FCA1D8}"/>
              </a:ext>
            </a:extLst>
          </p:cNvPr>
          <p:cNvSpPr txBox="1"/>
          <p:nvPr/>
        </p:nvSpPr>
        <p:spPr>
          <a:xfrm>
            <a:off x="7123924" y="6506003"/>
            <a:ext cx="5416419" cy="369332"/>
          </a:xfrm>
          <a:prstGeom prst="rect">
            <a:avLst/>
          </a:prstGeom>
          <a:noFill/>
        </p:spPr>
        <p:txBody>
          <a:bodyPr wrap="square">
            <a:spAutoFit/>
          </a:bodyPr>
          <a:lstStyle/>
          <a:p>
            <a:r>
              <a:rPr kumimoji="0" lang="en-US" b="0" i="0" u="none" strike="noStrike" kern="1200" cap="none" spc="0" normalizeH="0" baseline="0" noProof="0" dirty="0">
                <a:ln>
                  <a:noFill/>
                </a:ln>
                <a:solidFill>
                  <a:srgbClr val="4472C4">
                    <a:lumMod val="50000"/>
                  </a:srgbClr>
                </a:solidFill>
                <a:effectLst/>
                <a:uLnTx/>
                <a:uFillTx/>
                <a:latin typeface="Bell MT" panose="02020503060305020303" pitchFamily="18" charset="0"/>
                <a:ea typeface="+mn-ea"/>
                <a:cs typeface="+mn-cs"/>
              </a:rPr>
              <a:t>(TripAdvisor; Fei et al., 2024; </a:t>
            </a:r>
            <a:r>
              <a:rPr kumimoji="0" lang="fr-FR" b="0" i="0" u="none" strike="noStrike" kern="1200" cap="none" spc="0" normalizeH="0" baseline="0" noProof="0" dirty="0">
                <a:ln>
                  <a:noFill/>
                </a:ln>
                <a:solidFill>
                  <a:srgbClr val="4472C4">
                    <a:lumMod val="50000"/>
                  </a:srgbClr>
                </a:solidFill>
                <a:effectLst/>
                <a:uLnTx/>
                <a:uFillTx/>
                <a:latin typeface="Bell MT" panose="02020503060305020303" pitchFamily="18" charset="0"/>
                <a:ea typeface="+mn-ea"/>
                <a:cs typeface="+mn-cs"/>
              </a:rPr>
              <a:t>de Villiers et al., 2024) </a:t>
            </a:r>
            <a:endParaRPr lang="en-US" dirty="0"/>
          </a:p>
        </p:txBody>
      </p:sp>
    </p:spTree>
    <p:extLst>
      <p:ext uri="{BB962C8B-B14F-4D97-AF65-F5344CB8AC3E}">
        <p14:creationId xmlns:p14="http://schemas.microsoft.com/office/powerpoint/2010/main" val="40222958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FF99DBF3-8CEC-64A6-A5B9-CD2F8CC8D41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4863418-A4C9-DEBA-D449-C00F8C377BC5}"/>
              </a:ext>
            </a:extLst>
          </p:cNvPr>
          <p:cNvSpPr txBox="1"/>
          <p:nvPr/>
        </p:nvSpPr>
        <p:spPr>
          <a:xfrm>
            <a:off x="-1" y="213049"/>
            <a:ext cx="9181323" cy="4212243"/>
          </a:xfrm>
          <a:prstGeom prst="rect">
            <a:avLst/>
          </a:prstGeom>
          <a:noFill/>
        </p:spPr>
        <p:txBody>
          <a:bodyPr wrap="square" rtlCol="0">
            <a:spAutoFit/>
          </a:bodyPr>
          <a:lstStyle/>
          <a:p>
            <a:r>
              <a:rPr lang="en-US" sz="3200" b="1" dirty="0">
                <a:solidFill>
                  <a:schemeClr val="accent5">
                    <a:lumMod val="50000"/>
                  </a:schemeClr>
                </a:solidFill>
                <a:latin typeface="Bell MT" panose="02020503060305020303" pitchFamily="18" charset="0"/>
              </a:rPr>
              <a:t>SWOT Analysis (B)</a:t>
            </a:r>
          </a:p>
          <a:p>
            <a:pPr>
              <a:lnSpc>
                <a:spcPct val="150000"/>
              </a:lnSpc>
            </a:pPr>
            <a:r>
              <a:rPr lang="en-US" sz="3200" b="1" dirty="0">
                <a:solidFill>
                  <a:schemeClr val="accent6"/>
                </a:solidFill>
                <a:latin typeface="Bell MT" panose="02020503060305020303" pitchFamily="18" charset="0"/>
              </a:rPr>
              <a:t>Opportunities</a:t>
            </a:r>
          </a:p>
          <a:p>
            <a:pPr marL="457200" indent="-457200">
              <a:lnSpc>
                <a:spcPct val="150000"/>
              </a:lnSpc>
              <a:buFont typeface="Wingdings" panose="05000000000000000000" pitchFamily="2" charset="2"/>
              <a:buChar char="ü"/>
            </a:pPr>
            <a:r>
              <a:rPr lang="en-US" sz="3200" dirty="0">
                <a:solidFill>
                  <a:schemeClr val="accent1">
                    <a:lumMod val="50000"/>
                  </a:schemeClr>
                </a:solidFill>
                <a:latin typeface="Bell MT" panose="02020503060305020303" pitchFamily="18" charset="0"/>
              </a:rPr>
              <a:t>Pasture Bristol has an opportunity to leverage technology to enhance customer experience.</a:t>
            </a:r>
          </a:p>
          <a:p>
            <a:pPr marL="457200" indent="-457200">
              <a:lnSpc>
                <a:spcPct val="150000"/>
              </a:lnSpc>
              <a:buFont typeface="Wingdings" panose="05000000000000000000" pitchFamily="2" charset="2"/>
              <a:buChar char="ü"/>
            </a:pPr>
            <a:r>
              <a:rPr lang="en-US" sz="3200" dirty="0">
                <a:solidFill>
                  <a:schemeClr val="accent1">
                    <a:lumMod val="50000"/>
                  </a:schemeClr>
                </a:solidFill>
                <a:latin typeface="Bell MT" panose="02020503060305020303" pitchFamily="18" charset="0"/>
              </a:rPr>
              <a:t>Pasture Bristol can leverage social media to attract Gen Z employees.</a:t>
            </a:r>
          </a:p>
        </p:txBody>
      </p:sp>
      <p:sp>
        <p:nvSpPr>
          <p:cNvPr id="3" name="TextBox 2">
            <a:extLst>
              <a:ext uri="{FF2B5EF4-FFF2-40B4-BE49-F238E27FC236}">
                <a16:creationId xmlns:a16="http://schemas.microsoft.com/office/drawing/2014/main" id="{0F5D1659-91D6-32FA-8BAC-EAB25D9A3925}"/>
              </a:ext>
            </a:extLst>
          </p:cNvPr>
          <p:cNvSpPr txBox="1"/>
          <p:nvPr/>
        </p:nvSpPr>
        <p:spPr>
          <a:xfrm>
            <a:off x="4497355" y="3671589"/>
            <a:ext cx="7694645" cy="2981137"/>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70AD47"/>
                </a:solidFill>
                <a:effectLst/>
                <a:uLnTx/>
                <a:uFillTx/>
                <a:latin typeface="Bell MT" panose="02020503060305020303" pitchFamily="18" charset="0"/>
                <a:ea typeface="+mn-ea"/>
                <a:cs typeface="+mn-cs"/>
              </a:rPr>
              <a:t>Threats</a:t>
            </a:r>
          </a:p>
          <a:p>
            <a:pPr marL="457200" marR="0" lvl="0" indent="-457200" algn="l" defTabSz="914400" rtl="0"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en-US" sz="3200" b="0" i="0" u="none" strike="noStrike" kern="1200" cap="none" spc="0" normalizeH="0" baseline="0" noProof="0" dirty="0">
                <a:ln>
                  <a:noFill/>
                </a:ln>
                <a:solidFill>
                  <a:srgbClr val="4472C4">
                    <a:lumMod val="50000"/>
                  </a:srgbClr>
                </a:solidFill>
                <a:effectLst/>
                <a:uLnTx/>
                <a:uFillTx/>
                <a:latin typeface="Bell MT" panose="02020503060305020303" pitchFamily="18" charset="0"/>
                <a:ea typeface="+mn-ea"/>
                <a:cs typeface="+mn-cs"/>
              </a:rPr>
              <a:t>The economic times has been shaky because inflation rates has been highest in recent years.</a:t>
            </a:r>
          </a:p>
        </p:txBody>
      </p:sp>
      <p:pic>
        <p:nvPicPr>
          <p:cNvPr id="5" name="Picture 4">
            <a:extLst>
              <a:ext uri="{FF2B5EF4-FFF2-40B4-BE49-F238E27FC236}">
                <a16:creationId xmlns:a16="http://schemas.microsoft.com/office/drawing/2014/main" id="{E5B3B321-B9A1-300E-D6DB-A03B08B8478A}"/>
              </a:ext>
            </a:extLst>
          </p:cNvPr>
          <p:cNvPicPr>
            <a:picLocks noChangeAspect="1"/>
          </p:cNvPicPr>
          <p:nvPr/>
        </p:nvPicPr>
        <p:blipFill>
          <a:blip r:embed="rId3"/>
          <a:stretch>
            <a:fillRect/>
          </a:stretch>
        </p:blipFill>
        <p:spPr>
          <a:xfrm>
            <a:off x="8770776" y="0"/>
            <a:ext cx="3421224" cy="3421224"/>
          </a:xfrm>
          <a:prstGeom prst="rect">
            <a:avLst/>
          </a:prstGeom>
        </p:spPr>
      </p:pic>
      <p:pic>
        <p:nvPicPr>
          <p:cNvPr id="6" name="Picture 5">
            <a:extLst>
              <a:ext uri="{FF2B5EF4-FFF2-40B4-BE49-F238E27FC236}">
                <a16:creationId xmlns:a16="http://schemas.microsoft.com/office/drawing/2014/main" id="{C4AEF000-7196-6BC6-084B-D182F7981D85}"/>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foregroundMark x1="34667" y1="48000" x2="34667" y2="48000"/>
                        <a14:foregroundMark x1="38222" y1="42222" x2="38222" y2="42222"/>
                        <a14:foregroundMark x1="40000" y1="35111" x2="40000" y2="35111"/>
                        <a14:foregroundMark x1="49333" y1="44889" x2="49333" y2="44889"/>
                        <a14:foregroundMark x1="49333" y1="69778" x2="49333" y2="69778"/>
                      </a14:backgroundRemoval>
                    </a14:imgEffect>
                  </a14:imgLayer>
                </a14:imgProps>
              </a:ext>
            </a:extLst>
          </a:blip>
          <a:stretch>
            <a:fillRect/>
          </a:stretch>
        </p:blipFill>
        <p:spPr>
          <a:xfrm>
            <a:off x="1847462" y="4169132"/>
            <a:ext cx="2688868" cy="2688868"/>
          </a:xfrm>
          <a:prstGeom prst="rect">
            <a:avLst/>
          </a:prstGeom>
        </p:spPr>
      </p:pic>
      <p:sp>
        <p:nvSpPr>
          <p:cNvPr id="7" name="TextBox 6">
            <a:extLst>
              <a:ext uri="{FF2B5EF4-FFF2-40B4-BE49-F238E27FC236}">
                <a16:creationId xmlns:a16="http://schemas.microsoft.com/office/drawing/2014/main" id="{F62704B7-5BB3-BB6F-D8DC-4492383D5A21}"/>
              </a:ext>
            </a:extLst>
          </p:cNvPr>
          <p:cNvSpPr txBox="1"/>
          <p:nvPr/>
        </p:nvSpPr>
        <p:spPr>
          <a:xfrm>
            <a:off x="0" y="6488668"/>
            <a:ext cx="6242178" cy="369332"/>
          </a:xfrm>
          <a:prstGeom prst="rect">
            <a:avLst/>
          </a:prstGeom>
          <a:noFill/>
        </p:spPr>
        <p:txBody>
          <a:bodyPr wrap="square">
            <a:spAutoFit/>
          </a:bodyPr>
          <a:lstStyle/>
          <a:p>
            <a:r>
              <a:rPr kumimoji="0" lang="en-US" b="0" i="0" u="none" strike="noStrike" kern="1200" cap="none" spc="0" normalizeH="0" baseline="0" noProof="0" dirty="0">
                <a:ln>
                  <a:noFill/>
                </a:ln>
                <a:solidFill>
                  <a:srgbClr val="4472C4">
                    <a:lumMod val="50000"/>
                  </a:srgbClr>
                </a:solidFill>
                <a:effectLst/>
                <a:uLnTx/>
                <a:uFillTx/>
                <a:latin typeface="Bell MT" panose="02020503060305020303" pitchFamily="18" charset="0"/>
                <a:ea typeface="+mn-ea"/>
                <a:cs typeface="+mn-cs"/>
              </a:rPr>
              <a:t>(Schalow, 2025; </a:t>
            </a:r>
            <a:r>
              <a:rPr kumimoji="0" lang="en-US" b="0" i="0" u="none" strike="noStrike" kern="1200" cap="none" spc="0" normalizeH="0" baseline="0" noProof="0" dirty="0" err="1">
                <a:ln>
                  <a:noFill/>
                </a:ln>
                <a:solidFill>
                  <a:srgbClr val="4472C4">
                    <a:lumMod val="50000"/>
                  </a:srgbClr>
                </a:solidFill>
                <a:effectLst/>
                <a:uLnTx/>
                <a:uFillTx/>
                <a:latin typeface="Bell MT" panose="02020503060305020303" pitchFamily="18" charset="0"/>
                <a:ea typeface="+mn-ea"/>
                <a:cs typeface="+mn-cs"/>
              </a:rPr>
              <a:t>TripAdvicor</a:t>
            </a:r>
            <a:r>
              <a:rPr kumimoji="0" lang="en-US" b="0" i="0" u="none" strike="noStrike" kern="1200" cap="none" spc="0" normalizeH="0" baseline="0" noProof="0" dirty="0">
                <a:ln>
                  <a:noFill/>
                </a:ln>
                <a:solidFill>
                  <a:srgbClr val="4472C4">
                    <a:lumMod val="50000"/>
                  </a:srgbClr>
                </a:solidFill>
                <a:effectLst/>
                <a:uLnTx/>
                <a:uFillTx/>
                <a:latin typeface="Bell MT" panose="02020503060305020303" pitchFamily="18" charset="0"/>
                <a:ea typeface="+mn-ea"/>
                <a:cs typeface="+mn-cs"/>
              </a:rPr>
              <a:t>; Office of National Statistics, 2025) </a:t>
            </a:r>
            <a:endParaRPr lang="en-US" dirty="0"/>
          </a:p>
        </p:txBody>
      </p:sp>
    </p:spTree>
    <p:extLst>
      <p:ext uri="{BB962C8B-B14F-4D97-AF65-F5344CB8AC3E}">
        <p14:creationId xmlns:p14="http://schemas.microsoft.com/office/powerpoint/2010/main" val="42849953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2060">
            <a:alpha val="67000"/>
          </a:srgb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50CF90-B46C-9D38-9348-D8DAB36FC42B}"/>
              </a:ext>
            </a:extLst>
          </p:cNvPr>
          <p:cNvSpPr txBox="1"/>
          <p:nvPr/>
        </p:nvSpPr>
        <p:spPr>
          <a:xfrm>
            <a:off x="283029" y="263168"/>
            <a:ext cx="6180666" cy="10772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chemeClr val="bg1"/>
                </a:solidFill>
                <a:effectLst/>
                <a:uLnTx/>
                <a:uFillTx/>
                <a:latin typeface="Bell MT" panose="02020503060305020303" pitchFamily="18" charset="0"/>
                <a:ea typeface="+mn-ea"/>
                <a:cs typeface="+mn-cs"/>
              </a:rPr>
              <a:t>PESTLE Analysis: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3200" b="1" dirty="0">
                <a:solidFill>
                  <a:schemeClr val="bg1"/>
                </a:solidFill>
                <a:latin typeface="Bell MT" panose="02020503060305020303" pitchFamily="18" charset="0"/>
              </a:rPr>
              <a:t>Political, Economic and Social</a:t>
            </a:r>
            <a:endParaRPr kumimoji="0" lang="en-US" sz="3200" b="1" i="0" u="none" strike="noStrike" kern="1200" cap="none" spc="0" normalizeH="0" baseline="0" noProof="0" dirty="0">
              <a:ln>
                <a:noFill/>
              </a:ln>
              <a:solidFill>
                <a:schemeClr val="bg1"/>
              </a:solidFill>
              <a:effectLst/>
              <a:uLnTx/>
              <a:uFillTx/>
              <a:latin typeface="Bell MT" panose="02020503060305020303" pitchFamily="18" charset="0"/>
              <a:ea typeface="+mn-ea"/>
              <a:cs typeface="+mn-cs"/>
            </a:endParaRPr>
          </a:p>
        </p:txBody>
      </p:sp>
      <p:cxnSp>
        <p:nvCxnSpPr>
          <p:cNvPr id="10" name="Straight Connector 9">
            <a:extLst>
              <a:ext uri="{FF2B5EF4-FFF2-40B4-BE49-F238E27FC236}">
                <a16:creationId xmlns:a16="http://schemas.microsoft.com/office/drawing/2014/main" id="{2E637848-D397-55A9-3B22-6B46F8C7D146}"/>
              </a:ext>
            </a:extLst>
          </p:cNvPr>
          <p:cNvCxnSpPr>
            <a:cxnSpLocks/>
          </p:cNvCxnSpPr>
          <p:nvPr/>
        </p:nvCxnSpPr>
        <p:spPr>
          <a:xfrm>
            <a:off x="283029" y="1340386"/>
            <a:ext cx="552061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6" name="Diagram 5">
            <a:extLst>
              <a:ext uri="{FF2B5EF4-FFF2-40B4-BE49-F238E27FC236}">
                <a16:creationId xmlns:a16="http://schemas.microsoft.com/office/drawing/2014/main" id="{346F7A06-8AAE-EDE3-F3BC-6CB80EE7F445}"/>
              </a:ext>
            </a:extLst>
          </p:cNvPr>
          <p:cNvGraphicFramePr/>
          <p:nvPr>
            <p:extLst>
              <p:ext uri="{D42A27DB-BD31-4B8C-83A1-F6EECF244321}">
                <p14:modId xmlns:p14="http://schemas.microsoft.com/office/powerpoint/2010/main" val="1124413173"/>
              </p:ext>
            </p:extLst>
          </p:nvPr>
        </p:nvGraphicFramePr>
        <p:xfrm>
          <a:off x="1" y="1810139"/>
          <a:ext cx="12192000" cy="46839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FDC8C32E-A439-2438-7ED3-4F70B5D4B30A}"/>
              </a:ext>
            </a:extLst>
          </p:cNvPr>
          <p:cNvSpPr txBox="1"/>
          <p:nvPr/>
        </p:nvSpPr>
        <p:spPr>
          <a:xfrm>
            <a:off x="3452326" y="6488668"/>
            <a:ext cx="6662057" cy="369332"/>
          </a:xfrm>
          <a:prstGeom prst="rect">
            <a:avLst/>
          </a:prstGeom>
          <a:noFill/>
        </p:spPr>
        <p:txBody>
          <a:bodyPr wrap="square">
            <a:spAutoFit/>
          </a:bodyPr>
          <a:lstStyle/>
          <a:p>
            <a:r>
              <a:rPr lang="en-US" dirty="0">
                <a:latin typeface="Bell MT" panose="02020503060305020303" pitchFamily="18" charset="0"/>
              </a:rPr>
              <a:t>(Hospitality &amp; Catering News, 2024; Youth Employment UK, 2018)</a:t>
            </a:r>
          </a:p>
        </p:txBody>
      </p:sp>
    </p:spTree>
    <p:extLst>
      <p:ext uri="{BB962C8B-B14F-4D97-AF65-F5344CB8AC3E}">
        <p14:creationId xmlns:p14="http://schemas.microsoft.com/office/powerpoint/2010/main" val="8370803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2060">
            <a:alpha val="67000"/>
          </a:srgbClr>
        </a:solidFill>
        <a:effectLst/>
      </p:bgPr>
    </p:bg>
    <p:spTree>
      <p:nvGrpSpPr>
        <p:cNvPr id="1" name="">
          <a:extLst>
            <a:ext uri="{FF2B5EF4-FFF2-40B4-BE49-F238E27FC236}">
              <a16:creationId xmlns:a16="http://schemas.microsoft.com/office/drawing/2014/main" id="{741CD69B-8EAF-E897-04C1-EDDBFB101C7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237A68A-15E1-FE57-9E5B-A7F3C41CEEE1}"/>
              </a:ext>
            </a:extLst>
          </p:cNvPr>
          <p:cNvSpPr txBox="1"/>
          <p:nvPr/>
        </p:nvSpPr>
        <p:spPr>
          <a:xfrm>
            <a:off x="283029" y="263168"/>
            <a:ext cx="7498702" cy="10772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chemeClr val="bg1"/>
                </a:solidFill>
                <a:effectLst/>
                <a:uLnTx/>
                <a:uFillTx/>
                <a:latin typeface="Bell MT" panose="02020503060305020303" pitchFamily="18" charset="0"/>
                <a:ea typeface="+mn-ea"/>
                <a:cs typeface="+mn-cs"/>
              </a:rPr>
              <a:t>PESTLE Analysis: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3200" b="1" dirty="0">
                <a:solidFill>
                  <a:schemeClr val="bg1"/>
                </a:solidFill>
                <a:latin typeface="Bell MT" panose="02020503060305020303" pitchFamily="18" charset="0"/>
              </a:rPr>
              <a:t>Technological, Legal and Environmental</a:t>
            </a:r>
            <a:endParaRPr kumimoji="0" lang="en-US" sz="3200" b="1" i="0" u="none" strike="noStrike" kern="1200" cap="none" spc="0" normalizeH="0" baseline="0" noProof="0" dirty="0">
              <a:ln>
                <a:noFill/>
              </a:ln>
              <a:solidFill>
                <a:schemeClr val="bg1"/>
              </a:solidFill>
              <a:effectLst/>
              <a:uLnTx/>
              <a:uFillTx/>
              <a:latin typeface="Bell MT" panose="02020503060305020303" pitchFamily="18" charset="0"/>
              <a:ea typeface="+mn-ea"/>
              <a:cs typeface="+mn-cs"/>
            </a:endParaRPr>
          </a:p>
        </p:txBody>
      </p:sp>
      <p:cxnSp>
        <p:nvCxnSpPr>
          <p:cNvPr id="10" name="Straight Connector 9">
            <a:extLst>
              <a:ext uri="{FF2B5EF4-FFF2-40B4-BE49-F238E27FC236}">
                <a16:creationId xmlns:a16="http://schemas.microsoft.com/office/drawing/2014/main" id="{F900D859-C527-9876-D2AD-F1266BAF521B}"/>
              </a:ext>
            </a:extLst>
          </p:cNvPr>
          <p:cNvCxnSpPr>
            <a:cxnSpLocks/>
          </p:cNvCxnSpPr>
          <p:nvPr/>
        </p:nvCxnSpPr>
        <p:spPr>
          <a:xfrm>
            <a:off x="283029" y="1340386"/>
            <a:ext cx="5520612"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6" name="Diagram 5">
            <a:extLst>
              <a:ext uri="{FF2B5EF4-FFF2-40B4-BE49-F238E27FC236}">
                <a16:creationId xmlns:a16="http://schemas.microsoft.com/office/drawing/2014/main" id="{580558B0-3DB4-692A-8767-3F148B95CFFD}"/>
              </a:ext>
            </a:extLst>
          </p:cNvPr>
          <p:cNvGraphicFramePr/>
          <p:nvPr>
            <p:extLst>
              <p:ext uri="{D42A27DB-BD31-4B8C-83A1-F6EECF244321}">
                <p14:modId xmlns:p14="http://schemas.microsoft.com/office/powerpoint/2010/main" val="1424484318"/>
              </p:ext>
            </p:extLst>
          </p:nvPr>
        </p:nvGraphicFramePr>
        <p:xfrm>
          <a:off x="1" y="1810139"/>
          <a:ext cx="12192000" cy="46839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9EF727D2-F73C-C2F8-CEC5-464C7CB33E06}"/>
              </a:ext>
            </a:extLst>
          </p:cNvPr>
          <p:cNvSpPr txBox="1"/>
          <p:nvPr/>
        </p:nvSpPr>
        <p:spPr>
          <a:xfrm>
            <a:off x="4525347" y="6477389"/>
            <a:ext cx="3778898" cy="369332"/>
          </a:xfrm>
          <a:prstGeom prst="rect">
            <a:avLst/>
          </a:prstGeom>
          <a:noFill/>
        </p:spPr>
        <p:txBody>
          <a:bodyPr wrap="square">
            <a:spAutoFit/>
          </a:bodyPr>
          <a:lstStyle/>
          <a:p>
            <a:r>
              <a:rPr lang="en-US" dirty="0">
                <a:latin typeface="Bell MT" panose="02020503060305020303" pitchFamily="18" charset="0"/>
              </a:rPr>
              <a:t>(The Migration Observatory, 2025) </a:t>
            </a:r>
          </a:p>
        </p:txBody>
      </p:sp>
    </p:spTree>
    <p:extLst>
      <p:ext uri="{BB962C8B-B14F-4D97-AF65-F5344CB8AC3E}">
        <p14:creationId xmlns:p14="http://schemas.microsoft.com/office/powerpoint/2010/main" val="3460193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50CF90-B46C-9D38-9348-D8DAB36FC42B}"/>
              </a:ext>
            </a:extLst>
          </p:cNvPr>
          <p:cNvSpPr txBox="1"/>
          <p:nvPr/>
        </p:nvSpPr>
        <p:spPr>
          <a:xfrm>
            <a:off x="327782" y="305754"/>
            <a:ext cx="3213086"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3200" b="1" dirty="0">
                <a:solidFill>
                  <a:schemeClr val="bg1"/>
                </a:solidFill>
                <a:latin typeface="Bell MT" panose="02020503060305020303" pitchFamily="18" charset="0"/>
              </a:rPr>
              <a:t>Retention Rates</a:t>
            </a:r>
            <a:endParaRPr kumimoji="0" lang="en-US" sz="3200" b="1" i="0" u="none" strike="noStrike" kern="1200" cap="none" spc="0" normalizeH="0" baseline="0" noProof="0" dirty="0">
              <a:ln>
                <a:noFill/>
              </a:ln>
              <a:solidFill>
                <a:schemeClr val="bg1"/>
              </a:solidFill>
              <a:effectLst/>
              <a:uLnTx/>
              <a:uFillTx/>
              <a:latin typeface="Bell MT" panose="02020503060305020303" pitchFamily="18" charset="0"/>
              <a:ea typeface="+mn-ea"/>
              <a:cs typeface="+mn-cs"/>
            </a:endParaRPr>
          </a:p>
        </p:txBody>
      </p:sp>
      <p:cxnSp>
        <p:nvCxnSpPr>
          <p:cNvPr id="5" name="Straight Connector 4">
            <a:extLst>
              <a:ext uri="{FF2B5EF4-FFF2-40B4-BE49-F238E27FC236}">
                <a16:creationId xmlns:a16="http://schemas.microsoft.com/office/drawing/2014/main" id="{13468F01-F2A0-2945-5067-B08A71E7FDBB}"/>
              </a:ext>
            </a:extLst>
          </p:cNvPr>
          <p:cNvCxnSpPr>
            <a:cxnSpLocks/>
          </p:cNvCxnSpPr>
          <p:nvPr/>
        </p:nvCxnSpPr>
        <p:spPr>
          <a:xfrm>
            <a:off x="331205" y="818768"/>
            <a:ext cx="3054021"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6602B019-73AA-DDC8-F52D-6FE2A88D7EEC}"/>
              </a:ext>
            </a:extLst>
          </p:cNvPr>
          <p:cNvPicPr>
            <a:picLocks noChangeAspect="1"/>
          </p:cNvPicPr>
          <p:nvPr/>
        </p:nvPicPr>
        <p:blipFill>
          <a:blip r:embed="rId3"/>
          <a:stretch>
            <a:fillRect/>
          </a:stretch>
        </p:blipFill>
        <p:spPr>
          <a:xfrm>
            <a:off x="3871608" y="225356"/>
            <a:ext cx="7658505" cy="6632643"/>
          </a:xfrm>
          <a:prstGeom prst="rect">
            <a:avLst/>
          </a:prstGeom>
        </p:spPr>
      </p:pic>
      <p:cxnSp>
        <p:nvCxnSpPr>
          <p:cNvPr id="9" name="Straight Arrow Connector 8">
            <a:extLst>
              <a:ext uri="{FF2B5EF4-FFF2-40B4-BE49-F238E27FC236}">
                <a16:creationId xmlns:a16="http://schemas.microsoft.com/office/drawing/2014/main" id="{6A05D1E4-7B2B-3AA9-0801-CFF0C3BF236C}"/>
              </a:ext>
            </a:extLst>
          </p:cNvPr>
          <p:cNvCxnSpPr/>
          <p:nvPr/>
        </p:nvCxnSpPr>
        <p:spPr>
          <a:xfrm flipV="1">
            <a:off x="2120630" y="486383"/>
            <a:ext cx="1926076" cy="2198451"/>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2DB4D5E-B176-BC12-5746-20CE037391DF}"/>
              </a:ext>
            </a:extLst>
          </p:cNvPr>
          <p:cNvSpPr txBox="1"/>
          <p:nvPr/>
        </p:nvSpPr>
        <p:spPr>
          <a:xfrm>
            <a:off x="155643" y="2859932"/>
            <a:ext cx="3171216" cy="1384995"/>
          </a:xfrm>
          <a:prstGeom prst="rect">
            <a:avLst/>
          </a:prstGeom>
          <a:noFill/>
        </p:spPr>
        <p:txBody>
          <a:bodyPr wrap="square" rtlCol="0">
            <a:spAutoFit/>
          </a:bodyPr>
          <a:lstStyle/>
          <a:p>
            <a:r>
              <a:rPr lang="en-US" sz="2800" dirty="0">
                <a:solidFill>
                  <a:schemeClr val="bg1"/>
                </a:solidFill>
                <a:latin typeface="Bell MT" panose="02020503060305020303" pitchFamily="18" charset="0"/>
              </a:rPr>
              <a:t>The Turnover rates in UK’s Hospitality sector</a:t>
            </a:r>
          </a:p>
        </p:txBody>
      </p:sp>
      <p:sp>
        <p:nvSpPr>
          <p:cNvPr id="17" name="TextBox 16">
            <a:extLst>
              <a:ext uri="{FF2B5EF4-FFF2-40B4-BE49-F238E27FC236}">
                <a16:creationId xmlns:a16="http://schemas.microsoft.com/office/drawing/2014/main" id="{AAE616D8-5B2E-BDB9-9241-2B7457FC6041}"/>
              </a:ext>
            </a:extLst>
          </p:cNvPr>
          <p:cNvSpPr txBox="1"/>
          <p:nvPr/>
        </p:nvSpPr>
        <p:spPr>
          <a:xfrm>
            <a:off x="863083" y="6234794"/>
            <a:ext cx="6092890" cy="369332"/>
          </a:xfrm>
          <a:prstGeom prst="rect">
            <a:avLst/>
          </a:prstGeom>
          <a:noFill/>
        </p:spPr>
        <p:txBody>
          <a:bodyPr wrap="square">
            <a:spAutoFit/>
          </a:bodyPr>
          <a:lstStyle/>
          <a:p>
            <a:r>
              <a:rPr lang="en-US" dirty="0">
                <a:latin typeface="Bell MT" panose="02020503060305020303" pitchFamily="18" charset="0"/>
              </a:rPr>
              <a:t>(CIPD, 2024) </a:t>
            </a:r>
          </a:p>
        </p:txBody>
      </p:sp>
    </p:spTree>
    <p:extLst>
      <p:ext uri="{BB962C8B-B14F-4D97-AF65-F5344CB8AC3E}">
        <p14:creationId xmlns:p14="http://schemas.microsoft.com/office/powerpoint/2010/main" val="18794517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50CF90-B46C-9D38-9348-D8DAB36FC42B}"/>
              </a:ext>
            </a:extLst>
          </p:cNvPr>
          <p:cNvSpPr txBox="1"/>
          <p:nvPr/>
        </p:nvSpPr>
        <p:spPr>
          <a:xfrm>
            <a:off x="413658" y="494243"/>
            <a:ext cx="4430485" cy="10772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chemeClr val="bg1"/>
                </a:solidFill>
                <a:effectLst/>
                <a:uLnTx/>
                <a:uFillTx/>
                <a:latin typeface="Bell MT" panose="02020503060305020303" pitchFamily="18" charset="0"/>
                <a:ea typeface="+mn-ea"/>
                <a:cs typeface="+mn-cs"/>
              </a:rPr>
              <a:t>Employee Turnover Rates in Hospitality</a:t>
            </a:r>
          </a:p>
        </p:txBody>
      </p:sp>
      <p:cxnSp>
        <p:nvCxnSpPr>
          <p:cNvPr id="2" name="Straight Connector 1">
            <a:extLst>
              <a:ext uri="{FF2B5EF4-FFF2-40B4-BE49-F238E27FC236}">
                <a16:creationId xmlns:a16="http://schemas.microsoft.com/office/drawing/2014/main" id="{141DE99A-8E22-58B3-B449-60CE8CDB73D1}"/>
              </a:ext>
            </a:extLst>
          </p:cNvPr>
          <p:cNvCxnSpPr>
            <a:cxnSpLocks/>
          </p:cNvCxnSpPr>
          <p:nvPr/>
        </p:nvCxnSpPr>
        <p:spPr>
          <a:xfrm>
            <a:off x="304800" y="1571461"/>
            <a:ext cx="4267200"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6" name="Diagram 5">
            <a:extLst>
              <a:ext uri="{FF2B5EF4-FFF2-40B4-BE49-F238E27FC236}">
                <a16:creationId xmlns:a16="http://schemas.microsoft.com/office/drawing/2014/main" id="{F0E8E638-AEE3-B33D-3B54-96FECF30059F}"/>
              </a:ext>
            </a:extLst>
          </p:cNvPr>
          <p:cNvGraphicFramePr/>
          <p:nvPr>
            <p:extLst>
              <p:ext uri="{D42A27DB-BD31-4B8C-83A1-F6EECF244321}">
                <p14:modId xmlns:p14="http://schemas.microsoft.com/office/powerpoint/2010/main" val="402729050"/>
              </p:ext>
            </p:extLst>
          </p:nvPr>
        </p:nvGraphicFramePr>
        <p:xfrm>
          <a:off x="3335506" y="719666"/>
          <a:ext cx="8551694" cy="6138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AFF54D59-416F-5B78-FC37-D3922F5E0788}"/>
              </a:ext>
            </a:extLst>
          </p:cNvPr>
          <p:cNvSpPr txBox="1"/>
          <p:nvPr/>
        </p:nvSpPr>
        <p:spPr>
          <a:xfrm>
            <a:off x="471196" y="6272118"/>
            <a:ext cx="6167534" cy="369332"/>
          </a:xfrm>
          <a:prstGeom prst="rect">
            <a:avLst/>
          </a:prstGeom>
          <a:noFill/>
        </p:spPr>
        <p:txBody>
          <a:bodyPr wrap="square">
            <a:spAutoFit/>
          </a:bodyPr>
          <a:lstStyle/>
          <a:p>
            <a:r>
              <a:rPr lang="en-US" dirty="0">
                <a:latin typeface="Bell MT" panose="02020503060305020303" pitchFamily="18" charset="0"/>
              </a:rPr>
              <a:t>(</a:t>
            </a:r>
            <a:r>
              <a:rPr lang="en-US" dirty="0" err="1">
                <a:latin typeface="Bell MT" panose="02020503060305020303" pitchFamily="18" charset="0"/>
              </a:rPr>
              <a:t>Grensid</a:t>
            </a:r>
            <a:r>
              <a:rPr lang="en-US" dirty="0">
                <a:latin typeface="Bell MT" panose="02020503060305020303" pitchFamily="18" charset="0"/>
              </a:rPr>
              <a:t>, 2025; </a:t>
            </a:r>
            <a:r>
              <a:rPr lang="en-US" sz="1800" kern="100" dirty="0" err="1">
                <a:effectLst/>
                <a:latin typeface="Bell MT" panose="02020503060305020303" pitchFamily="18" charset="0"/>
                <a:ea typeface="Calibri" panose="020F0502020204030204" pitchFamily="34" charset="0"/>
                <a:cs typeface="Times New Roman" panose="02020603050405020304" pitchFamily="18" charset="0"/>
              </a:rPr>
              <a:t>Zientara</a:t>
            </a:r>
            <a:r>
              <a:rPr lang="en-US" sz="1800" kern="100" dirty="0">
                <a:effectLst/>
                <a:latin typeface="Bell MT" panose="02020503060305020303" pitchFamily="18" charset="0"/>
                <a:ea typeface="Calibri" panose="020F0502020204030204" pitchFamily="34" charset="0"/>
                <a:cs typeface="Times New Roman" panose="02020603050405020304" pitchFamily="18" charset="0"/>
              </a:rPr>
              <a:t> et al., 2023</a:t>
            </a:r>
            <a:r>
              <a:rPr lang="en-US" dirty="0">
                <a:latin typeface="Bell MT" panose="02020503060305020303" pitchFamily="18" charset="0"/>
              </a:rPr>
              <a:t>)</a:t>
            </a:r>
          </a:p>
        </p:txBody>
      </p:sp>
    </p:spTree>
    <p:extLst>
      <p:ext uri="{BB962C8B-B14F-4D97-AF65-F5344CB8AC3E}">
        <p14:creationId xmlns:p14="http://schemas.microsoft.com/office/powerpoint/2010/main" val="1289160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a:extLst>
            <a:ext uri="{FF2B5EF4-FFF2-40B4-BE49-F238E27FC236}">
              <a16:creationId xmlns:a16="http://schemas.microsoft.com/office/drawing/2014/main" id="{464375E5-1DAE-ECE8-3872-4993E21FD878}"/>
            </a:ext>
          </a:extLst>
        </p:cNvPr>
        <p:cNvGrpSpPr/>
        <p:nvPr/>
      </p:nvGrpSpPr>
      <p:grpSpPr>
        <a:xfrm>
          <a:off x="0" y="0"/>
          <a:ext cx="0" cy="0"/>
          <a:chOff x="0" y="0"/>
          <a:chExt cx="0" cy="0"/>
        </a:xfrm>
      </p:grpSpPr>
      <p:pic>
        <p:nvPicPr>
          <p:cNvPr id="1026" name="Picture 2" descr="Sustainability 14 02885 g003">
            <a:extLst>
              <a:ext uri="{FF2B5EF4-FFF2-40B4-BE49-F238E27FC236}">
                <a16:creationId xmlns:a16="http://schemas.microsoft.com/office/drawing/2014/main" id="{4164D836-ED41-4F1C-49D1-EF075A32BC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12192000" cy="6858000"/>
          </a:xfrm>
          <a:prstGeom prst="rect">
            <a:avLst/>
          </a:prstGeom>
          <a:noFill/>
          <a:extLst>
            <a:ext uri="{909E8E84-426E-40DD-AFC4-6F175D3DCCD1}">
              <a14:hiddenFill xmlns:a14="http://schemas.microsoft.com/office/drawing/2010/main">
                <a:solidFill>
                  <a:srgbClr val="FFFFFF"/>
                </a:solidFill>
              </a14:hiddenFill>
            </a:ext>
          </a:extLst>
        </p:spPr>
      </p:pic>
      <p:cxnSp>
        <p:nvCxnSpPr>
          <p:cNvPr id="2" name="Straight Connector 1">
            <a:extLst>
              <a:ext uri="{FF2B5EF4-FFF2-40B4-BE49-F238E27FC236}">
                <a16:creationId xmlns:a16="http://schemas.microsoft.com/office/drawing/2014/main" id="{3DED4A87-B03D-960D-5DBD-30695D2F08BB}"/>
              </a:ext>
            </a:extLst>
          </p:cNvPr>
          <p:cNvCxnSpPr>
            <a:cxnSpLocks/>
          </p:cNvCxnSpPr>
          <p:nvPr/>
        </p:nvCxnSpPr>
        <p:spPr>
          <a:xfrm>
            <a:off x="7697821" y="968346"/>
            <a:ext cx="4267200" cy="0"/>
          </a:xfrm>
          <a:prstGeom prst="line">
            <a:avLst/>
          </a:prstGeom>
          <a:ln w="38100"/>
        </p:spPr>
        <p:style>
          <a:lnRef idx="1">
            <a:schemeClr val="dk1"/>
          </a:lnRef>
          <a:fillRef idx="0">
            <a:schemeClr val="dk1"/>
          </a:fillRef>
          <a:effectRef idx="0">
            <a:schemeClr val="dk1"/>
          </a:effectRef>
          <a:fontRef idx="minor">
            <a:schemeClr val="tx1"/>
          </a:fontRef>
        </p:style>
      </p:cxnSp>
      <p:sp>
        <p:nvSpPr>
          <p:cNvPr id="3" name="TextBox 2">
            <a:extLst>
              <a:ext uri="{FF2B5EF4-FFF2-40B4-BE49-F238E27FC236}">
                <a16:creationId xmlns:a16="http://schemas.microsoft.com/office/drawing/2014/main" id="{7F02EAE3-49C2-6714-5152-39C97636EA93}"/>
              </a:ext>
            </a:extLst>
          </p:cNvPr>
          <p:cNvSpPr txBox="1"/>
          <p:nvPr/>
        </p:nvSpPr>
        <p:spPr>
          <a:xfrm>
            <a:off x="7684851" y="-69961"/>
            <a:ext cx="4357760" cy="10772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effectLst/>
                <a:uLnTx/>
                <a:uFillTx/>
                <a:latin typeface="Bell MT" panose="02020503060305020303" pitchFamily="18" charset="0"/>
                <a:ea typeface="+mn-ea"/>
                <a:cs typeface="+mn-cs"/>
              </a:rPr>
              <a:t>Employee Retention Strategies</a:t>
            </a:r>
          </a:p>
        </p:txBody>
      </p:sp>
      <p:sp>
        <p:nvSpPr>
          <p:cNvPr id="7" name="TextBox 6">
            <a:extLst>
              <a:ext uri="{FF2B5EF4-FFF2-40B4-BE49-F238E27FC236}">
                <a16:creationId xmlns:a16="http://schemas.microsoft.com/office/drawing/2014/main" id="{06C0D1AD-A4CF-687B-A257-0F715AECC33D}"/>
              </a:ext>
            </a:extLst>
          </p:cNvPr>
          <p:cNvSpPr txBox="1"/>
          <p:nvPr/>
        </p:nvSpPr>
        <p:spPr>
          <a:xfrm>
            <a:off x="7609114" y="6328101"/>
            <a:ext cx="6223518" cy="369332"/>
          </a:xfrm>
          <a:prstGeom prst="rect">
            <a:avLst/>
          </a:prstGeom>
          <a:noFill/>
        </p:spPr>
        <p:txBody>
          <a:bodyPr wrap="square">
            <a:spAutoFit/>
          </a:bodyPr>
          <a:lstStyle/>
          <a:p>
            <a:r>
              <a:rPr lang="en-US" sz="1800" kern="100" dirty="0">
                <a:effectLst/>
                <a:latin typeface="Bell MT" panose="02020503060305020303" pitchFamily="18" charset="0"/>
                <a:ea typeface="Calibri" panose="020F0502020204030204" pitchFamily="34" charset="0"/>
                <a:cs typeface="Times New Roman" panose="02020603050405020304" pitchFamily="18" charset="0"/>
              </a:rPr>
              <a:t>(Ghani et al., 2022). </a:t>
            </a:r>
            <a:endParaRPr lang="en-US" dirty="0">
              <a:latin typeface="Bell MT" panose="02020503060305020303" pitchFamily="18" charset="0"/>
            </a:endParaRPr>
          </a:p>
        </p:txBody>
      </p:sp>
    </p:spTree>
    <p:extLst>
      <p:ext uri="{BB962C8B-B14F-4D97-AF65-F5344CB8AC3E}">
        <p14:creationId xmlns:p14="http://schemas.microsoft.com/office/powerpoint/2010/main" val="31533998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a:extLst>
            <a:ext uri="{FF2B5EF4-FFF2-40B4-BE49-F238E27FC236}">
              <a16:creationId xmlns:a16="http://schemas.microsoft.com/office/drawing/2014/main" id="{CAB9275B-D461-7364-FFCF-72B69D4CD4C9}"/>
            </a:ext>
          </a:extLst>
        </p:cNvPr>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1E8F62AD-B822-E943-32F2-D80108565B19}"/>
              </a:ext>
            </a:extLst>
          </p:cNvPr>
          <p:cNvCxnSpPr>
            <a:cxnSpLocks/>
          </p:cNvCxnSpPr>
          <p:nvPr/>
        </p:nvCxnSpPr>
        <p:spPr>
          <a:xfrm>
            <a:off x="0" y="1085078"/>
            <a:ext cx="4695218" cy="0"/>
          </a:xfrm>
          <a:prstGeom prst="line">
            <a:avLst/>
          </a:prstGeom>
          <a:ln w="38100"/>
        </p:spPr>
        <p:style>
          <a:lnRef idx="1">
            <a:schemeClr val="dk1"/>
          </a:lnRef>
          <a:fillRef idx="0">
            <a:schemeClr val="dk1"/>
          </a:fillRef>
          <a:effectRef idx="0">
            <a:schemeClr val="dk1"/>
          </a:effectRef>
          <a:fontRef idx="minor">
            <a:schemeClr val="tx1"/>
          </a:fontRef>
        </p:style>
      </p:cxnSp>
      <p:pic>
        <p:nvPicPr>
          <p:cNvPr id="7" name="Picture 6">
            <a:extLst>
              <a:ext uri="{FF2B5EF4-FFF2-40B4-BE49-F238E27FC236}">
                <a16:creationId xmlns:a16="http://schemas.microsoft.com/office/drawing/2014/main" id="{7CC6FEBE-62ED-4443-BA53-35C233982ED5}"/>
              </a:ext>
            </a:extLst>
          </p:cNvPr>
          <p:cNvPicPr>
            <a:picLocks noChangeAspect="1"/>
          </p:cNvPicPr>
          <p:nvPr/>
        </p:nvPicPr>
        <p:blipFill>
          <a:blip r:embed="rId3"/>
          <a:stretch>
            <a:fillRect/>
          </a:stretch>
        </p:blipFill>
        <p:spPr>
          <a:xfrm>
            <a:off x="4839168" y="808390"/>
            <a:ext cx="7352832" cy="6049610"/>
          </a:xfrm>
          <a:prstGeom prst="rect">
            <a:avLst/>
          </a:prstGeom>
        </p:spPr>
      </p:pic>
      <p:sp>
        <p:nvSpPr>
          <p:cNvPr id="3" name="TextBox 2">
            <a:extLst>
              <a:ext uri="{FF2B5EF4-FFF2-40B4-BE49-F238E27FC236}">
                <a16:creationId xmlns:a16="http://schemas.microsoft.com/office/drawing/2014/main" id="{CA5FBF7D-D007-514D-BF1D-6D82885666A1}"/>
              </a:ext>
            </a:extLst>
          </p:cNvPr>
          <p:cNvSpPr txBox="1"/>
          <p:nvPr/>
        </p:nvSpPr>
        <p:spPr>
          <a:xfrm>
            <a:off x="0" y="0"/>
            <a:ext cx="6439479" cy="10772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effectLst/>
                <a:uLnTx/>
                <a:uFillTx/>
                <a:latin typeface="Bell MT" panose="02020503060305020303" pitchFamily="18" charset="0"/>
                <a:ea typeface="+mn-ea"/>
                <a:cs typeface="+mn-cs"/>
              </a:rPr>
              <a:t>The Marriott International Retention Strategy</a:t>
            </a:r>
          </a:p>
        </p:txBody>
      </p:sp>
      <p:sp>
        <p:nvSpPr>
          <p:cNvPr id="5" name="TextBox 4">
            <a:extLst>
              <a:ext uri="{FF2B5EF4-FFF2-40B4-BE49-F238E27FC236}">
                <a16:creationId xmlns:a16="http://schemas.microsoft.com/office/drawing/2014/main" id="{84B13E5B-110F-A756-5611-33E0C597F16C}"/>
              </a:ext>
            </a:extLst>
          </p:cNvPr>
          <p:cNvSpPr txBox="1"/>
          <p:nvPr/>
        </p:nvSpPr>
        <p:spPr>
          <a:xfrm>
            <a:off x="0" y="2230585"/>
            <a:ext cx="6775314" cy="3582904"/>
          </a:xfrm>
          <a:prstGeom prst="rect">
            <a:avLst/>
          </a:prstGeom>
          <a:noFill/>
        </p:spPr>
        <p:txBody>
          <a:bodyPr wrap="square">
            <a:spAutoFit/>
          </a:bodyPr>
          <a:lstStyle/>
          <a:p>
            <a:pPr marL="457200" indent="-457200">
              <a:lnSpc>
                <a:spcPct val="200000"/>
              </a:lnSpc>
              <a:buFont typeface="Wingdings" panose="05000000000000000000" pitchFamily="2" charset="2"/>
              <a:buChar char="ü"/>
            </a:pPr>
            <a:r>
              <a:rPr lang="en-US" sz="3200" dirty="0">
                <a:latin typeface="Bell MT" panose="02020503060305020303" pitchFamily="18" charset="0"/>
              </a:rPr>
              <a:t>Flexible Schedules</a:t>
            </a:r>
          </a:p>
          <a:p>
            <a:pPr marL="457200" indent="-457200">
              <a:lnSpc>
                <a:spcPct val="200000"/>
              </a:lnSpc>
              <a:buFont typeface="Wingdings" panose="05000000000000000000" pitchFamily="2" charset="2"/>
              <a:buChar char="ü"/>
            </a:pPr>
            <a:r>
              <a:rPr lang="en-US" sz="3200" dirty="0">
                <a:latin typeface="Bell MT" panose="02020503060305020303" pitchFamily="18" charset="0"/>
              </a:rPr>
              <a:t>Blending Job roles</a:t>
            </a:r>
          </a:p>
          <a:p>
            <a:pPr marL="457200" indent="-457200">
              <a:lnSpc>
                <a:spcPct val="200000"/>
              </a:lnSpc>
              <a:buFont typeface="Wingdings" panose="05000000000000000000" pitchFamily="2" charset="2"/>
              <a:buChar char="ü"/>
            </a:pPr>
            <a:r>
              <a:rPr lang="en-US" sz="3200" dirty="0">
                <a:latin typeface="Bell MT" panose="02020503060305020303" pitchFamily="18" charset="0"/>
              </a:rPr>
              <a:t>Leadership development programs</a:t>
            </a:r>
          </a:p>
          <a:p>
            <a:pPr>
              <a:lnSpc>
                <a:spcPct val="200000"/>
              </a:lnSpc>
            </a:pPr>
            <a:r>
              <a:rPr lang="en-US" sz="2000" dirty="0">
                <a:latin typeface="Bell MT" panose="02020503060305020303" pitchFamily="18" charset="0"/>
              </a:rPr>
              <a:t>(</a:t>
            </a:r>
            <a:r>
              <a:rPr lang="en-US" sz="2000" dirty="0" err="1">
                <a:latin typeface="Bell MT" panose="02020503060305020303" pitchFamily="18" charset="0"/>
              </a:rPr>
              <a:t>Amire</a:t>
            </a:r>
            <a:r>
              <a:rPr lang="en-US" sz="2000" dirty="0">
                <a:latin typeface="Bell MT" panose="02020503060305020303" pitchFamily="18" charset="0"/>
              </a:rPr>
              <a:t>, 2025)</a:t>
            </a:r>
          </a:p>
        </p:txBody>
      </p:sp>
    </p:spTree>
    <p:extLst>
      <p:ext uri="{BB962C8B-B14F-4D97-AF65-F5344CB8AC3E}">
        <p14:creationId xmlns:p14="http://schemas.microsoft.com/office/powerpoint/2010/main" val="28421160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8CD62C0E-416F-BBC7-F3DA-AED408750476}"/>
              </a:ext>
            </a:extLst>
          </p:cNvPr>
          <p:cNvGraphicFramePr/>
          <p:nvPr>
            <p:extLst>
              <p:ext uri="{D42A27DB-BD31-4B8C-83A1-F6EECF244321}">
                <p14:modId xmlns:p14="http://schemas.microsoft.com/office/powerpoint/2010/main" val="1207690415"/>
              </p:ext>
            </p:extLst>
          </p:nvPr>
        </p:nvGraphicFramePr>
        <p:xfrm>
          <a:off x="-1236495" y="839755"/>
          <a:ext cx="9279483" cy="60182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BF7ED43B-84A1-37C7-6629-557B0FDB161F}"/>
              </a:ext>
            </a:extLst>
          </p:cNvPr>
          <p:cNvSpPr txBox="1"/>
          <p:nvPr/>
        </p:nvSpPr>
        <p:spPr>
          <a:xfrm>
            <a:off x="170234" y="268786"/>
            <a:ext cx="6099242"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Bell MT" panose="02020503060305020303" pitchFamily="18" charset="0"/>
                <a:ea typeface="+mn-ea"/>
                <a:cs typeface="+mn-cs"/>
              </a:rPr>
              <a:t>Leadership Format</a:t>
            </a:r>
          </a:p>
        </p:txBody>
      </p:sp>
      <p:cxnSp>
        <p:nvCxnSpPr>
          <p:cNvPr id="5" name="Straight Connector 4">
            <a:extLst>
              <a:ext uri="{FF2B5EF4-FFF2-40B4-BE49-F238E27FC236}">
                <a16:creationId xmlns:a16="http://schemas.microsoft.com/office/drawing/2014/main" id="{C78767F8-8D04-C06E-2462-0E798D56500C}"/>
              </a:ext>
            </a:extLst>
          </p:cNvPr>
          <p:cNvCxnSpPr>
            <a:cxnSpLocks/>
          </p:cNvCxnSpPr>
          <p:nvPr/>
        </p:nvCxnSpPr>
        <p:spPr>
          <a:xfrm>
            <a:off x="188068" y="851614"/>
            <a:ext cx="4267200" cy="0"/>
          </a:xfrm>
          <a:prstGeom prst="line">
            <a:avLst/>
          </a:prstGeom>
          <a:ln w="38100"/>
        </p:spPr>
        <p:style>
          <a:lnRef idx="1">
            <a:schemeClr val="dk1"/>
          </a:lnRef>
          <a:fillRef idx="0">
            <a:schemeClr val="dk1"/>
          </a:fillRef>
          <a:effectRef idx="0">
            <a:schemeClr val="dk1"/>
          </a:effectRef>
          <a:fontRef idx="minor">
            <a:schemeClr val="tx1"/>
          </a:fontRef>
        </p:style>
      </p:cxnSp>
      <p:sp>
        <p:nvSpPr>
          <p:cNvPr id="6" name="Right Brace 5">
            <a:extLst>
              <a:ext uri="{FF2B5EF4-FFF2-40B4-BE49-F238E27FC236}">
                <a16:creationId xmlns:a16="http://schemas.microsoft.com/office/drawing/2014/main" id="{3D2EFDA3-0E07-9DE3-F46A-FFB7A55002F5}"/>
              </a:ext>
            </a:extLst>
          </p:cNvPr>
          <p:cNvSpPr/>
          <p:nvPr/>
        </p:nvSpPr>
        <p:spPr>
          <a:xfrm>
            <a:off x="5155660" y="1050587"/>
            <a:ext cx="3210127" cy="5272392"/>
          </a:xfrm>
          <a:prstGeom prst="rightBrace">
            <a:avLst>
              <a:gd name="adj1" fmla="val 19242"/>
              <a:gd name="adj2" fmla="val 51845"/>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 name="TextBox 6">
            <a:extLst>
              <a:ext uri="{FF2B5EF4-FFF2-40B4-BE49-F238E27FC236}">
                <a16:creationId xmlns:a16="http://schemas.microsoft.com/office/drawing/2014/main" id="{2D159741-E209-E0F1-1FC8-00177B408EA2}"/>
              </a:ext>
            </a:extLst>
          </p:cNvPr>
          <p:cNvSpPr txBox="1"/>
          <p:nvPr/>
        </p:nvSpPr>
        <p:spPr>
          <a:xfrm>
            <a:off x="8521430" y="3229582"/>
            <a:ext cx="2704289" cy="1200329"/>
          </a:xfrm>
          <a:prstGeom prst="rect">
            <a:avLst/>
          </a:prstGeom>
          <a:noFill/>
        </p:spPr>
        <p:txBody>
          <a:bodyPr wrap="square" rtlCol="0">
            <a:spAutoFit/>
          </a:bodyPr>
          <a:lstStyle/>
          <a:p>
            <a:r>
              <a:rPr lang="en-US" sz="3600" dirty="0">
                <a:latin typeface="Bell MT" panose="02020503060305020303" pitchFamily="18" charset="0"/>
              </a:rPr>
              <a:t>Employee Retention</a:t>
            </a:r>
          </a:p>
        </p:txBody>
      </p:sp>
      <p:sp>
        <p:nvSpPr>
          <p:cNvPr id="9" name="TextBox 8">
            <a:extLst>
              <a:ext uri="{FF2B5EF4-FFF2-40B4-BE49-F238E27FC236}">
                <a16:creationId xmlns:a16="http://schemas.microsoft.com/office/drawing/2014/main" id="{C9D7D2F6-BAF9-76B9-3841-9D9EABED84E4}"/>
              </a:ext>
            </a:extLst>
          </p:cNvPr>
          <p:cNvSpPr txBox="1"/>
          <p:nvPr/>
        </p:nvSpPr>
        <p:spPr>
          <a:xfrm>
            <a:off x="7963677" y="5917553"/>
            <a:ext cx="2747866" cy="371279"/>
          </a:xfrm>
          <a:prstGeom prst="rect">
            <a:avLst/>
          </a:prstGeom>
          <a:noFill/>
        </p:spPr>
        <p:txBody>
          <a:bodyPr wrap="square">
            <a:spAutoFit/>
          </a:bodyPr>
          <a:lstStyle/>
          <a:p>
            <a:r>
              <a:rPr lang="en-US" dirty="0">
                <a:latin typeface="Bell MT" panose="02020503060305020303" pitchFamily="18" charset="0"/>
              </a:rPr>
              <a:t>(Tian et al. , 2025)</a:t>
            </a:r>
          </a:p>
        </p:txBody>
      </p:sp>
    </p:spTree>
    <p:extLst>
      <p:ext uri="{BB962C8B-B14F-4D97-AF65-F5344CB8AC3E}">
        <p14:creationId xmlns:p14="http://schemas.microsoft.com/office/powerpoint/2010/main" val="39048991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ACEFEC-65B8-E24A-E54B-D5B81C0AB25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8258306-4AD6-D904-C8D8-E4FA696BFADB}"/>
              </a:ext>
            </a:extLst>
          </p:cNvPr>
          <p:cNvSpPr txBox="1"/>
          <p:nvPr/>
        </p:nvSpPr>
        <p:spPr>
          <a:xfrm>
            <a:off x="170234" y="268786"/>
            <a:ext cx="6099242"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Bell MT" panose="02020503060305020303" pitchFamily="18" charset="0"/>
                <a:ea typeface="+mn-ea"/>
                <a:cs typeface="+mn-cs"/>
              </a:rPr>
              <a:t>Conclusion and Recap</a:t>
            </a:r>
          </a:p>
        </p:txBody>
      </p:sp>
      <p:cxnSp>
        <p:nvCxnSpPr>
          <p:cNvPr id="5" name="Straight Connector 4">
            <a:extLst>
              <a:ext uri="{FF2B5EF4-FFF2-40B4-BE49-F238E27FC236}">
                <a16:creationId xmlns:a16="http://schemas.microsoft.com/office/drawing/2014/main" id="{0E9E72C2-9417-32D9-63E4-32E197A5F8E7}"/>
              </a:ext>
            </a:extLst>
          </p:cNvPr>
          <p:cNvCxnSpPr>
            <a:cxnSpLocks/>
          </p:cNvCxnSpPr>
          <p:nvPr/>
        </p:nvCxnSpPr>
        <p:spPr>
          <a:xfrm>
            <a:off x="188068" y="851614"/>
            <a:ext cx="4267200" cy="0"/>
          </a:xfrm>
          <a:prstGeom prst="line">
            <a:avLst/>
          </a:prstGeom>
          <a:ln w="38100"/>
        </p:spPr>
        <p:style>
          <a:lnRef idx="1">
            <a:schemeClr val="dk1"/>
          </a:lnRef>
          <a:fillRef idx="0">
            <a:schemeClr val="dk1"/>
          </a:fillRef>
          <a:effectRef idx="0">
            <a:schemeClr val="dk1"/>
          </a:effectRef>
          <a:fontRef idx="minor">
            <a:schemeClr val="tx1"/>
          </a:fontRef>
        </p:style>
      </p:cxnSp>
      <p:sp>
        <p:nvSpPr>
          <p:cNvPr id="8" name="TextBox 7">
            <a:extLst>
              <a:ext uri="{FF2B5EF4-FFF2-40B4-BE49-F238E27FC236}">
                <a16:creationId xmlns:a16="http://schemas.microsoft.com/office/drawing/2014/main" id="{C3E82157-1E14-5FF1-9254-2DEF29B6F6E1}"/>
              </a:ext>
            </a:extLst>
          </p:cNvPr>
          <p:cNvSpPr txBox="1"/>
          <p:nvPr/>
        </p:nvSpPr>
        <p:spPr>
          <a:xfrm>
            <a:off x="0" y="1575882"/>
            <a:ext cx="10349948" cy="4031873"/>
          </a:xfrm>
          <a:prstGeom prst="rect">
            <a:avLst/>
          </a:prstGeom>
          <a:noFill/>
        </p:spPr>
        <p:txBody>
          <a:bodyPr wrap="square">
            <a:spAutoFit/>
          </a:bodyPr>
          <a:lstStyle/>
          <a:p>
            <a:pPr marL="457200" indent="-457200">
              <a:buFont typeface="Wingdings" panose="05000000000000000000" pitchFamily="2" charset="2"/>
              <a:buChar char="ü"/>
            </a:pPr>
            <a:r>
              <a:rPr lang="en-US" sz="3200" dirty="0">
                <a:latin typeface="Bell MT" panose="02020503060305020303" pitchFamily="18" charset="0"/>
              </a:rPr>
              <a:t>Reviewed Pasture Bristol restaurant</a:t>
            </a:r>
          </a:p>
          <a:p>
            <a:pPr marL="457200" indent="-457200">
              <a:buFont typeface="Wingdings" panose="05000000000000000000" pitchFamily="2" charset="2"/>
              <a:buChar char="ü"/>
            </a:pPr>
            <a:r>
              <a:rPr lang="en-US" sz="3200" dirty="0">
                <a:latin typeface="Bell MT" panose="02020503060305020303" pitchFamily="18" charset="0"/>
              </a:rPr>
              <a:t>Reviewed the SWOT analysis</a:t>
            </a:r>
          </a:p>
          <a:p>
            <a:pPr marL="457200" indent="-457200">
              <a:buFont typeface="Wingdings" panose="05000000000000000000" pitchFamily="2" charset="2"/>
              <a:buChar char="ü"/>
            </a:pPr>
            <a:r>
              <a:rPr lang="en-US" sz="3200" dirty="0">
                <a:latin typeface="Bell MT" panose="02020503060305020303" pitchFamily="18" charset="0"/>
              </a:rPr>
              <a:t>Reviewed the PESTLE analysis of the restaurant </a:t>
            </a:r>
          </a:p>
          <a:p>
            <a:pPr marL="457200" indent="-457200">
              <a:buFont typeface="Wingdings" panose="05000000000000000000" pitchFamily="2" charset="2"/>
              <a:buChar char="ü"/>
            </a:pPr>
            <a:r>
              <a:rPr lang="en-US" sz="3200" dirty="0">
                <a:latin typeface="Bell MT" panose="02020503060305020303" pitchFamily="18" charset="0"/>
              </a:rPr>
              <a:t>Retention rates in UK</a:t>
            </a:r>
          </a:p>
          <a:p>
            <a:pPr marL="457200" indent="-457200">
              <a:buFont typeface="Wingdings" panose="05000000000000000000" pitchFamily="2" charset="2"/>
              <a:buChar char="ü"/>
            </a:pPr>
            <a:r>
              <a:rPr lang="en-US" sz="3200" dirty="0">
                <a:latin typeface="Bell MT" panose="02020503060305020303" pitchFamily="18" charset="0"/>
              </a:rPr>
              <a:t>Reasons for high employee turnover</a:t>
            </a:r>
          </a:p>
          <a:p>
            <a:pPr marL="457200" indent="-457200">
              <a:buFont typeface="Wingdings" panose="05000000000000000000" pitchFamily="2" charset="2"/>
              <a:buChar char="ü"/>
            </a:pPr>
            <a:r>
              <a:rPr lang="en-US" sz="3200" dirty="0">
                <a:latin typeface="Bell MT" panose="02020503060305020303" pitchFamily="18" charset="0"/>
              </a:rPr>
              <a:t>Retention strategies</a:t>
            </a:r>
          </a:p>
          <a:p>
            <a:pPr marL="457200" indent="-457200">
              <a:buFont typeface="Wingdings" panose="05000000000000000000" pitchFamily="2" charset="2"/>
              <a:buChar char="ü"/>
            </a:pPr>
            <a:r>
              <a:rPr lang="en-US" sz="3200" dirty="0">
                <a:latin typeface="Bell MT" panose="02020503060305020303" pitchFamily="18" charset="0"/>
              </a:rPr>
              <a:t>Example of industry methods-Marriott</a:t>
            </a:r>
          </a:p>
          <a:p>
            <a:pPr marL="457200" indent="-457200">
              <a:buFont typeface="Wingdings" panose="05000000000000000000" pitchFamily="2" charset="2"/>
              <a:buChar char="ü"/>
            </a:pPr>
            <a:r>
              <a:rPr lang="en-US" sz="3200" dirty="0">
                <a:latin typeface="Bell MT" panose="02020503060305020303" pitchFamily="18" charset="0"/>
              </a:rPr>
              <a:t>Role of transformative leadership</a:t>
            </a:r>
          </a:p>
        </p:txBody>
      </p:sp>
      <p:pic>
        <p:nvPicPr>
          <p:cNvPr id="9" name="Picture 8">
            <a:extLst>
              <a:ext uri="{FF2B5EF4-FFF2-40B4-BE49-F238E27FC236}">
                <a16:creationId xmlns:a16="http://schemas.microsoft.com/office/drawing/2014/main" id="{ECD2A42F-5D5A-F0CB-2B4B-1D3EAD713D28}"/>
              </a:ext>
            </a:extLst>
          </p:cNvPr>
          <p:cNvPicPr>
            <a:picLocks noChangeAspect="1"/>
          </p:cNvPicPr>
          <p:nvPr/>
        </p:nvPicPr>
        <p:blipFill>
          <a:blip r:embed="rId3"/>
          <a:stretch>
            <a:fillRect/>
          </a:stretch>
        </p:blipFill>
        <p:spPr>
          <a:xfrm>
            <a:off x="9169687" y="1364974"/>
            <a:ext cx="2797026" cy="3101006"/>
          </a:xfrm>
          <a:prstGeom prst="rect">
            <a:avLst/>
          </a:prstGeom>
        </p:spPr>
      </p:pic>
    </p:spTree>
    <p:extLst>
      <p:ext uri="{BB962C8B-B14F-4D97-AF65-F5344CB8AC3E}">
        <p14:creationId xmlns:p14="http://schemas.microsoft.com/office/powerpoint/2010/main" val="42895206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AD96FDF-AF75-498D-9C11-BD557E699170}"/>
              </a:ext>
            </a:extLst>
          </p:cNvPr>
          <p:cNvSpPr txBox="1"/>
          <p:nvPr/>
        </p:nvSpPr>
        <p:spPr>
          <a:xfrm>
            <a:off x="0" y="0"/>
            <a:ext cx="12192000" cy="6641755"/>
          </a:xfrm>
          <a:prstGeom prst="rect">
            <a:avLst/>
          </a:prstGeom>
          <a:noFill/>
        </p:spPr>
        <p:txBody>
          <a:bodyPr wrap="square">
            <a:spAutoFit/>
          </a:bodyPr>
          <a:lstStyle/>
          <a:p>
            <a:pPr marL="457200" marR="0" indent="-457200">
              <a:lnSpc>
                <a:spcPct val="115000"/>
              </a:lnSpc>
              <a:spcAft>
                <a:spcPts val="1000"/>
              </a:spcAft>
            </a:pPr>
            <a:r>
              <a:rPr lang="en-US" sz="1600" b="1" kern="100" dirty="0">
                <a:solidFill>
                  <a:schemeClr val="accent1"/>
                </a:solidFill>
                <a:effectLst/>
                <a:latin typeface="Bell MT" panose="02020503060305020303" pitchFamily="18" charset="0"/>
                <a:ea typeface="Calibri" panose="020F0502020204030204" pitchFamily="34" charset="0"/>
                <a:cs typeface="Times New Roman" panose="02020603050405020304" pitchFamily="18" charset="0"/>
              </a:rPr>
              <a:t>References</a:t>
            </a:r>
          </a:p>
          <a:p>
            <a:pPr marL="457200" marR="0" indent="-457200">
              <a:lnSpc>
                <a:spcPct val="115000"/>
              </a:lnSpc>
              <a:spcAft>
                <a:spcPts val="1000"/>
              </a:spcAft>
            </a:pPr>
            <a:r>
              <a:rPr lang="en-US" sz="1600" kern="100" dirty="0" err="1">
                <a:effectLst/>
                <a:latin typeface="Bell MT" panose="02020503060305020303" pitchFamily="18" charset="0"/>
                <a:ea typeface="Calibri" panose="020F0502020204030204" pitchFamily="34" charset="0"/>
                <a:cs typeface="Times New Roman" panose="02020603050405020304" pitchFamily="18" charset="0"/>
              </a:rPr>
              <a:t>Amire</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R. (2025) ‘Marriott’s Ty Breland on workplace flexibility,’ </a:t>
            </a:r>
            <a:r>
              <a:rPr lang="en-US" sz="1600" i="1" kern="100" dirty="0">
                <a:effectLst/>
                <a:latin typeface="Bell MT" panose="02020503060305020303" pitchFamily="18" charset="0"/>
                <a:ea typeface="Calibri" panose="020F0502020204030204" pitchFamily="34" charset="0"/>
                <a:cs typeface="Times New Roman" panose="02020603050405020304" pitchFamily="18" charset="0"/>
              </a:rPr>
              <a:t>Great Place To Work®</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Available from:  </a:t>
            </a:r>
            <a:r>
              <a:rPr lang="en-US" sz="1600" u="sng" kern="100" dirty="0">
                <a:solidFill>
                  <a:srgbClr val="0000FF"/>
                </a:solidFill>
                <a:effectLst/>
                <a:latin typeface="Bell MT" panose="02020503060305020303" pitchFamily="18" charset="0"/>
                <a:ea typeface="Calibri" panose="020F0502020204030204" pitchFamily="34" charset="0"/>
                <a:cs typeface="Times New Roman" panose="02020603050405020304" pitchFamily="18" charset="0"/>
                <a:hlinkClick r:id="rId2"/>
              </a:rPr>
              <a:t>https://www.greatplacetowork.com/resources/podcast/marriott-ty-breland-workplace-flexibility</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(Accessed: 22 February 2025).</a:t>
            </a:r>
          </a:p>
          <a:p>
            <a:pPr marL="457200" marR="0" indent="-457200">
              <a:lnSpc>
                <a:spcPct val="115000"/>
              </a:lnSpc>
              <a:spcAft>
                <a:spcPts val="1000"/>
              </a:spcAft>
            </a:pP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CIPD. (2024) ‘Benchmarking employee turnover: What are the latest trends and insights?’ Available from:   </a:t>
            </a:r>
            <a:r>
              <a:rPr lang="en-US" sz="1600" u="sng" kern="100" dirty="0">
                <a:solidFill>
                  <a:srgbClr val="0000FF"/>
                </a:solidFill>
                <a:effectLst/>
                <a:latin typeface="Bell MT" panose="02020503060305020303" pitchFamily="18" charset="0"/>
                <a:ea typeface="Calibri" panose="020F0502020204030204" pitchFamily="34" charset="0"/>
                <a:cs typeface="Times New Roman" panose="02020603050405020304" pitchFamily="18" charset="0"/>
                <a:hlinkClick r:id="rId3"/>
              </a:rPr>
              <a:t>https://www.cipd.org/uk/views-and-insights/thought-leadership/cipd-voice/benchmarking-employee-turnover/</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(Accessed: 22 February 2025).</a:t>
            </a:r>
          </a:p>
          <a:p>
            <a:pPr marL="457200" marR="0" indent="-457200">
              <a:lnSpc>
                <a:spcPct val="115000"/>
              </a:lnSpc>
              <a:spcAft>
                <a:spcPts val="1000"/>
              </a:spcAft>
            </a:pP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De Villiers, M. V., Cheng, J., and Truter, L. (2024) ‘The shift towards plant-based lifestyles: Factors driving young consumers’ decisions to choose plant-based food products,’ </a:t>
            </a:r>
            <a:r>
              <a:rPr lang="en-US" sz="1600" i="1" kern="100" dirty="0">
                <a:effectLst/>
                <a:latin typeface="Bell MT" panose="02020503060305020303" pitchFamily="18" charset="0"/>
                <a:ea typeface="Calibri" panose="020F0502020204030204" pitchFamily="34" charset="0"/>
                <a:cs typeface="Times New Roman" panose="02020603050405020304" pitchFamily="18" charset="0"/>
              </a:rPr>
              <a:t>Sustainability</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a:t>
            </a:r>
            <a:r>
              <a:rPr lang="en-US" sz="1600" i="1" kern="100" dirty="0">
                <a:effectLst/>
                <a:latin typeface="Bell MT" panose="02020503060305020303" pitchFamily="18" charset="0"/>
                <a:ea typeface="Calibri" panose="020F0502020204030204" pitchFamily="34" charset="0"/>
                <a:cs typeface="Times New Roman" panose="02020603050405020304" pitchFamily="18" charset="0"/>
              </a:rPr>
              <a:t>16</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(20), p. 9022. Available from:  </a:t>
            </a:r>
            <a:r>
              <a:rPr lang="en-US" sz="1600" u="sng" kern="100" dirty="0">
                <a:solidFill>
                  <a:srgbClr val="0000FF"/>
                </a:solidFill>
                <a:effectLst/>
                <a:latin typeface="Bell MT" panose="02020503060305020303" pitchFamily="18" charset="0"/>
                <a:ea typeface="Calibri" panose="020F0502020204030204" pitchFamily="34" charset="0"/>
                <a:cs typeface="Times New Roman" panose="02020603050405020304" pitchFamily="18" charset="0"/>
                <a:hlinkClick r:id="rId4"/>
              </a:rPr>
              <a:t>https://doi.org/10.3390/su16209022</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(Accessed: 22 February 2025).</a:t>
            </a:r>
          </a:p>
          <a:p>
            <a:pPr marL="457200" marR="0" indent="-457200">
              <a:lnSpc>
                <a:spcPct val="115000"/>
              </a:lnSpc>
              <a:spcAft>
                <a:spcPts val="1000"/>
              </a:spcAft>
            </a:pP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Fei, A., Kim, J., and Kim, S. I. (2024) ‘Effects of environmental sustainability practice in the economy hotel to Gen Zer’s purchase decision: Behavior economy approach using choice based conjoint analysis,’ </a:t>
            </a:r>
            <a:r>
              <a:rPr lang="en-US" sz="1600" i="1" kern="100" dirty="0">
                <a:effectLst/>
                <a:latin typeface="Bell MT" panose="02020503060305020303" pitchFamily="18" charset="0"/>
                <a:ea typeface="Calibri" panose="020F0502020204030204" pitchFamily="34" charset="0"/>
                <a:cs typeface="Times New Roman" panose="02020603050405020304" pitchFamily="18" charset="0"/>
              </a:rPr>
              <a:t>International Journal of Hospitality Management</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a:t>
            </a:r>
            <a:r>
              <a:rPr lang="en-US" sz="1600" i="1" kern="100" dirty="0">
                <a:effectLst/>
                <a:latin typeface="Bell MT" panose="02020503060305020303" pitchFamily="18" charset="0"/>
                <a:ea typeface="Calibri" panose="020F0502020204030204" pitchFamily="34" charset="0"/>
                <a:cs typeface="Times New Roman" panose="02020603050405020304" pitchFamily="18" charset="0"/>
              </a:rPr>
              <a:t>118</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103678. Available from:  </a:t>
            </a:r>
            <a:r>
              <a:rPr lang="en-US" sz="1600" u="sng" kern="100" dirty="0">
                <a:solidFill>
                  <a:srgbClr val="0000FF"/>
                </a:solidFill>
                <a:effectLst/>
                <a:latin typeface="Bell MT" panose="02020503060305020303" pitchFamily="18" charset="0"/>
                <a:ea typeface="Calibri" panose="020F0502020204030204" pitchFamily="34" charset="0"/>
                <a:cs typeface="Times New Roman" panose="02020603050405020304" pitchFamily="18" charset="0"/>
                <a:hlinkClick r:id="rId5"/>
              </a:rPr>
              <a:t>https://doi.org/10.1016/j.ijhm.2023.103678</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(Accessed: 22 February 2025).</a:t>
            </a:r>
          </a:p>
          <a:p>
            <a:pPr marL="457200" marR="0" indent="-457200">
              <a:lnSpc>
                <a:spcPct val="115000"/>
              </a:lnSpc>
              <a:spcAft>
                <a:spcPts val="1000"/>
              </a:spcAft>
            </a:pP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Fernández-Reino, M., and Brindle, B. (2025) ‘Migrants in the UK </a:t>
            </a:r>
            <a:r>
              <a:rPr lang="en-US" sz="1600" kern="100" dirty="0" err="1">
                <a:effectLst/>
                <a:latin typeface="Bell MT" panose="02020503060305020303" pitchFamily="18" charset="0"/>
                <a:ea typeface="Calibri" panose="020F0502020204030204" pitchFamily="34" charset="0"/>
                <a:cs typeface="Times New Roman" panose="02020603050405020304" pitchFamily="18" charset="0"/>
              </a:rPr>
              <a:t>labour</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market: An overview,’ </a:t>
            </a:r>
            <a:r>
              <a:rPr lang="en-US" sz="1600" i="1" kern="100" dirty="0">
                <a:effectLst/>
                <a:latin typeface="Bell MT" panose="02020503060305020303" pitchFamily="18" charset="0"/>
                <a:ea typeface="Calibri" panose="020F0502020204030204" pitchFamily="34" charset="0"/>
                <a:cs typeface="Times New Roman" panose="02020603050405020304" pitchFamily="18" charset="0"/>
              </a:rPr>
              <a:t>Migration Observatory</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Available from:  </a:t>
            </a:r>
            <a:r>
              <a:rPr lang="en-US" sz="1600" u="sng" kern="100" dirty="0">
                <a:solidFill>
                  <a:srgbClr val="0000FF"/>
                </a:solidFill>
                <a:effectLst/>
                <a:latin typeface="Bell MT" panose="02020503060305020303" pitchFamily="18" charset="0"/>
                <a:ea typeface="Calibri" panose="020F0502020204030204" pitchFamily="34" charset="0"/>
                <a:cs typeface="Times New Roman" panose="02020603050405020304" pitchFamily="18" charset="0"/>
                <a:hlinkClick r:id="rId6"/>
              </a:rPr>
              <a:t>https://migrationobservatory.ox.ac.uk/resources/briefings/migrants-in-the-uk-labour-market-an-overview/</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(Accessed: 22 February 2025).</a:t>
            </a:r>
          </a:p>
          <a:p>
            <a:pPr marL="457200" marR="0" indent="-457200">
              <a:lnSpc>
                <a:spcPct val="115000"/>
              </a:lnSpc>
              <a:spcAft>
                <a:spcPts val="1000"/>
              </a:spcAft>
            </a:pP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Ghani, B., Zada, M., Memon, K. R., Ullah, R., Khattak, A., Han, H., Ariza-Montes, A., and Araya-Castillo, L. (2022) ‘Challenges and strategies for employee retention in the hospitality industry: A review,’ </a:t>
            </a:r>
            <a:r>
              <a:rPr lang="en-US" sz="1600" i="1" kern="100" dirty="0">
                <a:effectLst/>
                <a:latin typeface="Bell MT" panose="02020503060305020303" pitchFamily="18" charset="0"/>
                <a:ea typeface="Calibri" panose="020F0502020204030204" pitchFamily="34" charset="0"/>
                <a:cs typeface="Times New Roman" panose="02020603050405020304" pitchFamily="18" charset="0"/>
              </a:rPr>
              <a:t>Sustainability</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a:t>
            </a:r>
            <a:r>
              <a:rPr lang="en-US" sz="1600" i="1" kern="100" dirty="0">
                <a:effectLst/>
                <a:latin typeface="Bell MT" panose="02020503060305020303" pitchFamily="18" charset="0"/>
                <a:ea typeface="Calibri" panose="020F0502020204030204" pitchFamily="34" charset="0"/>
                <a:cs typeface="Times New Roman" panose="02020603050405020304" pitchFamily="18" charset="0"/>
              </a:rPr>
              <a:t>14</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(5), p. 2885. Available from:  </a:t>
            </a:r>
            <a:r>
              <a:rPr lang="en-US" sz="1600" u="sng" kern="100" dirty="0">
                <a:solidFill>
                  <a:srgbClr val="0000FF"/>
                </a:solidFill>
                <a:effectLst/>
                <a:latin typeface="Bell MT" panose="02020503060305020303" pitchFamily="18" charset="0"/>
                <a:ea typeface="Calibri" panose="020F0502020204030204" pitchFamily="34" charset="0"/>
                <a:cs typeface="Times New Roman" panose="02020603050405020304" pitchFamily="18" charset="0"/>
                <a:hlinkClick r:id="rId7"/>
              </a:rPr>
              <a:t>https://doi.org/10.3390/su14052885</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(Accessed: 22 February 2025).</a:t>
            </a:r>
          </a:p>
          <a:p>
            <a:pPr marL="457200" marR="0" indent="-457200">
              <a:lnSpc>
                <a:spcPct val="115000"/>
              </a:lnSpc>
              <a:spcAft>
                <a:spcPts val="1000"/>
              </a:spcAft>
            </a:pPr>
            <a:r>
              <a:rPr lang="en-US" sz="1600" kern="100" dirty="0" err="1">
                <a:effectLst/>
                <a:latin typeface="Bell MT" panose="02020503060305020303" pitchFamily="18" charset="0"/>
                <a:ea typeface="Calibri" panose="020F0502020204030204" pitchFamily="34" charset="0"/>
                <a:cs typeface="Times New Roman" panose="02020603050405020304" pitchFamily="18" charset="0"/>
              </a:rPr>
              <a:t>Grenside</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J. (2025) ‘How to reduce staff turnover in hospitality industry,’ </a:t>
            </a:r>
            <a:r>
              <a:rPr lang="en-US" sz="1600" i="1" kern="100" dirty="0">
                <a:effectLst/>
                <a:latin typeface="Bell MT" panose="02020503060305020303" pitchFamily="18" charset="0"/>
                <a:ea typeface="Calibri" panose="020F0502020204030204" pitchFamily="34" charset="0"/>
                <a:cs typeface="Times New Roman" panose="02020603050405020304" pitchFamily="18" charset="0"/>
              </a:rPr>
              <a:t>The Access Group US</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Available from:  </a:t>
            </a:r>
            <a:r>
              <a:rPr lang="en-US" sz="1600" u="sng" kern="100" dirty="0">
                <a:solidFill>
                  <a:srgbClr val="0000FF"/>
                </a:solidFill>
                <a:effectLst/>
                <a:latin typeface="Bell MT" panose="02020503060305020303" pitchFamily="18" charset="0"/>
                <a:ea typeface="Calibri" panose="020F0502020204030204" pitchFamily="34" charset="0"/>
                <a:cs typeface="Times New Roman" panose="02020603050405020304" pitchFamily="18" charset="0"/>
                <a:hlinkClick r:id="rId8"/>
              </a:rPr>
              <a:t>https://www.theaccessgroup.com/en-gb/hospitality/resources/hospitality-staff-and-hr-resources/reduce-staff-turnover/</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(Accessed: 22 February 2025).</a:t>
            </a:r>
          </a:p>
        </p:txBody>
      </p:sp>
    </p:spTree>
    <p:extLst>
      <p:ext uri="{BB962C8B-B14F-4D97-AF65-F5344CB8AC3E}">
        <p14:creationId xmlns:p14="http://schemas.microsoft.com/office/powerpoint/2010/main" val="15092950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CB12B1-B8EC-2069-4439-6C4EC64F319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B09526F-D733-87AC-D42C-9D03535FD84C}"/>
              </a:ext>
            </a:extLst>
          </p:cNvPr>
          <p:cNvSpPr txBox="1"/>
          <p:nvPr/>
        </p:nvSpPr>
        <p:spPr>
          <a:xfrm>
            <a:off x="0" y="0"/>
            <a:ext cx="12192000" cy="6641755"/>
          </a:xfrm>
          <a:prstGeom prst="rect">
            <a:avLst/>
          </a:prstGeom>
          <a:noFill/>
        </p:spPr>
        <p:txBody>
          <a:bodyPr wrap="square">
            <a:spAutoFit/>
          </a:bodyPr>
          <a:lstStyle/>
          <a:p>
            <a:pPr marL="457200" indent="-457200">
              <a:lnSpc>
                <a:spcPct val="115000"/>
              </a:lnSpc>
              <a:spcAft>
                <a:spcPts val="1000"/>
              </a:spcAft>
            </a:pP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Hospitality &amp; Catering News. (2024) ‘The ongoing economic and cultural impact of Brexit on the UK hospitality industry: A litany of broken promises.’ Available from:  </a:t>
            </a:r>
            <a:r>
              <a:rPr lang="en-US" sz="1600" u="sng" kern="100" dirty="0">
                <a:solidFill>
                  <a:srgbClr val="0000FF"/>
                </a:solidFill>
                <a:effectLst/>
                <a:latin typeface="Bell MT" panose="02020503060305020303" pitchFamily="18" charset="0"/>
                <a:ea typeface="Calibri" panose="020F0502020204030204" pitchFamily="34" charset="0"/>
                <a:cs typeface="Times New Roman" panose="02020603050405020304" pitchFamily="18" charset="0"/>
                <a:hlinkClick r:id="rId2"/>
              </a:rPr>
              <a:t>https://www.hospitalityandcateringnews.com/2024/06/the-ongoing-economic-and-cultural-impact-of-brexit-on-the-uk-hospitality-industry-a-litany-of-broken-promises/</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(Accessed: 22 February 2025).</a:t>
            </a:r>
          </a:p>
          <a:p>
            <a:pPr marL="457200" marR="0" indent="-457200">
              <a:lnSpc>
                <a:spcPct val="115000"/>
              </a:lnSpc>
              <a:spcAft>
                <a:spcPts val="1000"/>
              </a:spcAft>
            </a:pP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Office for National Statistics. (2025). </a:t>
            </a:r>
            <a:r>
              <a:rPr lang="en-US" sz="1600" i="1" kern="100" dirty="0">
                <a:effectLst/>
                <a:latin typeface="Bell MT" panose="02020503060305020303" pitchFamily="18" charset="0"/>
                <a:ea typeface="Calibri" panose="020F0502020204030204" pitchFamily="34" charset="0"/>
                <a:cs typeface="Times New Roman" panose="02020603050405020304" pitchFamily="18" charset="0"/>
              </a:rPr>
              <a:t>Inflation and price indices</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Home- Office for National Statistics. </a:t>
            </a:r>
            <a:r>
              <a:rPr lang="en-US" sz="1600" u="sng" kern="100" dirty="0">
                <a:solidFill>
                  <a:srgbClr val="0000FF"/>
                </a:solidFill>
                <a:effectLst/>
                <a:latin typeface="Bell MT" panose="02020503060305020303" pitchFamily="18" charset="0"/>
                <a:ea typeface="Calibri" panose="020F0502020204030204" pitchFamily="34" charset="0"/>
                <a:cs typeface="Times New Roman" panose="02020603050405020304" pitchFamily="18" charset="0"/>
                <a:hlinkClick r:id="rId3"/>
              </a:rPr>
              <a:t>https://www.ons.gov.uk/economy/inflationandpriceindices</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(Accessed: 22 February 2025).</a:t>
            </a:r>
          </a:p>
          <a:p>
            <a:pPr marL="457200" marR="0" indent="-457200">
              <a:lnSpc>
                <a:spcPct val="115000"/>
              </a:lnSpc>
              <a:spcAft>
                <a:spcPts val="1000"/>
              </a:spcAft>
            </a:pP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Pasture Restaurant. (2025) ‘About.’ Available from:  </a:t>
            </a:r>
            <a:r>
              <a:rPr lang="en-US" sz="1600" u="sng" kern="100" dirty="0">
                <a:solidFill>
                  <a:srgbClr val="0000FF"/>
                </a:solidFill>
                <a:effectLst/>
                <a:latin typeface="Bell MT" panose="02020503060305020303" pitchFamily="18" charset="0"/>
                <a:ea typeface="Calibri" panose="020F0502020204030204" pitchFamily="34" charset="0"/>
                <a:cs typeface="Times New Roman" panose="02020603050405020304" pitchFamily="18" charset="0"/>
                <a:hlinkClick r:id="rId4"/>
              </a:rPr>
              <a:t>https://pasturerestaurant.com/about/</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(Accessed: 22 February 2025).</a:t>
            </a:r>
          </a:p>
          <a:p>
            <a:pPr marL="457200" marR="0" indent="-457200">
              <a:lnSpc>
                <a:spcPct val="115000"/>
              </a:lnSpc>
              <a:spcAft>
                <a:spcPts val="1000"/>
              </a:spcAft>
            </a:pP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Schalow, B. (2025) ‘Restaurants in the digital age: Embrace technology to drive efficiency and customer satisfaction,’ </a:t>
            </a:r>
            <a:r>
              <a:rPr lang="en-US" sz="1600" i="1" kern="100" dirty="0">
                <a:effectLst/>
                <a:latin typeface="Bell MT" panose="02020503060305020303" pitchFamily="18" charset="0"/>
                <a:ea typeface="Calibri" panose="020F0502020204030204" pitchFamily="34" charset="0"/>
                <a:cs typeface="Times New Roman" panose="02020603050405020304" pitchFamily="18" charset="0"/>
              </a:rPr>
              <a:t>Artificial Intelligence, Machine Learning, &amp; Robotics in Business</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a:t>
            </a:r>
            <a:r>
              <a:rPr lang="en-US" sz="1600" i="1" kern="100" dirty="0">
                <a:effectLst/>
                <a:latin typeface="Bell MT" panose="02020503060305020303" pitchFamily="18" charset="0"/>
                <a:ea typeface="Calibri" panose="020F0502020204030204" pitchFamily="34" charset="0"/>
                <a:cs typeface="Times New Roman" panose="02020603050405020304" pitchFamily="18" charset="0"/>
              </a:rPr>
              <a:t>1</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(1), pp. 45-48. Available from:  </a:t>
            </a:r>
            <a:r>
              <a:rPr lang="en-US" sz="1600" u="sng" kern="100" dirty="0">
                <a:solidFill>
                  <a:srgbClr val="0000FF"/>
                </a:solidFill>
                <a:effectLst/>
                <a:latin typeface="Bell MT" panose="02020503060305020303" pitchFamily="18" charset="0"/>
                <a:ea typeface="Calibri" panose="020F0502020204030204" pitchFamily="34" charset="0"/>
                <a:cs typeface="Times New Roman" panose="02020603050405020304" pitchFamily="18" charset="0"/>
                <a:hlinkClick r:id="rId5"/>
              </a:rPr>
              <a:t>https://doi.org/10.32473/aimlrb.1.1.138287</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(Accessed: 22 February 2025).</a:t>
            </a:r>
          </a:p>
          <a:p>
            <a:pPr marL="457200" marR="0" indent="-457200">
              <a:lnSpc>
                <a:spcPct val="115000"/>
              </a:lnSpc>
              <a:spcAft>
                <a:spcPts val="1000"/>
              </a:spcAft>
            </a:pP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Tian, H., Iqbal, S., Akhtar, S., </a:t>
            </a:r>
            <a:r>
              <a:rPr lang="en-US" sz="1600" kern="100" dirty="0" err="1">
                <a:effectLst/>
                <a:latin typeface="Bell MT" panose="02020503060305020303" pitchFamily="18" charset="0"/>
                <a:ea typeface="Calibri" panose="020F0502020204030204" pitchFamily="34" charset="0"/>
                <a:cs typeface="Times New Roman" panose="02020603050405020304" pitchFamily="18" charset="0"/>
              </a:rPr>
              <a:t>Qalati</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S. A., Anwar, F., and Khan, M. A. (2020) ‘The impact of transformational leadership on employee retention: Mediation and moderation through organizational citizenship behavior and communication,’ </a:t>
            </a:r>
            <a:r>
              <a:rPr lang="en-US" sz="1600" i="1" kern="100" dirty="0">
                <a:effectLst/>
                <a:latin typeface="Bell MT" panose="02020503060305020303" pitchFamily="18" charset="0"/>
                <a:ea typeface="Calibri" panose="020F0502020204030204" pitchFamily="34" charset="0"/>
                <a:cs typeface="Times New Roman" panose="02020603050405020304" pitchFamily="18" charset="0"/>
              </a:rPr>
              <a:t>Frontiers in Psychology</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a:t>
            </a:r>
            <a:r>
              <a:rPr lang="en-US" sz="1600" i="1" kern="100" dirty="0">
                <a:effectLst/>
                <a:latin typeface="Bell MT" panose="02020503060305020303" pitchFamily="18" charset="0"/>
                <a:ea typeface="Calibri" panose="020F0502020204030204" pitchFamily="34" charset="0"/>
                <a:cs typeface="Times New Roman" panose="02020603050405020304" pitchFamily="18" charset="0"/>
              </a:rPr>
              <a:t>11</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Available from:  </a:t>
            </a:r>
            <a:r>
              <a:rPr lang="en-US" sz="1600" u="sng" kern="100" dirty="0">
                <a:solidFill>
                  <a:srgbClr val="0000FF"/>
                </a:solidFill>
                <a:effectLst/>
                <a:latin typeface="Bell MT" panose="02020503060305020303" pitchFamily="18" charset="0"/>
                <a:ea typeface="Calibri" panose="020F0502020204030204" pitchFamily="34" charset="0"/>
                <a:cs typeface="Times New Roman" panose="02020603050405020304" pitchFamily="18" charset="0"/>
                <a:hlinkClick r:id="rId6"/>
              </a:rPr>
              <a:t>https://doi.org/10.3389/fpsyg.2020.00314</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(Accessed: 22 February 2025).</a:t>
            </a:r>
          </a:p>
          <a:p>
            <a:pPr marL="457200" marR="0" indent="-457200">
              <a:lnSpc>
                <a:spcPct val="115000"/>
              </a:lnSpc>
              <a:spcAft>
                <a:spcPts val="1000"/>
              </a:spcAft>
            </a:pP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Tripadvisor.com. (2025) ‘Pasture,’ </a:t>
            </a:r>
            <a:r>
              <a:rPr lang="en-US" sz="1600" i="1" kern="100" dirty="0">
                <a:effectLst/>
                <a:latin typeface="Bell MT" panose="02020503060305020303" pitchFamily="18" charset="0"/>
                <a:ea typeface="Calibri" panose="020F0502020204030204" pitchFamily="34" charset="0"/>
                <a:cs typeface="Times New Roman" panose="02020603050405020304" pitchFamily="18" charset="0"/>
              </a:rPr>
              <a:t>tripadvisor.com</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Available from:  </a:t>
            </a:r>
            <a:r>
              <a:rPr lang="en-US" sz="1600" u="sng" kern="100" dirty="0">
                <a:solidFill>
                  <a:srgbClr val="0000FF"/>
                </a:solidFill>
                <a:effectLst/>
                <a:latin typeface="Bell MT" panose="02020503060305020303" pitchFamily="18" charset="0"/>
                <a:ea typeface="Calibri" panose="020F0502020204030204" pitchFamily="34" charset="0"/>
                <a:cs typeface="Times New Roman" panose="02020603050405020304" pitchFamily="18" charset="0"/>
                <a:hlinkClick r:id="rId7"/>
              </a:rPr>
              <a:t>https://www.tripadvisor.com/Restaurant_Review-g186220-d13540500-Reviews-Pasture-Bristol_England.html</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(Accessed: 22 February 2025).</a:t>
            </a:r>
          </a:p>
          <a:p>
            <a:pPr marL="457200" marR="0" indent="-457200">
              <a:lnSpc>
                <a:spcPct val="115000"/>
              </a:lnSpc>
              <a:spcAft>
                <a:spcPts val="1000"/>
              </a:spcAft>
            </a:pP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Youth Employment UK. (2018) ‘UK Hospitality Workforce Commission 2030 report: The changing face of hospitality September 2018.’ Available from:  </a:t>
            </a:r>
            <a:r>
              <a:rPr lang="en-US" sz="1600" u="sng" kern="100" dirty="0">
                <a:solidFill>
                  <a:srgbClr val="0000FF"/>
                </a:solidFill>
                <a:effectLst/>
                <a:latin typeface="Bell MT" panose="02020503060305020303" pitchFamily="18" charset="0"/>
                <a:ea typeface="Calibri" panose="020F0502020204030204" pitchFamily="34" charset="0"/>
                <a:cs typeface="Times New Roman" panose="02020603050405020304" pitchFamily="18" charset="0"/>
                <a:hlinkClick r:id="rId8"/>
              </a:rPr>
              <a:t>https://www.youthemployment.org.uk/dev/wp-content/uploads/2018/09/UK-Hospitality-Workforce-Commission-2030.pdf</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(Accessed: 22 February 2025).</a:t>
            </a:r>
          </a:p>
          <a:p>
            <a:pPr marL="457200" marR="0" indent="-457200">
              <a:lnSpc>
                <a:spcPct val="115000"/>
              </a:lnSpc>
              <a:spcAft>
                <a:spcPts val="1000"/>
              </a:spcAft>
            </a:pPr>
            <a:r>
              <a:rPr lang="en-US" sz="1600" kern="100" dirty="0" err="1">
                <a:effectLst/>
                <a:latin typeface="Bell MT" panose="02020503060305020303" pitchFamily="18" charset="0"/>
                <a:ea typeface="Calibri" panose="020F0502020204030204" pitchFamily="34" charset="0"/>
                <a:cs typeface="Times New Roman" panose="02020603050405020304" pitchFamily="18" charset="0"/>
              </a:rPr>
              <a:t>Zientara</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P., </a:t>
            </a:r>
            <a:r>
              <a:rPr lang="en-US" sz="1600" kern="100" dirty="0" err="1">
                <a:effectLst/>
                <a:latin typeface="Bell MT" panose="02020503060305020303" pitchFamily="18" charset="0"/>
                <a:ea typeface="Calibri" panose="020F0502020204030204" pitchFamily="34" charset="0"/>
                <a:cs typeface="Times New Roman" panose="02020603050405020304" pitchFamily="18" charset="0"/>
              </a:rPr>
              <a:t>Adamska-Mieruszewska</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J., and </a:t>
            </a:r>
            <a:r>
              <a:rPr lang="en-US" sz="1600" kern="100" dirty="0" err="1">
                <a:effectLst/>
                <a:latin typeface="Bell MT" panose="02020503060305020303" pitchFamily="18" charset="0"/>
                <a:ea typeface="Calibri" panose="020F0502020204030204" pitchFamily="34" charset="0"/>
                <a:cs typeface="Times New Roman" panose="02020603050405020304" pitchFamily="18" charset="0"/>
              </a:rPr>
              <a:t>Bąk</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a:t>
            </a:r>
            <a:r>
              <a:rPr lang="en-US" sz="1600" kern="100" dirty="0">
                <a:effectLst/>
                <a:latin typeface="Bell MT" panose="02020503060305020303" pitchFamily="18" charset="0"/>
                <a:ea typeface="Calibri" panose="020F0502020204030204" pitchFamily="34" charset="0"/>
                <a:cs typeface="Bell MT" panose="02020503060305020303" pitchFamily="18" charset="0"/>
              </a:rPr>
              <a:t> </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M. (2023) ‘Unpicking the mechanism underlying hospitality workers’ intention to join a union and intention to quit a job. Evidence from the UK,’ </a:t>
            </a:r>
            <a:r>
              <a:rPr lang="en-US" sz="1600" i="1" kern="100" dirty="0">
                <a:effectLst/>
                <a:latin typeface="Bell MT" panose="02020503060305020303" pitchFamily="18" charset="0"/>
                <a:ea typeface="Calibri" panose="020F0502020204030204" pitchFamily="34" charset="0"/>
                <a:cs typeface="Times New Roman" panose="02020603050405020304" pitchFamily="18" charset="0"/>
              </a:rPr>
              <a:t>International Journal of Hospitality Management</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a:t>
            </a:r>
            <a:r>
              <a:rPr lang="en-US" sz="1600" i="1" kern="100" dirty="0">
                <a:effectLst/>
                <a:latin typeface="Bell MT" panose="02020503060305020303" pitchFamily="18" charset="0"/>
                <a:ea typeface="Calibri" panose="020F0502020204030204" pitchFamily="34" charset="0"/>
                <a:cs typeface="Times New Roman" panose="02020603050405020304" pitchFamily="18" charset="0"/>
              </a:rPr>
              <a:t>108</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103355. Available from:  </a:t>
            </a:r>
            <a:r>
              <a:rPr lang="en-US" sz="1600" u="sng" kern="100" dirty="0">
                <a:solidFill>
                  <a:srgbClr val="0000FF"/>
                </a:solidFill>
                <a:effectLst/>
                <a:latin typeface="Bell MT" panose="02020503060305020303" pitchFamily="18" charset="0"/>
                <a:ea typeface="Calibri" panose="020F0502020204030204" pitchFamily="34" charset="0"/>
                <a:cs typeface="Times New Roman" panose="02020603050405020304" pitchFamily="18" charset="0"/>
                <a:hlinkClick r:id="rId9"/>
              </a:rPr>
              <a:t>https://doi.org/10.1016/j.ijhm.2022.103355</a:t>
            </a:r>
            <a:r>
              <a:rPr lang="en-US" sz="1600" kern="100" dirty="0">
                <a:effectLst/>
                <a:latin typeface="Bell MT" panose="02020503060305020303" pitchFamily="18" charset="0"/>
                <a:ea typeface="Calibri" panose="020F0502020204030204" pitchFamily="34" charset="0"/>
                <a:cs typeface="Times New Roman" panose="02020603050405020304" pitchFamily="18" charset="0"/>
              </a:rPr>
              <a:t> (Accessed: 22 February 2025).</a:t>
            </a:r>
          </a:p>
        </p:txBody>
      </p:sp>
    </p:spTree>
    <p:extLst>
      <p:ext uri="{BB962C8B-B14F-4D97-AF65-F5344CB8AC3E}">
        <p14:creationId xmlns:p14="http://schemas.microsoft.com/office/powerpoint/2010/main" val="32019648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Midrange</Template>
  <TotalTime>1163</TotalTime>
  <Words>3186</Words>
  <Application>Microsoft Office PowerPoint</Application>
  <PresentationFormat>Widescreen</PresentationFormat>
  <Paragraphs>143</Paragraphs>
  <Slides>15</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Bell MT</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2239463@student.uwtsd.ac.uk</dc:creator>
  <cp:lastModifiedBy>Ovidiu Chiparus</cp:lastModifiedBy>
  <cp:revision>64</cp:revision>
  <dcterms:created xsi:type="dcterms:W3CDTF">2025-02-21T10:27:58Z</dcterms:created>
  <dcterms:modified xsi:type="dcterms:W3CDTF">2025-02-24T17:58:54Z</dcterms:modified>
</cp:coreProperties>
</file>