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handoutMasterIdLst>
    <p:handoutMasterId r:id="rId50"/>
  </p:handoutMasterIdLst>
  <p:sldIdLst>
    <p:sldId id="256" r:id="rId5"/>
    <p:sldId id="257" r:id="rId6"/>
    <p:sldId id="258" r:id="rId7"/>
    <p:sldId id="310" r:id="rId8"/>
    <p:sldId id="259" r:id="rId9"/>
    <p:sldId id="260" r:id="rId10"/>
    <p:sldId id="308" r:id="rId11"/>
    <p:sldId id="261" r:id="rId12"/>
    <p:sldId id="262" r:id="rId13"/>
    <p:sldId id="263" r:id="rId14"/>
    <p:sldId id="264" r:id="rId15"/>
    <p:sldId id="265" r:id="rId16"/>
    <p:sldId id="266" r:id="rId17"/>
    <p:sldId id="267" r:id="rId18"/>
    <p:sldId id="268" r:id="rId19"/>
    <p:sldId id="309"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6" r:id="rId47"/>
    <p:sldId id="295"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6232" autoAdjust="0"/>
  </p:normalViewPr>
  <p:slideViewPr>
    <p:cSldViewPr>
      <p:cViewPr varScale="1">
        <p:scale>
          <a:sx n="44" d="100"/>
          <a:sy n="44" d="100"/>
        </p:scale>
        <p:origin x="2052" y="4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0"/>
      <c:rAngAx val="0"/>
      <c:perspective val="0"/>
    </c:view3D>
    <c:floor>
      <c:thickness val="0"/>
    </c:floor>
    <c:sideWall>
      <c:thickness val="0"/>
    </c:sideWall>
    <c:backWall>
      <c:thickness val="0"/>
    </c:backWall>
    <c:plotArea>
      <c:layout>
        <c:manualLayout>
          <c:layoutTarget val="inner"/>
          <c:xMode val="edge"/>
          <c:yMode val="edge"/>
          <c:x val="0.15224911366020696"/>
          <c:y val="0.11538475567890233"/>
          <c:w val="0.62110726643598635"/>
          <c:h val="0.78021978021978022"/>
        </c:manualLayout>
      </c:layout>
      <c:pie3DChart>
        <c:varyColors val="1"/>
        <c:ser>
          <c:idx val="0"/>
          <c:order val="0"/>
          <c:tx>
            <c:strRef>
              <c:f>Sheet1!$A$2</c:f>
              <c:strCache>
                <c:ptCount val="1"/>
                <c:pt idx="0">
                  <c:v>East</c:v>
                </c:pt>
              </c:strCache>
            </c:strRef>
          </c:tx>
          <c:spPr>
            <a:solidFill>
              <a:srgbClr val="9999FF"/>
            </a:solidFill>
            <a:ln w="16977">
              <a:solidFill>
                <a:srgbClr val="000000"/>
              </a:solidFill>
              <a:prstDash val="solid"/>
            </a:ln>
          </c:spPr>
          <c:explosion val="25"/>
          <c:dPt>
            <c:idx val="1"/>
            <c:bubble3D val="0"/>
            <c:spPr>
              <a:solidFill>
                <a:srgbClr val="993366"/>
              </a:solidFill>
              <a:ln w="16977">
                <a:solidFill>
                  <a:srgbClr val="000000"/>
                </a:solidFill>
                <a:prstDash val="solid"/>
              </a:ln>
            </c:spPr>
            <c:extLst>
              <c:ext xmlns:c16="http://schemas.microsoft.com/office/drawing/2014/chart" uri="{C3380CC4-5D6E-409C-BE32-E72D297353CC}">
                <c16:uniqueId val="{00000002-6B1F-45D0-97DA-07D26343D254}"/>
              </c:ext>
            </c:extLst>
          </c:dPt>
          <c:dPt>
            <c:idx val="2"/>
            <c:bubble3D val="0"/>
            <c:spPr>
              <a:solidFill>
                <a:srgbClr val="FFFFCC"/>
              </a:solidFill>
              <a:ln w="16977">
                <a:solidFill>
                  <a:srgbClr val="000000"/>
                </a:solidFill>
                <a:prstDash val="solid"/>
              </a:ln>
            </c:spPr>
            <c:extLst>
              <c:ext xmlns:c16="http://schemas.microsoft.com/office/drawing/2014/chart" uri="{C3380CC4-5D6E-409C-BE32-E72D297353CC}">
                <c16:uniqueId val="{00000004-6B1F-45D0-97DA-07D26343D254}"/>
              </c:ext>
            </c:extLst>
          </c:dPt>
          <c:cat>
            <c:numRef>
              <c:f>Sheet1!$B$1:$D$1</c:f>
              <c:numCache>
                <c:formatCode>0%</c:formatCode>
                <c:ptCount val="3"/>
                <c:pt idx="0">
                  <c:v>7.0000000000000034E-2</c:v>
                </c:pt>
                <c:pt idx="1">
                  <c:v>0.38000000000000012</c:v>
                </c:pt>
                <c:pt idx="2">
                  <c:v>0.55000000000000004</c:v>
                </c:pt>
              </c:numCache>
            </c:numRef>
          </c:cat>
          <c:val>
            <c:numRef>
              <c:f>Sheet1!$B$2:$D$2</c:f>
              <c:numCache>
                <c:formatCode>General</c:formatCode>
                <c:ptCount val="3"/>
                <c:pt idx="0">
                  <c:v>10.4</c:v>
                </c:pt>
                <c:pt idx="1">
                  <c:v>27.4</c:v>
                </c:pt>
                <c:pt idx="2">
                  <c:v>90</c:v>
                </c:pt>
              </c:numCache>
            </c:numRef>
          </c:val>
          <c:extLst>
            <c:ext xmlns:c16="http://schemas.microsoft.com/office/drawing/2014/chart" uri="{C3380CC4-5D6E-409C-BE32-E72D297353CC}">
              <c16:uniqueId val="{00000005-6B1F-45D0-97DA-07D26343D254}"/>
            </c:ext>
          </c:extLst>
        </c:ser>
        <c:ser>
          <c:idx val="1"/>
          <c:order val="1"/>
          <c:tx>
            <c:strRef>
              <c:f>Sheet1!$A$3</c:f>
              <c:strCache>
                <c:ptCount val="1"/>
                <c:pt idx="0">
                  <c:v>West</c:v>
                </c:pt>
              </c:strCache>
            </c:strRef>
          </c:tx>
          <c:spPr>
            <a:solidFill>
              <a:srgbClr val="993366"/>
            </a:solidFill>
            <a:ln w="16977">
              <a:solidFill>
                <a:srgbClr val="000000"/>
              </a:solidFill>
              <a:prstDash val="solid"/>
            </a:ln>
          </c:spPr>
          <c:explosion val="25"/>
          <c:dPt>
            <c:idx val="0"/>
            <c:bubble3D val="0"/>
            <c:spPr>
              <a:solidFill>
                <a:srgbClr val="9999FF"/>
              </a:solidFill>
              <a:ln w="16977">
                <a:solidFill>
                  <a:srgbClr val="000000"/>
                </a:solidFill>
                <a:prstDash val="solid"/>
              </a:ln>
            </c:spPr>
            <c:extLst>
              <c:ext xmlns:c16="http://schemas.microsoft.com/office/drawing/2014/chart" uri="{C3380CC4-5D6E-409C-BE32-E72D297353CC}">
                <c16:uniqueId val="{00000007-6B1F-45D0-97DA-07D26343D254}"/>
              </c:ext>
            </c:extLst>
          </c:dPt>
          <c:dPt>
            <c:idx val="2"/>
            <c:bubble3D val="0"/>
            <c:spPr>
              <a:solidFill>
                <a:srgbClr val="FFFFCC"/>
              </a:solidFill>
              <a:ln w="16977">
                <a:solidFill>
                  <a:srgbClr val="000000"/>
                </a:solidFill>
                <a:prstDash val="solid"/>
              </a:ln>
            </c:spPr>
            <c:extLst>
              <c:ext xmlns:c16="http://schemas.microsoft.com/office/drawing/2014/chart" uri="{C3380CC4-5D6E-409C-BE32-E72D297353CC}">
                <c16:uniqueId val="{0000000A-6B1F-45D0-97DA-07D26343D254}"/>
              </c:ext>
            </c:extLst>
          </c:dPt>
          <c:cat>
            <c:numRef>
              <c:f>Sheet1!$B$1:$D$1</c:f>
              <c:numCache>
                <c:formatCode>0%</c:formatCode>
                <c:ptCount val="3"/>
                <c:pt idx="0">
                  <c:v>7.0000000000000034E-2</c:v>
                </c:pt>
                <c:pt idx="1">
                  <c:v>0.38000000000000012</c:v>
                </c:pt>
                <c:pt idx="2">
                  <c:v>0.55000000000000004</c:v>
                </c:pt>
              </c:numCache>
            </c:numRef>
          </c:cat>
          <c:val>
            <c:numRef>
              <c:f>Sheet1!$B$3:$D$3</c:f>
              <c:numCache>
                <c:formatCode>General</c:formatCode>
                <c:ptCount val="3"/>
                <c:pt idx="0">
                  <c:v>30.6</c:v>
                </c:pt>
                <c:pt idx="1">
                  <c:v>38.6</c:v>
                </c:pt>
                <c:pt idx="2">
                  <c:v>34.6</c:v>
                </c:pt>
              </c:numCache>
            </c:numRef>
          </c:val>
          <c:extLst>
            <c:ext xmlns:c16="http://schemas.microsoft.com/office/drawing/2014/chart" uri="{C3380CC4-5D6E-409C-BE32-E72D297353CC}">
              <c16:uniqueId val="{0000000B-6B1F-45D0-97DA-07D26343D254}"/>
            </c:ext>
          </c:extLst>
        </c:ser>
        <c:ser>
          <c:idx val="2"/>
          <c:order val="2"/>
          <c:tx>
            <c:strRef>
              <c:f>Sheet1!$A$4</c:f>
              <c:strCache>
                <c:ptCount val="1"/>
                <c:pt idx="0">
                  <c:v>North</c:v>
                </c:pt>
              </c:strCache>
            </c:strRef>
          </c:tx>
          <c:spPr>
            <a:solidFill>
              <a:srgbClr val="FFFFCC"/>
            </a:solidFill>
            <a:ln w="16977">
              <a:solidFill>
                <a:srgbClr val="000000"/>
              </a:solidFill>
              <a:prstDash val="solid"/>
            </a:ln>
          </c:spPr>
          <c:explosion val="25"/>
          <c:dPt>
            <c:idx val="0"/>
            <c:bubble3D val="0"/>
            <c:spPr>
              <a:solidFill>
                <a:srgbClr val="9999FF"/>
              </a:solidFill>
              <a:ln w="16977">
                <a:solidFill>
                  <a:srgbClr val="000000"/>
                </a:solidFill>
                <a:prstDash val="solid"/>
              </a:ln>
            </c:spPr>
            <c:extLst>
              <c:ext xmlns:c16="http://schemas.microsoft.com/office/drawing/2014/chart" uri="{C3380CC4-5D6E-409C-BE32-E72D297353CC}">
                <c16:uniqueId val="{0000000D-6B1F-45D0-97DA-07D26343D254}"/>
              </c:ext>
            </c:extLst>
          </c:dPt>
          <c:dPt>
            <c:idx val="1"/>
            <c:bubble3D val="0"/>
            <c:spPr>
              <a:solidFill>
                <a:srgbClr val="993366"/>
              </a:solidFill>
              <a:ln w="16977">
                <a:solidFill>
                  <a:srgbClr val="000000"/>
                </a:solidFill>
                <a:prstDash val="solid"/>
              </a:ln>
            </c:spPr>
            <c:extLst>
              <c:ext xmlns:c16="http://schemas.microsoft.com/office/drawing/2014/chart" uri="{C3380CC4-5D6E-409C-BE32-E72D297353CC}">
                <c16:uniqueId val="{0000000F-6B1F-45D0-97DA-07D26343D254}"/>
              </c:ext>
            </c:extLst>
          </c:dPt>
          <c:cat>
            <c:numRef>
              <c:f>Sheet1!$B$1:$D$1</c:f>
              <c:numCache>
                <c:formatCode>0%</c:formatCode>
                <c:ptCount val="3"/>
                <c:pt idx="0">
                  <c:v>7.0000000000000034E-2</c:v>
                </c:pt>
                <c:pt idx="1">
                  <c:v>0.38000000000000012</c:v>
                </c:pt>
                <c:pt idx="2">
                  <c:v>0.55000000000000004</c:v>
                </c:pt>
              </c:numCache>
            </c:numRef>
          </c:cat>
          <c:val>
            <c:numRef>
              <c:f>Sheet1!$B$4:$D$4</c:f>
              <c:numCache>
                <c:formatCode>General</c:formatCode>
                <c:ptCount val="3"/>
                <c:pt idx="0">
                  <c:v>45.9</c:v>
                </c:pt>
                <c:pt idx="1">
                  <c:v>46.9</c:v>
                </c:pt>
                <c:pt idx="2">
                  <c:v>45</c:v>
                </c:pt>
              </c:numCache>
            </c:numRef>
          </c:val>
          <c:extLst>
            <c:ext xmlns:c16="http://schemas.microsoft.com/office/drawing/2014/chart" uri="{C3380CC4-5D6E-409C-BE32-E72D297353CC}">
              <c16:uniqueId val="{00000011-6B1F-45D0-97DA-07D26343D254}"/>
            </c:ext>
          </c:extLst>
        </c:ser>
        <c:dLbls>
          <c:showLegendKey val="0"/>
          <c:showVal val="0"/>
          <c:showCatName val="0"/>
          <c:showSerName val="0"/>
          <c:showPercent val="0"/>
          <c:showBubbleSize val="0"/>
          <c:showLeaderLines val="1"/>
        </c:dLbls>
      </c:pie3DChart>
      <c:spPr>
        <a:solidFill>
          <a:srgbClr val="C0C0C0"/>
        </a:solidFill>
        <a:ln w="16977">
          <a:solidFill>
            <a:srgbClr val="808080"/>
          </a:solidFill>
          <a:prstDash val="solid"/>
        </a:ln>
      </c:spPr>
    </c:plotArea>
    <c:plotVisOnly val="1"/>
    <c:dispBlanksAs val="zero"/>
    <c:showDLblsOverMax val="0"/>
  </c:chart>
  <c:spPr>
    <a:noFill/>
    <a:ln>
      <a:noFill/>
    </a:ln>
  </c:spPr>
  <c:txPr>
    <a:bodyPr/>
    <a:lstStyle/>
    <a:p>
      <a:pPr>
        <a:defRPr sz="1069" b="1" i="0" u="none" strike="noStrike" baseline="0">
          <a:solidFill>
            <a:srgbClr val="000000"/>
          </a:solidFill>
          <a:latin typeface="Arial"/>
          <a:ea typeface="Arial"/>
          <a:cs typeface="Arial"/>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05/03/2019</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EC83BD-CDA3-4611-89FE-DD208469ADCB}" type="datetimeFigureOut">
              <a:rPr lang="en-GB" smtClean="0"/>
              <a:pPr/>
              <a:t>05/03/2019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FA9686-C038-4682-9590-FA4411328854}" type="slidenum">
              <a:rPr lang="en-GB" smtClean="0"/>
              <a:pPr/>
              <a:t>‹#›</a:t>
            </a:fld>
            <a:endParaRPr lang="en-GB"/>
          </a:p>
        </p:txBody>
      </p:sp>
    </p:spTree>
    <p:extLst>
      <p:ext uri="{BB962C8B-B14F-4D97-AF65-F5344CB8AC3E}">
        <p14:creationId xmlns:p14="http://schemas.microsoft.com/office/powerpoint/2010/main" val="999713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8" Type="http://schemas.openxmlformats.org/officeDocument/2006/relationships/hyperlink" Target="https://en.wikipedia.org/wiki/Linguistics" TargetMode="External"/><Relationship Id="rId13" Type="http://schemas.openxmlformats.org/officeDocument/2006/relationships/hyperlink" Target="https://en.wikipedia.org/wiki/Passive-aggressive" TargetMode="External"/><Relationship Id="rId18" Type="http://schemas.openxmlformats.org/officeDocument/2006/relationships/hyperlink" Target="https://en.wikipedia.org/wiki/Ignorant" TargetMode="External"/><Relationship Id="rId3" Type="http://schemas.openxmlformats.org/officeDocument/2006/relationships/hyperlink" Target="https://en.wikipedia.org/wiki/Construct_(philosophy)" TargetMode="External"/><Relationship Id="rId21" Type="http://schemas.openxmlformats.org/officeDocument/2006/relationships/hyperlink" Target="https://en.wikipedia.org/wiki/Frustration" TargetMode="External"/><Relationship Id="rId7" Type="http://schemas.openxmlformats.org/officeDocument/2006/relationships/hyperlink" Target="https://en.wikipedia.org/wiki/Individual_differences" TargetMode="External"/><Relationship Id="rId12" Type="http://schemas.openxmlformats.org/officeDocument/2006/relationships/hyperlink" Target="https://en.wikipedia.org/wiki/Passivity_(behavior)" TargetMode="External"/><Relationship Id="rId17" Type="http://schemas.openxmlformats.org/officeDocument/2006/relationships/hyperlink" Target="https://en.wikipedia.org/wiki/Empathy" TargetMode="External"/><Relationship Id="rId25" Type="http://schemas.openxmlformats.org/officeDocument/2006/relationships/hyperlink" Target="https://en.wikipedia.org/wiki/Passive-aggressive_behavior" TargetMode="External"/><Relationship Id="rId2" Type="http://schemas.openxmlformats.org/officeDocument/2006/relationships/slide" Target="../slides/slide9.xml"/><Relationship Id="rId16" Type="http://schemas.openxmlformats.org/officeDocument/2006/relationships/hyperlink" Target="https://en.wikipedia.org/wiki/Inferiority_complex" TargetMode="External"/><Relationship Id="rId20" Type="http://schemas.openxmlformats.org/officeDocument/2006/relationships/hyperlink" Target="https://en.wikipedia.org/wiki/Superiority_complex" TargetMode="External"/><Relationship Id="rId1" Type="http://schemas.openxmlformats.org/officeDocument/2006/relationships/notesMaster" Target="../notesMasters/notesMaster1.xml"/><Relationship Id="rId6" Type="http://schemas.openxmlformats.org/officeDocument/2006/relationships/hyperlink" Target="https://en.wikipedia.org/wiki/Behavioral_communication" TargetMode="External"/><Relationship Id="rId11" Type="http://schemas.openxmlformats.org/officeDocument/2006/relationships/hyperlink" Target="https://en.wikipedia.org/wiki/Assertiveness" TargetMode="External"/><Relationship Id="rId24" Type="http://schemas.openxmlformats.org/officeDocument/2006/relationships/hyperlink" Target="https://en.wikipedia.org/w/index.php?title=Behavioral_communication&amp;action=edit&amp;section=5" TargetMode="External"/><Relationship Id="rId5" Type="http://schemas.openxmlformats.org/officeDocument/2006/relationships/hyperlink" Target="https://en.wikipedia.org/wiki/Communication" TargetMode="External"/><Relationship Id="rId15" Type="http://schemas.openxmlformats.org/officeDocument/2006/relationships/hyperlink" Target="https://en.wikipedia.org/wiki/Personal_attacks" TargetMode="External"/><Relationship Id="rId23" Type="http://schemas.openxmlformats.org/officeDocument/2006/relationships/hyperlink" Target="https://en.wikipedia.org/w/index.php?title=Behavioral_communication&amp;action=edit&amp;section=4" TargetMode="External"/><Relationship Id="rId10" Type="http://schemas.openxmlformats.org/officeDocument/2006/relationships/hyperlink" Target="https://en.wikipedia.org/wiki/Aggression" TargetMode="External"/><Relationship Id="rId19" Type="http://schemas.openxmlformats.org/officeDocument/2006/relationships/hyperlink" Target="https://en.wikipedia.org/wiki/Anger" TargetMode="External"/><Relationship Id="rId4" Type="http://schemas.openxmlformats.org/officeDocument/2006/relationships/hyperlink" Target="https://en.wikipedia.org/wiki/Emotion" TargetMode="External"/><Relationship Id="rId9" Type="http://schemas.openxmlformats.org/officeDocument/2006/relationships/hyperlink" Target="https://en.wikipedia.org/w/index.php?title=Behavioral_communication&amp;action=edit&amp;section=1" TargetMode="External"/><Relationship Id="rId14" Type="http://schemas.openxmlformats.org/officeDocument/2006/relationships/hyperlink" Target="https://en.wikipedia.org/w/index.php?title=Behavioral_communication&amp;action=edit&amp;section=2" TargetMode="External"/><Relationship Id="rId22" Type="http://schemas.openxmlformats.org/officeDocument/2006/relationships/hyperlink" Target="https://en.wikipedia.org/w/index.php?title=Behavioral_communication&amp;action=edit&amp;section=3"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8" Type="http://schemas.openxmlformats.org/officeDocument/2006/relationships/hyperlink" Target="https://www.mindtools.com/pages/article/newTED_86.htm" TargetMode="External"/><Relationship Id="rId3" Type="http://schemas.openxmlformats.org/officeDocument/2006/relationships/hyperlink" Target="https://www.mindtools.com/CommSkll/ActiveListening.htm" TargetMode="External"/><Relationship Id="rId7" Type="http://schemas.openxmlformats.org/officeDocument/2006/relationships/hyperlink" Target="https://www.mindtools.com/pages/article/newTED_08.htm" TargetMode="External"/><Relationship Id="rId2" Type="http://schemas.openxmlformats.org/officeDocument/2006/relationships/slide" Target="../slides/slide38.xml"/><Relationship Id="rId1" Type="http://schemas.openxmlformats.org/officeDocument/2006/relationships/notesMaster" Target="../notesMasters/notesMaster1.xml"/><Relationship Id="rId6" Type="http://schemas.openxmlformats.org/officeDocument/2006/relationships/hyperlink" Target="https://www.mindtools.com/pages/article/newTED_02.htm" TargetMode="External"/><Relationship Id="rId11" Type="http://schemas.openxmlformats.org/officeDocument/2006/relationships/hyperlink" Target="https://www.mindtools.com/pages/article/newTMM_97.htm" TargetMode="External"/><Relationship Id="rId5" Type="http://schemas.openxmlformats.org/officeDocument/2006/relationships/hyperlink" Target="https://www.mindtools.com/pages/article/newTED_06.htm" TargetMode="External"/><Relationship Id="rId10" Type="http://schemas.openxmlformats.org/officeDocument/2006/relationships/hyperlink" Target="https://www.mindtools.com/pages/article/newTED_98.htm" TargetMode="External"/><Relationship Id="rId4" Type="http://schemas.openxmlformats.org/officeDocument/2006/relationships/hyperlink" Target="https://www.mindtools.com/pages/article/newTED_05.htm" TargetMode="External"/><Relationship Id="rId9" Type="http://schemas.openxmlformats.org/officeDocument/2006/relationships/hyperlink" Target="https://www.mindtools.com/CommSkll/NegotiationSkills.htm"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what the group come up with before showing the definition.  Compare and contrast – see what similarities and differences.  Did the students use ‘plain English’?  Too simplistic? Too complex?  Highlight here that communication scholars Frank Dance and Carl Larson in 1976, identified 126 different definitions of communication….and that was 40 years ago!  It’s a surprisingly complex topic, and, generally, we are not very good at it!</a:t>
            </a:r>
          </a:p>
          <a:p>
            <a:endParaRPr lang="en-GB" dirty="0"/>
          </a:p>
          <a:p>
            <a:endParaRPr lang="en-GB" dirty="0"/>
          </a:p>
          <a:p>
            <a:endParaRPr lang="en-GB" dirty="0"/>
          </a:p>
          <a:p>
            <a:r>
              <a:rPr lang="en-GB" sz="1200" b="0" i="0" kern="1200" dirty="0">
                <a:solidFill>
                  <a:schemeClr val="tx1"/>
                </a:solidFill>
                <a:latin typeface="+mn-lt"/>
                <a:ea typeface="+mn-ea"/>
                <a:cs typeface="+mn-cs"/>
              </a:rPr>
              <a:t>Communication definition - the act or process of using words, sounds, signs, or </a:t>
            </a:r>
            <a:r>
              <a:rPr lang="en-GB" sz="1200" b="0" i="0" kern="1200" dirty="0" err="1">
                <a:solidFill>
                  <a:schemeClr val="tx1"/>
                </a:solidFill>
                <a:latin typeface="+mn-lt"/>
                <a:ea typeface="+mn-ea"/>
                <a:cs typeface="+mn-cs"/>
              </a:rPr>
              <a:t>behaviors</a:t>
            </a:r>
            <a:r>
              <a:rPr lang="en-GB" sz="1200" b="0" i="0" kern="1200" dirty="0">
                <a:solidFill>
                  <a:schemeClr val="tx1"/>
                </a:solidFill>
                <a:latin typeface="+mn-lt"/>
                <a:ea typeface="+mn-ea"/>
                <a:cs typeface="+mn-cs"/>
              </a:rPr>
              <a:t> to express or exchange information or to express your ideas, thoughts, feelings, etc., to someone else</a:t>
            </a:r>
            <a:endParaRPr lang="en-GB" dirty="0"/>
          </a:p>
        </p:txBody>
      </p:sp>
      <p:sp>
        <p:nvSpPr>
          <p:cNvPr id="4" name="Slide Number Placeholder 3"/>
          <p:cNvSpPr>
            <a:spLocks noGrp="1"/>
          </p:cNvSpPr>
          <p:nvPr>
            <p:ph type="sldNum" sz="quarter" idx="10"/>
          </p:nvPr>
        </p:nvSpPr>
        <p:spPr/>
        <p:txBody>
          <a:bodyPr/>
          <a:lstStyle/>
          <a:p>
            <a:fld id="{37FA9686-C038-4682-9590-FA4411328854}" type="slidenum">
              <a:rPr lang="en-GB" smtClean="0"/>
              <a:pPr/>
              <a:t>3</a:t>
            </a:fld>
            <a:endParaRPr lang="en-GB"/>
          </a:p>
        </p:txBody>
      </p:sp>
    </p:spTree>
    <p:extLst>
      <p:ext uri="{BB962C8B-B14F-4D97-AF65-F5344CB8AC3E}">
        <p14:creationId xmlns:p14="http://schemas.microsoft.com/office/powerpoint/2010/main" val="1500992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what the group come up with before showing the definition.  Compare and contrast – see what similarities and differences.  Did the students use ‘plain English’?  Too simplistic? Too complex?  Highlight here that communication scholars Frank Dance and Carl Larson in 1976, identified 126 different definitions of communication….and that was 40 years ago!  It’s a surprisingly complex topic, and, generally, we are not very good at it!</a:t>
            </a:r>
          </a:p>
          <a:p>
            <a:endParaRPr lang="en-GB" dirty="0"/>
          </a:p>
          <a:p>
            <a:endParaRPr lang="en-GB" dirty="0"/>
          </a:p>
          <a:p>
            <a:endParaRPr lang="en-GB" dirty="0"/>
          </a:p>
          <a:p>
            <a:r>
              <a:rPr lang="en-GB" sz="1200" b="0" i="0" kern="1200" dirty="0">
                <a:solidFill>
                  <a:schemeClr val="tx1"/>
                </a:solidFill>
                <a:latin typeface="+mn-lt"/>
                <a:ea typeface="+mn-ea"/>
                <a:cs typeface="+mn-cs"/>
              </a:rPr>
              <a:t>Communication definition - the act or process of using words, sounds, signs, or </a:t>
            </a:r>
            <a:r>
              <a:rPr lang="en-GB" sz="1200" b="0" i="0" kern="1200" dirty="0" err="1">
                <a:solidFill>
                  <a:schemeClr val="tx1"/>
                </a:solidFill>
                <a:latin typeface="+mn-lt"/>
                <a:ea typeface="+mn-ea"/>
                <a:cs typeface="+mn-cs"/>
              </a:rPr>
              <a:t>behaviors</a:t>
            </a:r>
            <a:r>
              <a:rPr lang="en-GB" sz="1200" b="0" i="0" kern="1200" dirty="0">
                <a:solidFill>
                  <a:schemeClr val="tx1"/>
                </a:solidFill>
                <a:latin typeface="+mn-lt"/>
                <a:ea typeface="+mn-ea"/>
                <a:cs typeface="+mn-cs"/>
              </a:rPr>
              <a:t> to express or exchange information or to express your ideas, thoughts, feelings, etc., to someone else</a:t>
            </a:r>
            <a:endParaRPr lang="en-GB" dirty="0"/>
          </a:p>
        </p:txBody>
      </p:sp>
      <p:sp>
        <p:nvSpPr>
          <p:cNvPr id="4" name="Slide Number Placeholder 3"/>
          <p:cNvSpPr>
            <a:spLocks noGrp="1"/>
          </p:cNvSpPr>
          <p:nvPr>
            <p:ph type="sldNum" sz="quarter" idx="10"/>
          </p:nvPr>
        </p:nvSpPr>
        <p:spPr/>
        <p:txBody>
          <a:bodyPr/>
          <a:lstStyle/>
          <a:p>
            <a:fld id="{37FA9686-C038-4682-9590-FA4411328854}" type="slidenum">
              <a:rPr lang="en-GB" smtClean="0">
                <a:solidFill>
                  <a:prstClr val="black"/>
                </a:solidFill>
              </a:rPr>
              <a:pPr/>
              <a:t>4</a:t>
            </a:fld>
            <a:endParaRPr lang="en-GB">
              <a:solidFill>
                <a:prstClr val="black"/>
              </a:solidFill>
            </a:endParaRPr>
          </a:p>
        </p:txBody>
      </p:sp>
    </p:spTree>
    <p:extLst>
      <p:ext uri="{BB962C8B-B14F-4D97-AF65-F5344CB8AC3E}">
        <p14:creationId xmlns:p14="http://schemas.microsoft.com/office/powerpoint/2010/main" val="1500992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the group through the diagram, which highlights areas they need to study, in order to improve their skills and knowledge, but also to complete the assignment.</a:t>
            </a:r>
          </a:p>
        </p:txBody>
      </p:sp>
      <p:sp>
        <p:nvSpPr>
          <p:cNvPr id="4" name="Slide Number Placeholder 3"/>
          <p:cNvSpPr>
            <a:spLocks noGrp="1"/>
          </p:cNvSpPr>
          <p:nvPr>
            <p:ph type="sldNum" sz="quarter" idx="10"/>
          </p:nvPr>
        </p:nvSpPr>
        <p:spPr/>
        <p:txBody>
          <a:bodyPr/>
          <a:lstStyle/>
          <a:p>
            <a:fld id="{37FA9686-C038-4682-9590-FA4411328854}" type="slidenum">
              <a:rPr lang="en-GB" smtClean="0"/>
              <a:pPr/>
              <a:t>6</a:t>
            </a:fld>
            <a:endParaRPr lang="en-GB"/>
          </a:p>
        </p:txBody>
      </p:sp>
    </p:spTree>
    <p:extLst>
      <p:ext uri="{BB962C8B-B14F-4D97-AF65-F5344CB8AC3E}">
        <p14:creationId xmlns:p14="http://schemas.microsoft.com/office/powerpoint/2010/main" val="1716139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GB" sz="1200" b="1" i="0" kern="1200" dirty="0">
                <a:solidFill>
                  <a:schemeClr val="tx1"/>
                </a:solidFill>
                <a:latin typeface="+mn-lt"/>
                <a:ea typeface="+mn-ea"/>
                <a:cs typeface="+mn-cs"/>
              </a:rPr>
              <a:t>Visual</a:t>
            </a:r>
            <a:r>
              <a:rPr lang="en-GB" sz="1200" b="0" i="0" kern="1200" dirty="0">
                <a:solidFill>
                  <a:schemeClr val="tx1"/>
                </a:solidFill>
                <a:latin typeface="+mn-lt"/>
                <a:ea typeface="+mn-ea"/>
                <a:cs typeface="+mn-cs"/>
              </a:rPr>
              <a:t>, or body and facial expressions, accounting for 55% of the liking</a:t>
            </a:r>
            <a:br>
              <a:rPr lang="en-GB" dirty="0"/>
            </a:br>
            <a:r>
              <a:rPr lang="en-GB" sz="1200" b="1" i="0" kern="1200" dirty="0">
                <a:solidFill>
                  <a:schemeClr val="tx1"/>
                </a:solidFill>
                <a:latin typeface="+mn-lt"/>
                <a:ea typeface="+mn-ea"/>
                <a:cs typeface="+mn-cs"/>
              </a:rPr>
              <a:t>Vocal</a:t>
            </a:r>
            <a:r>
              <a:rPr lang="en-GB" sz="1200" b="0" i="0" kern="1200" dirty="0">
                <a:solidFill>
                  <a:schemeClr val="tx1"/>
                </a:solidFill>
                <a:latin typeface="+mn-lt"/>
                <a:ea typeface="+mn-ea"/>
                <a:cs typeface="+mn-cs"/>
              </a:rPr>
              <a:t>, or tone of voice, accounting for 38% of the liking</a:t>
            </a:r>
            <a:br>
              <a:rPr lang="en-GB" dirty="0"/>
            </a:br>
            <a:r>
              <a:rPr lang="en-GB" sz="1200" b="1" i="0" kern="1200" dirty="0">
                <a:solidFill>
                  <a:schemeClr val="tx1"/>
                </a:solidFill>
                <a:latin typeface="+mn-lt"/>
                <a:ea typeface="+mn-ea"/>
                <a:cs typeface="+mn-cs"/>
              </a:rPr>
              <a:t>Verbal</a:t>
            </a:r>
            <a:r>
              <a:rPr lang="en-GB" sz="1200" b="0" i="0" kern="1200" dirty="0">
                <a:solidFill>
                  <a:schemeClr val="tx1"/>
                </a:solidFill>
                <a:latin typeface="+mn-lt"/>
                <a:ea typeface="+mn-ea"/>
                <a:cs typeface="+mn-cs"/>
              </a:rPr>
              <a:t>, or words, accounting for 7% of the liking</a:t>
            </a:r>
            <a:br>
              <a:rPr lang="en-GB" dirty="0"/>
            </a:br>
            <a:r>
              <a:rPr lang="en-GB" sz="1200" b="0" i="0" kern="1200" dirty="0">
                <a:solidFill>
                  <a:schemeClr val="tx1"/>
                </a:solidFill>
                <a:latin typeface="+mn-lt"/>
                <a:ea typeface="+mn-ea"/>
                <a:cs typeface="+mn-cs"/>
              </a:rPr>
              <a:t>If you take these figures on face value alone, it suggests that the receiver overwhelmingly trusts the non-verbal aspects of the speaker – 93% </a:t>
            </a:r>
            <a:r>
              <a:rPr lang="en-GB" sz="1200" b="0" i="0" kern="1200" dirty="0" err="1">
                <a:solidFill>
                  <a:schemeClr val="tx1"/>
                </a:solidFill>
                <a:latin typeface="+mn-lt"/>
                <a:ea typeface="+mn-ea"/>
                <a:cs typeface="+mn-cs"/>
              </a:rPr>
              <a:t>vs</a:t>
            </a:r>
            <a:r>
              <a:rPr lang="en-GB" sz="1200" b="0" i="0" kern="1200" dirty="0">
                <a:solidFill>
                  <a:schemeClr val="tx1"/>
                </a:solidFill>
                <a:latin typeface="+mn-lt"/>
                <a:ea typeface="+mn-ea"/>
                <a:cs typeface="+mn-cs"/>
              </a:rPr>
              <a:t> 7% – or, that the facial/body/tone components are “more important” than the actual words.</a:t>
            </a: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Making sure the message is received in any communication is vital. To insure the message is received, use of the three V's of communication is often emphasized by experts. The 3 V's are supported in a study of presentations by Albert </a:t>
            </a:r>
            <a:r>
              <a:rPr lang="en-GB" sz="1200" b="0" i="0" kern="1200" dirty="0" err="1">
                <a:solidFill>
                  <a:schemeClr val="tx1"/>
                </a:solidFill>
                <a:latin typeface="+mn-lt"/>
                <a:ea typeface="+mn-ea"/>
                <a:cs typeface="+mn-cs"/>
              </a:rPr>
              <a:t>Mehrabian</a:t>
            </a:r>
            <a:r>
              <a:rPr lang="en-GB" sz="1200" b="0" i="0" kern="1200" dirty="0">
                <a:solidFill>
                  <a:schemeClr val="tx1"/>
                </a:solidFill>
                <a:latin typeface="+mn-lt"/>
                <a:ea typeface="+mn-ea"/>
                <a:cs typeface="+mn-cs"/>
              </a:rPr>
              <a:t>, in which it was found that 55% of communicated information taken-in by the intended audience is visual, 7% is the verbal or text portion, and 38% is from the vocal speech of the presenter. These means that a lot of planning needs to go into a communication to insure the message intended is what is received. Below are some ideas on using the standard 3 V's of communication, plus another to indicate the value that the receiver should get from the communication.</a:t>
            </a:r>
          </a:p>
          <a:p>
            <a:r>
              <a:rPr lang="en-GB" sz="1200" b="0" i="0" kern="1200" dirty="0">
                <a:solidFill>
                  <a:schemeClr val="tx1"/>
                </a:solidFill>
                <a:latin typeface="+mn-lt"/>
                <a:ea typeface="+mn-ea"/>
                <a:cs typeface="+mn-cs"/>
              </a:rPr>
              <a:t>VERBAL - When it comes to what to say, the often used phrase of "keep it simple" is highly relevant for the speaker or writer. Words said or written in a communication must be limited, concise, and easily understood by the audience. Use of jargon or special terms should not occur unless the audience is specialized and familiar with the terms. Terms should then be defined to make sure everyone who hears or reads the message knows the meaning. Plan the topic, outline the message, be precise as possible, then consider the audience and make revisions to text as necessary.</a:t>
            </a:r>
          </a:p>
          <a:p>
            <a:r>
              <a:rPr lang="en-GB" sz="1200" b="0" i="0" kern="1200" dirty="0">
                <a:solidFill>
                  <a:schemeClr val="tx1"/>
                </a:solidFill>
                <a:latin typeface="+mn-lt"/>
                <a:ea typeface="+mn-ea"/>
                <a:cs typeface="+mn-cs"/>
              </a:rPr>
              <a:t>VOCAL - Ever hear a parent say "it's not what you said; it's how you said it?" This statement is true in that it refers to the vocal message sent by the tone, volume, and speed of the spoken word. Tone is the pitch used in speech, the emotions generated or the words emphasized. Volume has to do with loudness or intensity of voice. What is emphasized, where are pauses, are whispers used to indicate confidentially? Fast speed can indicate excitement whereas slow can lead to audience boredom. Vocal changes in speech are easy. How can vocal elements be accomplished in written text? Tone and volume can be mimicked by using all capital letters to imply shouting, bold or underline is used for emphasis, and of course there is the exclamation point for excitement and enthusiasm. Pauses in speed may be indicated with ellipsis (...) or a dash (-).</a:t>
            </a:r>
          </a:p>
          <a:p>
            <a:r>
              <a:rPr lang="en-GB" sz="1200" b="0" i="0" kern="1200" dirty="0">
                <a:solidFill>
                  <a:schemeClr val="tx1"/>
                </a:solidFill>
                <a:latin typeface="+mn-lt"/>
                <a:ea typeface="+mn-ea"/>
                <a:cs typeface="+mn-cs"/>
              </a:rPr>
              <a:t>VISUAL - The old quote "a picture is worth a thousand words" may not be totally accurate, but it does present a valid point. People remember more of what they see than what they hear. Spoken communications should involve this sense by use of body language, facial expressions, gestures, and words that paint a picture in the audience's mind. Written documents, handout, or slide presentation can do this more visually utilizing graphic images, photographs, and charts.</a:t>
            </a:r>
          </a:p>
          <a:p>
            <a:r>
              <a:rPr lang="en-GB" sz="1200" b="0" i="0" kern="1200" dirty="0">
                <a:solidFill>
                  <a:schemeClr val="tx1"/>
                </a:solidFill>
                <a:latin typeface="+mn-lt"/>
                <a:ea typeface="+mn-ea"/>
                <a:cs typeface="+mn-cs"/>
              </a:rPr>
              <a:t>VALUE - Belief in the message by using WIIFM statements are a big key in any communication. People want to know "what's in it for me?" All communications should explain what the effect on the audience will be, as well as why and when they should care about what is being communicated.</a:t>
            </a:r>
          </a:p>
          <a:p>
            <a:r>
              <a:rPr lang="en-GB" sz="1200" b="0" i="0" kern="1200" dirty="0">
                <a:solidFill>
                  <a:schemeClr val="tx1"/>
                </a:solidFill>
                <a:latin typeface="+mn-lt"/>
                <a:ea typeface="+mn-ea"/>
                <a:cs typeface="+mn-cs"/>
              </a:rPr>
              <a:t>Make sure the vital message in a communication is received by using the three V's of communication plus the value V. Remember to put some planning into the communication in order to utilize visuals that will enhance the vocal and verbal portions of the communication.</a:t>
            </a:r>
          </a:p>
          <a:p>
            <a:br>
              <a:rPr lang="en-GB" sz="1200" b="0" i="0" kern="1200" dirty="0">
                <a:solidFill>
                  <a:schemeClr val="tx1"/>
                </a:solidFill>
                <a:latin typeface="+mn-lt"/>
                <a:ea typeface="+mn-ea"/>
                <a:cs typeface="+mn-cs"/>
              </a:rPr>
            </a:br>
            <a:endParaRPr lang="en-GB" dirty="0"/>
          </a:p>
        </p:txBody>
      </p:sp>
      <p:sp>
        <p:nvSpPr>
          <p:cNvPr id="4" name="Slide Number Placeholder 3"/>
          <p:cNvSpPr>
            <a:spLocks noGrp="1"/>
          </p:cNvSpPr>
          <p:nvPr>
            <p:ph type="sldNum" sz="quarter" idx="10"/>
          </p:nvPr>
        </p:nvSpPr>
        <p:spPr/>
        <p:txBody>
          <a:bodyPr/>
          <a:lstStyle/>
          <a:p>
            <a:fld id="{37FA9686-C038-4682-9590-FA4411328854}" type="slidenum">
              <a:rPr lang="en-GB" smtClean="0"/>
              <a:pPr/>
              <a:t>7</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Lead a discussion with the group.  Draw out key points – not just about talking at people.  It’s an exchange, usually involving information, and usually with a purpose.  Go back to earlier definitions the group came up with.  How do they rate themselves?  What’s their evidence?  Ask for examples.  What about others they know or work with/for?  Examples again.  What about their fellow students?  What about their tutors?!  Discuss the fact that good communicators are not that commonplace. Draw out that good communication is </a:t>
            </a:r>
            <a:r>
              <a:rPr lang="en-GB" dirty="0" err="1"/>
              <a:t>diificult</a:t>
            </a:r>
            <a:r>
              <a:rPr lang="en-GB" dirty="0"/>
              <a:t> and needs good skills, knowledge and attitude/behaviours.</a:t>
            </a:r>
          </a:p>
        </p:txBody>
      </p:sp>
      <p:sp>
        <p:nvSpPr>
          <p:cNvPr id="4" name="Slide Number Placeholder 3"/>
          <p:cNvSpPr>
            <a:spLocks noGrp="1"/>
          </p:cNvSpPr>
          <p:nvPr>
            <p:ph type="sldNum" sz="quarter" idx="10"/>
          </p:nvPr>
        </p:nvSpPr>
        <p:spPr/>
        <p:txBody>
          <a:bodyPr/>
          <a:lstStyle/>
          <a:p>
            <a:fld id="{37FA9686-C038-4682-9590-FA4411328854}" type="slidenum">
              <a:rPr lang="en-GB" smtClean="0"/>
              <a:pPr/>
              <a:t>8</a:t>
            </a:fld>
            <a:endParaRPr lang="en-GB"/>
          </a:p>
        </p:txBody>
      </p:sp>
    </p:spTree>
    <p:extLst>
      <p:ext uri="{BB962C8B-B14F-4D97-AF65-F5344CB8AC3E}">
        <p14:creationId xmlns:p14="http://schemas.microsoft.com/office/powerpoint/2010/main" val="18667857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hidden factors with the group.  What are the implications?  </a:t>
            </a:r>
            <a:r>
              <a:rPr lang="en-GB" b="1" i="1" dirty="0"/>
              <a:t>We have to be careful with our communications!</a:t>
            </a:r>
          </a:p>
          <a:p>
            <a:endParaRPr lang="en-GB" b="1" i="1" dirty="0"/>
          </a:p>
          <a:p>
            <a:endParaRPr lang="en-GB" b="1" i="1" dirty="0"/>
          </a:p>
          <a:p>
            <a:r>
              <a:rPr lang="en-GB" sz="1200" b="0" i="0" kern="1200" dirty="0">
                <a:solidFill>
                  <a:schemeClr val="tx1"/>
                </a:solidFill>
                <a:latin typeface="+mn-lt"/>
                <a:ea typeface="+mn-ea"/>
                <a:cs typeface="+mn-cs"/>
              </a:rPr>
              <a:t>Non-verbal communication may involve</a:t>
            </a:r>
          </a:p>
          <a:p>
            <a:r>
              <a:rPr lang="en-GB" sz="1200" b="0" i="0" kern="1200" dirty="0">
                <a:solidFill>
                  <a:schemeClr val="tx1"/>
                </a:solidFill>
                <a:latin typeface="+mn-lt"/>
                <a:ea typeface="+mn-ea"/>
                <a:cs typeface="+mn-cs"/>
              </a:rPr>
              <a:t>1.       </a:t>
            </a:r>
            <a:r>
              <a:rPr lang="en-GB" sz="1200" b="1" i="0" kern="1200" dirty="0">
                <a:solidFill>
                  <a:schemeClr val="tx1"/>
                </a:solidFill>
                <a:latin typeface="+mn-lt"/>
                <a:ea typeface="+mn-ea"/>
                <a:cs typeface="+mn-cs"/>
              </a:rPr>
              <a:t>physiological vocal reflexes</a:t>
            </a:r>
            <a:r>
              <a:rPr lang="en-GB" sz="1200" b="0" i="0" kern="1200" dirty="0">
                <a:solidFill>
                  <a:schemeClr val="tx1"/>
                </a:solidFill>
                <a:latin typeface="+mn-lt"/>
                <a:ea typeface="+mn-ea"/>
                <a:cs typeface="+mn-cs"/>
              </a:rPr>
              <a:t>: e.g., coughing and snoring</a:t>
            </a:r>
          </a:p>
          <a:p>
            <a:r>
              <a:rPr lang="en-GB" sz="1200" b="0" i="0" kern="1200" dirty="0">
                <a:solidFill>
                  <a:schemeClr val="tx1"/>
                </a:solidFill>
                <a:latin typeface="+mn-lt"/>
                <a:ea typeface="+mn-ea"/>
                <a:cs typeface="+mn-cs"/>
              </a:rPr>
              <a:t>2.       </a:t>
            </a:r>
            <a:r>
              <a:rPr lang="en-GB" sz="1200" b="1" i="0" kern="1200" dirty="0">
                <a:solidFill>
                  <a:schemeClr val="tx1"/>
                </a:solidFill>
                <a:latin typeface="+mn-lt"/>
                <a:ea typeface="+mn-ea"/>
                <a:cs typeface="+mn-cs"/>
              </a:rPr>
              <a:t>musical effects</a:t>
            </a:r>
            <a:r>
              <a:rPr lang="en-GB" sz="1200" b="0" i="0" kern="1200" dirty="0">
                <a:solidFill>
                  <a:schemeClr val="tx1"/>
                </a:solidFill>
                <a:latin typeface="+mn-lt"/>
                <a:ea typeface="+mn-ea"/>
                <a:cs typeface="+mn-cs"/>
              </a:rPr>
              <a:t>: e.g., whistling, also in some societies where whistling serves a more complex communicative function</a:t>
            </a:r>
          </a:p>
          <a:p>
            <a:r>
              <a:rPr lang="en-GB" sz="1200" b="0" i="0" kern="1200" dirty="0">
                <a:solidFill>
                  <a:schemeClr val="tx1"/>
                </a:solidFill>
                <a:latin typeface="+mn-lt"/>
                <a:ea typeface="+mn-ea"/>
                <a:cs typeface="+mn-cs"/>
              </a:rPr>
              <a:t>3.       </a:t>
            </a:r>
            <a:r>
              <a:rPr lang="en-GB" sz="1200" b="1" i="0" kern="1200" dirty="0" err="1">
                <a:solidFill>
                  <a:schemeClr val="tx1"/>
                </a:solidFill>
                <a:latin typeface="+mn-lt"/>
                <a:ea typeface="+mn-ea"/>
                <a:cs typeface="+mn-cs"/>
              </a:rPr>
              <a:t>suprasegmental</a:t>
            </a:r>
            <a:r>
              <a:rPr lang="en-GB" sz="1200" b="1" i="0" kern="1200" dirty="0">
                <a:solidFill>
                  <a:schemeClr val="tx1"/>
                </a:solidFill>
                <a:latin typeface="+mn-lt"/>
                <a:ea typeface="+mn-ea"/>
                <a:cs typeface="+mn-cs"/>
              </a:rPr>
              <a:t> voice characteristics</a:t>
            </a:r>
            <a:r>
              <a:rPr lang="en-GB" sz="1200" b="0" i="0" kern="1200" dirty="0">
                <a:solidFill>
                  <a:schemeClr val="tx1"/>
                </a:solidFill>
                <a:latin typeface="+mn-lt"/>
                <a:ea typeface="+mn-ea"/>
                <a:cs typeface="+mn-cs"/>
              </a:rPr>
              <a:t>: voice quality, speech rate, pitch, volume</a:t>
            </a:r>
          </a:p>
          <a:p>
            <a:r>
              <a:rPr lang="en-GB" sz="1200" b="0" i="0" kern="1200" dirty="0">
                <a:solidFill>
                  <a:schemeClr val="tx1"/>
                </a:solidFill>
                <a:latin typeface="+mn-lt"/>
                <a:ea typeface="+mn-ea"/>
                <a:cs typeface="+mn-cs"/>
              </a:rPr>
              <a:t>4.       </a:t>
            </a:r>
            <a:r>
              <a:rPr lang="en-GB" sz="1200" b="1" i="0" kern="1200" dirty="0">
                <a:solidFill>
                  <a:schemeClr val="tx1"/>
                </a:solidFill>
                <a:latin typeface="+mn-lt"/>
                <a:ea typeface="+mn-ea"/>
                <a:cs typeface="+mn-cs"/>
              </a:rPr>
              <a:t>olfactory signals</a:t>
            </a:r>
            <a:r>
              <a:rPr lang="en-GB" sz="1200" b="0" i="0" kern="1200" dirty="0">
                <a:solidFill>
                  <a:schemeClr val="tx1"/>
                </a:solidFill>
                <a:latin typeface="+mn-lt"/>
                <a:ea typeface="+mn-ea"/>
                <a:cs typeface="+mn-cs"/>
              </a:rPr>
              <a:t>: communicating through smell, e.g. conscious use of perfumes, incense, cf. an old American and Spanish dance in which man kept a handkerchief in his armpit while dancing and swept it in front of his partner’s nose. Subconscious secretion of </a:t>
            </a:r>
            <a:r>
              <a:rPr lang="en-GB" sz="1200" b="0" i="1" kern="1200" dirty="0">
                <a:solidFill>
                  <a:schemeClr val="tx1"/>
                </a:solidFill>
                <a:latin typeface="+mn-lt"/>
                <a:ea typeface="+mn-ea"/>
                <a:cs typeface="+mn-cs"/>
              </a:rPr>
              <a:t>pheromones </a:t>
            </a:r>
            <a:r>
              <a:rPr lang="en-GB" sz="1200" b="0" i="0" kern="1200" dirty="0">
                <a:solidFill>
                  <a:schemeClr val="tx1"/>
                </a:solidFill>
                <a:latin typeface="+mn-lt"/>
                <a:ea typeface="+mn-ea"/>
                <a:cs typeface="+mn-cs"/>
              </a:rPr>
              <a:t>(from Greek "to transfer excitement”) as in "women's dormitory syndrome" - women living together synchronise their menstrual cycles.</a:t>
            </a:r>
          </a:p>
          <a:p>
            <a:r>
              <a:rPr lang="en-GB" sz="1200" b="0" i="0" kern="1200" dirty="0">
                <a:solidFill>
                  <a:schemeClr val="tx1"/>
                </a:solidFill>
                <a:latin typeface="+mn-lt"/>
                <a:ea typeface="+mn-ea"/>
                <a:cs typeface="+mn-cs"/>
              </a:rPr>
              <a:t>5.       </a:t>
            </a:r>
            <a:r>
              <a:rPr lang="en-GB" sz="1200" b="1" i="0" kern="1200" dirty="0">
                <a:solidFill>
                  <a:schemeClr val="tx1"/>
                </a:solidFill>
                <a:latin typeface="+mn-lt"/>
                <a:ea typeface="+mn-ea"/>
                <a:cs typeface="+mn-cs"/>
              </a:rPr>
              <a:t>gustatory signals</a:t>
            </a:r>
            <a:r>
              <a:rPr lang="en-GB" sz="1200" b="0" i="0" kern="1200" dirty="0">
                <a:solidFill>
                  <a:schemeClr val="tx1"/>
                </a:solidFill>
                <a:latin typeface="+mn-lt"/>
                <a:ea typeface="+mn-ea"/>
                <a:cs typeface="+mn-cs"/>
              </a:rPr>
              <a:t>: symbolism of food and communication function of chatting over coffee or tea, and oral gratification, such as smoking or gum chewing</a:t>
            </a:r>
          </a:p>
          <a:p>
            <a:r>
              <a:rPr lang="en-GB" sz="1200" b="0" i="0" kern="1200" dirty="0">
                <a:solidFill>
                  <a:schemeClr val="tx1"/>
                </a:solidFill>
                <a:latin typeface="+mn-lt"/>
                <a:ea typeface="+mn-ea"/>
                <a:cs typeface="+mn-cs"/>
              </a:rPr>
              <a:t>6.       </a:t>
            </a:r>
            <a:r>
              <a:rPr lang="en-GB" sz="1200" b="1" i="0" kern="1200" dirty="0">
                <a:solidFill>
                  <a:schemeClr val="tx1"/>
                </a:solidFill>
                <a:latin typeface="+mn-lt"/>
                <a:ea typeface="+mn-ea"/>
                <a:cs typeface="+mn-cs"/>
              </a:rPr>
              <a:t>outlook </a:t>
            </a:r>
            <a:r>
              <a:rPr lang="en-GB" sz="1200" b="0" i="0" kern="1200" dirty="0">
                <a:solidFill>
                  <a:schemeClr val="tx1"/>
                </a:solidFill>
                <a:latin typeface="+mn-lt"/>
                <a:ea typeface="+mn-ea"/>
                <a:cs typeface="+mn-cs"/>
              </a:rPr>
              <a:t>(Clothing and hair styles; Artefacts and symbols: lapel pins, walking sticks, jewellery etc.; tattoos, piercing)</a:t>
            </a:r>
          </a:p>
          <a:p>
            <a:r>
              <a:rPr lang="en-GB" sz="1200" b="0" i="0" kern="1200" dirty="0">
                <a:solidFill>
                  <a:schemeClr val="tx1"/>
                </a:solidFill>
                <a:latin typeface="+mn-lt"/>
                <a:ea typeface="+mn-ea"/>
                <a:cs typeface="+mn-cs"/>
              </a:rPr>
              <a:t>7.       </a:t>
            </a:r>
            <a:r>
              <a:rPr lang="en-GB" sz="1200" b="1" i="0" kern="1200" dirty="0">
                <a:solidFill>
                  <a:schemeClr val="tx1"/>
                </a:solidFill>
                <a:latin typeface="+mn-lt"/>
                <a:ea typeface="+mn-ea"/>
                <a:cs typeface="+mn-cs"/>
              </a:rPr>
              <a:t>use of </a:t>
            </a:r>
            <a:r>
              <a:rPr lang="en-GB" sz="1200" b="1" i="0" kern="1200" dirty="0" err="1">
                <a:solidFill>
                  <a:schemeClr val="tx1"/>
                </a:solidFill>
                <a:latin typeface="+mn-lt"/>
                <a:ea typeface="+mn-ea"/>
                <a:cs typeface="+mn-cs"/>
              </a:rPr>
              <a:t>chronemics</a:t>
            </a:r>
            <a:r>
              <a:rPr lang="en-GB" sz="1200" b="0" i="0" kern="1200" dirty="0">
                <a:solidFill>
                  <a:schemeClr val="tx1"/>
                </a:solidFill>
                <a:latin typeface="+mn-lt"/>
                <a:ea typeface="+mn-ea"/>
                <a:cs typeface="+mn-cs"/>
              </a:rPr>
              <a:t>: time symbolism (e.g. lateness, coming early; long or short speech or visit). Two types of the use of time in communication</a:t>
            </a:r>
          </a:p>
          <a:p>
            <a:r>
              <a:rPr lang="en-GB" sz="1200" b="0" i="0" kern="1200" dirty="0">
                <a:solidFill>
                  <a:schemeClr val="tx1"/>
                </a:solidFill>
                <a:latin typeface="+mn-lt"/>
                <a:ea typeface="+mn-ea"/>
                <a:cs typeface="+mn-cs"/>
              </a:rPr>
              <a:t>a.       </a:t>
            </a:r>
            <a:r>
              <a:rPr lang="en-GB" sz="1200" b="1" i="0" kern="1200" dirty="0">
                <a:solidFill>
                  <a:schemeClr val="tx1"/>
                </a:solidFill>
                <a:latin typeface="+mn-lt"/>
                <a:ea typeface="+mn-ea"/>
                <a:cs typeface="+mn-cs"/>
              </a:rPr>
              <a:t>monochromatic</a:t>
            </a:r>
            <a:r>
              <a:rPr lang="en-GB" sz="1200" b="0" i="0" kern="1200" dirty="0">
                <a:solidFill>
                  <a:schemeClr val="tx1"/>
                </a:solidFill>
                <a:latin typeface="+mn-lt"/>
                <a:ea typeface="+mn-ea"/>
                <a:cs typeface="+mn-cs"/>
              </a:rPr>
              <a:t>: a time schedule in which issues are solved consecutively, not simultaneously. In monochromatic societies, time is very important and viewed as something that can and should be used wisely. It is important to be on time, meeting start and end on time. In individualistic cultures such as the US, UK, Canada, Australia, and other Northern European countries, the culture adheres to monochromatic time.</a:t>
            </a:r>
          </a:p>
          <a:p>
            <a:r>
              <a:rPr lang="en-GB" sz="1200" b="0" i="0" kern="1200" dirty="0">
                <a:solidFill>
                  <a:schemeClr val="tx1"/>
                </a:solidFill>
                <a:latin typeface="+mn-lt"/>
                <a:ea typeface="+mn-ea"/>
                <a:cs typeface="+mn-cs"/>
              </a:rPr>
              <a:t>b.       </a:t>
            </a:r>
            <a:r>
              <a:rPr lang="en-GB" sz="1200" b="1" i="0" kern="1200" dirty="0">
                <a:solidFill>
                  <a:schemeClr val="tx1"/>
                </a:solidFill>
                <a:latin typeface="+mn-lt"/>
                <a:ea typeface="+mn-ea"/>
                <a:cs typeface="+mn-cs"/>
              </a:rPr>
              <a:t>polychromatic</a:t>
            </a:r>
            <a:r>
              <a:rPr lang="en-GB" sz="1200" b="0" i="0" kern="1200" dirty="0">
                <a:solidFill>
                  <a:schemeClr val="tx1"/>
                </a:solidFill>
                <a:latin typeface="+mn-lt"/>
                <a:ea typeface="+mn-ea"/>
                <a:cs typeface="+mn-cs"/>
              </a:rPr>
              <a:t>: A time schedule in which people tend to do several things at the same time and place higher value on personal involvement than getting things on time. It is common to start meetings and finish them late. Schedules are subordinate to personal relationships such as Latin America, Middle East and Africa.</a:t>
            </a:r>
          </a:p>
          <a:p>
            <a:r>
              <a:rPr lang="en-GB" sz="1200" b="0" i="0" kern="1200" dirty="0">
                <a:solidFill>
                  <a:schemeClr val="tx1"/>
                </a:solidFill>
                <a:latin typeface="+mn-lt"/>
                <a:ea typeface="+mn-ea"/>
                <a:cs typeface="+mn-cs"/>
              </a:rPr>
              <a:t>8.       </a:t>
            </a:r>
            <a:r>
              <a:rPr lang="en-GB" sz="1200" b="1" i="0" kern="1200" dirty="0">
                <a:solidFill>
                  <a:schemeClr val="tx1"/>
                </a:solidFill>
                <a:latin typeface="+mn-lt"/>
                <a:ea typeface="+mn-ea"/>
                <a:cs typeface="+mn-cs"/>
              </a:rPr>
              <a:t>chromatics</a:t>
            </a:r>
            <a:r>
              <a:rPr lang="en-GB" sz="1200" b="0" i="0" kern="1200" dirty="0">
                <a:solidFill>
                  <a:schemeClr val="tx1"/>
                </a:solidFill>
                <a:latin typeface="+mn-lt"/>
                <a:ea typeface="+mn-ea"/>
                <a:cs typeface="+mn-cs"/>
              </a:rPr>
              <a:t>: communication of messages through colours. Colours mean one thing in the US, but something different in Asia or Africa. E.g., in US you wear black when mourning, in India white. In Hong Kong traditional bridal dresses are red, in Poland white. In Chile a yellow roses means “I do no like you”, in US the opposite.</a:t>
            </a:r>
          </a:p>
          <a:p>
            <a:r>
              <a:rPr lang="en-GB" sz="1200" b="0" i="0" kern="1200" dirty="0">
                <a:solidFill>
                  <a:schemeClr val="tx1"/>
                </a:solidFill>
                <a:latin typeface="+mn-lt"/>
                <a:ea typeface="+mn-ea"/>
                <a:cs typeface="+mn-cs"/>
              </a:rPr>
              <a:t>9.       </a:t>
            </a:r>
            <a:r>
              <a:rPr lang="en-GB" sz="1200" b="1" i="0" kern="1200" dirty="0">
                <a:solidFill>
                  <a:schemeClr val="tx1"/>
                </a:solidFill>
                <a:latin typeface="+mn-lt"/>
                <a:ea typeface="+mn-ea"/>
                <a:cs typeface="+mn-cs"/>
              </a:rPr>
              <a:t>body language</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a.       </a:t>
            </a:r>
            <a:r>
              <a:rPr lang="en-GB" sz="1200" b="1" i="0" kern="1200" dirty="0" err="1">
                <a:solidFill>
                  <a:schemeClr val="tx1"/>
                </a:solidFill>
                <a:latin typeface="+mn-lt"/>
                <a:ea typeface="+mn-ea"/>
                <a:cs typeface="+mn-cs"/>
              </a:rPr>
              <a:t>kinesic</a:t>
            </a:r>
            <a:r>
              <a:rPr lang="en-GB" sz="1200" b="0" i="0" kern="1200" dirty="0">
                <a:solidFill>
                  <a:schemeClr val="tx1"/>
                </a:solidFill>
                <a:latin typeface="+mn-lt"/>
                <a:ea typeface="+mn-ea"/>
                <a:cs typeface="+mn-cs"/>
              </a:rPr>
              <a:t>: study of human use of movement as a means of communication</a:t>
            </a:r>
          </a:p>
          <a:p>
            <a:r>
              <a:rPr lang="en-GB" sz="1200" b="0" i="0" kern="1200" dirty="0" err="1">
                <a:solidFill>
                  <a:schemeClr val="tx1"/>
                </a:solidFill>
                <a:latin typeface="+mn-lt"/>
                <a:ea typeface="+mn-ea"/>
                <a:cs typeface="+mn-cs"/>
              </a:rPr>
              <a:t>i</a:t>
            </a:r>
            <a:r>
              <a:rPr lang="en-GB" sz="1200" b="0" i="0" kern="1200" dirty="0">
                <a:solidFill>
                  <a:schemeClr val="tx1"/>
                </a:solidFill>
                <a:latin typeface="+mn-lt"/>
                <a:ea typeface="+mn-ea"/>
                <a:cs typeface="+mn-cs"/>
              </a:rPr>
              <a:t>.                     </a:t>
            </a:r>
            <a:r>
              <a:rPr lang="en-GB" sz="1200" b="1" i="0" kern="1200" dirty="0">
                <a:solidFill>
                  <a:schemeClr val="tx1"/>
                </a:solidFill>
                <a:latin typeface="+mn-lt"/>
                <a:ea typeface="+mn-ea"/>
                <a:cs typeface="+mn-cs"/>
              </a:rPr>
              <a:t>facial expressions </a:t>
            </a:r>
            <a:r>
              <a:rPr lang="en-GB" sz="1200" b="0" i="0" kern="1200" dirty="0">
                <a:solidFill>
                  <a:schemeClr val="tx1"/>
                </a:solidFill>
                <a:latin typeface="+mn-lt"/>
                <a:ea typeface="+mn-ea"/>
                <a:cs typeface="+mn-cs"/>
              </a:rPr>
              <a:t>(smiling, winking, and eyebrow flashing)</a:t>
            </a:r>
          </a:p>
          <a:p>
            <a:r>
              <a:rPr lang="en-GB" sz="1200" b="0" i="0" kern="1200" dirty="0">
                <a:solidFill>
                  <a:schemeClr val="tx1"/>
                </a:solidFill>
                <a:latin typeface="+mn-lt"/>
                <a:ea typeface="+mn-ea"/>
                <a:cs typeface="+mn-cs"/>
              </a:rPr>
              <a:t>ii.                    </a:t>
            </a:r>
            <a:r>
              <a:rPr lang="en-GB" sz="1200" b="1" i="0" kern="1200" dirty="0">
                <a:solidFill>
                  <a:schemeClr val="tx1"/>
                </a:solidFill>
                <a:latin typeface="+mn-lt"/>
                <a:ea typeface="+mn-ea"/>
                <a:cs typeface="+mn-cs"/>
              </a:rPr>
              <a:t>gestures </a:t>
            </a:r>
            <a:r>
              <a:rPr lang="en-GB" sz="1200" b="0" i="0" kern="1200" dirty="0">
                <a:solidFill>
                  <a:schemeClr val="tx1"/>
                </a:solidFill>
                <a:latin typeface="+mn-lt"/>
                <a:ea typeface="+mn-ea"/>
                <a:cs typeface="+mn-cs"/>
              </a:rPr>
              <a:t>(both intended and unintended; directed at someone else and self directed, e.g. nervous</a:t>
            </a:r>
          </a:p>
          <a:p>
            <a:r>
              <a:rPr lang="en-GB" sz="1200" b="0" i="0" kern="1200" dirty="0">
                <a:solidFill>
                  <a:schemeClr val="tx1"/>
                </a:solidFill>
                <a:latin typeface="+mn-lt"/>
                <a:ea typeface="+mn-ea"/>
                <a:cs typeface="+mn-cs"/>
              </a:rPr>
              <a:t>rubbing of hands, waving, gesturing rudely, blessing)</a:t>
            </a:r>
          </a:p>
          <a:p>
            <a:r>
              <a:rPr lang="en-GB" sz="1200" b="0" i="0" kern="1200" dirty="0">
                <a:solidFill>
                  <a:schemeClr val="tx1"/>
                </a:solidFill>
                <a:latin typeface="+mn-lt"/>
                <a:ea typeface="+mn-ea"/>
                <a:cs typeface="+mn-cs"/>
              </a:rPr>
              <a:t>iii.                  </a:t>
            </a:r>
            <a:r>
              <a:rPr lang="en-GB" sz="1200" b="1" i="0" kern="1200" dirty="0">
                <a:solidFill>
                  <a:schemeClr val="tx1"/>
                </a:solidFill>
                <a:latin typeface="+mn-lt"/>
                <a:ea typeface="+mn-ea"/>
                <a:cs typeface="+mn-cs"/>
              </a:rPr>
              <a:t>body postures </a:t>
            </a:r>
            <a:r>
              <a:rPr lang="en-GB" sz="1200" b="0" i="0" kern="1200" dirty="0">
                <a:solidFill>
                  <a:schemeClr val="tx1"/>
                </a:solidFill>
                <a:latin typeface="+mn-lt"/>
                <a:ea typeface="+mn-ea"/>
                <a:cs typeface="+mn-cs"/>
              </a:rPr>
              <a:t>(kneeling, bowing)</a:t>
            </a:r>
          </a:p>
          <a:p>
            <a:r>
              <a:rPr lang="en-GB" sz="1200" b="0" i="0" kern="1200" dirty="0">
                <a:solidFill>
                  <a:schemeClr val="tx1"/>
                </a:solidFill>
                <a:latin typeface="+mn-lt"/>
                <a:ea typeface="+mn-ea"/>
                <a:cs typeface="+mn-cs"/>
              </a:rPr>
              <a:t>iv.                   </a:t>
            </a:r>
            <a:r>
              <a:rPr lang="en-GB" sz="1200" b="1" i="0" kern="1200" dirty="0" err="1">
                <a:solidFill>
                  <a:schemeClr val="tx1"/>
                </a:solidFill>
                <a:latin typeface="+mn-lt"/>
                <a:ea typeface="+mn-ea"/>
                <a:cs typeface="+mn-cs"/>
              </a:rPr>
              <a:t>oculesics</a:t>
            </a:r>
            <a:r>
              <a:rPr lang="en-GB" sz="1200" b="0" i="0" kern="1200" dirty="0">
                <a:solidFill>
                  <a:schemeClr val="tx1"/>
                </a:solidFill>
                <a:latin typeface="+mn-lt"/>
                <a:ea typeface="+mn-ea"/>
                <a:cs typeface="+mn-cs"/>
              </a:rPr>
              <a:t>: communication through the eye contact, eye movement</a:t>
            </a:r>
          </a:p>
          <a:p>
            <a:r>
              <a:rPr lang="en-GB" sz="1200" b="0" i="0" kern="1200" dirty="0">
                <a:solidFill>
                  <a:schemeClr val="tx1"/>
                </a:solidFill>
                <a:latin typeface="+mn-lt"/>
                <a:ea typeface="+mn-ea"/>
                <a:cs typeface="+mn-cs"/>
              </a:rPr>
              <a:t>In some cultures, staring or maintain continuous eye contact is frown; in the United Sates, it is good manners to look at other person's eyes when talking. In the West it is usually a signal for confidence or sincerity. The Japanese consider direct and constant eye contact a rude gesture that means defiance or challenge. The Japanese may shift their eyes or look down to show respect to another. Looking into someone’s eyes for long may mean a challenge, sexual attraction, reproach, etc.</a:t>
            </a:r>
          </a:p>
          <a:p>
            <a:r>
              <a:rPr lang="en-GB" sz="1200" b="0" i="0" kern="1200" dirty="0">
                <a:solidFill>
                  <a:schemeClr val="tx1"/>
                </a:solidFill>
                <a:latin typeface="+mn-lt"/>
                <a:ea typeface="+mn-ea"/>
                <a:cs typeface="+mn-cs"/>
              </a:rPr>
              <a:t>All of the above display varying levels of formality. Often, visual effects interact closely with speech: movements of the hands and head tend to coincide with points of greatest spoken emphasis, and may convey particular nuances of meaning not easy to communicate in speech (such as the drawing of inverted commas in the air to signal a special meaning).</a:t>
            </a:r>
          </a:p>
          <a:p>
            <a:r>
              <a:rPr lang="en-GB" sz="1200" b="0" i="0" kern="1200" dirty="0">
                <a:solidFill>
                  <a:schemeClr val="tx1"/>
                </a:solidFill>
                <a:latin typeface="+mn-lt"/>
                <a:ea typeface="+mn-ea"/>
                <a:cs typeface="+mn-cs"/>
              </a:rPr>
              <a:t>b.       </a:t>
            </a:r>
            <a:r>
              <a:rPr lang="en-GB" sz="1200" b="1" i="0" kern="1200" dirty="0" err="1">
                <a:solidFill>
                  <a:schemeClr val="tx1"/>
                </a:solidFill>
                <a:latin typeface="+mn-lt"/>
                <a:ea typeface="+mn-ea"/>
                <a:cs typeface="+mn-cs"/>
              </a:rPr>
              <a:t>proxemic</a:t>
            </a:r>
            <a:r>
              <a:rPr lang="en-GB" sz="1200" b="0" i="0" kern="1200" dirty="0">
                <a:solidFill>
                  <a:schemeClr val="tx1"/>
                </a:solidFill>
                <a:latin typeface="+mn-lt"/>
                <a:ea typeface="+mn-ea"/>
                <a:cs typeface="+mn-cs"/>
              </a:rPr>
              <a:t>: study of human use of space/touch as a means of communication</a:t>
            </a:r>
          </a:p>
          <a:p>
            <a:r>
              <a:rPr lang="en-GB" sz="1200" b="0" i="0" kern="1200" dirty="0" err="1">
                <a:solidFill>
                  <a:schemeClr val="tx1"/>
                </a:solidFill>
                <a:latin typeface="+mn-lt"/>
                <a:ea typeface="+mn-ea"/>
                <a:cs typeface="+mn-cs"/>
              </a:rPr>
              <a:t>i</a:t>
            </a:r>
            <a:r>
              <a:rPr lang="en-GB" sz="1200" b="0" i="0" kern="1200" dirty="0">
                <a:solidFill>
                  <a:schemeClr val="tx1"/>
                </a:solidFill>
                <a:latin typeface="+mn-lt"/>
                <a:ea typeface="+mn-ea"/>
                <a:cs typeface="+mn-cs"/>
              </a:rPr>
              <a:t>.                     </a:t>
            </a:r>
            <a:r>
              <a:rPr lang="en-GB" sz="1200" b="1" i="0" kern="1200" dirty="0">
                <a:solidFill>
                  <a:schemeClr val="tx1"/>
                </a:solidFill>
                <a:latin typeface="+mn-lt"/>
                <a:ea typeface="+mn-ea"/>
                <a:cs typeface="+mn-cs"/>
              </a:rPr>
              <a:t>the use of space </a:t>
            </a:r>
            <a:r>
              <a:rPr lang="en-GB" sz="1200" b="0" i="0" kern="1200" dirty="0">
                <a:solidFill>
                  <a:schemeClr val="tx1"/>
                </a:solidFill>
                <a:latin typeface="+mn-lt"/>
                <a:ea typeface="+mn-ea"/>
                <a:cs typeface="+mn-cs"/>
              </a:rPr>
              <a:t>as means of communication such as walking, standing, seating, and movement distance. It is the way people use physical space to convey messages and interact with others. Americans communicating with people from the Middle East or South America tend to violate their intimate or personal distance zones. Office space: The more important you are, the larger the office</a:t>
            </a:r>
          </a:p>
          <a:p>
            <a:r>
              <a:rPr lang="en-GB" sz="1200" b="1" i="0" kern="1200" dirty="0">
                <a:solidFill>
                  <a:schemeClr val="tx1"/>
                </a:solidFill>
                <a:latin typeface="+mn-lt"/>
                <a:ea typeface="+mn-ea"/>
                <a:cs typeface="+mn-cs"/>
              </a:rPr>
              <a:t>Hall's distance zones</a:t>
            </a:r>
            <a:r>
              <a:rPr lang="en-GB" sz="1200" b="0" i="0" kern="1200" dirty="0">
                <a:solidFill>
                  <a:schemeClr val="tx1"/>
                </a:solidFill>
                <a:latin typeface="+mn-lt"/>
                <a:ea typeface="+mn-ea"/>
                <a:cs typeface="+mn-cs"/>
              </a:rPr>
              <a:t>: Four distances that people use in communicating on a face-to-face are distinguished:</a:t>
            </a:r>
          </a:p>
          <a:p>
            <a:r>
              <a:rPr lang="en-GB" sz="1200" b="0" i="0" kern="1200" dirty="0">
                <a:solidFill>
                  <a:schemeClr val="tx1"/>
                </a:solidFill>
                <a:latin typeface="+mn-lt"/>
                <a:ea typeface="+mn-ea"/>
                <a:cs typeface="+mn-cs"/>
              </a:rPr>
              <a:t>(a)     </a:t>
            </a:r>
            <a:r>
              <a:rPr lang="en-GB" sz="1200" b="1" i="0" kern="1200" dirty="0">
                <a:solidFill>
                  <a:schemeClr val="tx1"/>
                </a:solidFill>
                <a:latin typeface="+mn-lt"/>
                <a:ea typeface="+mn-ea"/>
                <a:cs typeface="+mn-cs"/>
              </a:rPr>
              <a:t>intimate distance</a:t>
            </a:r>
            <a:r>
              <a:rPr lang="en-GB" sz="1200" b="0" i="0" kern="1200" dirty="0">
                <a:solidFill>
                  <a:schemeClr val="tx1"/>
                </a:solidFill>
                <a:latin typeface="+mn-lt"/>
                <a:ea typeface="+mn-ea"/>
                <a:cs typeface="+mn-cs"/>
              </a:rPr>
              <a:t>: Distance between people that used for very confidential communications.</a:t>
            </a:r>
          </a:p>
          <a:p>
            <a:r>
              <a:rPr lang="en-GB" sz="1200" b="0" i="0" kern="1200" dirty="0">
                <a:solidFill>
                  <a:schemeClr val="tx1"/>
                </a:solidFill>
                <a:latin typeface="+mn-lt"/>
                <a:ea typeface="+mn-ea"/>
                <a:cs typeface="+mn-cs"/>
              </a:rPr>
              <a:t>(b)     </a:t>
            </a:r>
            <a:r>
              <a:rPr lang="en-GB" sz="1200" b="1" i="0" kern="1200" dirty="0">
                <a:solidFill>
                  <a:schemeClr val="tx1"/>
                </a:solidFill>
                <a:latin typeface="+mn-lt"/>
                <a:ea typeface="+mn-ea"/>
                <a:cs typeface="+mn-cs"/>
              </a:rPr>
              <a:t>personal distance</a:t>
            </a:r>
            <a:r>
              <a:rPr lang="en-GB" sz="1200" b="0" i="0" kern="1200" dirty="0">
                <a:solidFill>
                  <a:schemeClr val="tx1"/>
                </a:solidFill>
                <a:latin typeface="+mn-lt"/>
                <a:ea typeface="+mn-ea"/>
                <a:cs typeface="+mn-cs"/>
              </a:rPr>
              <a:t>: In communicating, the physical distance used for talking with family close friends</a:t>
            </a:r>
          </a:p>
          <a:p>
            <a:r>
              <a:rPr lang="en-GB" sz="1200" b="0" i="0" kern="1200" dirty="0">
                <a:solidFill>
                  <a:schemeClr val="tx1"/>
                </a:solidFill>
                <a:latin typeface="+mn-lt"/>
                <a:ea typeface="+mn-ea"/>
                <a:cs typeface="+mn-cs"/>
              </a:rPr>
              <a:t>(c)     </a:t>
            </a:r>
            <a:r>
              <a:rPr lang="en-GB" sz="1200" b="1" i="0" kern="1200" dirty="0">
                <a:solidFill>
                  <a:schemeClr val="tx1"/>
                </a:solidFill>
                <a:latin typeface="+mn-lt"/>
                <a:ea typeface="+mn-ea"/>
                <a:cs typeface="+mn-cs"/>
              </a:rPr>
              <a:t>social, consultative distance</a:t>
            </a:r>
            <a:r>
              <a:rPr lang="en-GB" sz="1200" b="0" i="0" kern="1200" dirty="0">
                <a:solidFill>
                  <a:schemeClr val="tx1"/>
                </a:solidFill>
                <a:latin typeface="+mn-lt"/>
                <a:ea typeface="+mn-ea"/>
                <a:cs typeface="+mn-cs"/>
              </a:rPr>
              <a:t>: in communicating, the distance use to handle business transactions, etc.</a:t>
            </a:r>
          </a:p>
          <a:p>
            <a:r>
              <a:rPr lang="en-GB" sz="1200" b="0" i="0" kern="1200" dirty="0">
                <a:solidFill>
                  <a:schemeClr val="tx1"/>
                </a:solidFill>
                <a:latin typeface="+mn-lt"/>
                <a:ea typeface="+mn-ea"/>
                <a:cs typeface="+mn-cs"/>
              </a:rPr>
              <a:t>(d)     </a:t>
            </a:r>
            <a:r>
              <a:rPr lang="en-GB" sz="1200" b="1" i="0" kern="1200" dirty="0">
                <a:solidFill>
                  <a:schemeClr val="tx1"/>
                </a:solidFill>
                <a:latin typeface="+mn-lt"/>
                <a:ea typeface="+mn-ea"/>
                <a:cs typeface="+mn-cs"/>
              </a:rPr>
              <a:t>public distance</a:t>
            </a:r>
            <a:r>
              <a:rPr lang="en-GB" sz="1200" b="0" i="0" kern="1200" dirty="0">
                <a:solidFill>
                  <a:schemeClr val="tx1"/>
                </a:solidFill>
                <a:latin typeface="+mn-lt"/>
                <a:ea typeface="+mn-ea"/>
                <a:cs typeface="+mn-cs"/>
              </a:rPr>
              <a:t>: in communicating, the distance used when calling across the room or giving a talk to a group</a:t>
            </a:r>
          </a:p>
          <a:p>
            <a:r>
              <a:rPr lang="en-GB" sz="1200" b="0" i="0" kern="1200" dirty="0">
                <a:solidFill>
                  <a:schemeClr val="tx1"/>
                </a:solidFill>
                <a:latin typeface="+mn-lt"/>
                <a:ea typeface="+mn-ea"/>
                <a:cs typeface="+mn-cs"/>
              </a:rPr>
              <a:t>ii.                    </a:t>
            </a:r>
            <a:r>
              <a:rPr lang="en-GB" sz="1200" b="1" i="0" kern="1200" dirty="0">
                <a:solidFill>
                  <a:schemeClr val="tx1"/>
                </a:solidFill>
                <a:latin typeface="+mn-lt"/>
                <a:ea typeface="+mn-ea"/>
                <a:cs typeface="+mn-cs"/>
              </a:rPr>
              <a:t>tactile </a:t>
            </a:r>
            <a:r>
              <a:rPr lang="en-GB" sz="1200" b="0" i="0" kern="1200" dirty="0">
                <a:solidFill>
                  <a:schemeClr val="tx1"/>
                </a:solidFill>
                <a:latin typeface="+mn-lt"/>
                <a:ea typeface="+mn-ea"/>
                <a:cs typeface="+mn-cs"/>
              </a:rPr>
              <a:t>= </a:t>
            </a:r>
            <a:r>
              <a:rPr lang="en-GB" sz="1200" b="1" i="0" kern="1200" dirty="0" err="1">
                <a:solidFill>
                  <a:schemeClr val="tx1"/>
                </a:solidFill>
                <a:latin typeface="+mn-lt"/>
                <a:ea typeface="+mn-ea"/>
                <a:cs typeface="+mn-cs"/>
              </a:rPr>
              <a:t>haptic</a:t>
            </a:r>
            <a:r>
              <a:rPr lang="en-GB" sz="1200" b="1" i="0" kern="1200" dirty="0">
                <a:solidFill>
                  <a:schemeClr val="tx1"/>
                </a:solidFill>
                <a:latin typeface="+mn-lt"/>
                <a:ea typeface="+mn-ea"/>
                <a:cs typeface="+mn-cs"/>
              </a:rPr>
              <a:t> communication </a:t>
            </a:r>
            <a:r>
              <a:rPr lang="en-GB" sz="1200" b="0" i="0" kern="1200" dirty="0">
                <a:solidFill>
                  <a:schemeClr val="tx1"/>
                </a:solidFill>
                <a:latin typeface="+mn-lt"/>
                <a:ea typeface="+mn-ea"/>
                <a:cs typeface="+mn-cs"/>
              </a:rPr>
              <a:t>- (Canadians hand shake hands, Japanese bow, Middle Easterners of the same sex kiss on the cheek, Latinos embrace). Tactile communication involves touch (as in shaking hands, grasping someone's arm or shoulder, stroking, and punching) and the manipulation of physical distance and body orientation in order to communicate indifference or disagreement.</a:t>
            </a:r>
          </a:p>
          <a:p>
            <a:r>
              <a:rPr lang="en-GB" sz="1200" b="0" i="0" kern="1200" dirty="0">
                <a:solidFill>
                  <a:schemeClr val="tx1"/>
                </a:solidFill>
                <a:latin typeface="+mn-lt"/>
                <a:ea typeface="+mn-ea"/>
                <a:cs typeface="+mn-cs"/>
              </a:rPr>
              <a:t> </a:t>
            </a:r>
          </a:p>
          <a:p>
            <a:r>
              <a:rPr lang="en-GB" sz="1200" b="0" i="0" kern="1200" dirty="0">
                <a:solidFill>
                  <a:schemeClr val="tx1"/>
                </a:solidFill>
                <a:latin typeface="+mn-lt"/>
                <a:ea typeface="+mn-ea"/>
                <a:cs typeface="+mn-cs"/>
              </a:rPr>
              <a:t>10.    </a:t>
            </a:r>
            <a:r>
              <a:rPr lang="en-GB" sz="1200" b="1" i="0" kern="1200" dirty="0">
                <a:solidFill>
                  <a:schemeClr val="tx1"/>
                </a:solidFill>
                <a:latin typeface="+mn-lt"/>
                <a:ea typeface="+mn-ea"/>
                <a:cs typeface="+mn-cs"/>
              </a:rPr>
              <a:t>silence</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a.       communicative values of silence</a:t>
            </a:r>
          </a:p>
          <a:p>
            <a:r>
              <a:rPr lang="en-GB" sz="1200" b="0" i="0" kern="1200" dirty="0" err="1">
                <a:solidFill>
                  <a:schemeClr val="tx1"/>
                </a:solidFill>
                <a:latin typeface="+mn-lt"/>
                <a:ea typeface="+mn-ea"/>
                <a:cs typeface="+mn-cs"/>
              </a:rPr>
              <a:t>i</a:t>
            </a:r>
            <a:r>
              <a:rPr lang="en-GB" sz="1200" b="0" i="0" kern="1200" dirty="0">
                <a:solidFill>
                  <a:schemeClr val="tx1"/>
                </a:solidFill>
                <a:latin typeface="+mn-lt"/>
                <a:ea typeface="+mn-ea"/>
                <a:cs typeface="+mn-cs"/>
              </a:rPr>
              <a:t>.         </a:t>
            </a:r>
            <a:r>
              <a:rPr lang="en-GB" sz="1200" b="1" i="0" kern="1200" dirty="0">
                <a:solidFill>
                  <a:schemeClr val="tx1"/>
                </a:solidFill>
                <a:latin typeface="+mn-lt"/>
                <a:ea typeface="+mn-ea"/>
                <a:cs typeface="+mn-cs"/>
              </a:rPr>
              <a:t>positive value of silence</a:t>
            </a:r>
            <a:r>
              <a:rPr lang="en-GB" sz="1200" b="0" i="0" kern="1200" dirty="0">
                <a:solidFill>
                  <a:schemeClr val="tx1"/>
                </a:solidFill>
                <a:latin typeface="+mn-lt"/>
                <a:ea typeface="+mn-ea"/>
                <a:cs typeface="+mn-cs"/>
              </a:rPr>
              <a:t>: common in the East</a:t>
            </a:r>
          </a:p>
          <a:p>
            <a:r>
              <a:rPr lang="en-GB" sz="1200" b="0" i="0" kern="1200" dirty="0">
                <a:solidFill>
                  <a:schemeClr val="tx1"/>
                </a:solidFill>
                <a:latin typeface="+mn-lt"/>
                <a:ea typeface="+mn-ea"/>
                <a:cs typeface="+mn-cs"/>
              </a:rPr>
              <a:t>(1)     interpreted as leaving an option to the interlocutor</a:t>
            </a:r>
          </a:p>
          <a:p>
            <a:r>
              <a:rPr lang="en-GB" sz="1200" b="0" i="0" kern="1200" dirty="0">
                <a:solidFill>
                  <a:schemeClr val="tx1"/>
                </a:solidFill>
                <a:latin typeface="+mn-lt"/>
                <a:ea typeface="+mn-ea"/>
                <a:cs typeface="+mn-cs"/>
              </a:rPr>
              <a:t>(2)     a designated moment to understand what has been communicated, a moment to think and an opportunity to respond in a well thought out manner. (e.g. in Japan)</a:t>
            </a:r>
          </a:p>
          <a:p>
            <a:r>
              <a:rPr lang="en-GB" sz="1200" b="0" i="0" kern="1200" dirty="0">
                <a:solidFill>
                  <a:schemeClr val="tx1"/>
                </a:solidFill>
                <a:latin typeface="+mn-lt"/>
                <a:ea typeface="+mn-ea"/>
                <a:cs typeface="+mn-cs"/>
              </a:rPr>
              <a:t>ii.        </a:t>
            </a:r>
            <a:r>
              <a:rPr lang="en-GB" sz="1200" b="1" i="0" kern="1200" dirty="0">
                <a:solidFill>
                  <a:schemeClr val="tx1"/>
                </a:solidFill>
                <a:latin typeface="+mn-lt"/>
                <a:ea typeface="+mn-ea"/>
                <a:cs typeface="+mn-cs"/>
              </a:rPr>
              <a:t>negative value of silence</a:t>
            </a:r>
            <a:r>
              <a:rPr lang="en-GB" sz="1200" b="0" i="0" kern="1200" dirty="0">
                <a:solidFill>
                  <a:schemeClr val="tx1"/>
                </a:solidFill>
                <a:latin typeface="+mn-lt"/>
                <a:ea typeface="+mn-ea"/>
                <a:cs typeface="+mn-cs"/>
              </a:rPr>
              <a:t>: often Western bias in favour or speech rather than silence: short pauses, short speaking turns; but notice saying “Silence is golden”</a:t>
            </a:r>
          </a:p>
          <a:p>
            <a:r>
              <a:rPr lang="en-GB" sz="1200" b="0" i="0" kern="1200" dirty="0">
                <a:solidFill>
                  <a:schemeClr val="tx1"/>
                </a:solidFill>
                <a:latin typeface="+mn-lt"/>
                <a:ea typeface="+mn-ea"/>
                <a:cs typeface="+mn-cs"/>
              </a:rPr>
              <a:t>(1)     interpreted as a sign of impoliteness, hostility, dumbness (in failure to provide an expected response)</a:t>
            </a:r>
          </a:p>
          <a:p>
            <a:r>
              <a:rPr lang="en-GB" sz="1200" b="0" i="0" kern="1200" dirty="0">
                <a:solidFill>
                  <a:schemeClr val="tx1"/>
                </a:solidFill>
                <a:latin typeface="+mn-lt"/>
                <a:ea typeface="+mn-ea"/>
                <a:cs typeface="+mn-cs"/>
              </a:rPr>
              <a:t>(2)     means of concealing the truth</a:t>
            </a:r>
          </a:p>
          <a:p>
            <a:r>
              <a:rPr lang="en-GB" sz="1200" b="0" i="0" kern="1200" dirty="0">
                <a:solidFill>
                  <a:schemeClr val="tx1"/>
                </a:solidFill>
                <a:latin typeface="+mn-lt"/>
                <a:ea typeface="+mn-ea"/>
                <a:cs typeface="+mn-cs"/>
              </a:rPr>
              <a:t>b.       functions of silence</a:t>
            </a:r>
          </a:p>
          <a:p>
            <a:r>
              <a:rPr lang="en-GB" sz="1200" b="0" i="0" kern="1200" dirty="0" err="1">
                <a:solidFill>
                  <a:schemeClr val="tx1"/>
                </a:solidFill>
                <a:latin typeface="+mn-lt"/>
                <a:ea typeface="+mn-ea"/>
                <a:cs typeface="+mn-cs"/>
              </a:rPr>
              <a:t>i</a:t>
            </a:r>
            <a:r>
              <a:rPr lang="en-GB" sz="1200" b="0" i="0" kern="1200" dirty="0">
                <a:solidFill>
                  <a:schemeClr val="tx1"/>
                </a:solidFill>
                <a:latin typeface="+mn-lt"/>
                <a:ea typeface="+mn-ea"/>
                <a:cs typeface="+mn-cs"/>
              </a:rPr>
              <a:t>.         planning of utterances</a:t>
            </a:r>
          </a:p>
          <a:p>
            <a:r>
              <a:rPr lang="en-GB" sz="1200" b="0" i="0" kern="1200" dirty="0">
                <a:solidFill>
                  <a:schemeClr val="tx1"/>
                </a:solidFill>
                <a:latin typeface="+mn-lt"/>
                <a:ea typeface="+mn-ea"/>
                <a:cs typeface="+mn-cs"/>
              </a:rPr>
              <a:t>ii.        marking boundaries of grammatical clauses</a:t>
            </a:r>
          </a:p>
          <a:p>
            <a:r>
              <a:rPr lang="en-GB" sz="1200" b="0" i="0" kern="1200" dirty="0">
                <a:solidFill>
                  <a:schemeClr val="tx1"/>
                </a:solidFill>
                <a:latin typeface="+mn-lt"/>
                <a:ea typeface="+mn-ea"/>
                <a:cs typeface="+mn-cs"/>
              </a:rPr>
              <a:t>iii.      signalling emphasis</a:t>
            </a:r>
          </a:p>
          <a:p>
            <a:r>
              <a:rPr lang="en-GB" sz="1200" b="0" i="0" kern="1200" dirty="0">
                <a:solidFill>
                  <a:schemeClr val="tx1"/>
                </a:solidFill>
                <a:latin typeface="+mn-lt"/>
                <a:ea typeface="+mn-ea"/>
                <a:cs typeface="+mn-cs"/>
              </a:rPr>
              <a:t>iv.       marking particular discourse types</a:t>
            </a:r>
          </a:p>
          <a:p>
            <a:r>
              <a:rPr lang="en-GB" sz="1200" b="0" i="0" kern="1200" dirty="0">
                <a:solidFill>
                  <a:schemeClr val="tx1"/>
                </a:solidFill>
                <a:latin typeface="+mn-lt"/>
                <a:ea typeface="+mn-ea"/>
                <a:cs typeface="+mn-cs"/>
              </a:rPr>
              <a:t>v.        marking particular conversational styles</a:t>
            </a:r>
          </a:p>
          <a:p>
            <a:r>
              <a:rPr lang="en-GB" sz="1200" b="0" i="0" kern="1200" dirty="0">
                <a:solidFill>
                  <a:schemeClr val="tx1"/>
                </a:solidFill>
                <a:latin typeface="+mn-lt"/>
                <a:ea typeface="+mn-ea"/>
                <a:cs typeface="+mn-cs"/>
              </a:rPr>
              <a:t> </a:t>
            </a:r>
          </a:p>
          <a:p>
            <a:endParaRPr lang="en-GB" b="1" i="1" dirty="0"/>
          </a:p>
          <a:p>
            <a:endParaRPr lang="en-GB" b="1" i="1" dirty="0"/>
          </a:p>
          <a:p>
            <a:endParaRPr lang="en-GB" b="1" i="1" dirty="0"/>
          </a:p>
          <a:p>
            <a:endParaRPr lang="en-GB" b="1" i="1" dirty="0"/>
          </a:p>
          <a:p>
            <a:r>
              <a:rPr lang="en-GB" sz="1200" b="0" i="0" kern="1200" dirty="0">
                <a:solidFill>
                  <a:schemeClr val="tx1"/>
                </a:solidFill>
                <a:latin typeface="+mn-lt"/>
                <a:ea typeface="+mn-ea"/>
                <a:cs typeface="+mn-cs"/>
              </a:rPr>
              <a:t>We are constantly communicating to others our thoughts and feelings, whether we are aware of it or not. Our words, our actions, our gestures and posture all send signals. There are four basic styles of communication: aggressive, passive, assertive and passive-aggressive.</a:t>
            </a:r>
          </a:p>
          <a:p>
            <a:r>
              <a:rPr lang="en-GB" sz="1200" b="0" i="0" kern="1200" dirty="0">
                <a:solidFill>
                  <a:schemeClr val="tx1"/>
                </a:solidFill>
                <a:latin typeface="+mn-lt"/>
                <a:ea typeface="+mn-ea"/>
                <a:cs typeface="+mn-cs"/>
              </a:rPr>
              <a:t>Aggressive Communication</a:t>
            </a:r>
          </a:p>
          <a:p>
            <a:r>
              <a:rPr lang="en-GB" sz="1200" b="0" i="0" kern="1200" dirty="0">
                <a:solidFill>
                  <a:schemeClr val="tx1"/>
                </a:solidFill>
                <a:latin typeface="+mn-lt"/>
                <a:ea typeface="+mn-ea"/>
                <a:cs typeface="+mn-cs"/>
              </a:rPr>
              <a:t>Aggressive communication displays a lack of regard for other people and assumes that others are inferior. Someone whose communication </a:t>
            </a:r>
            <a:r>
              <a:rPr lang="en-GB" sz="1200" b="0" i="0" kern="1200" dirty="0" err="1">
                <a:solidFill>
                  <a:schemeClr val="tx1"/>
                </a:solidFill>
                <a:latin typeface="+mn-lt"/>
                <a:ea typeface="+mn-ea"/>
                <a:cs typeface="+mn-cs"/>
              </a:rPr>
              <a:t>behaviors</a:t>
            </a:r>
            <a:r>
              <a:rPr lang="en-GB" sz="1200" b="0" i="0" kern="1200" dirty="0">
                <a:solidFill>
                  <a:schemeClr val="tx1"/>
                </a:solidFill>
                <a:latin typeface="+mn-lt"/>
                <a:ea typeface="+mn-ea"/>
                <a:cs typeface="+mn-cs"/>
              </a:rPr>
              <a:t> are aggressive interrupts others frequently, disregards what others say and has no qualms about literally taking over someone else’s space. An aggressive communicator attacks, verbally or physically, and thinks that all problems are someone else’s fault and also believes that everyone else is obligated to provide whatever he or she wants, writes psychotherapist </a:t>
            </a:r>
            <a:r>
              <a:rPr lang="en-GB" sz="1200" b="0" i="0" kern="1200" dirty="0" err="1">
                <a:solidFill>
                  <a:schemeClr val="tx1"/>
                </a:solidFill>
                <a:latin typeface="+mn-lt"/>
                <a:ea typeface="+mn-ea"/>
                <a:cs typeface="+mn-cs"/>
              </a:rPr>
              <a:t>Jinnie</a:t>
            </a:r>
            <a:r>
              <a:rPr lang="en-GB" sz="1200" b="0" i="0" kern="1200" dirty="0">
                <a:solidFill>
                  <a:schemeClr val="tx1"/>
                </a:solidFill>
                <a:latin typeface="+mn-lt"/>
                <a:ea typeface="+mn-ea"/>
                <a:cs typeface="+mn-cs"/>
              </a:rPr>
              <a:t> </a:t>
            </a:r>
            <a:r>
              <a:rPr lang="en-GB" sz="1200" b="0" i="0" kern="1200" dirty="0" err="1">
                <a:solidFill>
                  <a:schemeClr val="tx1"/>
                </a:solidFill>
                <a:latin typeface="+mn-lt"/>
                <a:ea typeface="+mn-ea"/>
                <a:cs typeface="+mn-cs"/>
              </a:rPr>
              <a:t>Cristerna</a:t>
            </a:r>
            <a:r>
              <a:rPr lang="en-GB" sz="1200" b="0" i="0" kern="1200" dirty="0">
                <a:solidFill>
                  <a:schemeClr val="tx1"/>
                </a:solidFill>
                <a:latin typeface="+mn-lt"/>
                <a:ea typeface="+mn-ea"/>
                <a:cs typeface="+mn-cs"/>
              </a:rPr>
              <a:t> in the Today's Chicago Woman article "4 Styles of Communication." These communicators use intimidation and humiliation to get what they want, and they feel their </a:t>
            </a:r>
            <a:r>
              <a:rPr lang="en-GB" sz="1200" b="0" i="0" kern="1200" dirty="0" err="1">
                <a:solidFill>
                  <a:schemeClr val="tx1"/>
                </a:solidFill>
                <a:latin typeface="+mn-lt"/>
                <a:ea typeface="+mn-ea"/>
                <a:cs typeface="+mn-cs"/>
              </a:rPr>
              <a:t>behavior</a:t>
            </a:r>
            <a:r>
              <a:rPr lang="en-GB" sz="1200" b="0" i="0" kern="1200" dirty="0">
                <a:solidFill>
                  <a:schemeClr val="tx1"/>
                </a:solidFill>
                <a:latin typeface="+mn-lt"/>
                <a:ea typeface="+mn-ea"/>
                <a:cs typeface="+mn-cs"/>
              </a:rPr>
              <a:t> is justified.</a:t>
            </a:r>
          </a:p>
          <a:p>
            <a:r>
              <a:rPr lang="en-GB" sz="1200" b="0" i="0" kern="1200" dirty="0">
                <a:solidFill>
                  <a:schemeClr val="tx1"/>
                </a:solidFill>
                <a:latin typeface="+mn-lt"/>
                <a:ea typeface="+mn-ea"/>
                <a:cs typeface="+mn-cs"/>
              </a:rPr>
              <a:t>Assertive Communication</a:t>
            </a:r>
          </a:p>
          <a:p>
            <a:r>
              <a:rPr lang="en-GB" sz="1200" b="0" i="0" kern="1200" dirty="0">
                <a:solidFill>
                  <a:schemeClr val="tx1"/>
                </a:solidFill>
                <a:latin typeface="+mn-lt"/>
                <a:ea typeface="+mn-ea"/>
                <a:cs typeface="+mn-cs"/>
              </a:rPr>
              <a:t>Assertive </a:t>
            </a:r>
            <a:r>
              <a:rPr lang="en-GB" sz="1200" b="0" i="0" kern="1200" dirty="0" err="1">
                <a:solidFill>
                  <a:schemeClr val="tx1"/>
                </a:solidFill>
                <a:latin typeface="+mn-lt"/>
                <a:ea typeface="+mn-ea"/>
                <a:cs typeface="+mn-cs"/>
              </a:rPr>
              <a:t>behaviors</a:t>
            </a:r>
            <a:r>
              <a:rPr lang="en-GB" sz="1200" b="0" i="0" kern="1200" dirty="0">
                <a:solidFill>
                  <a:schemeClr val="tx1"/>
                </a:solidFill>
                <a:latin typeface="+mn-lt"/>
                <a:ea typeface="+mn-ea"/>
                <a:cs typeface="+mn-cs"/>
              </a:rPr>
              <a:t> are those that firmly demonstrate a person’s desires and sense of self without overstepping boundaries. People with an assertive style of communication speak clearly and confidently, control their emotions and respect the needs of others while still getting their own needs met. This person strikes others as a good listener, a fair person, and someone who feels content with his or her life.</a:t>
            </a:r>
          </a:p>
          <a:p>
            <a:r>
              <a:rPr lang="en-GB" sz="1200" b="0" i="0" kern="1200" dirty="0">
                <a:solidFill>
                  <a:schemeClr val="tx1"/>
                </a:solidFill>
                <a:latin typeface="+mn-lt"/>
                <a:ea typeface="+mn-ea"/>
                <a:cs typeface="+mn-cs"/>
              </a:rPr>
              <a:t>Passive Communication</a:t>
            </a:r>
          </a:p>
          <a:p>
            <a:r>
              <a:rPr lang="en-GB" sz="1200" b="0" i="0" kern="1200" dirty="0">
                <a:solidFill>
                  <a:schemeClr val="tx1"/>
                </a:solidFill>
                <a:latin typeface="+mn-lt"/>
                <a:ea typeface="+mn-ea"/>
                <a:cs typeface="+mn-cs"/>
              </a:rPr>
              <a:t>Unlike assertive </a:t>
            </a:r>
            <a:r>
              <a:rPr lang="en-GB" sz="1200" b="0" i="0" kern="1200" dirty="0" err="1">
                <a:solidFill>
                  <a:schemeClr val="tx1"/>
                </a:solidFill>
                <a:latin typeface="+mn-lt"/>
                <a:ea typeface="+mn-ea"/>
                <a:cs typeface="+mn-cs"/>
              </a:rPr>
              <a:t>behavior</a:t>
            </a:r>
            <a:r>
              <a:rPr lang="en-GB" sz="1200" b="0" i="0" kern="1200" dirty="0">
                <a:solidFill>
                  <a:schemeClr val="tx1"/>
                </a:solidFill>
                <a:latin typeface="+mn-lt"/>
                <a:ea typeface="+mn-ea"/>
                <a:cs typeface="+mn-cs"/>
              </a:rPr>
              <a:t>, passive </a:t>
            </a:r>
            <a:r>
              <a:rPr lang="en-GB" sz="1200" b="0" i="0" kern="1200" dirty="0" err="1">
                <a:solidFill>
                  <a:schemeClr val="tx1"/>
                </a:solidFill>
                <a:latin typeface="+mn-lt"/>
                <a:ea typeface="+mn-ea"/>
                <a:cs typeface="+mn-cs"/>
              </a:rPr>
              <a:t>behavior</a:t>
            </a:r>
            <a:r>
              <a:rPr lang="en-GB" sz="1200" b="0" i="0" kern="1200" dirty="0">
                <a:solidFill>
                  <a:schemeClr val="tx1"/>
                </a:solidFill>
                <a:latin typeface="+mn-lt"/>
                <a:ea typeface="+mn-ea"/>
                <a:cs typeface="+mn-cs"/>
              </a:rPr>
              <a:t> expresses little or no confidence. Someone whose communication style is passive sends signals of weakness via </a:t>
            </a:r>
            <a:r>
              <a:rPr lang="en-GB" sz="1200" b="0" i="0" kern="1200" dirty="0" err="1">
                <a:solidFill>
                  <a:schemeClr val="tx1"/>
                </a:solidFill>
                <a:latin typeface="+mn-lt"/>
                <a:ea typeface="+mn-ea"/>
                <a:cs typeface="+mn-cs"/>
              </a:rPr>
              <a:t>behaviors</a:t>
            </a:r>
            <a:r>
              <a:rPr lang="en-GB" sz="1200" b="0" i="0" kern="1200" dirty="0">
                <a:solidFill>
                  <a:schemeClr val="tx1"/>
                </a:solidFill>
                <a:latin typeface="+mn-lt"/>
                <a:ea typeface="+mn-ea"/>
                <a:cs typeface="+mn-cs"/>
              </a:rPr>
              <a:t> such as poor posture, a quiet voice and a lack of eye contact. This communication style is replete with an avoidance of expressing opinions and needs. This individual may even appear apologetic for having any needs.</a:t>
            </a:r>
          </a:p>
          <a:p>
            <a:r>
              <a:rPr lang="en-GB" sz="1200" b="0" i="0" kern="1200" dirty="0">
                <a:solidFill>
                  <a:schemeClr val="tx1"/>
                </a:solidFill>
                <a:latin typeface="+mn-lt"/>
                <a:ea typeface="+mn-ea"/>
                <a:cs typeface="+mn-cs"/>
              </a:rPr>
              <a:t>Passive-Aggressive Communication</a:t>
            </a:r>
          </a:p>
          <a:p>
            <a:r>
              <a:rPr lang="en-GB" sz="1200" b="0" i="0" kern="1200" dirty="0">
                <a:solidFill>
                  <a:schemeClr val="tx1"/>
                </a:solidFill>
                <a:latin typeface="+mn-lt"/>
                <a:ea typeface="+mn-ea"/>
                <a:cs typeface="+mn-cs"/>
              </a:rPr>
              <a:t>Much like passive communication </a:t>
            </a:r>
            <a:r>
              <a:rPr lang="en-GB" sz="1200" b="0" i="0" kern="1200" dirty="0" err="1">
                <a:solidFill>
                  <a:schemeClr val="tx1"/>
                </a:solidFill>
                <a:latin typeface="+mn-lt"/>
                <a:ea typeface="+mn-ea"/>
                <a:cs typeface="+mn-cs"/>
              </a:rPr>
              <a:t>behaviors</a:t>
            </a:r>
            <a:r>
              <a:rPr lang="en-GB" sz="1200" b="0" i="0" kern="1200" dirty="0">
                <a:solidFill>
                  <a:schemeClr val="tx1"/>
                </a:solidFill>
                <a:latin typeface="+mn-lt"/>
                <a:ea typeface="+mn-ea"/>
                <a:cs typeface="+mn-cs"/>
              </a:rPr>
              <a:t>, passive-aggressive </a:t>
            </a:r>
            <a:r>
              <a:rPr lang="en-GB" sz="1200" b="0" i="0" kern="1200" dirty="0" err="1">
                <a:solidFill>
                  <a:schemeClr val="tx1"/>
                </a:solidFill>
                <a:latin typeface="+mn-lt"/>
                <a:ea typeface="+mn-ea"/>
                <a:cs typeface="+mn-cs"/>
              </a:rPr>
              <a:t>behaviors</a:t>
            </a:r>
            <a:r>
              <a:rPr lang="en-GB" sz="1200" b="0" i="0" kern="1200" dirty="0">
                <a:solidFill>
                  <a:schemeClr val="tx1"/>
                </a:solidFill>
                <a:latin typeface="+mn-lt"/>
                <a:ea typeface="+mn-ea"/>
                <a:cs typeface="+mn-cs"/>
              </a:rPr>
              <a:t> display a lack of confidence and strength; however, as with aggressive communication, passive-aggressive communicators show a need to express emotions -- but in a fearful way. People who communicate in this way may avoid the objects of the their anger while releasing anger indirectly, such as through backhanded compliments or talking negatively about others behind their backs. The passive-aggressive communicator is the person who smiles at you when he or she is actually angry with you, the person who appears calm and cooperative but subtly disrupts, spread </a:t>
            </a:r>
            <a:r>
              <a:rPr lang="en-GB" sz="1200" b="0" i="0" kern="1200" dirty="0" err="1">
                <a:solidFill>
                  <a:schemeClr val="tx1"/>
                </a:solidFill>
                <a:latin typeface="+mn-lt"/>
                <a:ea typeface="+mn-ea"/>
                <a:cs typeface="+mn-cs"/>
              </a:rPr>
              <a:t>rumors</a:t>
            </a:r>
            <a:r>
              <a:rPr lang="en-GB" sz="1200" b="0" i="0" kern="1200" dirty="0">
                <a:solidFill>
                  <a:schemeClr val="tx1"/>
                </a:solidFill>
                <a:latin typeface="+mn-lt"/>
                <a:ea typeface="+mn-ea"/>
                <a:cs typeface="+mn-cs"/>
              </a:rPr>
              <a:t> and sabotages, according to Signe Whitson, a licensed social worker, in the Psychology Today article "Passive Aggressive vs. Assertive </a:t>
            </a:r>
            <a:r>
              <a:rPr lang="en-GB" sz="1200" b="0" i="0" kern="1200" dirty="0" err="1">
                <a:solidFill>
                  <a:schemeClr val="tx1"/>
                </a:solidFill>
                <a:latin typeface="+mn-lt"/>
                <a:ea typeface="+mn-ea"/>
                <a:cs typeface="+mn-cs"/>
              </a:rPr>
              <a:t>Behavior</a:t>
            </a:r>
            <a:r>
              <a:rPr lang="en-GB" sz="1200" b="0" i="0" kern="1200" dirty="0">
                <a:solidFill>
                  <a:schemeClr val="tx1"/>
                </a:solidFill>
                <a:latin typeface="+mn-lt"/>
                <a:ea typeface="+mn-ea"/>
                <a:cs typeface="+mn-cs"/>
              </a:rPr>
              <a:t> in Relationships." This type of communicator does whatever it takes to quietly get revenge.</a:t>
            </a:r>
          </a:p>
          <a:p>
            <a:endParaRPr lang="en-GB" sz="1200" b="0" i="0" kern="1200" dirty="0">
              <a:solidFill>
                <a:schemeClr val="tx1"/>
              </a:solidFill>
              <a:latin typeface="+mn-lt"/>
              <a:ea typeface="+mn-ea"/>
              <a:cs typeface="+mn-cs"/>
            </a:endParaRPr>
          </a:p>
          <a:p>
            <a:endParaRPr lang="en-GB" sz="1200" b="0" i="0" kern="1200" dirty="0">
              <a:solidFill>
                <a:schemeClr val="tx1"/>
              </a:solidFill>
              <a:latin typeface="+mn-lt"/>
              <a:ea typeface="+mn-ea"/>
              <a:cs typeface="+mn-cs"/>
            </a:endParaRPr>
          </a:p>
          <a:p>
            <a:r>
              <a:rPr lang="en-GB" sz="1200" b="1" i="0" kern="1200" dirty="0" err="1">
                <a:solidFill>
                  <a:schemeClr val="tx1"/>
                </a:solidFill>
                <a:latin typeface="+mn-lt"/>
                <a:ea typeface="+mn-ea"/>
                <a:cs typeface="+mn-cs"/>
              </a:rPr>
              <a:t>Behavioral</a:t>
            </a:r>
            <a:r>
              <a:rPr lang="en-GB" sz="1200" b="1" i="0" kern="1200" dirty="0">
                <a:solidFill>
                  <a:schemeClr val="tx1"/>
                </a:solidFill>
                <a:latin typeface="+mn-lt"/>
                <a:ea typeface="+mn-ea"/>
                <a:cs typeface="+mn-cs"/>
              </a:rPr>
              <a:t> Communication</a:t>
            </a:r>
            <a:r>
              <a:rPr lang="en-GB" sz="1200" b="0" i="0" kern="1200" dirty="0">
                <a:solidFill>
                  <a:schemeClr val="tx1"/>
                </a:solidFill>
                <a:latin typeface="+mn-lt"/>
                <a:ea typeface="+mn-ea"/>
                <a:cs typeface="+mn-cs"/>
              </a:rPr>
              <a:t> is defined as a </a:t>
            </a:r>
            <a:r>
              <a:rPr lang="en-GB" sz="1200" b="0" i="0" u="none" strike="noStrike" kern="1200" dirty="0">
                <a:solidFill>
                  <a:schemeClr val="tx1"/>
                </a:solidFill>
                <a:latin typeface="+mn-lt"/>
                <a:ea typeface="+mn-ea"/>
                <a:cs typeface="+mn-cs"/>
                <a:hlinkClick r:id="rId3" tooltip="Construct (philosophy)"/>
              </a:rPr>
              <a:t>psychological construct</a:t>
            </a:r>
            <a:r>
              <a:rPr lang="en-GB" sz="1200" b="0" i="0" kern="1200" dirty="0">
                <a:solidFill>
                  <a:schemeClr val="tx1"/>
                </a:solidFill>
                <a:latin typeface="+mn-lt"/>
                <a:ea typeface="+mn-ea"/>
                <a:cs typeface="+mn-cs"/>
              </a:rPr>
              <a:t> which influences individual differences in the expression of </a:t>
            </a:r>
            <a:r>
              <a:rPr lang="en-GB" sz="1200" b="0" i="0" u="none" strike="noStrike" kern="1200" dirty="0">
                <a:solidFill>
                  <a:schemeClr val="tx1"/>
                </a:solidFill>
                <a:latin typeface="+mn-lt"/>
                <a:ea typeface="+mn-ea"/>
                <a:cs typeface="+mn-cs"/>
                <a:hlinkClick r:id="rId4" tooltip="Emotion"/>
              </a:rPr>
              <a:t>feelings</a:t>
            </a:r>
            <a:r>
              <a:rPr lang="en-GB" sz="1200" b="0" i="0" kern="1200" dirty="0">
                <a:solidFill>
                  <a:schemeClr val="tx1"/>
                </a:solidFill>
                <a:latin typeface="+mn-lt"/>
                <a:ea typeface="+mn-ea"/>
                <a:cs typeface="+mn-cs"/>
              </a:rPr>
              <a:t>, needs, and thoughts as a substitute for more direct and open </a:t>
            </a:r>
            <a:r>
              <a:rPr lang="en-GB" sz="1200" b="0" i="0" u="none" strike="noStrike" kern="1200" dirty="0">
                <a:solidFill>
                  <a:schemeClr val="tx1"/>
                </a:solidFill>
                <a:latin typeface="+mn-lt"/>
                <a:ea typeface="+mn-ea"/>
                <a:cs typeface="+mn-cs"/>
                <a:hlinkClick r:id="rId5" tooltip="Communication"/>
              </a:rPr>
              <a:t>communication</a:t>
            </a:r>
            <a:r>
              <a:rPr lang="en-GB" sz="1200" b="0" i="0" kern="1200" dirty="0">
                <a:solidFill>
                  <a:schemeClr val="tx1"/>
                </a:solidFill>
                <a:latin typeface="+mn-lt"/>
                <a:ea typeface="+mn-ea"/>
                <a:cs typeface="+mn-cs"/>
              </a:rPr>
              <a:t>.</a:t>
            </a:r>
            <a:r>
              <a:rPr lang="en-GB" sz="1200" b="0" i="0" u="none" strike="noStrike" kern="1200" baseline="30000" dirty="0">
                <a:solidFill>
                  <a:schemeClr val="tx1"/>
                </a:solidFill>
                <a:latin typeface="+mn-lt"/>
                <a:ea typeface="+mn-ea"/>
                <a:cs typeface="+mn-cs"/>
                <a:hlinkClick r:id="rId6"/>
              </a:rPr>
              <a:t>[1]</a:t>
            </a:r>
            <a:r>
              <a:rPr lang="en-GB" sz="1200" b="0" i="0" kern="1200" dirty="0">
                <a:solidFill>
                  <a:schemeClr val="tx1"/>
                </a:solidFill>
                <a:latin typeface="+mn-lt"/>
                <a:ea typeface="+mn-ea"/>
                <a:cs typeface="+mn-cs"/>
              </a:rPr>
              <a:t>Specifically, it refers to people's tendency to express feelings, needs, and thoughts by means of indirect messages and </a:t>
            </a:r>
            <a:r>
              <a:rPr lang="en-GB" sz="1200" b="0" i="0" kern="1200" dirty="0" err="1">
                <a:solidFill>
                  <a:schemeClr val="tx1"/>
                </a:solidFill>
                <a:latin typeface="+mn-lt"/>
                <a:ea typeface="+mn-ea"/>
                <a:cs typeface="+mn-cs"/>
              </a:rPr>
              <a:t>behavioral</a:t>
            </a:r>
            <a:r>
              <a:rPr lang="en-GB" sz="1200" b="0" i="0" kern="1200" dirty="0">
                <a:solidFill>
                  <a:schemeClr val="tx1"/>
                </a:solidFill>
                <a:latin typeface="+mn-lt"/>
                <a:ea typeface="+mn-ea"/>
                <a:cs typeface="+mn-cs"/>
              </a:rPr>
              <a:t> impacts.</a:t>
            </a:r>
            <a:r>
              <a:rPr lang="en-GB" sz="1200" b="0" i="0" u="none" strike="noStrike" kern="1200" baseline="30000" dirty="0">
                <a:solidFill>
                  <a:schemeClr val="tx1"/>
                </a:solidFill>
                <a:latin typeface="+mn-lt"/>
                <a:ea typeface="+mn-ea"/>
                <a:cs typeface="+mn-cs"/>
                <a:hlinkClick r:id="rId6"/>
              </a:rPr>
              <a:t>[2]</a:t>
            </a:r>
            <a:r>
              <a:rPr lang="en-GB" sz="1200" b="0" i="0" kern="1200" dirty="0">
                <a:solidFill>
                  <a:schemeClr val="tx1"/>
                </a:solidFill>
                <a:latin typeface="+mn-lt"/>
                <a:ea typeface="+mn-ea"/>
                <a:cs typeface="+mn-cs"/>
              </a:rPr>
              <a:t> It can be argued that much of our communication is, in fact, non-verbal.</a:t>
            </a:r>
          </a:p>
          <a:p>
            <a:r>
              <a:rPr lang="en-GB" sz="1200" b="0" i="0" kern="1200" dirty="0">
                <a:solidFill>
                  <a:schemeClr val="tx1"/>
                </a:solidFill>
                <a:latin typeface="+mn-lt"/>
                <a:ea typeface="+mn-ea"/>
                <a:cs typeface="+mn-cs"/>
              </a:rPr>
              <a:t>Any </a:t>
            </a:r>
            <a:r>
              <a:rPr lang="en-GB" sz="1200" b="0" i="0" kern="1200" dirty="0" err="1">
                <a:solidFill>
                  <a:schemeClr val="tx1"/>
                </a:solidFill>
                <a:latin typeface="+mn-lt"/>
                <a:ea typeface="+mn-ea"/>
                <a:cs typeface="+mn-cs"/>
              </a:rPr>
              <a:t>behavior</a:t>
            </a:r>
            <a:r>
              <a:rPr lang="en-GB" sz="1200" b="0" i="0" kern="1200" dirty="0">
                <a:solidFill>
                  <a:schemeClr val="tx1"/>
                </a:solidFill>
                <a:latin typeface="+mn-lt"/>
                <a:ea typeface="+mn-ea"/>
                <a:cs typeface="+mn-cs"/>
              </a:rPr>
              <a:t> (or its absence when one is expected) may be judged as communicative if it has the intent to convey a message. For example, an expressive hairstyle, a show of a certain emotion, or simply doing (or not doing) the dishes all can be means by which people may convey messages to each other.</a:t>
            </a:r>
          </a:p>
          <a:p>
            <a:r>
              <a:rPr lang="en-GB" sz="1200" b="0" i="0" kern="1200" dirty="0">
                <a:solidFill>
                  <a:schemeClr val="tx1"/>
                </a:solidFill>
                <a:latin typeface="+mn-lt"/>
                <a:ea typeface="+mn-ea"/>
                <a:cs typeface="+mn-cs"/>
              </a:rPr>
              <a:t>The construct of </a:t>
            </a:r>
            <a:r>
              <a:rPr lang="en-GB" sz="1200" b="0" i="0" kern="1200" dirty="0" err="1">
                <a:solidFill>
                  <a:schemeClr val="tx1"/>
                </a:solidFill>
                <a:latin typeface="+mn-lt"/>
                <a:ea typeface="+mn-ea"/>
                <a:cs typeface="+mn-cs"/>
              </a:rPr>
              <a:t>behavioral</a:t>
            </a:r>
            <a:r>
              <a:rPr lang="en-GB" sz="1200" b="0" i="0" kern="1200" dirty="0">
                <a:solidFill>
                  <a:schemeClr val="tx1"/>
                </a:solidFill>
                <a:latin typeface="+mn-lt"/>
                <a:ea typeface="+mn-ea"/>
                <a:cs typeface="+mn-cs"/>
              </a:rPr>
              <a:t> communication is conceived as a variable of </a:t>
            </a:r>
            <a:r>
              <a:rPr lang="en-GB" sz="1200" b="0" i="0" u="none" strike="noStrike" kern="1200" dirty="0">
                <a:solidFill>
                  <a:schemeClr val="tx1"/>
                </a:solidFill>
                <a:latin typeface="+mn-lt"/>
                <a:ea typeface="+mn-ea"/>
                <a:cs typeface="+mn-cs"/>
                <a:hlinkClick r:id="rId7" tooltip="Individual differences"/>
              </a:rPr>
              <a:t>Individual differences</a:t>
            </a:r>
            <a:r>
              <a:rPr lang="en-GB" sz="1200" b="0" i="0" kern="1200" dirty="0">
                <a:solidFill>
                  <a:schemeClr val="tx1"/>
                </a:solidFill>
                <a:latin typeface="+mn-lt"/>
                <a:ea typeface="+mn-ea"/>
                <a:cs typeface="+mn-cs"/>
              </a:rPr>
              <a:t>. This means that some people more than others tend to engage in indirect or </a:t>
            </a:r>
            <a:r>
              <a:rPr lang="en-GB" sz="1200" b="0" i="0" kern="1200" dirty="0" err="1">
                <a:solidFill>
                  <a:schemeClr val="tx1"/>
                </a:solidFill>
                <a:latin typeface="+mn-lt"/>
                <a:ea typeface="+mn-ea"/>
                <a:cs typeface="+mn-cs"/>
              </a:rPr>
              <a:t>behavioral</a:t>
            </a:r>
            <a:r>
              <a:rPr lang="en-GB" sz="1200" b="0" i="0" kern="1200" dirty="0">
                <a:solidFill>
                  <a:schemeClr val="tx1"/>
                </a:solidFill>
                <a:latin typeface="+mn-lt"/>
                <a:ea typeface="+mn-ea"/>
                <a:cs typeface="+mn-cs"/>
              </a:rPr>
              <a:t> communication, whether consciously doing so or unconsciously doing so, in spite of the plausible alternatives of using </a:t>
            </a:r>
            <a:r>
              <a:rPr lang="en-GB" sz="1200" b="0" i="0" u="none" strike="noStrike" kern="1200" dirty="0">
                <a:solidFill>
                  <a:schemeClr val="tx1"/>
                </a:solidFill>
                <a:latin typeface="+mn-lt"/>
                <a:ea typeface="+mn-ea"/>
                <a:cs typeface="+mn-cs"/>
                <a:hlinkClick r:id="rId8" tooltip="Linguistics"/>
              </a:rPr>
              <a:t>verbal communication</a:t>
            </a:r>
            <a:r>
              <a:rPr lang="en-GB" sz="1200" b="0" i="0" kern="1200" dirty="0">
                <a:solidFill>
                  <a:schemeClr val="tx1"/>
                </a:solidFill>
                <a:latin typeface="+mn-lt"/>
                <a:ea typeface="+mn-ea"/>
                <a:cs typeface="+mn-cs"/>
              </a:rPr>
              <a:t>.</a:t>
            </a:r>
            <a:r>
              <a:rPr lang="en-GB" sz="1200" b="0" i="0" u="none" strike="noStrike" kern="1200" baseline="30000" dirty="0">
                <a:solidFill>
                  <a:schemeClr val="tx1"/>
                </a:solidFill>
                <a:latin typeface="+mn-lt"/>
                <a:ea typeface="+mn-ea"/>
                <a:cs typeface="+mn-cs"/>
                <a:hlinkClick r:id="rId6"/>
              </a:rPr>
              <a:t>[1]</a:t>
            </a:r>
            <a:r>
              <a:rPr lang="en-GB" sz="1200" b="0" i="0" kern="1200" dirty="0">
                <a:solidFill>
                  <a:schemeClr val="tx1"/>
                </a:solidFill>
                <a:latin typeface="+mn-lt"/>
                <a:ea typeface="+mn-ea"/>
                <a:cs typeface="+mn-cs"/>
              </a:rPr>
              <a:t> An individual's </a:t>
            </a:r>
            <a:r>
              <a:rPr lang="en-GB" sz="1200" b="0" i="0" kern="1200" dirty="0" err="1">
                <a:solidFill>
                  <a:schemeClr val="tx1"/>
                </a:solidFill>
                <a:latin typeface="+mn-lt"/>
                <a:ea typeface="+mn-ea"/>
                <a:cs typeface="+mn-cs"/>
              </a:rPr>
              <a:t>behavioral</a:t>
            </a:r>
            <a:r>
              <a:rPr lang="en-GB" sz="1200" b="0" i="0" kern="1200" dirty="0">
                <a:solidFill>
                  <a:schemeClr val="tx1"/>
                </a:solidFill>
                <a:latin typeface="+mn-lt"/>
                <a:ea typeface="+mn-ea"/>
                <a:cs typeface="+mn-cs"/>
              </a:rPr>
              <a:t> style greatly effects their verbal and nonverbal communication. It is rare that someone utilizes all one </a:t>
            </a:r>
            <a:r>
              <a:rPr lang="en-GB" sz="1200" b="0" i="0" kern="1200" dirty="0" err="1">
                <a:solidFill>
                  <a:schemeClr val="tx1"/>
                </a:solidFill>
                <a:latin typeface="+mn-lt"/>
                <a:ea typeface="+mn-ea"/>
                <a:cs typeface="+mn-cs"/>
              </a:rPr>
              <a:t>behavioral</a:t>
            </a:r>
            <a:r>
              <a:rPr lang="en-GB" sz="1200" b="0" i="0" kern="1200" dirty="0">
                <a:solidFill>
                  <a:schemeClr val="tx1"/>
                </a:solidFill>
                <a:latin typeface="+mn-lt"/>
                <a:ea typeface="+mn-ea"/>
                <a:cs typeface="+mn-cs"/>
              </a:rPr>
              <a:t> communication style, all of the time.</a:t>
            </a:r>
            <a:r>
              <a:rPr lang="en-GB" sz="1200" b="0" i="0" u="none" strike="noStrike" kern="1200" baseline="30000" dirty="0">
                <a:solidFill>
                  <a:schemeClr val="tx1"/>
                </a:solidFill>
                <a:latin typeface="+mn-lt"/>
                <a:ea typeface="+mn-ea"/>
                <a:cs typeface="+mn-cs"/>
                <a:hlinkClick r:id="rId6"/>
              </a:rPr>
              <a:t>[3]</a:t>
            </a:r>
            <a:r>
              <a:rPr lang="en-GB" sz="1200" b="0" i="0" kern="1200" dirty="0">
                <a:solidFill>
                  <a:schemeClr val="tx1"/>
                </a:solidFill>
                <a:latin typeface="+mn-lt"/>
                <a:ea typeface="+mn-ea"/>
                <a:cs typeface="+mn-cs"/>
              </a:rPr>
              <a:t> Being able to identify one's own </a:t>
            </a:r>
            <a:r>
              <a:rPr lang="en-GB" sz="1200" b="0" i="0" kern="1200" dirty="0" err="1">
                <a:solidFill>
                  <a:schemeClr val="tx1"/>
                </a:solidFill>
                <a:latin typeface="+mn-lt"/>
                <a:ea typeface="+mn-ea"/>
                <a:cs typeface="+mn-cs"/>
              </a:rPr>
              <a:t>behavioral</a:t>
            </a:r>
            <a:r>
              <a:rPr lang="en-GB" sz="1200" b="0" i="0" kern="1200" dirty="0">
                <a:solidFill>
                  <a:schemeClr val="tx1"/>
                </a:solidFill>
                <a:latin typeface="+mn-lt"/>
                <a:ea typeface="+mn-ea"/>
                <a:cs typeface="+mn-cs"/>
              </a:rPr>
              <a:t> style requires a high level of self-awareness.</a:t>
            </a:r>
            <a:r>
              <a:rPr lang="en-GB" sz="1200" b="0" i="0" u="none" strike="noStrike" kern="1200" baseline="30000" dirty="0">
                <a:solidFill>
                  <a:schemeClr val="tx1"/>
                </a:solidFill>
                <a:latin typeface="+mn-lt"/>
                <a:ea typeface="+mn-ea"/>
                <a:cs typeface="+mn-cs"/>
                <a:hlinkClick r:id="rId6"/>
              </a:rPr>
              <a:t>[3]</a:t>
            </a:r>
            <a:endParaRPr lang="en-GB" sz="1200" b="0" i="0" kern="1200" dirty="0">
              <a:solidFill>
                <a:schemeClr val="tx1"/>
              </a:solidFill>
              <a:latin typeface="+mn-lt"/>
              <a:ea typeface="+mn-ea"/>
              <a:cs typeface="+mn-cs"/>
            </a:endParaRPr>
          </a:p>
          <a:p>
            <a:pPr rtl="0"/>
            <a:endParaRPr lang="en-GB" sz="1200" b="1" i="0" kern="1200" dirty="0">
              <a:solidFill>
                <a:schemeClr val="tx1"/>
              </a:solidFill>
              <a:latin typeface="+mn-lt"/>
              <a:ea typeface="+mn-ea"/>
              <a:cs typeface="+mn-cs"/>
            </a:endParaRPr>
          </a:p>
          <a:p>
            <a:pPr rtl="0"/>
            <a:r>
              <a:rPr lang="en-GB" sz="1200" b="0" i="0" kern="1200" dirty="0">
                <a:solidFill>
                  <a:schemeClr val="tx1"/>
                </a:solidFill>
                <a:latin typeface="+mn-lt"/>
                <a:ea typeface="+mn-ea"/>
                <a:cs typeface="+mn-cs"/>
              </a:rPr>
              <a:t>Different types of communication </a:t>
            </a:r>
            <a:r>
              <a:rPr lang="en-GB" sz="1200" b="0" i="0" kern="1200" dirty="0" err="1">
                <a:solidFill>
                  <a:schemeClr val="tx1"/>
                </a:solidFill>
                <a:latin typeface="+mn-lt"/>
                <a:ea typeface="+mn-ea"/>
                <a:cs typeface="+mn-cs"/>
              </a:rPr>
              <a:t>behavior</a:t>
            </a:r>
            <a:r>
              <a:rPr lang="en-GB" sz="1200" b="0" i="0" kern="1200" dirty="0">
                <a:solidFill>
                  <a:schemeClr val="tx1"/>
                </a:solidFill>
                <a:latin typeface="+mn-lt"/>
                <a:ea typeface="+mn-ea"/>
                <a:cs typeface="+mn-cs"/>
              </a:rPr>
              <a:t>[</a:t>
            </a:r>
            <a:r>
              <a:rPr lang="en-GB" sz="1200" b="0" i="0" u="none" strike="noStrike" kern="1200" dirty="0">
                <a:solidFill>
                  <a:schemeClr val="tx1"/>
                </a:solidFill>
                <a:latin typeface="+mn-lt"/>
                <a:ea typeface="+mn-ea"/>
                <a:cs typeface="+mn-cs"/>
                <a:hlinkClick r:id="rId9" tooltip="Edit section: Different types of communication behavior"/>
              </a:rPr>
              <a:t>edit</a:t>
            </a:r>
            <a:r>
              <a:rPr lang="en-GB" sz="1200" b="0" i="0" kern="1200" dirty="0">
                <a:solidFill>
                  <a:schemeClr val="tx1"/>
                </a:solidFill>
                <a:latin typeface="+mn-lt"/>
                <a:ea typeface="+mn-ea"/>
                <a:cs typeface="+mn-cs"/>
              </a:rPr>
              <a:t>]</a:t>
            </a:r>
          </a:p>
          <a:p>
            <a:r>
              <a:rPr lang="en-GB" sz="1200" b="0" i="0" kern="1200" dirty="0">
                <a:solidFill>
                  <a:schemeClr val="tx1"/>
                </a:solidFill>
                <a:latin typeface="+mn-lt"/>
                <a:ea typeface="+mn-ea"/>
                <a:cs typeface="+mn-cs"/>
              </a:rPr>
              <a:t>There are four different types of communication </a:t>
            </a:r>
            <a:r>
              <a:rPr lang="en-GB" sz="1200" b="0" i="0" kern="1200" dirty="0" err="1">
                <a:solidFill>
                  <a:schemeClr val="tx1"/>
                </a:solidFill>
                <a:latin typeface="+mn-lt"/>
                <a:ea typeface="+mn-ea"/>
                <a:cs typeface="+mn-cs"/>
              </a:rPr>
              <a:t>behavior</a:t>
            </a:r>
            <a:r>
              <a:rPr lang="en-GB" sz="1200" b="0" i="0" kern="1200" dirty="0">
                <a:solidFill>
                  <a:schemeClr val="tx1"/>
                </a:solidFill>
                <a:latin typeface="+mn-lt"/>
                <a:ea typeface="+mn-ea"/>
                <a:cs typeface="+mn-cs"/>
              </a:rPr>
              <a:t>: </a:t>
            </a:r>
            <a:r>
              <a:rPr lang="en-GB" sz="1200" b="0" i="0" u="none" strike="noStrike" kern="1200" dirty="0">
                <a:solidFill>
                  <a:schemeClr val="tx1"/>
                </a:solidFill>
                <a:latin typeface="+mn-lt"/>
                <a:ea typeface="+mn-ea"/>
                <a:cs typeface="+mn-cs"/>
                <a:hlinkClick r:id="rId10" tooltip="Aggression"/>
              </a:rPr>
              <a:t>aggressive</a:t>
            </a:r>
            <a:r>
              <a:rPr lang="en-GB" sz="1200" b="0" i="0" kern="1200" dirty="0">
                <a:solidFill>
                  <a:schemeClr val="tx1"/>
                </a:solidFill>
                <a:latin typeface="+mn-lt"/>
                <a:ea typeface="+mn-ea"/>
                <a:cs typeface="+mn-cs"/>
              </a:rPr>
              <a:t>, </a:t>
            </a:r>
            <a:r>
              <a:rPr lang="en-GB" sz="1200" b="0" i="0" u="none" strike="noStrike" kern="1200" dirty="0">
                <a:solidFill>
                  <a:schemeClr val="tx1"/>
                </a:solidFill>
                <a:latin typeface="+mn-lt"/>
                <a:ea typeface="+mn-ea"/>
                <a:cs typeface="+mn-cs"/>
                <a:hlinkClick r:id="rId11" tooltip="Assertiveness"/>
              </a:rPr>
              <a:t>assertive</a:t>
            </a:r>
            <a:r>
              <a:rPr lang="en-GB" sz="1200" b="0" i="0" kern="1200" dirty="0">
                <a:solidFill>
                  <a:schemeClr val="tx1"/>
                </a:solidFill>
                <a:latin typeface="+mn-lt"/>
                <a:ea typeface="+mn-ea"/>
                <a:cs typeface="+mn-cs"/>
              </a:rPr>
              <a:t>, </a:t>
            </a:r>
            <a:r>
              <a:rPr lang="en-GB" sz="1200" b="0" i="0" u="none" strike="noStrike" kern="1200" dirty="0">
                <a:solidFill>
                  <a:schemeClr val="tx1"/>
                </a:solidFill>
                <a:latin typeface="+mn-lt"/>
                <a:ea typeface="+mn-ea"/>
                <a:cs typeface="+mn-cs"/>
                <a:hlinkClick r:id="rId12" tooltip="Passivity (behavior)"/>
              </a:rPr>
              <a:t>passive</a:t>
            </a:r>
            <a:r>
              <a:rPr lang="en-GB" sz="1200" b="0" i="0" kern="1200" dirty="0">
                <a:solidFill>
                  <a:schemeClr val="tx1"/>
                </a:solidFill>
                <a:latin typeface="+mn-lt"/>
                <a:ea typeface="+mn-ea"/>
                <a:cs typeface="+mn-cs"/>
              </a:rPr>
              <a:t>, and </a:t>
            </a:r>
            <a:r>
              <a:rPr lang="en-GB" sz="1200" b="0" i="0" u="none" strike="noStrike" kern="1200" dirty="0">
                <a:solidFill>
                  <a:schemeClr val="tx1"/>
                </a:solidFill>
                <a:latin typeface="+mn-lt"/>
                <a:ea typeface="+mn-ea"/>
                <a:cs typeface="+mn-cs"/>
                <a:hlinkClick r:id="rId13" tooltip="Passive-aggressive"/>
              </a:rPr>
              <a:t>passive-aggressive</a:t>
            </a:r>
            <a:r>
              <a:rPr lang="en-GB" sz="1200" b="0" i="0" kern="1200" dirty="0">
                <a:solidFill>
                  <a:schemeClr val="tx1"/>
                </a:solidFill>
                <a:latin typeface="+mn-lt"/>
                <a:ea typeface="+mn-ea"/>
                <a:cs typeface="+mn-cs"/>
              </a:rPr>
              <a:t>.</a:t>
            </a:r>
          </a:p>
          <a:p>
            <a:r>
              <a:rPr lang="en-GB" sz="1200" b="1" i="0" kern="1200" dirty="0">
                <a:solidFill>
                  <a:schemeClr val="tx1"/>
                </a:solidFill>
                <a:latin typeface="+mn-lt"/>
                <a:ea typeface="+mn-ea"/>
                <a:cs typeface="+mn-cs"/>
              </a:rPr>
              <a:t>Aggressive</a:t>
            </a:r>
            <a:r>
              <a:rPr lang="en-GB" sz="1200" b="0" i="0" kern="1200" dirty="0">
                <a:solidFill>
                  <a:schemeClr val="tx1"/>
                </a:solidFill>
                <a:latin typeface="+mn-lt"/>
                <a:ea typeface="+mn-ea"/>
                <a:cs typeface="+mn-cs"/>
              </a:rPr>
              <a:t>[</a:t>
            </a:r>
            <a:r>
              <a:rPr lang="en-GB" sz="1200" b="0" i="0" u="none" strike="noStrike" kern="1200" dirty="0">
                <a:solidFill>
                  <a:schemeClr val="tx1"/>
                </a:solidFill>
                <a:latin typeface="+mn-lt"/>
                <a:ea typeface="+mn-ea"/>
                <a:cs typeface="+mn-cs"/>
                <a:hlinkClick r:id="rId14" tooltip="Edit section: Aggressive"/>
              </a:rPr>
              <a:t>edit</a:t>
            </a:r>
            <a:r>
              <a:rPr lang="en-GB" sz="1200" b="0" i="0" kern="1200" dirty="0">
                <a:solidFill>
                  <a:schemeClr val="tx1"/>
                </a:solidFill>
                <a:latin typeface="+mn-lt"/>
                <a:ea typeface="+mn-ea"/>
                <a:cs typeface="+mn-cs"/>
              </a:rPr>
              <a:t>]</a:t>
            </a:r>
            <a:endParaRPr lang="en-GB" sz="1200" b="1" i="0" kern="1200" dirty="0">
              <a:solidFill>
                <a:schemeClr val="tx1"/>
              </a:solidFill>
              <a:latin typeface="+mn-lt"/>
              <a:ea typeface="+mn-ea"/>
              <a:cs typeface="+mn-cs"/>
            </a:endParaRPr>
          </a:p>
          <a:p>
            <a:r>
              <a:rPr lang="en-GB" sz="1200" b="0" i="0" kern="1200" dirty="0">
                <a:solidFill>
                  <a:schemeClr val="tx1"/>
                </a:solidFill>
                <a:latin typeface="+mn-lt"/>
                <a:ea typeface="+mn-ea"/>
                <a:cs typeface="+mn-cs"/>
              </a:rPr>
              <a:t>Aggression is defined as an unplanned act of anger in which the aggressor intends to hurt someone or something.</a:t>
            </a:r>
            <a:r>
              <a:rPr lang="en-GB" sz="1200" b="0" i="0" u="none" strike="noStrike" kern="1200" baseline="30000" dirty="0">
                <a:solidFill>
                  <a:schemeClr val="tx1"/>
                </a:solidFill>
                <a:latin typeface="+mn-lt"/>
                <a:ea typeface="+mn-ea"/>
                <a:cs typeface="+mn-cs"/>
                <a:hlinkClick r:id="rId6"/>
              </a:rPr>
              <a:t>[4]</a:t>
            </a:r>
            <a:r>
              <a:rPr lang="en-GB" sz="1200" b="0" i="0" kern="1200" dirty="0">
                <a:solidFill>
                  <a:schemeClr val="tx1"/>
                </a:solidFill>
                <a:latin typeface="+mn-lt"/>
                <a:ea typeface="+mn-ea"/>
                <a:cs typeface="+mn-cs"/>
              </a:rPr>
              <a:t> Aggressive communicators typically create avoidable conflict by engaging in </a:t>
            </a:r>
            <a:r>
              <a:rPr lang="en-GB" sz="1200" b="0" i="0" u="none" strike="noStrike" kern="1200" dirty="0">
                <a:solidFill>
                  <a:schemeClr val="tx1"/>
                </a:solidFill>
                <a:latin typeface="+mn-lt"/>
                <a:ea typeface="+mn-ea"/>
                <a:cs typeface="+mn-cs"/>
                <a:hlinkClick r:id="rId15" tooltip="Personal attacks"/>
              </a:rPr>
              <a:t>personal attacks</a:t>
            </a:r>
            <a:r>
              <a:rPr lang="en-GB" sz="1200" b="0" i="0" kern="1200" dirty="0">
                <a:solidFill>
                  <a:schemeClr val="tx1"/>
                </a:solidFill>
                <a:latin typeface="+mn-lt"/>
                <a:ea typeface="+mn-ea"/>
                <a:cs typeface="+mn-cs"/>
              </a:rPr>
              <a:t> and put-downs.</a:t>
            </a:r>
            <a:r>
              <a:rPr lang="en-GB" sz="1200" b="0" i="0" u="none" strike="noStrike" kern="1200" baseline="30000" dirty="0">
                <a:solidFill>
                  <a:schemeClr val="tx1"/>
                </a:solidFill>
                <a:latin typeface="+mn-lt"/>
                <a:ea typeface="+mn-ea"/>
                <a:cs typeface="+mn-cs"/>
                <a:hlinkClick r:id="rId6"/>
              </a:rPr>
              <a:t>[5]</a:t>
            </a:r>
            <a:r>
              <a:rPr lang="en-GB" sz="1200" b="0" i="0" kern="1200" dirty="0">
                <a:solidFill>
                  <a:schemeClr val="tx1"/>
                </a:solidFill>
                <a:latin typeface="+mn-lt"/>
                <a:ea typeface="+mn-ea"/>
                <a:cs typeface="+mn-cs"/>
              </a:rPr>
              <a:t> Aggressive communicators create a win-lose situation and use intimidation to get their own needs met, often at the expense of others.</a:t>
            </a:r>
            <a:r>
              <a:rPr lang="en-GB" sz="1200" b="0" i="0" u="none" strike="noStrike" kern="1200" baseline="30000" dirty="0">
                <a:solidFill>
                  <a:schemeClr val="tx1"/>
                </a:solidFill>
                <a:latin typeface="+mn-lt"/>
                <a:ea typeface="+mn-ea"/>
                <a:cs typeface="+mn-cs"/>
                <a:hlinkClick r:id="rId6"/>
              </a:rPr>
              <a:t>[6]</a:t>
            </a:r>
            <a:r>
              <a:rPr lang="en-GB" sz="1200" b="0" i="0" kern="1200" dirty="0">
                <a:solidFill>
                  <a:schemeClr val="tx1"/>
                </a:solidFill>
                <a:latin typeface="+mn-lt"/>
                <a:ea typeface="+mn-ea"/>
                <a:cs typeface="+mn-cs"/>
              </a:rPr>
              <a:t> Aggressive communicators typically feel a strong sense of </a:t>
            </a:r>
            <a:r>
              <a:rPr lang="en-GB" sz="1200" b="0" i="0" u="none" strike="noStrike" kern="1200" dirty="0">
                <a:solidFill>
                  <a:schemeClr val="tx1"/>
                </a:solidFill>
                <a:latin typeface="+mn-lt"/>
                <a:ea typeface="+mn-ea"/>
                <a:cs typeface="+mn-cs"/>
                <a:hlinkClick r:id="rId16" tooltip="Inferiority complex"/>
              </a:rPr>
              <a:t>inadequacy</a:t>
            </a:r>
            <a:r>
              <a:rPr lang="en-GB" sz="1200" b="0" i="0" kern="1200" dirty="0">
                <a:solidFill>
                  <a:schemeClr val="tx1"/>
                </a:solidFill>
                <a:latin typeface="+mn-lt"/>
                <a:ea typeface="+mn-ea"/>
                <a:cs typeface="+mn-cs"/>
              </a:rPr>
              <a:t>, have a lack of </a:t>
            </a:r>
            <a:r>
              <a:rPr lang="en-GB" sz="1200" b="0" i="0" u="none" strike="noStrike" kern="1200" dirty="0">
                <a:solidFill>
                  <a:schemeClr val="tx1"/>
                </a:solidFill>
                <a:latin typeface="+mn-lt"/>
                <a:ea typeface="+mn-ea"/>
                <a:cs typeface="+mn-cs"/>
                <a:hlinkClick r:id="rId17" tooltip="Empathy"/>
              </a:rPr>
              <a:t>empathy</a:t>
            </a:r>
            <a:r>
              <a:rPr lang="en-GB" sz="1200" b="0" i="0" kern="1200" dirty="0">
                <a:solidFill>
                  <a:schemeClr val="tx1"/>
                </a:solidFill>
                <a:latin typeface="+mn-lt"/>
                <a:ea typeface="+mn-ea"/>
                <a:cs typeface="+mn-cs"/>
              </a:rPr>
              <a:t>, and believe the only way to get their needs met is through power and control.</a:t>
            </a:r>
            <a:r>
              <a:rPr lang="en-GB" sz="1200" b="0" i="0" u="none" strike="noStrike" kern="1200" baseline="30000" dirty="0">
                <a:solidFill>
                  <a:schemeClr val="tx1"/>
                </a:solidFill>
                <a:latin typeface="+mn-lt"/>
                <a:ea typeface="+mn-ea"/>
                <a:cs typeface="+mn-cs"/>
                <a:hlinkClick r:id="rId6"/>
              </a:rPr>
              <a:t>[6]</a:t>
            </a:r>
            <a:r>
              <a:rPr lang="en-GB" sz="1200" b="0" i="0" kern="1200" dirty="0">
                <a:solidFill>
                  <a:schemeClr val="tx1"/>
                </a:solidFill>
                <a:latin typeface="+mn-lt"/>
                <a:ea typeface="+mn-ea"/>
                <a:cs typeface="+mn-cs"/>
              </a:rPr>
              <a:t> Aggressive communicators are usually </a:t>
            </a:r>
            <a:r>
              <a:rPr lang="en-GB" sz="1200" b="0" i="0" u="none" strike="noStrike" kern="1200" dirty="0">
                <a:solidFill>
                  <a:schemeClr val="tx1"/>
                </a:solidFill>
                <a:latin typeface="+mn-lt"/>
                <a:ea typeface="+mn-ea"/>
                <a:cs typeface="+mn-cs"/>
                <a:hlinkClick r:id="rId18" tooltip="Ignorant"/>
              </a:rPr>
              <a:t>close-minded</a:t>
            </a:r>
            <a:r>
              <a:rPr lang="en-GB" sz="1200" b="0" i="0" kern="1200" dirty="0">
                <a:solidFill>
                  <a:schemeClr val="tx1"/>
                </a:solidFill>
                <a:latin typeface="+mn-lt"/>
                <a:ea typeface="+mn-ea"/>
                <a:cs typeface="+mn-cs"/>
              </a:rPr>
              <a:t>, are poor listeners, and tend to monopolize others.</a:t>
            </a:r>
            <a:r>
              <a:rPr lang="en-GB" sz="1200" b="0" i="0" u="none" strike="noStrike" kern="1200" baseline="30000" dirty="0">
                <a:solidFill>
                  <a:schemeClr val="tx1"/>
                </a:solidFill>
                <a:latin typeface="+mn-lt"/>
                <a:ea typeface="+mn-ea"/>
                <a:cs typeface="+mn-cs"/>
                <a:hlinkClick r:id="rId6"/>
              </a:rPr>
              <a:t>[3]</a:t>
            </a:r>
            <a:endParaRPr lang="en-GB" sz="1200" b="0" i="0" kern="1200" dirty="0">
              <a:solidFill>
                <a:schemeClr val="tx1"/>
              </a:solidFill>
              <a:latin typeface="+mn-lt"/>
              <a:ea typeface="+mn-ea"/>
              <a:cs typeface="+mn-cs"/>
            </a:endParaRPr>
          </a:p>
          <a:p>
            <a:r>
              <a:rPr lang="en-GB" sz="1200" b="0" i="0" kern="1200" dirty="0" err="1">
                <a:solidFill>
                  <a:schemeClr val="tx1"/>
                </a:solidFill>
                <a:latin typeface="+mn-lt"/>
                <a:ea typeface="+mn-ea"/>
                <a:cs typeface="+mn-cs"/>
              </a:rPr>
              <a:t>Behaviors</a:t>
            </a:r>
            <a:r>
              <a:rPr lang="en-GB" sz="1200" b="0" i="0" kern="1200" dirty="0">
                <a:solidFill>
                  <a:schemeClr val="tx1"/>
                </a:solidFill>
                <a:latin typeface="+mn-lt"/>
                <a:ea typeface="+mn-ea"/>
                <a:cs typeface="+mn-cs"/>
              </a:rPr>
              <a:t> often seen during aggressive communication include: putting others down, overpowering others, not showing appreciation, rushing others unnecessarily, ignoring others, not considering other’s feelings, intimidating others, and speaking in a condescending manner.</a:t>
            </a:r>
            <a:r>
              <a:rPr lang="en-GB" sz="1200" b="0" i="0" u="none" strike="noStrike" kern="1200" baseline="30000" dirty="0">
                <a:solidFill>
                  <a:schemeClr val="tx1"/>
                </a:solidFill>
                <a:latin typeface="+mn-lt"/>
                <a:ea typeface="+mn-ea"/>
                <a:cs typeface="+mn-cs"/>
                <a:hlinkClick r:id="rId6"/>
              </a:rPr>
              <a:t>[3][7]</a:t>
            </a:r>
            <a:r>
              <a:rPr lang="en-GB" sz="1200" b="0" i="0" kern="1200" dirty="0">
                <a:solidFill>
                  <a:schemeClr val="tx1"/>
                </a:solidFill>
                <a:latin typeface="+mn-lt"/>
                <a:ea typeface="+mn-ea"/>
                <a:cs typeface="+mn-cs"/>
              </a:rPr>
              <a:t> Nonverbal </a:t>
            </a:r>
            <a:r>
              <a:rPr lang="en-GB" sz="1200" b="0" i="0" kern="1200" dirty="0" err="1">
                <a:solidFill>
                  <a:schemeClr val="tx1"/>
                </a:solidFill>
                <a:latin typeface="+mn-lt"/>
                <a:ea typeface="+mn-ea"/>
                <a:cs typeface="+mn-cs"/>
              </a:rPr>
              <a:t>behaviors</a:t>
            </a:r>
            <a:r>
              <a:rPr lang="en-GB" sz="1200" b="0" i="0" kern="1200" dirty="0">
                <a:solidFill>
                  <a:schemeClr val="tx1"/>
                </a:solidFill>
                <a:latin typeface="+mn-lt"/>
                <a:ea typeface="+mn-ea"/>
                <a:cs typeface="+mn-cs"/>
              </a:rPr>
              <a:t> exhibited during aggressive communication include: frowning, critical glares, rigid posture, trying to stand over others, using a loud voice and fast speech.</a:t>
            </a:r>
            <a:r>
              <a:rPr lang="en-GB" sz="1200" b="0" i="0" u="none" strike="noStrike" kern="1200" baseline="30000" dirty="0">
                <a:solidFill>
                  <a:schemeClr val="tx1"/>
                </a:solidFill>
                <a:latin typeface="+mn-lt"/>
                <a:ea typeface="+mn-ea"/>
                <a:cs typeface="+mn-cs"/>
                <a:hlinkClick r:id="rId6"/>
              </a:rPr>
              <a:t>[3]</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While engaging in this type of communications, individuals typically feel </a:t>
            </a:r>
            <a:r>
              <a:rPr lang="en-GB" sz="1200" b="0" i="0" u="none" strike="noStrike" kern="1200" dirty="0">
                <a:solidFill>
                  <a:schemeClr val="tx1"/>
                </a:solidFill>
                <a:latin typeface="+mn-lt"/>
                <a:ea typeface="+mn-ea"/>
                <a:cs typeface="+mn-cs"/>
                <a:hlinkClick r:id="rId19" tooltip="Anger"/>
              </a:rPr>
              <a:t>anger</a:t>
            </a:r>
            <a:r>
              <a:rPr lang="en-GB" sz="1200" b="0" i="0" kern="1200" dirty="0">
                <a:solidFill>
                  <a:schemeClr val="tx1"/>
                </a:solidFill>
                <a:latin typeface="+mn-lt"/>
                <a:ea typeface="+mn-ea"/>
                <a:cs typeface="+mn-cs"/>
              </a:rPr>
              <a:t>, </a:t>
            </a:r>
            <a:r>
              <a:rPr lang="en-GB" sz="1200" b="0" i="0" u="none" strike="noStrike" kern="1200" dirty="0">
                <a:solidFill>
                  <a:schemeClr val="tx1"/>
                </a:solidFill>
                <a:latin typeface="+mn-lt"/>
                <a:ea typeface="+mn-ea"/>
                <a:cs typeface="+mn-cs"/>
                <a:hlinkClick r:id="rId20" tooltip="Superiority complex"/>
              </a:rPr>
              <a:t>superiority</a:t>
            </a:r>
            <a:r>
              <a:rPr lang="en-GB" sz="1200" b="0" i="0" kern="1200" dirty="0">
                <a:solidFill>
                  <a:schemeClr val="tx1"/>
                </a:solidFill>
                <a:latin typeface="+mn-lt"/>
                <a:ea typeface="+mn-ea"/>
                <a:cs typeface="+mn-cs"/>
              </a:rPr>
              <a:t>, </a:t>
            </a:r>
            <a:r>
              <a:rPr lang="en-GB" sz="1200" b="0" i="0" u="none" strike="noStrike" kern="1200" dirty="0">
                <a:solidFill>
                  <a:schemeClr val="tx1"/>
                </a:solidFill>
                <a:latin typeface="+mn-lt"/>
                <a:ea typeface="+mn-ea"/>
                <a:cs typeface="+mn-cs"/>
                <a:hlinkClick r:id="rId21" tooltip="Frustration"/>
              </a:rPr>
              <a:t>frustration</a:t>
            </a:r>
            <a:r>
              <a:rPr lang="en-GB" sz="1200" b="0" i="0" kern="1200" dirty="0">
                <a:solidFill>
                  <a:schemeClr val="tx1"/>
                </a:solidFill>
                <a:latin typeface="+mn-lt"/>
                <a:ea typeface="+mn-ea"/>
                <a:cs typeface="+mn-cs"/>
              </a:rPr>
              <a:t>, and impatience.</a:t>
            </a:r>
            <a:r>
              <a:rPr lang="en-GB" sz="1200" b="0" i="0" u="none" strike="noStrike" kern="1200" baseline="30000" dirty="0">
                <a:solidFill>
                  <a:schemeClr val="tx1"/>
                </a:solidFill>
                <a:latin typeface="+mn-lt"/>
                <a:ea typeface="+mn-ea"/>
                <a:cs typeface="+mn-cs"/>
                <a:hlinkClick r:id="rId6"/>
              </a:rPr>
              <a:t>[3]</a:t>
            </a:r>
            <a:r>
              <a:rPr lang="en-GB" sz="1200" b="0" i="0" kern="1200" dirty="0">
                <a:solidFill>
                  <a:schemeClr val="tx1"/>
                </a:solidFill>
                <a:latin typeface="+mn-lt"/>
                <a:ea typeface="+mn-ea"/>
                <a:cs typeface="+mn-cs"/>
              </a:rPr>
              <a:t> Aggressive communication often results in counter aggression, alienation, and the creation of resistance or defiance.</a:t>
            </a:r>
            <a:r>
              <a:rPr lang="en-GB" sz="1200" b="0" i="0" u="none" strike="noStrike" kern="1200" baseline="30000" dirty="0">
                <a:solidFill>
                  <a:schemeClr val="tx1"/>
                </a:solidFill>
                <a:latin typeface="+mn-lt"/>
                <a:ea typeface="+mn-ea"/>
                <a:cs typeface="+mn-cs"/>
                <a:hlinkClick r:id="rId6"/>
              </a:rPr>
              <a:t>[3]</a:t>
            </a:r>
            <a:r>
              <a:rPr lang="en-GB" sz="1200" b="0" i="0" kern="1200" dirty="0">
                <a:solidFill>
                  <a:schemeClr val="tx1"/>
                </a:solidFill>
                <a:latin typeface="+mn-lt"/>
                <a:ea typeface="+mn-ea"/>
                <a:cs typeface="+mn-cs"/>
              </a:rPr>
              <a:t> Additionally, individuals on the receiving end of aggressive communication typically feel: resentful, defensive, humiliated, hurt, and or afraid.</a:t>
            </a:r>
            <a:r>
              <a:rPr lang="en-GB" sz="1200" b="0" i="0" u="none" strike="noStrike" kern="1200" baseline="30000" dirty="0">
                <a:solidFill>
                  <a:schemeClr val="tx1"/>
                </a:solidFill>
                <a:latin typeface="+mn-lt"/>
                <a:ea typeface="+mn-ea"/>
                <a:cs typeface="+mn-cs"/>
                <a:hlinkClick r:id="rId6"/>
              </a:rPr>
              <a:t>[8]</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There are times when aggressive communication is pertinent, however. The aggressive communication style is essential during emergencies or when decisions have to be quickly made.</a:t>
            </a:r>
            <a:r>
              <a:rPr lang="en-GB" sz="1200" b="0" i="0" u="none" strike="noStrike" kern="1200" baseline="30000" dirty="0">
                <a:solidFill>
                  <a:schemeClr val="tx1"/>
                </a:solidFill>
                <a:latin typeface="+mn-lt"/>
                <a:ea typeface="+mn-ea"/>
                <a:cs typeface="+mn-cs"/>
                <a:hlinkClick r:id="rId6"/>
              </a:rPr>
              <a:t>[3]</a:t>
            </a:r>
            <a:endParaRPr lang="en-GB" sz="1200" b="0" i="0" kern="1200" dirty="0">
              <a:solidFill>
                <a:schemeClr val="tx1"/>
              </a:solidFill>
              <a:latin typeface="+mn-lt"/>
              <a:ea typeface="+mn-ea"/>
              <a:cs typeface="+mn-cs"/>
            </a:endParaRPr>
          </a:p>
          <a:p>
            <a:r>
              <a:rPr lang="en-GB" sz="1200" b="1" i="0" kern="1200" dirty="0">
                <a:solidFill>
                  <a:schemeClr val="tx1"/>
                </a:solidFill>
                <a:latin typeface="+mn-lt"/>
                <a:ea typeface="+mn-ea"/>
                <a:cs typeface="+mn-cs"/>
              </a:rPr>
              <a:t>Assertive</a:t>
            </a:r>
            <a:r>
              <a:rPr lang="en-GB" sz="1200" b="0" i="0" kern="1200" dirty="0">
                <a:solidFill>
                  <a:schemeClr val="tx1"/>
                </a:solidFill>
                <a:latin typeface="+mn-lt"/>
                <a:ea typeface="+mn-ea"/>
                <a:cs typeface="+mn-cs"/>
              </a:rPr>
              <a:t>[</a:t>
            </a:r>
            <a:r>
              <a:rPr lang="en-GB" sz="1200" b="0" i="0" u="none" strike="noStrike" kern="1200" dirty="0">
                <a:solidFill>
                  <a:schemeClr val="tx1"/>
                </a:solidFill>
                <a:latin typeface="+mn-lt"/>
                <a:ea typeface="+mn-ea"/>
                <a:cs typeface="+mn-cs"/>
                <a:hlinkClick r:id="rId22" tooltip="Edit section: Assertive"/>
              </a:rPr>
              <a:t>edit</a:t>
            </a:r>
            <a:r>
              <a:rPr lang="en-GB" sz="1200" b="0" i="0" kern="1200" dirty="0">
                <a:solidFill>
                  <a:schemeClr val="tx1"/>
                </a:solidFill>
                <a:latin typeface="+mn-lt"/>
                <a:ea typeface="+mn-ea"/>
                <a:cs typeface="+mn-cs"/>
              </a:rPr>
              <a:t>]</a:t>
            </a:r>
            <a:endParaRPr lang="en-GB" sz="1200" b="1" i="0" kern="1200" dirty="0">
              <a:solidFill>
                <a:schemeClr val="tx1"/>
              </a:solidFill>
              <a:latin typeface="+mn-lt"/>
              <a:ea typeface="+mn-ea"/>
              <a:cs typeface="+mn-cs"/>
            </a:endParaRPr>
          </a:p>
          <a:p>
            <a:r>
              <a:rPr lang="en-GB" sz="1200" b="0" i="0" u="none" strike="noStrike" kern="1200" dirty="0">
                <a:solidFill>
                  <a:schemeClr val="tx1"/>
                </a:solidFill>
                <a:latin typeface="+mn-lt"/>
                <a:ea typeface="+mn-ea"/>
                <a:cs typeface="+mn-cs"/>
                <a:hlinkClick r:id="rId11" tooltip="Assertiveness"/>
              </a:rPr>
              <a:t>Assertiveness</a:t>
            </a:r>
            <a:r>
              <a:rPr lang="en-GB" sz="1200" b="0" i="0" kern="1200" dirty="0">
                <a:solidFill>
                  <a:schemeClr val="tx1"/>
                </a:solidFill>
                <a:latin typeface="+mn-lt"/>
                <a:ea typeface="+mn-ea"/>
                <a:cs typeface="+mn-cs"/>
              </a:rPr>
              <a:t> is described as the ability to appropriately expresses one’s own wants and feelings.</a:t>
            </a:r>
            <a:r>
              <a:rPr lang="en-GB" sz="1200" b="0" i="0" u="none" strike="noStrike" kern="1200" baseline="30000" dirty="0">
                <a:solidFill>
                  <a:schemeClr val="tx1"/>
                </a:solidFill>
                <a:latin typeface="+mn-lt"/>
                <a:ea typeface="+mn-ea"/>
                <a:cs typeface="+mn-cs"/>
                <a:hlinkClick r:id="rId6"/>
              </a:rPr>
              <a:t>[7]</a:t>
            </a:r>
            <a:r>
              <a:rPr lang="en-GB" sz="1200" b="0" i="0" kern="1200" dirty="0">
                <a:solidFill>
                  <a:schemeClr val="tx1"/>
                </a:solidFill>
                <a:latin typeface="+mn-lt"/>
                <a:ea typeface="+mn-ea"/>
                <a:cs typeface="+mn-cs"/>
              </a:rPr>
              <a:t> Assertive communication is thought to be the halfway point between passive communication and aggressive communication.</a:t>
            </a:r>
            <a:r>
              <a:rPr lang="en-GB" sz="1200" b="0" i="0" u="none" strike="noStrike" kern="1200" baseline="30000" dirty="0">
                <a:solidFill>
                  <a:schemeClr val="tx1"/>
                </a:solidFill>
                <a:latin typeface="+mn-lt"/>
                <a:ea typeface="+mn-ea"/>
                <a:cs typeface="+mn-cs"/>
                <a:hlinkClick r:id="rId6"/>
              </a:rPr>
              <a:t>[7]</a:t>
            </a:r>
            <a:r>
              <a:rPr lang="en-GB" sz="1200" b="0" i="0" kern="1200" dirty="0">
                <a:solidFill>
                  <a:schemeClr val="tx1"/>
                </a:solidFill>
                <a:latin typeface="+mn-lt"/>
                <a:ea typeface="+mn-ea"/>
                <a:cs typeface="+mn-cs"/>
              </a:rPr>
              <a:t> Assertive communication is based on the belief that each individual is responsible for his or her own problems; therefore they are responsible for directly communicating these problems to the other party involved.</a:t>
            </a:r>
            <a:r>
              <a:rPr lang="en-GB" sz="1200" b="0" i="0" u="none" strike="noStrike" kern="1200" baseline="30000" dirty="0">
                <a:solidFill>
                  <a:schemeClr val="tx1"/>
                </a:solidFill>
                <a:latin typeface="+mn-lt"/>
                <a:ea typeface="+mn-ea"/>
                <a:cs typeface="+mn-cs"/>
                <a:hlinkClick r:id="rId6"/>
              </a:rPr>
              <a:t>[6]</a:t>
            </a:r>
            <a:r>
              <a:rPr lang="en-GB" sz="1200" b="0" i="0" kern="1200" dirty="0">
                <a:solidFill>
                  <a:schemeClr val="tx1"/>
                </a:solidFill>
                <a:latin typeface="+mn-lt"/>
                <a:ea typeface="+mn-ea"/>
                <a:cs typeface="+mn-cs"/>
              </a:rPr>
              <a:t> Assertive communication is a direct form of communication that respects both the communicator’s and the receiver’s rights and opinions.</a:t>
            </a:r>
            <a:r>
              <a:rPr lang="en-GB" sz="1200" b="0" i="0" u="none" strike="noStrike" kern="1200" baseline="30000" dirty="0">
                <a:solidFill>
                  <a:schemeClr val="tx1"/>
                </a:solidFill>
                <a:latin typeface="+mn-lt"/>
                <a:ea typeface="+mn-ea"/>
                <a:cs typeface="+mn-cs"/>
                <a:hlinkClick r:id="rId6"/>
              </a:rPr>
              <a:t>[6]</a:t>
            </a:r>
            <a:r>
              <a:rPr lang="en-GB" sz="1200" b="0" i="0" kern="1200" dirty="0">
                <a:solidFill>
                  <a:schemeClr val="tx1"/>
                </a:solidFill>
                <a:latin typeface="+mn-lt"/>
                <a:ea typeface="+mn-ea"/>
                <a:cs typeface="+mn-cs"/>
              </a:rPr>
              <a:t> Assertive communication is direct without being argumentative.</a:t>
            </a:r>
            <a:r>
              <a:rPr lang="en-GB" sz="1200" b="0" i="0" u="none" strike="noStrike" kern="1200" baseline="30000" dirty="0">
                <a:solidFill>
                  <a:schemeClr val="tx1"/>
                </a:solidFill>
                <a:latin typeface="+mn-lt"/>
                <a:ea typeface="+mn-ea"/>
                <a:cs typeface="+mn-cs"/>
                <a:hlinkClick r:id="rId6"/>
              </a:rPr>
              <a:t>[6]</a:t>
            </a:r>
            <a:r>
              <a:rPr lang="en-GB" sz="1200" b="0" i="0" kern="1200" dirty="0">
                <a:solidFill>
                  <a:schemeClr val="tx1"/>
                </a:solidFill>
                <a:latin typeface="+mn-lt"/>
                <a:ea typeface="+mn-ea"/>
                <a:cs typeface="+mn-cs"/>
              </a:rPr>
              <a:t> Engaging in assertive communication helps individuals avoid conflict, maintain relationships, and usually ends in a win-win situation.</a:t>
            </a:r>
            <a:r>
              <a:rPr lang="en-GB" sz="1200" b="0" i="0" u="none" strike="noStrike" kern="1200" baseline="30000" dirty="0">
                <a:solidFill>
                  <a:schemeClr val="tx1"/>
                </a:solidFill>
                <a:latin typeface="+mn-lt"/>
                <a:ea typeface="+mn-ea"/>
                <a:cs typeface="+mn-cs"/>
                <a:hlinkClick r:id="rId6"/>
              </a:rPr>
              <a:t>[9]</a:t>
            </a:r>
            <a:r>
              <a:rPr lang="en-GB" sz="1200" b="0" i="0" kern="1200" dirty="0">
                <a:solidFill>
                  <a:schemeClr val="tx1"/>
                </a:solidFill>
                <a:latin typeface="+mn-lt"/>
                <a:ea typeface="+mn-ea"/>
                <a:cs typeface="+mn-cs"/>
              </a:rPr>
              <a:t> Assertive communication is the communication style that is least utilized, however.</a:t>
            </a:r>
            <a:r>
              <a:rPr lang="en-GB" sz="1200" b="0" i="0" u="none" strike="noStrike" kern="1200" baseline="30000" dirty="0">
                <a:solidFill>
                  <a:schemeClr val="tx1"/>
                </a:solidFill>
                <a:latin typeface="+mn-lt"/>
                <a:ea typeface="+mn-ea"/>
                <a:cs typeface="+mn-cs"/>
                <a:hlinkClick r:id="rId6"/>
              </a:rPr>
              <a:t>[8]</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Individuals who engage in assertive communication are open to hearing the opinions of others, without criticizing their opinions, and feel comfortable enough to express their own opinions as well.</a:t>
            </a:r>
            <a:r>
              <a:rPr lang="en-GB" sz="1200" b="0" i="0" u="none" strike="noStrike" kern="1200" baseline="30000" dirty="0">
                <a:solidFill>
                  <a:schemeClr val="tx1"/>
                </a:solidFill>
                <a:latin typeface="+mn-lt"/>
                <a:ea typeface="+mn-ea"/>
                <a:cs typeface="+mn-cs"/>
                <a:hlinkClick r:id="rId6"/>
              </a:rPr>
              <a:t>[6]</a:t>
            </a:r>
            <a:r>
              <a:rPr lang="en-GB" sz="1200" b="0" i="0" kern="1200" dirty="0">
                <a:solidFill>
                  <a:schemeClr val="tx1"/>
                </a:solidFill>
                <a:latin typeface="+mn-lt"/>
                <a:ea typeface="+mn-ea"/>
                <a:cs typeface="+mn-cs"/>
              </a:rPr>
              <a:t> Assertive communicators generally have high self-esteem, as they have the confidence to effectively communicate with others without getting offended or being manipulative.</a:t>
            </a:r>
            <a:r>
              <a:rPr lang="en-GB" sz="1200" b="0" i="0" u="none" strike="noStrike" kern="1200" baseline="30000" dirty="0">
                <a:solidFill>
                  <a:schemeClr val="tx1"/>
                </a:solidFill>
                <a:latin typeface="+mn-lt"/>
                <a:ea typeface="+mn-ea"/>
                <a:cs typeface="+mn-cs"/>
                <a:hlinkClick r:id="rId6"/>
              </a:rPr>
              <a:t>[8]</a:t>
            </a:r>
            <a:r>
              <a:rPr lang="en-GB" sz="1200" b="0" i="0" kern="1200" dirty="0">
                <a:solidFill>
                  <a:schemeClr val="tx1"/>
                </a:solidFill>
                <a:latin typeface="+mn-lt"/>
                <a:ea typeface="+mn-ea"/>
                <a:cs typeface="+mn-cs"/>
              </a:rPr>
              <a:t> While engaging in conversation, assertive communicators will state limits and expectations, state observations without judgment, be an active listener, and check on others feelings.</a:t>
            </a:r>
            <a:r>
              <a:rPr lang="en-GB" sz="1200" b="0" i="0" u="none" strike="noStrike" kern="1200" baseline="30000" dirty="0">
                <a:solidFill>
                  <a:schemeClr val="tx1"/>
                </a:solidFill>
                <a:latin typeface="+mn-lt"/>
                <a:ea typeface="+mn-ea"/>
                <a:cs typeface="+mn-cs"/>
                <a:hlinkClick r:id="rId6"/>
              </a:rPr>
              <a:t>[3]</a:t>
            </a:r>
            <a:r>
              <a:rPr lang="en-GB" sz="1200" b="0" i="0" kern="1200" dirty="0">
                <a:solidFill>
                  <a:schemeClr val="tx1"/>
                </a:solidFill>
                <a:latin typeface="+mn-lt"/>
                <a:ea typeface="+mn-ea"/>
                <a:cs typeface="+mn-cs"/>
              </a:rPr>
              <a:t> Essential problem solving skills that assertive communicators acquire include negotiations, confronting problems as soon as they arise, and not letting negative feelings build up.</a:t>
            </a:r>
            <a:r>
              <a:rPr lang="en-GB" sz="1200" b="0" i="0" u="none" strike="noStrike" kern="1200" baseline="30000" dirty="0">
                <a:solidFill>
                  <a:schemeClr val="tx1"/>
                </a:solidFill>
                <a:latin typeface="+mn-lt"/>
                <a:ea typeface="+mn-ea"/>
                <a:cs typeface="+mn-cs"/>
                <a:hlinkClick r:id="rId6"/>
              </a:rPr>
              <a:t>[3]</a:t>
            </a:r>
            <a:endParaRPr lang="en-GB" sz="1200" b="0" i="0" kern="1200" dirty="0">
              <a:solidFill>
                <a:schemeClr val="tx1"/>
              </a:solidFill>
              <a:latin typeface="+mn-lt"/>
              <a:ea typeface="+mn-ea"/>
              <a:cs typeface="+mn-cs"/>
            </a:endParaRPr>
          </a:p>
          <a:p>
            <a:r>
              <a:rPr lang="en-GB" sz="1200" b="0" i="0" kern="1200" dirty="0" err="1">
                <a:solidFill>
                  <a:schemeClr val="tx1"/>
                </a:solidFill>
                <a:latin typeface="+mn-lt"/>
                <a:ea typeface="+mn-ea"/>
                <a:cs typeface="+mn-cs"/>
              </a:rPr>
              <a:t>Behaviors</a:t>
            </a:r>
            <a:r>
              <a:rPr lang="en-GB" sz="1200" b="0" i="0" kern="1200" dirty="0">
                <a:solidFill>
                  <a:schemeClr val="tx1"/>
                </a:solidFill>
                <a:latin typeface="+mn-lt"/>
                <a:ea typeface="+mn-ea"/>
                <a:cs typeface="+mn-cs"/>
              </a:rPr>
              <a:t> that may be present when an individual is engaging in assertive communication include: being open when expressing their thoughts and feelings, encouraging others to openly express their own opinions and feelings, listening to other’s opinions and appropriately responding to them, accepting responsibilities, being action-orientated, being able to admit mistakes, setting realistic goal, maintaining self-control, and acting as an equal to those whom are on the receiving end of the communication,.</a:t>
            </a:r>
            <a:r>
              <a:rPr lang="en-GB" sz="1200" b="0" i="0" u="none" strike="noStrike" kern="1200" baseline="30000" dirty="0">
                <a:solidFill>
                  <a:schemeClr val="tx1"/>
                </a:solidFill>
                <a:latin typeface="+mn-lt"/>
                <a:ea typeface="+mn-ea"/>
                <a:cs typeface="+mn-cs"/>
                <a:hlinkClick r:id="rId6"/>
              </a:rPr>
              <a:t>[7][3]</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There are many nonverbal </a:t>
            </a:r>
            <a:r>
              <a:rPr lang="en-GB" sz="1200" b="0" i="0" kern="1200" dirty="0" err="1">
                <a:solidFill>
                  <a:schemeClr val="tx1"/>
                </a:solidFill>
                <a:latin typeface="+mn-lt"/>
                <a:ea typeface="+mn-ea"/>
                <a:cs typeface="+mn-cs"/>
              </a:rPr>
              <a:t>behaviors</a:t>
            </a:r>
            <a:r>
              <a:rPr lang="en-GB" sz="1200" b="0" i="0" kern="1200" dirty="0">
                <a:solidFill>
                  <a:schemeClr val="tx1"/>
                </a:solidFill>
                <a:latin typeface="+mn-lt"/>
                <a:ea typeface="+mn-ea"/>
                <a:cs typeface="+mn-cs"/>
              </a:rPr>
              <a:t> that represent assertive communication as well. Individuals engaging in assertive communication convey an open and receptive body language, with upright posture and movements that are relaxed.</a:t>
            </a:r>
            <a:r>
              <a:rPr lang="en-GB" sz="1200" b="0" i="0" u="none" strike="noStrike" kern="1200" baseline="30000" dirty="0">
                <a:solidFill>
                  <a:schemeClr val="tx1"/>
                </a:solidFill>
                <a:latin typeface="+mn-lt"/>
                <a:ea typeface="+mn-ea"/>
                <a:cs typeface="+mn-cs"/>
                <a:hlinkClick r:id="rId6"/>
              </a:rPr>
              <a:t>[6]</a:t>
            </a:r>
            <a:r>
              <a:rPr lang="en-GB" sz="1200" b="0" i="0" kern="1200" dirty="0">
                <a:solidFill>
                  <a:schemeClr val="tx1"/>
                </a:solidFill>
                <a:latin typeface="+mn-lt"/>
                <a:ea typeface="+mn-ea"/>
                <a:cs typeface="+mn-cs"/>
              </a:rPr>
              <a:t> Assertive communicators have a clear tone of voice and make appropriate eye contact.</a:t>
            </a:r>
            <a:r>
              <a:rPr lang="en-GB" sz="1200" b="0" i="0" u="none" strike="noStrike" kern="1200" baseline="30000" dirty="0">
                <a:solidFill>
                  <a:schemeClr val="tx1"/>
                </a:solidFill>
                <a:latin typeface="+mn-lt"/>
                <a:ea typeface="+mn-ea"/>
                <a:cs typeface="+mn-cs"/>
                <a:hlinkClick r:id="rId6"/>
              </a:rPr>
              <a:t>[6]</a:t>
            </a:r>
            <a:r>
              <a:rPr lang="en-GB" sz="1200" b="0" i="0" kern="1200" dirty="0">
                <a:solidFill>
                  <a:schemeClr val="tx1"/>
                </a:solidFill>
                <a:latin typeface="+mn-lt"/>
                <a:ea typeface="+mn-ea"/>
                <a:cs typeface="+mn-cs"/>
              </a:rPr>
              <a:t> Assertive communicators typically feel more confident and self-respecting while engaging in this type of communication.</a:t>
            </a:r>
            <a:r>
              <a:rPr lang="en-GB" sz="1200" b="0" i="0" u="none" strike="noStrike" kern="1200" baseline="30000" dirty="0">
                <a:solidFill>
                  <a:schemeClr val="tx1"/>
                </a:solidFill>
                <a:latin typeface="+mn-lt"/>
                <a:ea typeface="+mn-ea"/>
                <a:cs typeface="+mn-cs"/>
                <a:hlinkClick r:id="rId6"/>
              </a:rPr>
              <a:t>[7]</a:t>
            </a:r>
            <a:r>
              <a:rPr lang="en-GB" sz="1200" b="0" i="0" kern="1200" dirty="0">
                <a:solidFill>
                  <a:schemeClr val="tx1"/>
                </a:solidFill>
                <a:latin typeface="+mn-lt"/>
                <a:ea typeface="+mn-ea"/>
                <a:cs typeface="+mn-cs"/>
              </a:rPr>
              <a:t> People on the receiving end of assertive communication typically feel as though they can believe the communicator, know where they stand with the communicator, and possess a sense of respect for the communicator.</a:t>
            </a:r>
            <a:r>
              <a:rPr lang="en-GB" sz="1200" b="0" i="0" u="none" strike="noStrike" kern="1200" baseline="30000" dirty="0">
                <a:solidFill>
                  <a:schemeClr val="tx1"/>
                </a:solidFill>
                <a:latin typeface="+mn-lt"/>
                <a:ea typeface="+mn-ea"/>
                <a:cs typeface="+mn-cs"/>
                <a:hlinkClick r:id="rId6"/>
              </a:rPr>
              <a:t>[8]</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Assertive communication has positive effects on both the communicator and the receiver. Some positive effects include: the communicator feels connected to others, the communicator feels in control of their lives, the communicator is able to mature because they address and solve issues as they come up, and creating a respectful environment for others.</a:t>
            </a:r>
            <a:r>
              <a:rPr lang="en-GB" sz="1200" b="0" i="0" u="none" strike="noStrike" kern="1200" baseline="30000" dirty="0">
                <a:solidFill>
                  <a:schemeClr val="tx1"/>
                </a:solidFill>
                <a:latin typeface="+mn-lt"/>
                <a:ea typeface="+mn-ea"/>
                <a:cs typeface="+mn-cs"/>
                <a:hlinkClick r:id="rId6"/>
              </a:rPr>
              <a:t>[10]</a:t>
            </a:r>
            <a:endParaRPr lang="en-GB" sz="1200" b="0" i="0" kern="1200" dirty="0">
              <a:solidFill>
                <a:schemeClr val="tx1"/>
              </a:solidFill>
              <a:latin typeface="+mn-lt"/>
              <a:ea typeface="+mn-ea"/>
              <a:cs typeface="+mn-cs"/>
            </a:endParaRPr>
          </a:p>
          <a:p>
            <a:r>
              <a:rPr lang="en-GB" sz="1200" b="1" i="0" kern="1200" dirty="0">
                <a:solidFill>
                  <a:schemeClr val="tx1"/>
                </a:solidFill>
                <a:latin typeface="+mn-lt"/>
                <a:ea typeface="+mn-ea"/>
                <a:cs typeface="+mn-cs"/>
              </a:rPr>
              <a:t>Passive</a:t>
            </a:r>
            <a:r>
              <a:rPr lang="en-GB" sz="1200" b="0" i="0" kern="1200" dirty="0">
                <a:solidFill>
                  <a:schemeClr val="tx1"/>
                </a:solidFill>
                <a:latin typeface="+mn-lt"/>
                <a:ea typeface="+mn-ea"/>
                <a:cs typeface="+mn-cs"/>
              </a:rPr>
              <a:t>[</a:t>
            </a:r>
            <a:r>
              <a:rPr lang="en-GB" sz="1200" b="0" i="0" u="none" strike="noStrike" kern="1200" dirty="0">
                <a:solidFill>
                  <a:schemeClr val="tx1"/>
                </a:solidFill>
                <a:latin typeface="+mn-lt"/>
                <a:ea typeface="+mn-ea"/>
                <a:cs typeface="+mn-cs"/>
                <a:hlinkClick r:id="rId23" tooltip="Edit section: Passive"/>
              </a:rPr>
              <a:t>edit</a:t>
            </a:r>
            <a:r>
              <a:rPr lang="en-GB" sz="1200" b="0" i="0" kern="1200" dirty="0">
                <a:solidFill>
                  <a:schemeClr val="tx1"/>
                </a:solidFill>
                <a:latin typeface="+mn-lt"/>
                <a:ea typeface="+mn-ea"/>
                <a:cs typeface="+mn-cs"/>
              </a:rPr>
              <a:t>]</a:t>
            </a:r>
            <a:endParaRPr lang="en-GB" sz="1200" b="1" i="0" kern="1200" dirty="0">
              <a:solidFill>
                <a:schemeClr val="tx1"/>
              </a:solidFill>
              <a:latin typeface="+mn-lt"/>
              <a:ea typeface="+mn-ea"/>
              <a:cs typeface="+mn-cs"/>
            </a:endParaRPr>
          </a:p>
          <a:p>
            <a:r>
              <a:rPr lang="en-GB" sz="1200" b="0" i="0" kern="1200" dirty="0">
                <a:solidFill>
                  <a:schemeClr val="tx1"/>
                </a:solidFill>
                <a:latin typeface="+mn-lt"/>
                <a:ea typeface="+mn-ea"/>
                <a:cs typeface="+mn-cs"/>
              </a:rPr>
              <a:t>Passive communication involves not expressing one’s own thoughts or feelings and putting their needs last in an attempt to keep others happy.</a:t>
            </a:r>
            <a:r>
              <a:rPr lang="en-GB" sz="1200" b="0" i="0" u="none" strike="noStrike" kern="1200" baseline="30000" dirty="0">
                <a:solidFill>
                  <a:schemeClr val="tx1"/>
                </a:solidFill>
                <a:latin typeface="+mn-lt"/>
                <a:ea typeface="+mn-ea"/>
                <a:cs typeface="+mn-cs"/>
                <a:hlinkClick r:id="rId6"/>
              </a:rPr>
              <a:t>[9]</a:t>
            </a:r>
            <a:r>
              <a:rPr lang="en-GB" sz="1200" b="0" i="0" kern="1200" dirty="0">
                <a:solidFill>
                  <a:schemeClr val="tx1"/>
                </a:solidFill>
                <a:latin typeface="+mn-lt"/>
                <a:ea typeface="+mn-ea"/>
                <a:cs typeface="+mn-cs"/>
              </a:rPr>
              <a:t> Passive communicators will internalize their discomfort in order to avoid conflict and to be liked by others.</a:t>
            </a:r>
            <a:r>
              <a:rPr lang="en-GB" sz="1200" b="0" i="0" u="none" strike="noStrike" kern="1200" baseline="30000" dirty="0">
                <a:solidFill>
                  <a:schemeClr val="tx1"/>
                </a:solidFill>
                <a:latin typeface="+mn-lt"/>
                <a:ea typeface="+mn-ea"/>
                <a:cs typeface="+mn-cs"/>
                <a:hlinkClick r:id="rId6"/>
              </a:rPr>
              <a:t>[6]</a:t>
            </a:r>
            <a:r>
              <a:rPr lang="en-GB" sz="1200" b="0" i="0" kern="1200" dirty="0">
                <a:solidFill>
                  <a:schemeClr val="tx1"/>
                </a:solidFill>
                <a:latin typeface="+mn-lt"/>
                <a:ea typeface="+mn-ea"/>
                <a:cs typeface="+mn-cs"/>
              </a:rPr>
              <a:t> This communication style is typically exhibited when individuals feel as if their needs do not matter and that if they voice their concerns they will be rejected.</a:t>
            </a:r>
            <a:r>
              <a:rPr lang="en-GB" sz="1200" b="0" i="0" u="none" strike="noStrike" kern="1200" baseline="30000" dirty="0">
                <a:solidFill>
                  <a:schemeClr val="tx1"/>
                </a:solidFill>
                <a:latin typeface="+mn-lt"/>
                <a:ea typeface="+mn-ea"/>
                <a:cs typeface="+mn-cs"/>
                <a:hlinkClick r:id="rId6"/>
              </a:rPr>
              <a:t>[6]</a:t>
            </a:r>
            <a:r>
              <a:rPr lang="en-GB" sz="1200" b="0" i="0" kern="1200" dirty="0">
                <a:solidFill>
                  <a:schemeClr val="tx1"/>
                </a:solidFill>
                <a:latin typeface="+mn-lt"/>
                <a:ea typeface="+mn-ea"/>
                <a:cs typeface="+mn-cs"/>
              </a:rPr>
              <a:t> Individuals who exhibit a predominately passive communication style usually have low self-esteem and may not be able to effectively recognize their own needs.</a:t>
            </a:r>
            <a:r>
              <a:rPr lang="en-GB" sz="1200" b="0" i="0" u="none" strike="noStrike" kern="1200" baseline="30000" dirty="0">
                <a:solidFill>
                  <a:schemeClr val="tx1"/>
                </a:solidFill>
                <a:latin typeface="+mn-lt"/>
                <a:ea typeface="+mn-ea"/>
                <a:cs typeface="+mn-cs"/>
                <a:hlinkClick r:id="rId6"/>
              </a:rPr>
              <a:t>[6]</a:t>
            </a:r>
            <a:r>
              <a:rPr lang="en-GB" sz="1200" b="0" i="0" kern="1200" dirty="0">
                <a:solidFill>
                  <a:schemeClr val="tx1"/>
                </a:solidFill>
                <a:latin typeface="+mn-lt"/>
                <a:ea typeface="+mn-ea"/>
                <a:cs typeface="+mn-cs"/>
              </a:rPr>
              <a:t> They tend to trust others but they do not trust themselves.</a:t>
            </a:r>
            <a:r>
              <a:rPr lang="en-GB" sz="1200" b="0" i="0" u="none" strike="noStrike" kern="1200" baseline="30000" dirty="0">
                <a:solidFill>
                  <a:schemeClr val="tx1"/>
                </a:solidFill>
                <a:latin typeface="+mn-lt"/>
                <a:ea typeface="+mn-ea"/>
                <a:cs typeface="+mn-cs"/>
                <a:hlinkClick r:id="rId6"/>
              </a:rPr>
              <a:t>[3]</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There are many </a:t>
            </a:r>
            <a:r>
              <a:rPr lang="en-GB" sz="1200" b="0" i="0" kern="1200" dirty="0" err="1">
                <a:solidFill>
                  <a:schemeClr val="tx1"/>
                </a:solidFill>
                <a:latin typeface="+mn-lt"/>
                <a:ea typeface="+mn-ea"/>
                <a:cs typeface="+mn-cs"/>
              </a:rPr>
              <a:t>behavioral</a:t>
            </a:r>
            <a:r>
              <a:rPr lang="en-GB" sz="1200" b="0" i="0" kern="1200" dirty="0">
                <a:solidFill>
                  <a:schemeClr val="tx1"/>
                </a:solidFill>
                <a:latin typeface="+mn-lt"/>
                <a:ea typeface="+mn-ea"/>
                <a:cs typeface="+mn-cs"/>
              </a:rPr>
              <a:t> characteristics identified with this communication style. These </a:t>
            </a:r>
            <a:r>
              <a:rPr lang="en-GB" sz="1200" b="0" i="0" kern="1200" dirty="0" err="1">
                <a:solidFill>
                  <a:schemeClr val="tx1"/>
                </a:solidFill>
                <a:latin typeface="+mn-lt"/>
                <a:ea typeface="+mn-ea"/>
                <a:cs typeface="+mn-cs"/>
              </a:rPr>
              <a:t>behavioral</a:t>
            </a:r>
            <a:r>
              <a:rPr lang="en-GB" sz="1200" b="0" i="0" kern="1200" dirty="0">
                <a:solidFill>
                  <a:schemeClr val="tx1"/>
                </a:solidFill>
                <a:latin typeface="+mn-lt"/>
                <a:ea typeface="+mn-ea"/>
                <a:cs typeface="+mn-cs"/>
              </a:rPr>
              <a:t> characteristics include, but are not limited to: actively avoiding confrontation, difficulty taking responsibilities or making decisions, agreeing with someone else’s preferences, refusing compliments, sighing a lot, asking permission unnecessarily, and blaming others.</a:t>
            </a:r>
            <a:r>
              <a:rPr lang="en-GB" sz="1200" b="0" i="0" u="none" strike="noStrike" kern="1200" baseline="30000" dirty="0">
                <a:solidFill>
                  <a:schemeClr val="tx1"/>
                </a:solidFill>
                <a:latin typeface="+mn-lt"/>
                <a:ea typeface="+mn-ea"/>
                <a:cs typeface="+mn-cs"/>
                <a:hlinkClick r:id="rId6"/>
              </a:rPr>
              <a:t>[8]</a:t>
            </a:r>
            <a:r>
              <a:rPr lang="en-GB" sz="1200" b="0" i="0" kern="1200" dirty="0">
                <a:solidFill>
                  <a:schemeClr val="tx1"/>
                </a:solidFill>
                <a:latin typeface="+mn-lt"/>
                <a:ea typeface="+mn-ea"/>
                <a:cs typeface="+mn-cs"/>
              </a:rPr>
              <a:t> There are also many non-verbal </a:t>
            </a:r>
            <a:r>
              <a:rPr lang="en-GB" sz="1200" b="0" i="0" kern="1200" dirty="0" err="1">
                <a:solidFill>
                  <a:schemeClr val="tx1"/>
                </a:solidFill>
                <a:latin typeface="+mn-lt"/>
                <a:ea typeface="+mn-ea"/>
                <a:cs typeface="+mn-cs"/>
              </a:rPr>
              <a:t>behaviors</a:t>
            </a:r>
            <a:r>
              <a:rPr lang="en-GB" sz="1200" b="0" i="0" kern="1200" dirty="0">
                <a:solidFill>
                  <a:schemeClr val="tx1"/>
                </a:solidFill>
                <a:latin typeface="+mn-lt"/>
                <a:ea typeface="+mn-ea"/>
                <a:cs typeface="+mn-cs"/>
              </a:rPr>
              <a:t> that reflect passive communication. Typically, individuals engaging in a passive communication style have a soft voice, speak hesitantly, and make themselves very small.</a:t>
            </a:r>
            <a:r>
              <a:rPr lang="en-GB" sz="1200" b="0" i="0" u="none" strike="noStrike" kern="1200" baseline="30000" dirty="0">
                <a:solidFill>
                  <a:schemeClr val="tx1"/>
                </a:solidFill>
                <a:latin typeface="+mn-lt"/>
                <a:ea typeface="+mn-ea"/>
                <a:cs typeface="+mn-cs"/>
                <a:hlinkClick r:id="rId6"/>
              </a:rPr>
              <a:t>[8]</a:t>
            </a:r>
            <a:r>
              <a:rPr lang="en-GB" sz="1200" b="0" i="0" kern="1200" dirty="0">
                <a:solidFill>
                  <a:schemeClr val="tx1"/>
                </a:solidFill>
                <a:latin typeface="+mn-lt"/>
                <a:ea typeface="+mn-ea"/>
                <a:cs typeface="+mn-cs"/>
              </a:rPr>
              <a:t> They also tend to fidget and avoid eye contact.</a:t>
            </a:r>
            <a:r>
              <a:rPr lang="en-GB" sz="1200" b="0" i="0" u="none" strike="noStrike" kern="1200" baseline="30000" dirty="0">
                <a:solidFill>
                  <a:schemeClr val="tx1"/>
                </a:solidFill>
                <a:latin typeface="+mn-lt"/>
                <a:ea typeface="+mn-ea"/>
                <a:cs typeface="+mn-cs"/>
                <a:hlinkClick r:id="rId6"/>
              </a:rPr>
              <a:t>[8]</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Passive communicators elicit numerous feelings in themselves as well as in others. They typically possess feelings of anxiety, depression, resentfulness, feelings of powerlessness, and confusion.</a:t>
            </a:r>
            <a:r>
              <a:rPr lang="en-GB" sz="1200" b="0" i="0" u="none" strike="noStrike" kern="1200" baseline="30000" dirty="0">
                <a:solidFill>
                  <a:schemeClr val="tx1"/>
                </a:solidFill>
                <a:latin typeface="+mn-lt"/>
                <a:ea typeface="+mn-ea"/>
                <a:cs typeface="+mn-cs"/>
                <a:hlinkClick r:id="rId6"/>
              </a:rPr>
              <a:t>[10]</a:t>
            </a:r>
            <a:r>
              <a:rPr lang="en-GB" sz="1200" b="0" i="0" kern="1200" dirty="0">
                <a:solidFill>
                  <a:schemeClr val="tx1"/>
                </a:solidFill>
                <a:latin typeface="+mn-lt"/>
                <a:ea typeface="+mn-ea"/>
                <a:cs typeface="+mn-cs"/>
              </a:rPr>
              <a:t> They feel anxious because their life seems to be out of their control and they acquire depressive feelings from a perceived sense of hopelessness.</a:t>
            </a:r>
            <a:r>
              <a:rPr lang="en-GB" sz="1200" b="0" i="0" u="none" strike="noStrike" kern="1200" baseline="30000" dirty="0">
                <a:solidFill>
                  <a:schemeClr val="tx1"/>
                </a:solidFill>
                <a:latin typeface="+mn-lt"/>
                <a:ea typeface="+mn-ea"/>
                <a:cs typeface="+mn-cs"/>
                <a:hlinkClick r:id="rId6"/>
              </a:rPr>
              <a:t>[10]</a:t>
            </a:r>
            <a:r>
              <a:rPr lang="en-GB" sz="1200" b="0" i="0" kern="1200" dirty="0">
                <a:solidFill>
                  <a:schemeClr val="tx1"/>
                </a:solidFill>
                <a:latin typeface="+mn-lt"/>
                <a:ea typeface="+mn-ea"/>
                <a:cs typeface="+mn-cs"/>
              </a:rPr>
              <a:t> Passive communicators may become resentful because they feel as if their own needs are not being met and may become confused because they cannot identify their own feelings.</a:t>
            </a:r>
            <a:r>
              <a:rPr lang="en-GB" sz="1200" b="0" i="0" u="none" strike="noStrike" kern="1200" baseline="30000" dirty="0">
                <a:solidFill>
                  <a:schemeClr val="tx1"/>
                </a:solidFill>
                <a:latin typeface="+mn-lt"/>
                <a:ea typeface="+mn-ea"/>
                <a:cs typeface="+mn-cs"/>
                <a:hlinkClick r:id="rId6"/>
              </a:rPr>
              <a:t>[10]</a:t>
            </a:r>
            <a:r>
              <a:rPr lang="en-GB" sz="1200" b="0" i="0" kern="1200" dirty="0">
                <a:solidFill>
                  <a:schemeClr val="tx1"/>
                </a:solidFill>
                <a:latin typeface="+mn-lt"/>
                <a:ea typeface="+mn-ea"/>
                <a:cs typeface="+mn-cs"/>
              </a:rPr>
              <a:t> People on the receiving end of passive communication typically feel frustrated, guilty, and may discount the passive communicator for not knowing what they want.</a:t>
            </a:r>
            <a:r>
              <a:rPr lang="en-GB" sz="1200" b="0" i="0" u="none" strike="noStrike" kern="1200" baseline="30000" dirty="0">
                <a:solidFill>
                  <a:schemeClr val="tx1"/>
                </a:solidFill>
                <a:latin typeface="+mn-lt"/>
                <a:ea typeface="+mn-ea"/>
                <a:cs typeface="+mn-cs"/>
                <a:hlinkClick r:id="rId6"/>
              </a:rPr>
              <a:t>[8]</a:t>
            </a:r>
            <a:r>
              <a:rPr lang="en-GB" sz="1200" b="0" i="0" kern="1200" dirty="0">
                <a:solidFill>
                  <a:schemeClr val="tx1"/>
                </a:solidFill>
                <a:latin typeface="+mn-lt"/>
                <a:ea typeface="+mn-ea"/>
                <a:cs typeface="+mn-cs"/>
              </a:rPr>
              <a:t> While engaging in this type of communication, passive individuals typically feel anxious during the conversation and hurt or angry later.</a:t>
            </a:r>
            <a:r>
              <a:rPr lang="en-GB" sz="1200" b="0" i="0" u="none" strike="noStrike" kern="1200" baseline="30000" dirty="0">
                <a:solidFill>
                  <a:schemeClr val="tx1"/>
                </a:solidFill>
                <a:latin typeface="+mn-lt"/>
                <a:ea typeface="+mn-ea"/>
                <a:cs typeface="+mn-cs"/>
                <a:hlinkClick r:id="rId6"/>
              </a:rPr>
              <a:t>[8]</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Passive communicators tend to build dependency relationships, often do not know where they stand in situations, and will over-promote others, all resulting in depletion of their self-esteem.</a:t>
            </a:r>
            <a:r>
              <a:rPr lang="en-GB" sz="1200" b="0" i="0" u="none" strike="noStrike" kern="1200" baseline="30000" dirty="0">
                <a:solidFill>
                  <a:schemeClr val="tx1"/>
                </a:solidFill>
                <a:latin typeface="+mn-lt"/>
                <a:ea typeface="+mn-ea"/>
                <a:cs typeface="+mn-cs"/>
                <a:hlinkClick r:id="rId6"/>
              </a:rPr>
              <a:t>[3]</a:t>
            </a:r>
            <a:r>
              <a:rPr lang="en-GB" sz="1200" b="0" i="0" kern="1200" dirty="0">
                <a:solidFill>
                  <a:schemeClr val="tx1"/>
                </a:solidFill>
                <a:latin typeface="+mn-lt"/>
                <a:ea typeface="+mn-ea"/>
                <a:cs typeface="+mn-cs"/>
              </a:rPr>
              <a:t> Passive communicators do not regularly respond to hurtful situations, but instead let their discomfort build until they have an explosive outburst.</a:t>
            </a:r>
            <a:r>
              <a:rPr lang="en-GB" sz="1200" b="0" i="0" u="none" strike="noStrike" kern="1200" baseline="30000" dirty="0">
                <a:solidFill>
                  <a:schemeClr val="tx1"/>
                </a:solidFill>
                <a:latin typeface="+mn-lt"/>
                <a:ea typeface="+mn-ea"/>
                <a:cs typeface="+mn-cs"/>
                <a:hlinkClick r:id="rId6"/>
              </a:rPr>
              <a:t>[10]</a:t>
            </a:r>
            <a:r>
              <a:rPr lang="en-GB" sz="1200" b="0" i="0" kern="1200" dirty="0">
                <a:solidFill>
                  <a:schemeClr val="tx1"/>
                </a:solidFill>
                <a:latin typeface="+mn-lt"/>
                <a:ea typeface="+mn-ea"/>
                <a:cs typeface="+mn-cs"/>
              </a:rPr>
              <a:t> This outburst causes shame and confusion, leading the individual back into a passive communication style.</a:t>
            </a:r>
            <a:r>
              <a:rPr lang="en-GB" sz="1200" b="0" i="0" u="none" strike="noStrike" kern="1200" baseline="30000" dirty="0">
                <a:solidFill>
                  <a:schemeClr val="tx1"/>
                </a:solidFill>
                <a:latin typeface="+mn-lt"/>
                <a:ea typeface="+mn-ea"/>
                <a:cs typeface="+mn-cs"/>
                <a:hlinkClick r:id="rId6"/>
              </a:rPr>
              <a:t>[10]</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There are, however, numerous instances in which passive communication is necessary. A few situations may include: when an issue is minor, when the problems caused by the conflict are worse than the actual conflict, and when emotions are running high.</a:t>
            </a:r>
            <a:r>
              <a:rPr lang="en-GB" sz="1200" b="0" i="0" u="none" strike="noStrike" kern="1200" baseline="30000" dirty="0">
                <a:solidFill>
                  <a:schemeClr val="tx1"/>
                </a:solidFill>
                <a:latin typeface="+mn-lt"/>
                <a:ea typeface="+mn-ea"/>
                <a:cs typeface="+mn-cs"/>
                <a:hlinkClick r:id="rId6"/>
              </a:rPr>
              <a:t>[3]</a:t>
            </a:r>
            <a:endParaRPr lang="en-GB" sz="1200" b="0" i="0" kern="1200" dirty="0">
              <a:solidFill>
                <a:schemeClr val="tx1"/>
              </a:solidFill>
              <a:latin typeface="+mn-lt"/>
              <a:ea typeface="+mn-ea"/>
              <a:cs typeface="+mn-cs"/>
            </a:endParaRPr>
          </a:p>
          <a:p>
            <a:r>
              <a:rPr lang="en-GB" sz="1200" b="1" i="0" kern="1200" dirty="0">
                <a:solidFill>
                  <a:schemeClr val="tx1"/>
                </a:solidFill>
                <a:latin typeface="+mn-lt"/>
                <a:ea typeface="+mn-ea"/>
                <a:cs typeface="+mn-cs"/>
              </a:rPr>
              <a:t>Passive-Aggressive</a:t>
            </a:r>
            <a:r>
              <a:rPr lang="en-GB" sz="1200" b="0" i="0" kern="1200" dirty="0">
                <a:solidFill>
                  <a:schemeClr val="tx1"/>
                </a:solidFill>
                <a:latin typeface="+mn-lt"/>
                <a:ea typeface="+mn-ea"/>
                <a:cs typeface="+mn-cs"/>
              </a:rPr>
              <a:t>[</a:t>
            </a:r>
            <a:r>
              <a:rPr lang="en-GB" sz="1200" b="0" i="0" u="none" strike="noStrike" kern="1200" dirty="0">
                <a:solidFill>
                  <a:schemeClr val="tx1"/>
                </a:solidFill>
                <a:latin typeface="+mn-lt"/>
                <a:ea typeface="+mn-ea"/>
                <a:cs typeface="+mn-cs"/>
                <a:hlinkClick r:id="rId24" tooltip="Edit section: Passive-Aggressive"/>
              </a:rPr>
              <a:t>edit</a:t>
            </a:r>
            <a:r>
              <a:rPr lang="en-GB" sz="1200" b="0" i="0" kern="1200" dirty="0">
                <a:solidFill>
                  <a:schemeClr val="tx1"/>
                </a:solidFill>
                <a:latin typeface="+mn-lt"/>
                <a:ea typeface="+mn-ea"/>
                <a:cs typeface="+mn-cs"/>
              </a:rPr>
              <a:t>]</a:t>
            </a:r>
            <a:endParaRPr lang="en-GB" sz="1200" b="1" i="0" kern="1200" dirty="0">
              <a:solidFill>
                <a:schemeClr val="tx1"/>
              </a:solidFill>
              <a:latin typeface="+mn-lt"/>
              <a:ea typeface="+mn-ea"/>
              <a:cs typeface="+mn-cs"/>
            </a:endParaRPr>
          </a:p>
          <a:p>
            <a:r>
              <a:rPr lang="en-GB" sz="1200" b="0" i="0" u="none" strike="noStrike" kern="1200" dirty="0">
                <a:solidFill>
                  <a:schemeClr val="tx1"/>
                </a:solidFill>
                <a:latin typeface="+mn-lt"/>
                <a:ea typeface="+mn-ea"/>
                <a:cs typeface="+mn-cs"/>
                <a:hlinkClick r:id="rId25" tooltip="Passive-aggressive behavior"/>
              </a:rPr>
              <a:t>The Passive-Aggressive</a:t>
            </a:r>
            <a:r>
              <a:rPr lang="en-GB" sz="1200" b="0" i="0" kern="1200" dirty="0">
                <a:solidFill>
                  <a:schemeClr val="tx1"/>
                </a:solidFill>
                <a:latin typeface="+mn-lt"/>
                <a:ea typeface="+mn-ea"/>
                <a:cs typeface="+mn-cs"/>
              </a:rPr>
              <a:t> style incorporates aspects of both passive and aggressive communication styles. Individuals utilizing this style appear passive, but act out their anger in indirect ways.</a:t>
            </a:r>
            <a:r>
              <a:rPr lang="en-GB" sz="1200" b="0" i="0" u="none" strike="noStrike" kern="1200" baseline="30000" dirty="0">
                <a:solidFill>
                  <a:schemeClr val="tx1"/>
                </a:solidFill>
                <a:latin typeface="+mn-lt"/>
                <a:ea typeface="+mn-ea"/>
                <a:cs typeface="+mn-cs"/>
                <a:hlinkClick r:id="rId6"/>
              </a:rPr>
              <a:t>[8]</a:t>
            </a:r>
            <a:r>
              <a:rPr lang="en-GB" sz="1200" b="0" i="0" kern="1200" dirty="0">
                <a:solidFill>
                  <a:schemeClr val="tx1"/>
                </a:solidFill>
                <a:latin typeface="+mn-lt"/>
                <a:ea typeface="+mn-ea"/>
                <a:cs typeface="+mn-cs"/>
              </a:rPr>
              <a:t> People who develop this style of communication usually feel powerless, resentful, and or stuck.</a:t>
            </a:r>
            <a:r>
              <a:rPr lang="en-GB" sz="1200" b="0" i="0" u="none" strike="noStrike" kern="1200" baseline="30000" dirty="0">
                <a:solidFill>
                  <a:schemeClr val="tx1"/>
                </a:solidFill>
                <a:latin typeface="+mn-lt"/>
                <a:ea typeface="+mn-ea"/>
                <a:cs typeface="+mn-cs"/>
                <a:hlinkClick r:id="rId6"/>
              </a:rPr>
              <a:t>[10]</a:t>
            </a:r>
            <a:r>
              <a:rPr lang="en-GB" sz="1200" b="0" i="0" kern="1200" dirty="0">
                <a:solidFill>
                  <a:schemeClr val="tx1"/>
                </a:solidFill>
                <a:latin typeface="+mn-lt"/>
                <a:ea typeface="+mn-ea"/>
                <a:cs typeface="+mn-cs"/>
              </a:rPr>
              <a:t> A passive-aggressive individual exposes their anger through means of procrastination, being exaggeratedly forgetful, and or being intentionally inefficient, among other things.</a:t>
            </a:r>
            <a:r>
              <a:rPr lang="en-GB" sz="1200" b="0" i="0" u="none" strike="noStrike" kern="1200" baseline="30000" dirty="0">
                <a:solidFill>
                  <a:schemeClr val="tx1"/>
                </a:solidFill>
                <a:latin typeface="+mn-lt"/>
                <a:ea typeface="+mn-ea"/>
                <a:cs typeface="+mn-cs"/>
                <a:hlinkClick r:id="rId6"/>
              </a:rPr>
              <a:t>[6]</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There are many </a:t>
            </a:r>
            <a:r>
              <a:rPr lang="en-GB" sz="1200" b="0" i="0" kern="1200" dirty="0" err="1">
                <a:solidFill>
                  <a:schemeClr val="tx1"/>
                </a:solidFill>
                <a:latin typeface="+mn-lt"/>
                <a:ea typeface="+mn-ea"/>
                <a:cs typeface="+mn-cs"/>
              </a:rPr>
              <a:t>behavioral</a:t>
            </a:r>
            <a:r>
              <a:rPr lang="en-GB" sz="1200" b="0" i="0" kern="1200" dirty="0">
                <a:solidFill>
                  <a:schemeClr val="tx1"/>
                </a:solidFill>
                <a:latin typeface="+mn-lt"/>
                <a:ea typeface="+mn-ea"/>
                <a:cs typeface="+mn-cs"/>
              </a:rPr>
              <a:t> characteristics that are identified with this communication style. These </a:t>
            </a:r>
            <a:r>
              <a:rPr lang="en-GB" sz="1200" b="0" i="0" kern="1200" dirty="0" err="1">
                <a:solidFill>
                  <a:schemeClr val="tx1"/>
                </a:solidFill>
                <a:latin typeface="+mn-lt"/>
                <a:ea typeface="+mn-ea"/>
                <a:cs typeface="+mn-cs"/>
              </a:rPr>
              <a:t>behavioral</a:t>
            </a:r>
            <a:r>
              <a:rPr lang="en-GB" sz="1200" b="0" i="0" kern="1200" dirty="0">
                <a:solidFill>
                  <a:schemeClr val="tx1"/>
                </a:solidFill>
                <a:latin typeface="+mn-lt"/>
                <a:ea typeface="+mn-ea"/>
                <a:cs typeface="+mn-cs"/>
              </a:rPr>
              <a:t> characteristics include, but are not limited to: sarcasm, being unreliable, frequent complaining, sulking, patronizing, and gossiping.</a:t>
            </a:r>
            <a:r>
              <a:rPr lang="en-GB" sz="1200" b="0" i="0" u="none" strike="noStrike" kern="1200" baseline="30000" dirty="0">
                <a:solidFill>
                  <a:schemeClr val="tx1"/>
                </a:solidFill>
                <a:latin typeface="+mn-lt"/>
                <a:ea typeface="+mn-ea"/>
                <a:cs typeface="+mn-cs"/>
                <a:hlinkClick r:id="rId6"/>
              </a:rPr>
              <a:t>[8]</a:t>
            </a:r>
            <a:r>
              <a:rPr lang="en-GB" sz="1200" b="0" i="0" kern="1200" dirty="0">
                <a:solidFill>
                  <a:schemeClr val="tx1"/>
                </a:solidFill>
                <a:latin typeface="+mn-lt"/>
                <a:ea typeface="+mn-ea"/>
                <a:cs typeface="+mn-cs"/>
              </a:rPr>
              <a:t> Non-verbal </a:t>
            </a:r>
            <a:r>
              <a:rPr lang="en-GB" sz="1200" b="0" i="0" kern="1200" dirty="0" err="1">
                <a:solidFill>
                  <a:schemeClr val="tx1"/>
                </a:solidFill>
                <a:latin typeface="+mn-lt"/>
                <a:ea typeface="+mn-ea"/>
                <a:cs typeface="+mn-cs"/>
              </a:rPr>
              <a:t>behaviors</a:t>
            </a:r>
            <a:r>
              <a:rPr lang="en-GB" sz="1200" b="0" i="0" kern="1200" dirty="0">
                <a:solidFill>
                  <a:schemeClr val="tx1"/>
                </a:solidFill>
                <a:latin typeface="+mn-lt"/>
                <a:ea typeface="+mn-ea"/>
                <a:cs typeface="+mn-cs"/>
              </a:rPr>
              <a:t>, such as posture or facial expression, can also reflect passive-aggressive communication.</a:t>
            </a:r>
          </a:p>
          <a:p>
            <a:r>
              <a:rPr lang="en-GB" sz="1200" b="0" i="0" kern="1200" dirty="0">
                <a:solidFill>
                  <a:schemeClr val="tx1"/>
                </a:solidFill>
                <a:latin typeface="+mn-lt"/>
                <a:ea typeface="+mn-ea"/>
                <a:cs typeface="+mn-cs"/>
              </a:rPr>
              <a:t>Typically, individuals engaging in passive-aggressive communication have asymmetrical posture and display jerky or quick gestures.</a:t>
            </a:r>
            <a:r>
              <a:rPr lang="en-GB" sz="1200" b="0" i="0" u="none" strike="noStrike" kern="1200" baseline="30000" dirty="0">
                <a:solidFill>
                  <a:schemeClr val="tx1"/>
                </a:solidFill>
                <a:latin typeface="+mn-lt"/>
                <a:ea typeface="+mn-ea"/>
                <a:cs typeface="+mn-cs"/>
                <a:hlinkClick r:id="rId6"/>
              </a:rPr>
              <a:t>[8]</a:t>
            </a:r>
            <a:r>
              <a:rPr lang="en-GB" sz="1200" b="0" i="0" kern="1200" dirty="0">
                <a:solidFill>
                  <a:schemeClr val="tx1"/>
                </a:solidFill>
                <a:latin typeface="+mn-lt"/>
                <a:ea typeface="+mn-ea"/>
                <a:cs typeface="+mn-cs"/>
              </a:rPr>
              <a:t> They may also have an innocent facial expression and act excessively friendly to conceal their anger or frustration.</a:t>
            </a:r>
            <a:r>
              <a:rPr lang="en-GB" sz="1200" b="0" i="0" u="none" strike="noStrike" kern="1200" baseline="30000" dirty="0">
                <a:solidFill>
                  <a:schemeClr val="tx1"/>
                </a:solidFill>
                <a:latin typeface="+mn-lt"/>
                <a:ea typeface="+mn-ea"/>
                <a:cs typeface="+mn-cs"/>
                <a:hlinkClick r:id="rId6"/>
              </a:rPr>
              <a:t>[8]</a:t>
            </a:r>
            <a:r>
              <a:rPr lang="en-GB" sz="1200" b="0" i="0" kern="1200" dirty="0">
                <a:solidFill>
                  <a:schemeClr val="tx1"/>
                </a:solidFill>
                <a:latin typeface="+mn-lt"/>
                <a:ea typeface="+mn-ea"/>
                <a:cs typeface="+mn-cs"/>
              </a:rPr>
              <a:t> People on the receiving end of passive-aggressive communication are usually left confused, angry, and hurt.</a:t>
            </a:r>
            <a:r>
              <a:rPr lang="en-GB" sz="1200" b="0" i="0" u="none" strike="noStrike" kern="1200" baseline="30000" dirty="0">
                <a:solidFill>
                  <a:schemeClr val="tx1"/>
                </a:solidFill>
                <a:latin typeface="+mn-lt"/>
                <a:ea typeface="+mn-ea"/>
                <a:cs typeface="+mn-cs"/>
                <a:hlinkClick r:id="rId6"/>
              </a:rPr>
              <a:t>[8]</a:t>
            </a:r>
            <a:r>
              <a:rPr lang="en-GB" sz="1200" b="0" i="0" kern="1200" dirty="0">
                <a:solidFill>
                  <a:schemeClr val="tx1"/>
                </a:solidFill>
                <a:latin typeface="+mn-lt"/>
                <a:ea typeface="+mn-ea"/>
                <a:cs typeface="+mn-cs"/>
              </a:rPr>
              <a:t> They tend to be alienated from others because they elicit these unpleasant feelings.</a:t>
            </a:r>
            <a:r>
              <a:rPr lang="en-GB" sz="1200" b="0" i="0" u="none" strike="noStrike" kern="1200" baseline="30000" dirty="0">
                <a:solidFill>
                  <a:schemeClr val="tx1"/>
                </a:solidFill>
                <a:latin typeface="+mn-lt"/>
                <a:ea typeface="+mn-ea"/>
                <a:cs typeface="+mn-cs"/>
                <a:hlinkClick r:id="rId6"/>
              </a:rPr>
              <a:t>[10]</a:t>
            </a:r>
            <a:r>
              <a:rPr lang="en-GB" sz="1200" b="0" i="0" kern="1200" dirty="0">
                <a:solidFill>
                  <a:schemeClr val="tx1"/>
                </a:solidFill>
                <a:latin typeface="+mn-lt"/>
                <a:ea typeface="+mn-ea"/>
                <a:cs typeface="+mn-cs"/>
              </a:rPr>
              <a:t> A passive-aggressive communication style does not address and properly deal with the pertinent issues or problems. This maladaptive problem-solving style keeps passive-aggressive communicators in a state of powerlessness, resulting in continued passive-aggression.</a:t>
            </a:r>
            <a:r>
              <a:rPr lang="en-GB" sz="1200" b="0" i="0" u="none" strike="noStrike" kern="1200" baseline="30000" dirty="0">
                <a:solidFill>
                  <a:schemeClr val="tx1"/>
                </a:solidFill>
                <a:latin typeface="+mn-lt"/>
                <a:ea typeface="+mn-ea"/>
                <a:cs typeface="+mn-cs"/>
                <a:hlinkClick r:id="rId6"/>
              </a:rPr>
              <a:t>[10]</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Examples of Passive-Aggressive Language/</a:t>
            </a:r>
            <a:r>
              <a:rPr lang="en-GB" sz="1200" b="0" i="0" kern="1200" dirty="0" err="1">
                <a:solidFill>
                  <a:schemeClr val="tx1"/>
                </a:solidFill>
                <a:latin typeface="+mn-lt"/>
                <a:ea typeface="+mn-ea"/>
                <a:cs typeface="+mn-cs"/>
              </a:rPr>
              <a:t>Behavior</a:t>
            </a:r>
            <a:r>
              <a:rPr lang="en-GB" sz="1200" b="0" i="0" kern="1200" dirty="0">
                <a:solidFill>
                  <a:schemeClr val="tx1"/>
                </a:solidFill>
                <a:latin typeface="+mn-lt"/>
                <a:ea typeface="+mn-ea"/>
                <a:cs typeface="+mn-cs"/>
              </a:rPr>
              <a:t> include: wistful statements, backhanded compliments, purposefully ignoring or saying nothing, leaving someone out, sabotaging someone, and muttering to oneself instead of confronting the issue.</a:t>
            </a:r>
            <a:r>
              <a:rPr lang="en-GB" sz="1200" b="0" i="0" u="none" strike="noStrike" kern="1200" baseline="30000" dirty="0">
                <a:solidFill>
                  <a:schemeClr val="tx1"/>
                </a:solidFill>
                <a:latin typeface="+mn-lt"/>
                <a:ea typeface="+mn-ea"/>
                <a:cs typeface="+mn-cs"/>
                <a:hlinkClick r:id="rId6"/>
              </a:rPr>
              <a:t>[11]</a:t>
            </a:r>
            <a:endParaRPr lang="en-GB" sz="1200" b="0" i="0" kern="1200" dirty="0">
              <a:solidFill>
                <a:schemeClr val="tx1"/>
              </a:solidFill>
              <a:latin typeface="+mn-lt"/>
              <a:ea typeface="+mn-ea"/>
              <a:cs typeface="+mn-cs"/>
            </a:endParaRPr>
          </a:p>
          <a:p>
            <a:endParaRPr lang="en-GB" sz="1200" b="0" i="0" kern="1200" dirty="0">
              <a:solidFill>
                <a:schemeClr val="tx1"/>
              </a:solidFill>
              <a:latin typeface="+mn-lt"/>
              <a:ea typeface="+mn-ea"/>
              <a:cs typeface="+mn-cs"/>
            </a:endParaRPr>
          </a:p>
          <a:p>
            <a:endParaRPr lang="en-GB" b="1" i="1" dirty="0"/>
          </a:p>
        </p:txBody>
      </p:sp>
      <p:sp>
        <p:nvSpPr>
          <p:cNvPr id="4" name="Slide Number Placeholder 3"/>
          <p:cNvSpPr>
            <a:spLocks noGrp="1"/>
          </p:cNvSpPr>
          <p:nvPr>
            <p:ph type="sldNum" sz="quarter" idx="10"/>
          </p:nvPr>
        </p:nvSpPr>
        <p:spPr/>
        <p:txBody>
          <a:bodyPr/>
          <a:lstStyle/>
          <a:p>
            <a:fld id="{37FA9686-C038-4682-9590-FA4411328854}" type="slidenum">
              <a:rPr lang="en-GB" smtClean="0"/>
              <a:pPr/>
              <a:t>9</a:t>
            </a:fld>
            <a:endParaRPr lang="en-GB"/>
          </a:p>
        </p:txBody>
      </p:sp>
    </p:spTree>
    <p:extLst>
      <p:ext uri="{BB962C8B-B14F-4D97-AF65-F5344CB8AC3E}">
        <p14:creationId xmlns:p14="http://schemas.microsoft.com/office/powerpoint/2010/main" val="35824685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the group through the slide and ask them to suggest percentages for Words, Tone and Gestures…..summarise their thoughts before showing the next slide.</a:t>
            </a:r>
          </a:p>
        </p:txBody>
      </p:sp>
      <p:sp>
        <p:nvSpPr>
          <p:cNvPr id="4" name="Slide Number Placeholder 3"/>
          <p:cNvSpPr>
            <a:spLocks noGrp="1"/>
          </p:cNvSpPr>
          <p:nvPr>
            <p:ph type="sldNum" sz="quarter" idx="10"/>
          </p:nvPr>
        </p:nvSpPr>
        <p:spPr/>
        <p:txBody>
          <a:bodyPr/>
          <a:lstStyle/>
          <a:p>
            <a:fld id="{37FA9686-C038-4682-9590-FA4411328854}" type="slidenum">
              <a:rPr lang="en-GB" smtClean="0"/>
              <a:pPr/>
              <a:t>10</a:t>
            </a:fld>
            <a:endParaRPr lang="en-GB"/>
          </a:p>
        </p:txBody>
      </p:sp>
    </p:spTree>
    <p:extLst>
      <p:ext uri="{BB962C8B-B14F-4D97-AF65-F5344CB8AC3E}">
        <p14:creationId xmlns:p14="http://schemas.microsoft.com/office/powerpoint/2010/main" val="12092664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GB" dirty="0"/>
              <a:t>Barriers to Effective Communication Recognising the most common communication barriers and understanding how they impact on effective communication is very important. Removing barriers is one of the easiest ways to improve communication. This article briefly studies the major obstacles to communication. Each barrier will then be examined in turn in further articles, with tips on overcoming each one. </a:t>
            </a:r>
          </a:p>
          <a:p>
            <a:endParaRPr lang="en-GB" dirty="0"/>
          </a:p>
          <a:p>
            <a:r>
              <a:rPr lang="en-GB" dirty="0"/>
              <a:t>Some of the principal barriers to communication are: noise (interruptions, physical distractions) physical (geographical considerations, time and space) mental attitude (perceptions, stereotyping, prejudice, personal beliefs, status, relationship between communicators, culture, emotionality) poor feedback poor listening skills selection of inappropriate medium or language used body language (non-verbal communication) </a:t>
            </a:r>
          </a:p>
          <a:p>
            <a:endParaRPr lang="en-GB" dirty="0"/>
          </a:p>
          <a:p>
            <a:r>
              <a:rPr lang="en-GB" dirty="0"/>
              <a:t>Noise </a:t>
            </a:r>
          </a:p>
          <a:p>
            <a:r>
              <a:rPr lang="en-GB" dirty="0"/>
              <a:t>Noise is any interference that occurs between the communicators, i.e. the sender of the message, and the receiver. Noise appears in many forms – it can be distractions due to pictures on the wall, or objects in the room. In written forms of communication it can be the inclusion of irrelevant material, or an unsystematic approach to the topic. Other forms of noise can include: interruptions by other people, a ringing telephone, or external noise such as traffic outside a building, or people having a conversation close by. </a:t>
            </a:r>
          </a:p>
          <a:p>
            <a:endParaRPr lang="en-GB" dirty="0"/>
          </a:p>
          <a:p>
            <a:r>
              <a:rPr lang="en-GB" dirty="0"/>
              <a:t>Physical </a:t>
            </a:r>
          </a:p>
          <a:p>
            <a:r>
              <a:rPr lang="en-GB" dirty="0"/>
              <a:t>Physical distractions are the physical things that can get in the way of the communication process. A basic physical distraction can be the environment – the room may be too hot or too cold, or chairs can be uncomfortable. A person sitting behind a desk or standing behind a lectern automatically creates a physical barrier between sender and receiver. Time and space also serve as barriers to effective communication. When departments of an organisation are geographically separate, quick, face-to-face communication becomes much more difficult. In global organisations, the time difference between colleagues in other continents can be a key communication barrier. </a:t>
            </a:r>
          </a:p>
          <a:p>
            <a:endParaRPr lang="en-GB" dirty="0"/>
          </a:p>
          <a:p>
            <a:r>
              <a:rPr lang="en-GB" dirty="0"/>
              <a:t>Mental attitude </a:t>
            </a:r>
          </a:p>
          <a:p>
            <a:r>
              <a:rPr lang="en-GB" dirty="0"/>
              <a:t>The attitude of both the sender and the receiver can act as an obstacle in the communication process. Factors here include: respect, culture, and assumptions based on personal bias or stereotyping. Lack of empathy between the communicators can create a barrier as this entails putting aside preconceptions and prejudices. The relationship between the sender and the receiver is also important – if the relationship is good, communication automatically has a better chance for success. Another key factor here is emotionality, e.g. if the speaker or the listener feels very strongly about a certain subject this will influence the communication process. </a:t>
            </a:r>
          </a:p>
          <a:p>
            <a:endParaRPr lang="en-GB" dirty="0"/>
          </a:p>
          <a:p>
            <a:r>
              <a:rPr lang="en-GB" dirty="0"/>
              <a:t>Poor feedback </a:t>
            </a:r>
          </a:p>
          <a:p>
            <a:r>
              <a:rPr lang="en-GB" dirty="0"/>
              <a:t>Feedback is the receiver sending back the message to the sender as they have perceived it. It is reaction and without this, it is impossible for the sender to know if the receiver has accepted and understood the message. It can occur in a number of ways: people can be asked to repeat what they have said, or non-verbal communication such as a frown or a nod can provide valuable feedback to the sender. Feedback is especially important to help clarify muddled messages. </a:t>
            </a:r>
          </a:p>
          <a:p>
            <a:endParaRPr lang="en-GB" dirty="0"/>
          </a:p>
          <a:p>
            <a:r>
              <a:rPr lang="en-GB" dirty="0"/>
              <a:t>Poor listening skills </a:t>
            </a:r>
          </a:p>
          <a:p>
            <a:r>
              <a:rPr lang="en-GB" dirty="0"/>
              <a:t>Listening skills can have a major impact on the effectiveness of communication. A typical speaker will say about 125 words per minute, while a listener can receive 400-600 words per minute. Therefore, about 75% of listening time is free time, which can distract the listener. Barriers to communication here include not paying attention or daydreaming, so some or all of the message gets lost in the communication process. </a:t>
            </a:r>
          </a:p>
          <a:p>
            <a:endParaRPr lang="en-GB" dirty="0"/>
          </a:p>
          <a:p>
            <a:r>
              <a:rPr lang="en-GB" dirty="0"/>
              <a:t>Selection of inappropriate medium or language </a:t>
            </a:r>
          </a:p>
          <a:p>
            <a:r>
              <a:rPr lang="en-GB" dirty="0"/>
              <a:t>Selecting the correct channel for communication is crucial, as using the wrong channel can hinder the communication process. In any situation, one medium may work better than another, although sometimes a combination of media will be the most useful. Simple messages can usually be transmitted orally, while more complex messages should be transmitted orally and in writing. The language chosen is also vital to effective communication. Using exclusionary language such as jargon, slang and abbreviations can be a major obstacle in the communication process. Similarly, the level of language used must be chosen carefully. The level of education and knowledge of the intended audience must be considered, as must their social and cultural background. </a:t>
            </a:r>
          </a:p>
          <a:p>
            <a:endParaRPr lang="en-GB" dirty="0"/>
          </a:p>
          <a:p>
            <a:r>
              <a:rPr lang="en-GB" dirty="0"/>
              <a:t>Non-verbal communication </a:t>
            </a:r>
          </a:p>
          <a:p>
            <a:r>
              <a:rPr lang="en-GB" dirty="0"/>
              <a:t>About 55% of the meaning of a message is communicated through non-verbal interaction. This includes posture, gestures, facial expression, tone and pitch of voice, style of dress, eye gaze and proximity (personal space). However, non-verbal cues can be ambiguous and their meaning can vary with respect to culture, context and intention. Random gestures can be interpreted to have some significance when none was intended. Style of dress can also have a huge influence on non-verbal communication as this can affect people’s perceptions and stereotypes. The different types of barriers to effective communication can all reinforce each other, leading to vicious cycles. By anticipating potential barriers and attempting to avoid them wherever possible, the impact of communication can become greatly increased</a:t>
            </a:r>
          </a:p>
        </p:txBody>
      </p:sp>
      <p:sp>
        <p:nvSpPr>
          <p:cNvPr id="4" name="Slide Number Placeholder 3"/>
          <p:cNvSpPr>
            <a:spLocks noGrp="1"/>
          </p:cNvSpPr>
          <p:nvPr>
            <p:ph type="sldNum" sz="quarter" idx="10"/>
          </p:nvPr>
        </p:nvSpPr>
        <p:spPr/>
        <p:txBody>
          <a:bodyPr/>
          <a:lstStyle/>
          <a:p>
            <a:fld id="{37FA9686-C038-4682-9590-FA4411328854}" type="slidenum">
              <a:rPr lang="en-GB" smtClean="0"/>
              <a:pPr/>
              <a:t>13</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feedback from the groups and sense-check their responses.  Highlight good ideas – emphasis key points.</a:t>
            </a:r>
          </a:p>
          <a:p>
            <a:endParaRPr lang="en-GB" dirty="0"/>
          </a:p>
          <a:p>
            <a:r>
              <a:rPr lang="en-GB" sz="1200" b="0" i="0" kern="1200" dirty="0">
                <a:solidFill>
                  <a:schemeClr val="tx1"/>
                </a:solidFill>
                <a:latin typeface="+mn-lt"/>
                <a:ea typeface="+mn-ea"/>
                <a:cs typeface="+mn-cs"/>
              </a:rPr>
              <a:t>Physical Barriers</a:t>
            </a:r>
          </a:p>
          <a:p>
            <a:r>
              <a:rPr lang="en-GB" sz="1200" b="1" i="0" kern="1200" dirty="0">
                <a:solidFill>
                  <a:schemeClr val="tx1"/>
                </a:solidFill>
                <a:latin typeface="+mn-lt"/>
                <a:ea typeface="+mn-ea"/>
                <a:cs typeface="+mn-cs"/>
              </a:rPr>
              <a:t>Physical barriers</a:t>
            </a:r>
            <a:r>
              <a:rPr lang="en-GB" sz="1200" b="0" i="0" kern="1200" dirty="0">
                <a:solidFill>
                  <a:schemeClr val="tx1"/>
                </a:solidFill>
                <a:latin typeface="+mn-lt"/>
                <a:ea typeface="+mn-ea"/>
                <a:cs typeface="+mn-cs"/>
              </a:rPr>
              <a:t> are easy to spot - doors that are closed, walls that are erected, and distance between people all work against the goal of effective communication. While most agree that people need their own personal areas in the workplace, setting up an office to remove physical barriers is the first step towards opening communication.</a:t>
            </a:r>
          </a:p>
          <a:p>
            <a:r>
              <a:rPr lang="en-GB" sz="1200" b="0" i="0" kern="1200" dirty="0">
                <a:solidFill>
                  <a:schemeClr val="tx1"/>
                </a:solidFill>
                <a:latin typeface="+mn-lt"/>
                <a:ea typeface="+mn-ea"/>
                <a:cs typeface="+mn-cs"/>
              </a:rPr>
              <a:t>Many professionals who work in industries that thrive on collaborative communication, such as architecture, purposefully design their workspaces around an "open office" plan. This layout eschews cubicles in </a:t>
            </a:r>
            <a:r>
              <a:rPr lang="en-GB" sz="1200" b="0" i="0" kern="1200" dirty="0" err="1">
                <a:solidFill>
                  <a:schemeClr val="tx1"/>
                </a:solidFill>
                <a:latin typeface="+mn-lt"/>
                <a:ea typeface="+mn-ea"/>
                <a:cs typeface="+mn-cs"/>
              </a:rPr>
              <a:t>favor</a:t>
            </a:r>
            <a:r>
              <a:rPr lang="en-GB" sz="1200" b="0" i="0" kern="1200" dirty="0">
                <a:solidFill>
                  <a:schemeClr val="tx1"/>
                </a:solidFill>
                <a:latin typeface="+mn-lt"/>
                <a:ea typeface="+mn-ea"/>
                <a:cs typeface="+mn-cs"/>
              </a:rPr>
              <a:t> of desks grouped around a central meeting space. While each individual has their own dedicated work space, there are no visible barriers to prevent collaboration with their co-workers. This encourages greater openness and frequently creates closer working bonds.</a:t>
            </a:r>
          </a:p>
          <a:p>
            <a:r>
              <a:rPr lang="en-GB" sz="1200" b="0" i="0" kern="1200" dirty="0">
                <a:solidFill>
                  <a:schemeClr val="tx1"/>
                </a:solidFill>
                <a:latin typeface="+mn-lt"/>
                <a:ea typeface="+mn-ea"/>
                <a:cs typeface="+mn-cs"/>
              </a:rPr>
              <a:t>Examples Of Physical Barriers</a:t>
            </a:r>
          </a:p>
          <a:p>
            <a:r>
              <a:rPr lang="en-GB" sz="1200" b="0" i="0" kern="1200" dirty="0">
                <a:solidFill>
                  <a:schemeClr val="tx1"/>
                </a:solidFill>
                <a:latin typeface="+mn-lt"/>
                <a:ea typeface="+mn-ea"/>
                <a:cs typeface="+mn-cs"/>
              </a:rPr>
              <a:t>Examples of physical barriers that prevent individuals from effective communication include:</a:t>
            </a:r>
          </a:p>
          <a:p>
            <a:r>
              <a:rPr lang="en-GB" sz="1200" b="1" i="0" kern="1200" dirty="0">
                <a:solidFill>
                  <a:schemeClr val="tx1"/>
                </a:solidFill>
                <a:latin typeface="+mn-lt"/>
                <a:ea typeface="+mn-ea"/>
                <a:cs typeface="+mn-cs"/>
              </a:rPr>
              <a:t>Environment -</a:t>
            </a:r>
            <a:r>
              <a:rPr lang="en-GB" sz="1200" b="0" i="0" kern="1200" dirty="0">
                <a:solidFill>
                  <a:schemeClr val="tx1"/>
                </a:solidFill>
                <a:latin typeface="+mn-lt"/>
                <a:ea typeface="+mn-ea"/>
                <a:cs typeface="+mn-cs"/>
              </a:rPr>
              <a:t> Some barriers are due to the existing environment. For example, if you are standing in adverse weather conditions, your conversation would be hampered because you would not be able to pay full attention to what the other person is saying.</a:t>
            </a:r>
          </a:p>
          <a:p>
            <a:r>
              <a:rPr lang="en-GB" sz="1200" b="1" i="0" kern="1200" dirty="0">
                <a:solidFill>
                  <a:schemeClr val="tx1"/>
                </a:solidFill>
                <a:latin typeface="+mn-lt"/>
                <a:ea typeface="+mn-ea"/>
                <a:cs typeface="+mn-cs"/>
              </a:rPr>
              <a:t>Distance -</a:t>
            </a:r>
            <a:r>
              <a:rPr lang="en-GB" sz="1200" b="0" i="0" kern="1200" dirty="0">
                <a:solidFill>
                  <a:schemeClr val="tx1"/>
                </a:solidFill>
                <a:latin typeface="+mn-lt"/>
                <a:ea typeface="+mn-ea"/>
                <a:cs typeface="+mn-cs"/>
              </a:rPr>
              <a:t> Distance also plays an important part in determining the course of a conversation. For example, if the staff in an organization are made to sit in different buildings or different floors, they might have to substitute face to face communication with phone calls or emails.</a:t>
            </a:r>
          </a:p>
          <a:p>
            <a:r>
              <a:rPr lang="en-GB" sz="1200" b="1" i="0" kern="1200" dirty="0">
                <a:solidFill>
                  <a:schemeClr val="tx1"/>
                </a:solidFill>
                <a:latin typeface="+mn-lt"/>
                <a:ea typeface="+mn-ea"/>
                <a:cs typeface="+mn-cs"/>
              </a:rPr>
              <a:t>Ignorance of Medium -</a:t>
            </a:r>
            <a:r>
              <a:rPr lang="en-GB" sz="1200" b="0" i="0" kern="1200" dirty="0">
                <a:solidFill>
                  <a:schemeClr val="tx1"/>
                </a:solidFill>
                <a:latin typeface="+mn-lt"/>
                <a:ea typeface="+mn-ea"/>
                <a:cs typeface="+mn-cs"/>
              </a:rPr>
              <a:t> Communication also includes using signs and symbols to convey a feeling or a thought. However, if there is a lack of ignorance about the medium in which sender is sending the message, the conversation can be hampered.</a:t>
            </a: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Overcoming Physical Barriers</a:t>
            </a:r>
          </a:p>
          <a:p>
            <a:r>
              <a:rPr lang="en-GB" sz="1200" b="0" i="0" kern="1200" dirty="0">
                <a:solidFill>
                  <a:schemeClr val="tx1"/>
                </a:solidFill>
                <a:latin typeface="+mn-lt"/>
                <a:ea typeface="+mn-ea"/>
                <a:cs typeface="+mn-cs"/>
              </a:rPr>
              <a:t>To overcome physical barriers within the workplace, here are some helpful hints:</a:t>
            </a:r>
          </a:p>
          <a:p>
            <a:r>
              <a:rPr lang="en-GB" sz="1200" b="0" i="0" kern="1200" dirty="0">
                <a:solidFill>
                  <a:schemeClr val="tx1"/>
                </a:solidFill>
                <a:latin typeface="+mn-lt"/>
                <a:ea typeface="+mn-ea"/>
                <a:cs typeface="+mn-cs"/>
              </a:rPr>
              <a:t>If you send a lot of email or digital messages, make sure you are surgical in your word choice. Choosing the correct words and stamping out ambiguity is the only step to making communication more effective. Face-to-face communication is far superior for most people, especially once the connection has already been made.</a:t>
            </a:r>
          </a:p>
          <a:p>
            <a:r>
              <a:rPr lang="en-GB" sz="1200" b="0" i="0" kern="1200" dirty="0">
                <a:solidFill>
                  <a:schemeClr val="tx1"/>
                </a:solidFill>
                <a:latin typeface="+mn-lt"/>
                <a:ea typeface="+mn-ea"/>
                <a:cs typeface="+mn-cs"/>
              </a:rPr>
              <a:t>Open-concept offices are designed to improve workflow and communication. This concept have grown rapidly over the last decade. A report outlining 6 design meta trends for 2014 by </a:t>
            </a:r>
            <a:r>
              <a:rPr lang="en-GB" sz="1200" b="0" i="0" kern="1200" dirty="0" err="1">
                <a:solidFill>
                  <a:schemeClr val="tx1"/>
                </a:solidFill>
                <a:latin typeface="+mn-lt"/>
                <a:ea typeface="+mn-ea"/>
                <a:cs typeface="+mn-cs"/>
              </a:rPr>
              <a:t>Gensler</a:t>
            </a:r>
            <a:r>
              <a:rPr lang="en-GB" sz="1200" b="0" i="0" kern="1200" dirty="0">
                <a:solidFill>
                  <a:schemeClr val="tx1"/>
                </a:solidFill>
                <a:latin typeface="+mn-lt"/>
                <a:ea typeface="+mn-ea"/>
                <a:cs typeface="+mn-cs"/>
              </a:rPr>
              <a:t>, states, "As organizations recognize the benefits of face-to-face interaction, 'getting everyone under one roof' will grow.</a:t>
            </a:r>
          </a:p>
          <a:p>
            <a:r>
              <a:rPr lang="en-GB" sz="1200" b="0" i="0" kern="1200" dirty="0">
                <a:solidFill>
                  <a:schemeClr val="tx1"/>
                </a:solidFill>
                <a:latin typeface="+mn-lt"/>
                <a:ea typeface="+mn-ea"/>
                <a:cs typeface="+mn-cs"/>
              </a:rPr>
              <a:t>Video conferencing adoption is increasing as enterprises turn to higher-quality, lower-cost video technology to improve workforce collaboration and reduce reliance on travel.</a:t>
            </a: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​Cultural Barriers​</a:t>
            </a:r>
          </a:p>
          <a:p>
            <a:r>
              <a:rPr lang="en-GB" sz="1200" b="1" i="0" kern="1200" dirty="0">
                <a:solidFill>
                  <a:schemeClr val="tx1"/>
                </a:solidFill>
                <a:latin typeface="+mn-lt"/>
                <a:ea typeface="+mn-ea"/>
                <a:cs typeface="+mn-cs"/>
              </a:rPr>
              <a:t>Cultural barriers</a:t>
            </a:r>
            <a:r>
              <a:rPr lang="en-GB" sz="1200" b="0" i="0" kern="1200" dirty="0">
                <a:solidFill>
                  <a:schemeClr val="tx1"/>
                </a:solidFill>
                <a:latin typeface="+mn-lt"/>
                <a:ea typeface="+mn-ea"/>
                <a:cs typeface="+mn-cs"/>
              </a:rPr>
              <a:t> are a result of living in an ever shrinking world. Different cultures, whether they be a societal culture of a race or simply the work culture of a company, can hinder developed communication if two different cultures clash. In these cases, it is important to find a common ground to work from. In work situations, identifying a problem and coming up with a highly efficient way to solve it can quickly topple any cultural or institutional barriers. Quite simply, people like results.</a:t>
            </a:r>
          </a:p>
          <a:p>
            <a:r>
              <a:rPr lang="en-GB" sz="1200" b="0" i="0" kern="1200" dirty="0">
                <a:solidFill>
                  <a:schemeClr val="tx1"/>
                </a:solidFill>
                <a:latin typeface="+mn-lt"/>
                <a:ea typeface="+mn-ea"/>
                <a:cs typeface="+mn-cs"/>
              </a:rPr>
              <a:t>Examples of cultural barriers that prevent individuals from effective communication include:</a:t>
            </a:r>
          </a:p>
          <a:p>
            <a:r>
              <a:rPr lang="en-GB" sz="1200" b="1" i="0" kern="1200" dirty="0">
                <a:solidFill>
                  <a:schemeClr val="tx1"/>
                </a:solidFill>
                <a:latin typeface="+mn-lt"/>
                <a:ea typeface="+mn-ea"/>
                <a:cs typeface="+mn-cs"/>
              </a:rPr>
              <a:t>Generational -</a:t>
            </a:r>
            <a:r>
              <a:rPr lang="en-GB" sz="1200" b="0" i="0" kern="1200" dirty="0">
                <a:solidFill>
                  <a:schemeClr val="tx1"/>
                </a:solidFill>
                <a:latin typeface="+mn-lt"/>
                <a:ea typeface="+mn-ea"/>
                <a:cs typeface="+mn-cs"/>
              </a:rPr>
              <a:t> Each age group has a different general approach to work, which often leads to conflicts with older workers describing younger workers as "slackers," and younger workers criticizing older workers as being "out of touch."</a:t>
            </a:r>
          </a:p>
          <a:p>
            <a:r>
              <a:rPr lang="en-GB" sz="1200" b="1" i="0" kern="1200" dirty="0">
                <a:solidFill>
                  <a:schemeClr val="tx1"/>
                </a:solidFill>
                <a:latin typeface="+mn-lt"/>
                <a:ea typeface="+mn-ea"/>
                <a:cs typeface="+mn-cs"/>
              </a:rPr>
              <a:t>Status and Resistance -</a:t>
            </a:r>
            <a:r>
              <a:rPr lang="en-GB" sz="1200" b="0" i="0" kern="1200" dirty="0">
                <a:solidFill>
                  <a:schemeClr val="tx1"/>
                </a:solidFill>
                <a:latin typeface="+mn-lt"/>
                <a:ea typeface="+mn-ea"/>
                <a:cs typeface="+mn-cs"/>
              </a:rPr>
              <a:t> Workers who are accustomed to workplaces where seniority and status are emphasized may find it difficult to adapt to more fluid environments, where job titles are de-emphasized and production methods do not always follow a predetermined set of guidelines.</a:t>
            </a: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Overcoming Cultural Barriers</a:t>
            </a:r>
          </a:p>
          <a:p>
            <a:r>
              <a:rPr lang="en-GB" sz="1200" b="0" i="0" kern="1200" dirty="0">
                <a:solidFill>
                  <a:schemeClr val="tx1"/>
                </a:solidFill>
                <a:latin typeface="+mn-lt"/>
                <a:ea typeface="+mn-ea"/>
                <a:cs typeface="+mn-cs"/>
              </a:rPr>
              <a:t>To overcome cultural barriers within the workplace, here are some helpful hints:</a:t>
            </a:r>
          </a:p>
          <a:p>
            <a:r>
              <a:rPr lang="en-GB" sz="1200" b="1" i="0" kern="1200" dirty="0">
                <a:solidFill>
                  <a:schemeClr val="tx1"/>
                </a:solidFill>
                <a:latin typeface="+mn-lt"/>
                <a:ea typeface="+mn-ea"/>
                <a:cs typeface="+mn-cs"/>
              </a:rPr>
              <a:t>Determine whether a specific behaviour or attribute is a requirement of the job</a:t>
            </a:r>
            <a:r>
              <a:rPr lang="en-GB" sz="1200" b="0" i="0" kern="1200" dirty="0">
                <a:solidFill>
                  <a:schemeClr val="tx1"/>
                </a:solidFill>
                <a:latin typeface="+mn-lt"/>
                <a:ea typeface="+mn-ea"/>
                <a:cs typeface="+mn-cs"/>
              </a:rPr>
              <a:t>. There are some cultural differences with your employees that you just have to accept and not try to change if you want your employees to perform well. However, there also are some cultural issues that are relevant to your business and to which employees of a different culture will have to adapt to if they are going to succeed in the </a:t>
            </a:r>
            <a:r>
              <a:rPr lang="en-GB" sz="1200" b="0" i="1" kern="1200" dirty="0">
                <a:solidFill>
                  <a:schemeClr val="tx1"/>
                </a:solidFill>
                <a:latin typeface="+mn-lt"/>
                <a:ea typeface="+mn-ea"/>
                <a:cs typeface="+mn-cs"/>
              </a:rPr>
              <a:t>work</a:t>
            </a:r>
            <a:r>
              <a:rPr lang="en-GB" sz="1200" b="0" i="0" kern="1200" dirty="0">
                <a:solidFill>
                  <a:schemeClr val="tx1"/>
                </a:solidFill>
                <a:latin typeface="+mn-lt"/>
                <a:ea typeface="+mn-ea"/>
                <a:cs typeface="+mn-cs"/>
              </a:rPr>
              <a:t> culture.</a:t>
            </a:r>
          </a:p>
          <a:p>
            <a:r>
              <a:rPr lang="en-GB" sz="1200" b="1" i="0" kern="1200" dirty="0">
                <a:solidFill>
                  <a:schemeClr val="tx1"/>
                </a:solidFill>
                <a:latin typeface="+mn-lt"/>
                <a:ea typeface="+mn-ea"/>
                <a:cs typeface="+mn-cs"/>
              </a:rPr>
              <a:t>Identify whether or not you can reasonably accommodate the cultural difference</a:t>
            </a:r>
            <a:r>
              <a:rPr lang="en-GB" sz="1200" b="0" i="0" kern="1200" dirty="0">
                <a:solidFill>
                  <a:schemeClr val="tx1"/>
                </a:solidFill>
                <a:latin typeface="+mn-lt"/>
                <a:ea typeface="+mn-ea"/>
                <a:cs typeface="+mn-cs"/>
              </a:rPr>
              <a:t>. Some cultural differences - such as an employee's willingness to confront her boss - can be accommodated by slightly altering the expectation or changing the circumstances of the situation. For example, some cultures are not responsive to stern feedback, but they are receptive to less direct insinuations regarding their performance. If you ask your employees they will tell you how best to communicate with them without violating their cultural norms.</a:t>
            </a:r>
          </a:p>
          <a:p>
            <a:r>
              <a:rPr lang="en-GB" sz="1200" b="1" i="0" kern="1200" dirty="0">
                <a:solidFill>
                  <a:schemeClr val="tx1"/>
                </a:solidFill>
                <a:latin typeface="+mn-lt"/>
                <a:ea typeface="+mn-ea"/>
                <a:cs typeface="+mn-cs"/>
              </a:rPr>
              <a:t>Determine how best to accommodate the cultural difference</a:t>
            </a:r>
            <a:r>
              <a:rPr lang="en-GB" sz="1200" b="0" i="0" kern="1200" dirty="0">
                <a:solidFill>
                  <a:schemeClr val="tx1"/>
                </a:solidFill>
                <a:latin typeface="+mn-lt"/>
                <a:ea typeface="+mn-ea"/>
                <a:cs typeface="+mn-cs"/>
              </a:rPr>
              <a:t>. Some cultures are group-centric rather than individually focused. In such cases praising an individual for their effort, rather than recognizing the entire group, can create contention among the group and embarrassment for the individual, thereby decreasing the employee's performance instead of enhancing it. Likewise, giving someone negative feedback in public, even if it is not severe, can have a detrimental effect on employees of certain cultures. Being sensitive to and aware of the unique cultural differences of your employees will help you determine where you need to alter your management style or practices.</a:t>
            </a:r>
          </a:p>
          <a:p>
            <a:r>
              <a:rPr lang="en-GB" sz="1200" b="1" i="0" kern="1200" dirty="0">
                <a:solidFill>
                  <a:schemeClr val="tx1"/>
                </a:solidFill>
                <a:latin typeface="+mn-lt"/>
                <a:ea typeface="+mn-ea"/>
                <a:cs typeface="+mn-cs"/>
              </a:rPr>
              <a:t>Learn about other cultures</a:t>
            </a:r>
            <a:r>
              <a:rPr lang="en-GB" sz="1200" b="0" i="0" kern="1200" dirty="0">
                <a:solidFill>
                  <a:schemeClr val="tx1"/>
                </a:solidFill>
                <a:latin typeface="+mn-lt"/>
                <a:ea typeface="+mn-ea"/>
                <a:cs typeface="+mn-cs"/>
              </a:rPr>
              <a:t>. There are numerous excellent books and articles on cultural diversity in your local bookstore or library. The internet is a valuable tool of unlimited resources explaining the differences in cultures. There is no excuse for your not understanding the cultural issues of your employees when you have so much information literally at your fingertips.</a:t>
            </a:r>
          </a:p>
          <a:p>
            <a:r>
              <a:rPr lang="en-GB" sz="1200" b="1" i="0" kern="1200" dirty="0">
                <a:solidFill>
                  <a:schemeClr val="tx1"/>
                </a:solidFill>
                <a:latin typeface="+mn-lt"/>
                <a:ea typeface="+mn-ea"/>
                <a:cs typeface="+mn-cs"/>
              </a:rPr>
              <a:t>Ask your employees for insight</a:t>
            </a:r>
            <a:r>
              <a:rPr lang="en-GB" sz="1200" b="0" i="0" kern="1200" dirty="0">
                <a:solidFill>
                  <a:schemeClr val="tx1"/>
                </a:solidFill>
                <a:latin typeface="+mn-lt"/>
                <a:ea typeface="+mn-ea"/>
                <a:cs typeface="+mn-cs"/>
              </a:rPr>
              <a:t> into how best to manage them. If you show an open and honest willingness to learn and to adjust your management practices, most of your employees will tell you how to accommodate their cultural needs if you ask them.</a:t>
            </a: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Language Barriers</a:t>
            </a:r>
          </a:p>
          <a:p>
            <a:r>
              <a:rPr lang="en-GB" sz="1200" b="1" i="0" kern="1200" dirty="0">
                <a:solidFill>
                  <a:schemeClr val="tx1"/>
                </a:solidFill>
                <a:latin typeface="+mn-lt"/>
                <a:ea typeface="+mn-ea"/>
                <a:cs typeface="+mn-cs"/>
              </a:rPr>
              <a:t>Language barriers</a:t>
            </a:r>
            <a:r>
              <a:rPr lang="en-GB" sz="1200" b="0" i="0" kern="1200" dirty="0">
                <a:solidFill>
                  <a:schemeClr val="tx1"/>
                </a:solidFill>
                <a:latin typeface="+mn-lt"/>
                <a:ea typeface="+mn-ea"/>
                <a:cs typeface="+mn-cs"/>
              </a:rPr>
              <a:t> seem pretty self-inherent, but there are often hidden language barriers that we aren't always aware of. If you work in an industry that is heavy in jargon or technical language, care should be taken to avoid these words when speaking with someone from outside the industry. Without being patronizing, imagine explaining a situation in your industry to a child. How would you convey these concepts without relying on jargon? A clear, direct narrative is preferable to an incomprehensible slew of specialty terms.</a:t>
            </a:r>
          </a:p>
          <a:p>
            <a:r>
              <a:rPr lang="en-GB" sz="1200" b="0" i="0" kern="1200" dirty="0">
                <a:solidFill>
                  <a:schemeClr val="tx1"/>
                </a:solidFill>
                <a:latin typeface="+mn-lt"/>
                <a:ea typeface="+mn-ea"/>
                <a:cs typeface="+mn-cs"/>
              </a:rPr>
              <a:t>Examples Of Language Barriers</a:t>
            </a:r>
          </a:p>
          <a:p>
            <a:r>
              <a:rPr lang="en-GB" sz="1200" b="0" i="0" kern="1200" dirty="0">
                <a:solidFill>
                  <a:schemeClr val="tx1"/>
                </a:solidFill>
                <a:latin typeface="+mn-lt"/>
                <a:ea typeface="+mn-ea"/>
                <a:cs typeface="+mn-cs"/>
              </a:rPr>
              <a:t>Examples of language barriers that prevent individuals from effective communication include:</a:t>
            </a:r>
          </a:p>
          <a:p>
            <a:r>
              <a:rPr lang="en-GB" sz="1200" b="1" i="0" kern="1200" dirty="0">
                <a:solidFill>
                  <a:schemeClr val="tx1"/>
                </a:solidFill>
                <a:latin typeface="+mn-lt"/>
                <a:ea typeface="+mn-ea"/>
                <a:cs typeface="+mn-cs"/>
              </a:rPr>
              <a:t>Dialects -</a:t>
            </a:r>
            <a:r>
              <a:rPr lang="en-GB" sz="1200" b="0" i="0" kern="1200" dirty="0">
                <a:solidFill>
                  <a:schemeClr val="tx1"/>
                </a:solidFill>
                <a:latin typeface="+mn-lt"/>
                <a:ea typeface="+mn-ea"/>
                <a:cs typeface="+mn-cs"/>
              </a:rPr>
              <a:t> While two people may technically speak the same language, dialectal differences can make communication between them difficult. Examples of dialectical language barriers exist worldwide. Chinese, for example, has a variety of dialects that are commonly spoken, including Cantonese and Mandarin.</a:t>
            </a:r>
          </a:p>
          <a:p>
            <a:r>
              <a:rPr lang="en-GB" sz="1200" b="1" i="0" kern="1200" dirty="0">
                <a:solidFill>
                  <a:schemeClr val="tx1"/>
                </a:solidFill>
                <a:latin typeface="+mn-lt"/>
                <a:ea typeface="+mn-ea"/>
                <a:cs typeface="+mn-cs"/>
              </a:rPr>
              <a:t>Language Disabilities -</a:t>
            </a:r>
            <a:r>
              <a:rPr lang="en-GB" sz="1200" b="0" i="0" kern="1200" dirty="0">
                <a:solidFill>
                  <a:schemeClr val="tx1"/>
                </a:solidFill>
                <a:latin typeface="+mn-lt"/>
                <a:ea typeface="+mn-ea"/>
                <a:cs typeface="+mn-cs"/>
              </a:rPr>
              <a:t> Language disabilities are physical impediments to language. Physical language disabilities that cause language barriers include stuttering, </a:t>
            </a:r>
            <a:r>
              <a:rPr lang="en-GB" sz="1200" b="0" i="0" kern="1200" dirty="0" err="1">
                <a:solidFill>
                  <a:schemeClr val="tx1"/>
                </a:solidFill>
                <a:latin typeface="+mn-lt"/>
                <a:ea typeface="+mn-ea"/>
                <a:cs typeface="+mn-cs"/>
              </a:rPr>
              <a:t>dysphonia</a:t>
            </a:r>
            <a:r>
              <a:rPr lang="en-GB" sz="1200" b="0" i="0" kern="1200" dirty="0">
                <a:solidFill>
                  <a:schemeClr val="tx1"/>
                </a:solidFill>
                <a:latin typeface="+mn-lt"/>
                <a:ea typeface="+mn-ea"/>
                <a:cs typeface="+mn-cs"/>
              </a:rPr>
              <a:t> or an articulation disorder and hearing loss.</a:t>
            </a: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Overcoming Language Barriers </a:t>
            </a:r>
          </a:p>
          <a:p>
            <a:r>
              <a:rPr lang="en-GB" sz="1200" b="0" i="0" kern="1200" dirty="0">
                <a:solidFill>
                  <a:schemeClr val="tx1"/>
                </a:solidFill>
                <a:latin typeface="+mn-lt"/>
                <a:ea typeface="+mn-ea"/>
                <a:cs typeface="+mn-cs"/>
              </a:rPr>
              <a:t>To overcome language barriers within the workplace, there are a few things you can do:</a:t>
            </a:r>
          </a:p>
          <a:p>
            <a:r>
              <a:rPr lang="en-GB" sz="1200" b="1" i="0" kern="1200" dirty="0">
                <a:solidFill>
                  <a:schemeClr val="tx1"/>
                </a:solidFill>
                <a:latin typeface="+mn-lt"/>
                <a:ea typeface="+mn-ea"/>
                <a:cs typeface="+mn-cs"/>
              </a:rPr>
              <a:t>Translate all relevant documents</a:t>
            </a:r>
            <a:r>
              <a:rPr lang="en-GB" sz="1200" b="0" i="0" kern="1200" dirty="0">
                <a:solidFill>
                  <a:schemeClr val="tx1"/>
                </a:solidFill>
                <a:latin typeface="+mn-lt"/>
                <a:ea typeface="+mn-ea"/>
                <a:cs typeface="+mn-cs"/>
              </a:rPr>
              <a:t> into the primary language of your employees. There are several free websites that translate text from one language to another. However, you have to be careful since the translation is not always in the exact same dialect as that of your employees. Also, sometimes the meaning of a word used in written translation does not always correspond to the meaning you wish to convey in your work documents.</a:t>
            </a:r>
          </a:p>
          <a:p>
            <a:r>
              <a:rPr lang="en-GB" sz="1200" b="1" i="0" kern="1200" dirty="0">
                <a:solidFill>
                  <a:schemeClr val="tx1"/>
                </a:solidFill>
                <a:latin typeface="+mn-lt"/>
                <a:ea typeface="+mn-ea"/>
                <a:cs typeface="+mn-cs"/>
              </a:rPr>
              <a:t>Use an interpreter</a:t>
            </a:r>
            <a:r>
              <a:rPr lang="en-GB" sz="1200" b="0" i="0" kern="1200" dirty="0">
                <a:solidFill>
                  <a:schemeClr val="tx1"/>
                </a:solidFill>
                <a:latin typeface="+mn-lt"/>
                <a:ea typeface="+mn-ea"/>
                <a:cs typeface="+mn-cs"/>
              </a:rPr>
              <a:t> whenever you give instructions or provide feedback to your employees. There may be someone in your organization who speaks both languages fluently enough to convey your message to your employees. Find someone who you trust to translate your instructions and feedback properly.</a:t>
            </a:r>
          </a:p>
          <a:p>
            <a:r>
              <a:rPr lang="en-GB" sz="1200" b="1" i="0" kern="1200" dirty="0">
                <a:solidFill>
                  <a:schemeClr val="tx1"/>
                </a:solidFill>
                <a:latin typeface="+mn-lt"/>
                <a:ea typeface="+mn-ea"/>
                <a:cs typeface="+mn-cs"/>
              </a:rPr>
              <a:t>Provide language classes</a:t>
            </a:r>
            <a:r>
              <a:rPr lang="en-GB" sz="1200" b="0" i="0" kern="1200" dirty="0">
                <a:solidFill>
                  <a:schemeClr val="tx1"/>
                </a:solidFill>
                <a:latin typeface="+mn-lt"/>
                <a:ea typeface="+mn-ea"/>
                <a:cs typeface="+mn-cs"/>
              </a:rPr>
              <a:t> for your employees on the basic language requirements for your business. Teach them work words, phrases, warnings, and other critical communication elements that are necessary for them to perform to your performance standards. Teach the basics first. Give all of your employees a "survival" crash course in the predominant language of your workplace. Later, if you have the desire and the resources, you can provide additional opportunities for your employees to learn the language skills they need in order to "thrive" in the workplace.</a:t>
            </a: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Perceptual Barriers</a:t>
            </a:r>
          </a:p>
          <a:p>
            <a:r>
              <a:rPr lang="en-GB" sz="1200" b="1" i="0" kern="1200" dirty="0">
                <a:solidFill>
                  <a:schemeClr val="tx1"/>
                </a:solidFill>
                <a:latin typeface="+mn-lt"/>
                <a:ea typeface="+mn-ea"/>
                <a:cs typeface="+mn-cs"/>
              </a:rPr>
              <a:t>Perceptual barriers</a:t>
            </a:r>
            <a:r>
              <a:rPr lang="en-GB" sz="1200" b="0" i="0" kern="1200" dirty="0">
                <a:solidFill>
                  <a:schemeClr val="tx1"/>
                </a:solidFill>
                <a:latin typeface="+mn-lt"/>
                <a:ea typeface="+mn-ea"/>
                <a:cs typeface="+mn-cs"/>
              </a:rPr>
              <a:t> are internal. If you go into a situation thinking that the person you are talking to isn't going to understand or be interested in what you have to say, you may end up subconsciously sabotaging your effort to make your point. You will employ language that is sarcastic, dismissive, or even obtuse, thereby alienating your conversational partner.</a:t>
            </a:r>
          </a:p>
          <a:p>
            <a:r>
              <a:rPr lang="en-GB" sz="1200" b="0" i="0" kern="1200" dirty="0">
                <a:solidFill>
                  <a:schemeClr val="tx1"/>
                </a:solidFill>
                <a:latin typeface="+mn-lt"/>
                <a:ea typeface="+mn-ea"/>
                <a:cs typeface="+mn-cs"/>
              </a:rPr>
              <a:t>Think of movie scenarios in which someone yells clipped phrases at a person they believe is deaf. The person yelling ends up looking ridiculous while failing to communicate anything of substance.</a:t>
            </a:r>
          </a:p>
          <a:p>
            <a:r>
              <a:rPr lang="en-GB" sz="1200" b="0" i="0" kern="1200" dirty="0">
                <a:solidFill>
                  <a:schemeClr val="tx1"/>
                </a:solidFill>
                <a:latin typeface="+mn-lt"/>
                <a:ea typeface="+mn-ea"/>
                <a:cs typeface="+mn-cs"/>
              </a:rPr>
              <a:t>Examples of perceptual barriers that prevent individuals from effective communication include:</a:t>
            </a:r>
          </a:p>
          <a:p>
            <a:r>
              <a:rPr lang="en-GB" sz="1200" b="1" i="0" kern="1200" dirty="0">
                <a:solidFill>
                  <a:schemeClr val="tx1"/>
                </a:solidFill>
                <a:latin typeface="+mn-lt"/>
                <a:ea typeface="+mn-ea"/>
                <a:cs typeface="+mn-cs"/>
              </a:rPr>
              <a:t>Perceptual Filters -</a:t>
            </a:r>
            <a:r>
              <a:rPr lang="en-GB" sz="1200" b="0" i="0" kern="1200" dirty="0">
                <a:solidFill>
                  <a:schemeClr val="tx1"/>
                </a:solidFill>
                <a:latin typeface="+mn-lt"/>
                <a:ea typeface="+mn-ea"/>
                <a:cs typeface="+mn-cs"/>
              </a:rPr>
              <a:t> We all have our own preferences, values, attitudes, origins and life experiences that act as "filters" on our experiences of people, events and information. Seeing things through the lens of our own unique life experiences or "conditioning" may lead to assumptions, stereotyping and misunderstandings of others whose experiences differ from our own.</a:t>
            </a:r>
          </a:p>
          <a:p>
            <a:r>
              <a:rPr lang="en-GB" sz="1200" b="1" i="0" kern="1200" dirty="0">
                <a:solidFill>
                  <a:schemeClr val="tx1"/>
                </a:solidFill>
                <a:latin typeface="+mn-lt"/>
                <a:ea typeface="+mn-ea"/>
                <a:cs typeface="+mn-cs"/>
              </a:rPr>
              <a:t>Triggers and Cues -</a:t>
            </a:r>
            <a:r>
              <a:rPr lang="en-GB" sz="1200" b="0" i="0" kern="1200" dirty="0">
                <a:solidFill>
                  <a:schemeClr val="tx1"/>
                </a:solidFill>
                <a:latin typeface="+mn-lt"/>
                <a:ea typeface="+mn-ea"/>
                <a:cs typeface="+mn-cs"/>
              </a:rPr>
              <a:t> What we say is affected by how we say it (tone, volume) and by our nonverbal cues, such as body language and facial gestures. For example, you may perceive a situation differently if the person you are speaking with is smiling or frowning, has body odour and is standing too close or is not giving you direct eye contact.</a:t>
            </a: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Interpersonal Barriers</a:t>
            </a:r>
          </a:p>
          <a:p>
            <a:r>
              <a:rPr lang="en-GB" sz="1200" b="1" i="0" kern="1200" dirty="0">
                <a:solidFill>
                  <a:schemeClr val="tx1"/>
                </a:solidFill>
                <a:latin typeface="+mn-lt"/>
                <a:ea typeface="+mn-ea"/>
                <a:cs typeface="+mn-cs"/>
              </a:rPr>
              <a:t>Interpersonal barriers</a:t>
            </a:r>
            <a:r>
              <a:rPr lang="en-GB" sz="1200" b="0" i="0" kern="1200" dirty="0">
                <a:solidFill>
                  <a:schemeClr val="tx1"/>
                </a:solidFill>
                <a:latin typeface="+mn-lt"/>
                <a:ea typeface="+mn-ea"/>
                <a:cs typeface="+mn-cs"/>
              </a:rPr>
              <a:t> are what ultimately keep us from reaching out to each other and opening ourselves up, not just to be heard, but to hear others. Oddly enough, this can be the most difficult area to change. Some people spend their entire lives attempting to overcome a poor self-image or a series of deeply rooted prejudices about their place in the world. They are unable to form genuine connections with people because they have too many false perceptions blocking the way.</a:t>
            </a:r>
          </a:p>
          <a:p>
            <a:r>
              <a:rPr lang="en-GB" sz="1200" b="0" i="0" kern="1200" dirty="0">
                <a:solidFill>
                  <a:schemeClr val="tx1"/>
                </a:solidFill>
                <a:latin typeface="+mn-lt"/>
                <a:ea typeface="+mn-ea"/>
                <a:cs typeface="+mn-cs"/>
              </a:rPr>
              <a:t>Luckily, the cure for this is more communication. By engaging with others, we learn what our actual strengths and weaknesses are. This allows us to put forth our ideas in a clear, straightforward manner.</a:t>
            </a:r>
          </a:p>
          <a:p>
            <a:r>
              <a:rPr lang="en-GB" sz="1200" b="0" i="0" kern="1200" dirty="0">
                <a:solidFill>
                  <a:schemeClr val="tx1"/>
                </a:solidFill>
                <a:latin typeface="+mn-lt"/>
                <a:ea typeface="+mn-ea"/>
                <a:cs typeface="+mn-cs"/>
              </a:rPr>
              <a:t>Examples of interpersonal barriers that prevent individuals from effective communication include:</a:t>
            </a:r>
          </a:p>
          <a:p>
            <a:r>
              <a:rPr lang="en-GB" sz="1200" b="1" i="0" kern="1200" dirty="0">
                <a:solidFill>
                  <a:schemeClr val="tx1"/>
                </a:solidFill>
                <a:latin typeface="+mn-lt"/>
                <a:ea typeface="+mn-ea"/>
                <a:cs typeface="+mn-cs"/>
              </a:rPr>
              <a:t>Desire to Participate -</a:t>
            </a:r>
            <a:r>
              <a:rPr lang="en-GB" sz="1200" b="0" i="0" kern="1200" dirty="0">
                <a:solidFill>
                  <a:schemeClr val="tx1"/>
                </a:solidFill>
                <a:latin typeface="+mn-lt"/>
                <a:ea typeface="+mn-ea"/>
                <a:cs typeface="+mn-cs"/>
              </a:rPr>
              <a:t> The lack of desire to participate in the communication process is a significant barrier. There is nothing more frustrating than trying to communicate with an individual that clearly does not want to.</a:t>
            </a:r>
          </a:p>
          <a:p>
            <a:r>
              <a:rPr lang="en-GB" sz="1200" b="1" i="0" kern="1200" dirty="0">
                <a:solidFill>
                  <a:schemeClr val="tx1"/>
                </a:solidFill>
                <a:latin typeface="+mn-lt"/>
                <a:ea typeface="+mn-ea"/>
                <a:cs typeface="+mn-cs"/>
              </a:rPr>
              <a:t>Desire to Explore -</a:t>
            </a:r>
            <a:r>
              <a:rPr lang="en-GB" sz="1200" b="0" i="0" kern="1200" dirty="0">
                <a:solidFill>
                  <a:schemeClr val="tx1"/>
                </a:solidFill>
                <a:latin typeface="+mn-lt"/>
                <a:ea typeface="+mn-ea"/>
                <a:cs typeface="+mn-cs"/>
              </a:rPr>
              <a:t> Unwillingness to explore different ideas, opinions, and priorities create communication barriers every day of our lives. A clear lack of desire to explore your views, opinions, or ideas can be extremely frustrating.</a:t>
            </a: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To overcome interpersonal barriers within the workplace, here are some helpful hints:</a:t>
            </a:r>
          </a:p>
          <a:p>
            <a:r>
              <a:rPr lang="en-GB" sz="1200" b="1" i="0" kern="1200" dirty="0">
                <a:solidFill>
                  <a:schemeClr val="tx1"/>
                </a:solidFill>
                <a:latin typeface="+mn-lt"/>
                <a:ea typeface="+mn-ea"/>
                <a:cs typeface="+mn-cs"/>
              </a:rPr>
              <a:t>Use simple words to convey the message.</a:t>
            </a:r>
            <a:r>
              <a:rPr lang="en-GB" sz="1200" b="0" i="0" kern="1200" dirty="0">
                <a:solidFill>
                  <a:schemeClr val="tx1"/>
                </a:solidFill>
                <a:latin typeface="+mn-lt"/>
                <a:ea typeface="+mn-ea"/>
                <a:cs typeface="+mn-cs"/>
              </a:rPr>
              <a:t> To have an effective process of interpersonal communication, you have to simplify language. Everyone hates to decipher spoken words, reserve the deciphering to the writing and when speaking, keep it simple and easy to understand.</a:t>
            </a:r>
          </a:p>
          <a:p>
            <a:r>
              <a:rPr lang="en-GB" sz="1200" b="1" i="0" kern="1200" dirty="0">
                <a:solidFill>
                  <a:schemeClr val="tx1"/>
                </a:solidFill>
                <a:latin typeface="+mn-lt"/>
                <a:ea typeface="+mn-ea"/>
                <a:cs typeface="+mn-cs"/>
              </a:rPr>
              <a:t>Learn the art of listening.</a:t>
            </a:r>
            <a:r>
              <a:rPr lang="en-GB" sz="1200" b="0" i="0" kern="1200" dirty="0">
                <a:solidFill>
                  <a:schemeClr val="tx1"/>
                </a:solidFill>
                <a:latin typeface="+mn-lt"/>
                <a:ea typeface="+mn-ea"/>
                <a:cs typeface="+mn-cs"/>
              </a:rPr>
              <a:t> A person will always try to get his opinions across first before listening to the other person's point of view. To improve interpersonal communication, listen both attentively and proactively.</a:t>
            </a:r>
          </a:p>
          <a:p>
            <a:r>
              <a:rPr lang="en-GB" sz="1200" b="1" i="0" kern="1200" dirty="0">
                <a:solidFill>
                  <a:schemeClr val="tx1"/>
                </a:solidFill>
                <a:latin typeface="+mn-lt"/>
                <a:ea typeface="+mn-ea"/>
                <a:cs typeface="+mn-cs"/>
              </a:rPr>
              <a:t>Keep composure while communicating.</a:t>
            </a:r>
            <a:r>
              <a:rPr lang="en-GB" sz="1200" b="0" i="0" kern="1200" dirty="0">
                <a:solidFill>
                  <a:schemeClr val="tx1"/>
                </a:solidFill>
                <a:latin typeface="+mn-lt"/>
                <a:ea typeface="+mn-ea"/>
                <a:cs typeface="+mn-cs"/>
              </a:rPr>
              <a:t> The process of interpersonal communication is more effective if emotions are kept at bay. Keeping your composure while talking or negotiating with a business partner will keep you on the right track towards your goal.</a:t>
            </a:r>
          </a:p>
          <a:p>
            <a:r>
              <a:rPr lang="en-GB" sz="1200" b="1" i="0" kern="1200" dirty="0">
                <a:solidFill>
                  <a:schemeClr val="tx1"/>
                </a:solidFill>
                <a:latin typeface="+mn-lt"/>
                <a:ea typeface="+mn-ea"/>
                <a:cs typeface="+mn-cs"/>
              </a:rPr>
              <a:t>Provide constructive criticism.</a:t>
            </a:r>
            <a:r>
              <a:rPr lang="en-GB" sz="1200" b="0" i="0" kern="1200" dirty="0">
                <a:solidFill>
                  <a:schemeClr val="tx1"/>
                </a:solidFill>
                <a:latin typeface="+mn-lt"/>
                <a:ea typeface="+mn-ea"/>
                <a:cs typeface="+mn-cs"/>
              </a:rPr>
              <a:t> Constructive criticism is perhaps the best sign that you are communicating with the other person on a more personal level. Both the sender and receiver of communications may use feedback for effective interpersonal communication.</a:t>
            </a: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Emotional Barriers</a:t>
            </a:r>
          </a:p>
          <a:p>
            <a:r>
              <a:rPr lang="en-GB" sz="1200" b="1" i="0" kern="1200" dirty="0">
                <a:solidFill>
                  <a:schemeClr val="tx1"/>
                </a:solidFill>
                <a:latin typeface="+mn-lt"/>
                <a:ea typeface="+mn-ea"/>
                <a:cs typeface="+mn-cs"/>
              </a:rPr>
              <a:t>Emotional barriers</a:t>
            </a:r>
            <a:r>
              <a:rPr lang="en-GB" sz="1200" b="0" i="0" kern="1200" dirty="0">
                <a:solidFill>
                  <a:schemeClr val="tx1"/>
                </a:solidFill>
                <a:latin typeface="+mn-lt"/>
                <a:ea typeface="+mn-ea"/>
                <a:cs typeface="+mn-cs"/>
              </a:rPr>
              <a:t> can be tough to overcome, but are important to put aside to engage in conversations. We are often taught to fear the words coming out of our own mouths, as in the phrase "anything you say can and will be used against you." Overcoming this fear is difficult, but necessary. The trick is to have full confidence in what you are saying and your qualifications in saying it. People often pick up on insecurity. By believing in yourself and what you have to say, you will be able to communicate clearly without becoming overly involved in your emotions.</a:t>
            </a:r>
          </a:p>
          <a:p>
            <a:r>
              <a:rPr lang="en-GB" sz="1200" b="0" i="0" kern="1200" dirty="0">
                <a:solidFill>
                  <a:schemeClr val="tx1"/>
                </a:solidFill>
                <a:latin typeface="+mn-lt"/>
                <a:ea typeface="+mn-ea"/>
                <a:cs typeface="+mn-cs"/>
              </a:rPr>
              <a:t>Examples of emotional barriers that prevent individuals from effective communication include:</a:t>
            </a:r>
          </a:p>
          <a:p>
            <a:r>
              <a:rPr lang="en-GB" sz="1200" b="1" i="0" kern="1200" dirty="0">
                <a:solidFill>
                  <a:schemeClr val="tx1"/>
                </a:solidFill>
                <a:latin typeface="+mn-lt"/>
                <a:ea typeface="+mn-ea"/>
                <a:cs typeface="+mn-cs"/>
              </a:rPr>
              <a:t>Anger</a:t>
            </a:r>
            <a:r>
              <a:rPr lang="en-GB" sz="1200" b="0" i="0" kern="1200" dirty="0">
                <a:solidFill>
                  <a:schemeClr val="tx1"/>
                </a:solidFill>
                <a:latin typeface="+mn-lt"/>
                <a:ea typeface="+mn-ea"/>
                <a:cs typeface="+mn-cs"/>
              </a:rPr>
              <a:t> - Anger can affect the way your brain processes information given to you. For example, angry people have difficulty processing logical statements, limiting their ability to accept explanations and solutions offered by others</a:t>
            </a:r>
          </a:p>
          <a:p>
            <a:r>
              <a:rPr lang="en-GB" sz="1200" b="1" i="0" kern="1200" dirty="0">
                <a:solidFill>
                  <a:schemeClr val="tx1"/>
                </a:solidFill>
                <a:latin typeface="+mn-lt"/>
                <a:ea typeface="+mn-ea"/>
                <a:cs typeface="+mn-cs"/>
              </a:rPr>
              <a:t>Pride -</a:t>
            </a:r>
            <a:r>
              <a:rPr lang="en-GB" sz="1200" b="0" i="0" kern="1200" dirty="0">
                <a:solidFill>
                  <a:schemeClr val="tx1"/>
                </a:solidFill>
                <a:latin typeface="+mn-lt"/>
                <a:ea typeface="+mn-ea"/>
                <a:cs typeface="+mn-cs"/>
              </a:rPr>
              <a:t> The need to be right all the time will not only annoy others, it can shut down effective communication. For example, you might focus only on your perspective, or you might come up with ways to shoot down other people before you even listen to their points.</a:t>
            </a:r>
          </a:p>
          <a:p>
            <a:r>
              <a:rPr lang="en-GB" sz="1200" b="1" i="0" kern="1200" dirty="0">
                <a:solidFill>
                  <a:schemeClr val="tx1"/>
                </a:solidFill>
                <a:latin typeface="+mn-lt"/>
                <a:ea typeface="+mn-ea"/>
                <a:cs typeface="+mn-cs"/>
              </a:rPr>
              <a:t>Anxiousness -</a:t>
            </a:r>
            <a:r>
              <a:rPr lang="en-GB" sz="1200" b="0" i="0" kern="1200" dirty="0">
                <a:solidFill>
                  <a:schemeClr val="tx1"/>
                </a:solidFill>
                <a:latin typeface="+mn-lt"/>
                <a:ea typeface="+mn-ea"/>
                <a:cs typeface="+mn-cs"/>
              </a:rPr>
              <a:t> Anxiety has a negative impact on the part of your brain that manages creativity and communication skills. For example, your constant worries can hinder your ability to concentrate on the information you are giving or receiving.</a:t>
            </a:r>
          </a:p>
          <a:p>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To overcome emotional barriers within the workplace, here are some helpful hints:</a:t>
            </a:r>
          </a:p>
          <a:p>
            <a:r>
              <a:rPr lang="en-GB" sz="1200" b="1" i="0" kern="1200" dirty="0">
                <a:solidFill>
                  <a:schemeClr val="tx1"/>
                </a:solidFill>
                <a:latin typeface="+mn-lt"/>
                <a:ea typeface="+mn-ea"/>
                <a:cs typeface="+mn-cs"/>
              </a:rPr>
              <a:t>Removing Yourself.</a:t>
            </a:r>
            <a:r>
              <a:rPr lang="en-GB" sz="1200" b="0" i="0" kern="1200" dirty="0">
                <a:solidFill>
                  <a:schemeClr val="tx1"/>
                </a:solidFill>
                <a:latin typeface="+mn-lt"/>
                <a:ea typeface="+mn-ea"/>
                <a:cs typeface="+mn-cs"/>
              </a:rPr>
              <a:t> Angry people have difficulty processing logical statements, limiting their ability to accept explanations and solutions offered by others. With this in mind, remove yourself from communication until you feel you can collect your thoughts, think clearly and hold back potentially hurtful and undue comments.</a:t>
            </a:r>
          </a:p>
          <a:p>
            <a:r>
              <a:rPr lang="en-GB" sz="1200" b="1" i="0" kern="1200" dirty="0">
                <a:solidFill>
                  <a:schemeClr val="tx1"/>
                </a:solidFill>
                <a:latin typeface="+mn-lt"/>
                <a:ea typeface="+mn-ea"/>
                <a:cs typeface="+mn-cs"/>
              </a:rPr>
              <a:t>Accepting Imperfections. </a:t>
            </a:r>
            <a:r>
              <a:rPr lang="en-GB" sz="1200" b="0" i="0" kern="1200" dirty="0">
                <a:solidFill>
                  <a:schemeClr val="tx1"/>
                </a:solidFill>
                <a:latin typeface="+mn-lt"/>
                <a:ea typeface="+mn-ea"/>
                <a:cs typeface="+mn-cs"/>
              </a:rPr>
              <a:t>The drive to win every argument or get the last word often spawns from overcompensation, or trying to cover emotional insecurities with a sense of superiority. Other people might find you easier to communicate with when you accept your imperfections from time to time.</a:t>
            </a:r>
          </a:p>
          <a:p>
            <a:r>
              <a:rPr lang="en-GB" sz="1200" b="1" i="0" kern="1200" dirty="0">
                <a:solidFill>
                  <a:schemeClr val="tx1"/>
                </a:solidFill>
                <a:latin typeface="+mn-lt"/>
                <a:ea typeface="+mn-ea"/>
                <a:cs typeface="+mn-cs"/>
              </a:rPr>
              <a:t>Relaxation Exercises. </a:t>
            </a:r>
            <a:r>
              <a:rPr lang="en-GB" sz="1200" b="0" i="0" kern="1200" dirty="0">
                <a:solidFill>
                  <a:schemeClr val="tx1"/>
                </a:solidFill>
                <a:latin typeface="+mn-lt"/>
                <a:ea typeface="+mn-ea"/>
                <a:cs typeface="+mn-cs"/>
              </a:rPr>
              <a:t>While a mental health professional should address anxiety disorders such as post-traumatic stress disorder or phobias -- typical anxiety, like the anxiety you feel before giving a speech -- can be managed with relaxation exercises.</a:t>
            </a:r>
          </a:p>
          <a:p>
            <a:endParaRPr lang="en-GB" sz="1200" b="0" i="0" kern="1200" dirty="0">
              <a:solidFill>
                <a:schemeClr val="tx1"/>
              </a:solidFill>
              <a:latin typeface="+mn-lt"/>
              <a:ea typeface="+mn-ea"/>
              <a:cs typeface="+mn-cs"/>
            </a:endParaRPr>
          </a:p>
          <a:p>
            <a:endParaRPr lang="en-GB" sz="1200" b="0" i="0" kern="1200" dirty="0">
              <a:solidFill>
                <a:schemeClr val="tx1"/>
              </a:solidFill>
              <a:latin typeface="+mn-lt"/>
              <a:ea typeface="+mn-ea"/>
              <a:cs typeface="+mn-cs"/>
            </a:endParaRPr>
          </a:p>
          <a:p>
            <a:endParaRPr lang="en-GB" sz="1200" b="0" i="0" kern="1200" dirty="0">
              <a:solidFill>
                <a:schemeClr val="tx1"/>
              </a:solidFill>
              <a:latin typeface="+mn-lt"/>
              <a:ea typeface="+mn-ea"/>
              <a:cs typeface="+mn-cs"/>
            </a:endParaRPr>
          </a:p>
          <a:p>
            <a:endParaRPr lang="en-GB" sz="1200" b="0" i="0" kern="1200" dirty="0">
              <a:solidFill>
                <a:schemeClr val="tx1"/>
              </a:solidFill>
              <a:latin typeface="+mn-lt"/>
              <a:ea typeface="+mn-ea"/>
              <a:cs typeface="+mn-cs"/>
            </a:endParaRPr>
          </a:p>
          <a:p>
            <a:endParaRPr lang="en-GB" sz="1200" b="0" i="0" kern="1200" dirty="0">
              <a:solidFill>
                <a:schemeClr val="tx1"/>
              </a:solidFill>
              <a:latin typeface="+mn-lt"/>
              <a:ea typeface="+mn-ea"/>
              <a:cs typeface="+mn-cs"/>
            </a:endParaRPr>
          </a:p>
          <a:p>
            <a:endParaRPr lang="en-GB" sz="1200" b="0" i="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7FA9686-C038-4682-9590-FA4411328854}" type="slidenum">
              <a:rPr lang="en-GB" smtClean="0"/>
              <a:pPr/>
              <a:t>14</a:t>
            </a:fld>
            <a:endParaRPr lang="en-GB"/>
          </a:p>
        </p:txBody>
      </p:sp>
    </p:spTree>
    <p:extLst>
      <p:ext uri="{BB962C8B-B14F-4D97-AF65-F5344CB8AC3E}">
        <p14:creationId xmlns:p14="http://schemas.microsoft.com/office/powerpoint/2010/main" val="31877098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each of the points on the following couple of slides, ask for the group’s experiences of these barriers – either when communicating to someone or receiving communications.  Also, use your own examples to illustrate key points.  How many of these can be overcome with the right skills, techniques, knowledge, attitudes and behaviours?  If students say “Yes, but what about the other person’s skills, techniques, knowledge, etc.?”, refer to Covey’s Circle of Influence/Circle of Concern model – deal with the things within your control or influence!</a:t>
            </a:r>
          </a:p>
        </p:txBody>
      </p:sp>
      <p:sp>
        <p:nvSpPr>
          <p:cNvPr id="4" name="Slide Number Placeholder 3"/>
          <p:cNvSpPr>
            <a:spLocks noGrp="1"/>
          </p:cNvSpPr>
          <p:nvPr>
            <p:ph type="sldNum" sz="quarter" idx="10"/>
          </p:nvPr>
        </p:nvSpPr>
        <p:spPr/>
        <p:txBody>
          <a:bodyPr/>
          <a:lstStyle/>
          <a:p>
            <a:fld id="{37FA9686-C038-4682-9590-FA4411328854}" type="slidenum">
              <a:rPr lang="en-GB" smtClean="0"/>
              <a:pPr/>
              <a:t>15</a:t>
            </a:fld>
            <a:endParaRPr lang="en-GB"/>
          </a:p>
        </p:txBody>
      </p:sp>
    </p:spTree>
    <p:extLst>
      <p:ext uri="{BB962C8B-B14F-4D97-AF65-F5344CB8AC3E}">
        <p14:creationId xmlns:p14="http://schemas.microsoft.com/office/powerpoint/2010/main" val="23173509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pPr fontAlgn="base"/>
            <a:r>
              <a:rPr lang="en-GB" sz="1200" b="1" i="0" kern="1200" dirty="0">
                <a:solidFill>
                  <a:schemeClr val="tx1"/>
                </a:solidFill>
                <a:latin typeface="+mn-lt"/>
                <a:ea typeface="+mn-ea"/>
                <a:cs typeface="+mn-cs"/>
              </a:rPr>
              <a:t>Circle of influence and circle of concern</a:t>
            </a:r>
          </a:p>
          <a:p>
            <a:pPr fontAlgn="base"/>
            <a:r>
              <a:rPr lang="en-GB" sz="1200" b="0" i="0" kern="1200" dirty="0">
                <a:solidFill>
                  <a:schemeClr val="tx1"/>
                </a:solidFill>
                <a:latin typeface="+mn-lt"/>
                <a:ea typeface="+mn-ea"/>
                <a:cs typeface="+mn-cs"/>
              </a:rPr>
              <a:t>What can you change? What can’t you change?</a:t>
            </a:r>
          </a:p>
          <a:p>
            <a:pPr fontAlgn="base"/>
            <a:r>
              <a:rPr lang="en-GB" sz="1200" b="0" i="0" kern="1200" dirty="0">
                <a:solidFill>
                  <a:schemeClr val="tx1"/>
                </a:solidFill>
                <a:latin typeface="+mn-lt"/>
                <a:ea typeface="+mn-ea"/>
                <a:cs typeface="+mn-cs"/>
              </a:rPr>
              <a:t>Stephen Covey describes the habit of being proactive with what he calls the circle of concern and the circle of influence.</a:t>
            </a:r>
          </a:p>
          <a:p>
            <a:pPr fontAlgn="base"/>
            <a:r>
              <a:rPr lang="en-GB" sz="1200" b="0" i="0" kern="1200" dirty="0">
                <a:solidFill>
                  <a:schemeClr val="tx1"/>
                </a:solidFill>
                <a:latin typeface="+mn-lt"/>
                <a:ea typeface="+mn-ea"/>
                <a:cs typeface="+mn-cs"/>
              </a:rPr>
              <a:t>Your life doesn’t just “happen.” Whether you know it or not, it is carefully designed by you. The choices, after all, are yours. You choose happiness. You choose </a:t>
            </a:r>
            <a:r>
              <a:rPr lang="en-GB" sz="1200" b="0" i="0" kern="1200" dirty="0" err="1">
                <a:solidFill>
                  <a:schemeClr val="tx1"/>
                </a:solidFill>
                <a:latin typeface="+mn-lt"/>
                <a:ea typeface="+mn-ea"/>
                <a:cs typeface="+mn-cs"/>
              </a:rPr>
              <a:t>sadness.You</a:t>
            </a:r>
            <a:r>
              <a:rPr lang="en-GB" sz="1200" b="0" i="0" kern="1200" dirty="0">
                <a:solidFill>
                  <a:schemeClr val="tx1"/>
                </a:solidFill>
                <a:latin typeface="+mn-lt"/>
                <a:ea typeface="+mn-ea"/>
                <a:cs typeface="+mn-cs"/>
              </a:rPr>
              <a:t> choose ambivalence. You choose success. You choose failure. You choose courage. You choose fear. Just remember that every moment, every situation, provides a new choice. And in doing so, it gives you a perfect opportunity to do things differently to produce more positive results.</a:t>
            </a:r>
          </a:p>
          <a:p>
            <a:pPr fontAlgn="base"/>
            <a:r>
              <a:rPr lang="en-GB" sz="1200" b="0" i="0" kern="1200" dirty="0">
                <a:solidFill>
                  <a:schemeClr val="tx1"/>
                </a:solidFill>
                <a:latin typeface="+mn-lt"/>
                <a:ea typeface="+mn-ea"/>
                <a:cs typeface="+mn-cs"/>
              </a:rPr>
              <a:t>Instead of reacting to or worrying about conditions over which they have little or no control, proactive people focus their time and energy on things they can control. The problems, challenges, and opportunities we face fall into two areas–Circle of Concern and Circle of Influence.</a:t>
            </a:r>
          </a:p>
          <a:p>
            <a:pPr fontAlgn="base"/>
            <a:r>
              <a:rPr lang="en-GB" sz="1200" b="1" i="0" kern="1200" dirty="0">
                <a:solidFill>
                  <a:schemeClr val="tx1"/>
                </a:solidFill>
                <a:latin typeface="+mn-lt"/>
                <a:ea typeface="+mn-ea"/>
                <a:cs typeface="+mn-cs"/>
              </a:rPr>
              <a:t>The circle of concern:</a:t>
            </a:r>
          </a:p>
          <a:p>
            <a:pPr fontAlgn="base"/>
            <a:r>
              <a:rPr lang="en-GB" sz="1200" b="0" i="0" kern="1200" dirty="0">
                <a:solidFill>
                  <a:schemeClr val="tx1"/>
                </a:solidFill>
                <a:latin typeface="+mn-lt"/>
                <a:ea typeface="+mn-ea"/>
                <a:cs typeface="+mn-cs"/>
              </a:rPr>
              <a:t>represents the degree of focus we spend dealing with our concerns such as our health, family and work related problems.  The more time and energy people spend brooding or worrying about pressures over which </a:t>
            </a:r>
            <a:r>
              <a:rPr lang="en-GB" sz="1200" b="0" i="1" kern="1200" dirty="0">
                <a:solidFill>
                  <a:schemeClr val="tx1"/>
                </a:solidFill>
                <a:latin typeface="+mn-lt"/>
                <a:ea typeface="+mn-ea"/>
                <a:cs typeface="+mn-cs"/>
              </a:rPr>
              <a:t>they have no control</a:t>
            </a:r>
            <a:r>
              <a:rPr lang="en-GB" sz="1200" b="0" i="0" kern="1200" dirty="0">
                <a:solidFill>
                  <a:schemeClr val="tx1"/>
                </a:solidFill>
                <a:latin typeface="+mn-lt"/>
                <a:ea typeface="+mn-ea"/>
                <a:cs typeface="+mn-cs"/>
              </a:rPr>
              <a:t>, or complaining about barriers that they </a:t>
            </a:r>
            <a:r>
              <a:rPr lang="en-GB" sz="1200" b="0" i="1" kern="1200" dirty="0">
                <a:solidFill>
                  <a:schemeClr val="tx1"/>
                </a:solidFill>
                <a:latin typeface="+mn-lt"/>
                <a:ea typeface="+mn-ea"/>
                <a:cs typeface="+mn-cs"/>
              </a:rPr>
              <a:t>perceive</a:t>
            </a:r>
            <a:r>
              <a:rPr lang="en-GB" sz="1200" b="0" i="0" kern="1200" dirty="0">
                <a:solidFill>
                  <a:schemeClr val="tx1"/>
                </a:solidFill>
                <a:latin typeface="+mn-lt"/>
                <a:ea typeface="+mn-ea"/>
                <a:cs typeface="+mn-cs"/>
              </a:rPr>
              <a:t> they cannot overcome, then the more stressed and reactive they become</a:t>
            </a:r>
          </a:p>
          <a:p>
            <a:pPr fontAlgn="base"/>
            <a:r>
              <a:rPr lang="en-GB" sz="1200" b="1" i="0" kern="1200" dirty="0">
                <a:solidFill>
                  <a:schemeClr val="tx1"/>
                </a:solidFill>
                <a:latin typeface="+mn-lt"/>
                <a:ea typeface="+mn-ea"/>
                <a:cs typeface="+mn-cs"/>
              </a:rPr>
              <a:t>The circle of influence:</a:t>
            </a:r>
          </a:p>
          <a:p>
            <a:pPr fontAlgn="base"/>
            <a:r>
              <a:rPr lang="en-GB" sz="1200" b="0" i="0" kern="1200" dirty="0">
                <a:solidFill>
                  <a:schemeClr val="tx1"/>
                </a:solidFill>
                <a:latin typeface="+mn-lt"/>
                <a:ea typeface="+mn-ea"/>
                <a:cs typeface="+mn-cs"/>
              </a:rPr>
              <a:t>represents the degree of focus we place on doing things to influence some of our concerns. The more people focus on the things they can do something about and work on them, the more ‘pro-active’ and less stressed they become.  As they do this, they increase their circle of influence.</a:t>
            </a:r>
          </a:p>
          <a:p>
            <a:pPr fontAlgn="base"/>
            <a:r>
              <a:rPr lang="en-GB" sz="1200" b="0" i="0" kern="1200" dirty="0">
                <a:solidFill>
                  <a:schemeClr val="tx1"/>
                </a:solidFill>
                <a:latin typeface="+mn-lt"/>
                <a:ea typeface="+mn-ea"/>
                <a:cs typeface="+mn-cs"/>
              </a:rPr>
              <a:t>Proactive people focus their efforts on their Circle of Influence. They work on the things they can do something about: health, children, problems at work. Reactive people focus their efforts in the Circle of Concern–things over which they have little or no control: the national debt, terrorism, the weather. Gaining an awareness of the areas in which we expend our energies in is a giant step in becoming proactive.</a:t>
            </a:r>
          </a:p>
          <a:p>
            <a:endParaRPr lang="en-GB" dirty="0"/>
          </a:p>
        </p:txBody>
      </p:sp>
      <p:sp>
        <p:nvSpPr>
          <p:cNvPr id="4" name="Slide Number Placeholder 3"/>
          <p:cNvSpPr>
            <a:spLocks noGrp="1"/>
          </p:cNvSpPr>
          <p:nvPr>
            <p:ph type="sldNum" sz="quarter" idx="10"/>
          </p:nvPr>
        </p:nvSpPr>
        <p:spPr/>
        <p:txBody>
          <a:bodyPr/>
          <a:lstStyle/>
          <a:p>
            <a:fld id="{37FA9686-C038-4682-9590-FA4411328854}" type="slidenum">
              <a:rPr lang="en-GB" smtClean="0"/>
              <a:pPr/>
              <a:t>16</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FA9686-C038-4682-9590-FA4411328854}" type="slidenum">
              <a:rPr lang="en-GB" smtClean="0"/>
              <a:pPr/>
              <a:t>18</a:t>
            </a:fld>
            <a:endParaRPr lang="en-GB"/>
          </a:p>
        </p:txBody>
      </p:sp>
    </p:spTree>
    <p:extLst>
      <p:ext uri="{BB962C8B-B14F-4D97-AF65-F5344CB8AC3E}">
        <p14:creationId xmlns:p14="http://schemas.microsoft.com/office/powerpoint/2010/main" val="5785378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various levels and draw out the fact that most of us operate at Level 1 to 3.  Illustrate this by asking how many times students have to ask what was just said?!  Or can you repeat that please?  Or worse, just forget about it!  </a:t>
            </a:r>
          </a:p>
          <a:p>
            <a:r>
              <a:rPr lang="en-GB" dirty="0"/>
              <a:t>Explain what each level means, and how only 4 &amp; 5 are acceptable!  Ask the group ‘why’ is this the case?  Discuss their comments.  Main point is that anything less than active listening is likely to lead to </a:t>
            </a:r>
            <a:r>
              <a:rPr lang="en-GB" dirty="0" err="1"/>
              <a:t>mis</a:t>
            </a:r>
            <a:r>
              <a:rPr lang="en-GB" dirty="0"/>
              <a:t>-communication!</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i="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i="0" kern="1200" dirty="0">
              <a:solidFill>
                <a:schemeClr val="tx1"/>
              </a:solidFill>
              <a:latin typeface="+mn-lt"/>
              <a:ea typeface="+mn-ea"/>
              <a:cs typeface="+mn-cs"/>
            </a:endParaRPr>
          </a:p>
          <a:p>
            <a:r>
              <a:rPr lang="en-GB" sz="1200" b="0" i="0" kern="1200" dirty="0">
                <a:solidFill>
                  <a:schemeClr val="tx1"/>
                </a:solidFill>
                <a:latin typeface="+mn-lt"/>
                <a:ea typeface="+mn-ea"/>
                <a:cs typeface="+mn-cs"/>
              </a:rPr>
              <a:t>At the first four (4) levels, the listener hears with their own frame of reference in mind.  </a:t>
            </a:r>
          </a:p>
          <a:p>
            <a:r>
              <a:rPr lang="en-GB" sz="1200" b="0" i="0" kern="1200" dirty="0">
                <a:solidFill>
                  <a:schemeClr val="tx1"/>
                </a:solidFill>
                <a:latin typeface="+mn-lt"/>
                <a:ea typeface="+mn-ea"/>
                <a:cs typeface="+mn-cs"/>
              </a:rPr>
              <a:t>But it is at Level 5 that true communication occurs.  This is where the listener attempts to see things from the other person's perspective or point of view, not with your own filter/</a:t>
            </a:r>
            <a:r>
              <a:rPr lang="en-GB" sz="1200" b="0" i="0" kern="1200" dirty="0" err="1">
                <a:solidFill>
                  <a:schemeClr val="tx1"/>
                </a:solidFill>
                <a:latin typeface="+mn-lt"/>
                <a:ea typeface="+mn-ea"/>
                <a:cs typeface="+mn-cs"/>
              </a:rPr>
              <a:t>lense</a:t>
            </a:r>
            <a:r>
              <a:rPr lang="en-GB" sz="1200" b="0" i="0" kern="1200" dirty="0">
                <a:solidFill>
                  <a:schemeClr val="tx1"/>
                </a:solidFill>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i="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latin typeface="+mn-lt"/>
                <a:ea typeface="+mn-ea"/>
                <a:cs typeface="+mn-cs"/>
              </a:rPr>
              <a:t>Level 1:  Ignoring</a:t>
            </a:r>
            <a:endParaRPr lang="en-GB" sz="1200" b="0" i="0" kern="1200" dirty="0">
              <a:solidFill>
                <a:schemeClr val="tx1"/>
              </a:solidFill>
              <a:latin typeface="+mn-lt"/>
              <a:ea typeface="+mn-ea"/>
              <a:cs typeface="+mn-cs"/>
            </a:endParaRPr>
          </a:p>
          <a:p>
            <a:r>
              <a:rPr lang="en-GB" sz="1200" b="0" i="0" kern="1200" dirty="0">
                <a:solidFill>
                  <a:schemeClr val="tx1"/>
                </a:solidFill>
                <a:latin typeface="+mn-lt"/>
                <a:ea typeface="+mn-ea"/>
                <a:cs typeface="+mn-cs"/>
              </a:rPr>
              <a:t>If you have ever been ignored there is no doubt about it.  You are talking but the other person is not giving any attention to what you are saying.  </a:t>
            </a:r>
          </a:p>
          <a:p>
            <a:r>
              <a:rPr lang="en-GB" sz="1200" b="0" i="0" kern="1200" dirty="0">
                <a:solidFill>
                  <a:schemeClr val="tx1"/>
                </a:solidFill>
                <a:latin typeface="+mn-lt"/>
                <a:ea typeface="+mn-ea"/>
                <a:cs typeface="+mn-cs"/>
              </a:rPr>
              <a:t>Now, it is possible the person did not hear you.  If that is the case, it is not ignoring.  </a:t>
            </a:r>
          </a:p>
          <a:p>
            <a:r>
              <a:rPr lang="en-GB" sz="1200" b="1" i="0" kern="1200" dirty="0">
                <a:solidFill>
                  <a:schemeClr val="tx1"/>
                </a:solidFill>
                <a:latin typeface="+mn-lt"/>
                <a:ea typeface="+mn-ea"/>
                <a:cs typeface="+mn-cs"/>
              </a:rPr>
              <a:t>Level 2:  Pretend Listening</a:t>
            </a:r>
          </a:p>
          <a:p>
            <a:r>
              <a:rPr lang="en-GB" sz="1200" b="0" i="0" kern="1200" dirty="0">
                <a:solidFill>
                  <a:schemeClr val="tx1"/>
                </a:solidFill>
                <a:latin typeface="+mn-lt"/>
                <a:ea typeface="+mn-ea"/>
                <a:cs typeface="+mn-cs"/>
              </a:rPr>
              <a:t>To truly hear someone takes time and attention.  </a:t>
            </a:r>
          </a:p>
          <a:p>
            <a:r>
              <a:rPr lang="en-GB" sz="1200" b="0" i="0" kern="1200" dirty="0">
                <a:solidFill>
                  <a:schemeClr val="tx1"/>
                </a:solidFill>
                <a:latin typeface="+mn-lt"/>
                <a:ea typeface="+mn-ea"/>
                <a:cs typeface="+mn-cs"/>
              </a:rPr>
              <a:t>Pretend listeners give you the impression they hear what you say, and they may hear some of your words, but they are not "present."  </a:t>
            </a:r>
          </a:p>
          <a:p>
            <a:r>
              <a:rPr lang="en-GB" sz="1200" b="0" i="0" kern="1200" dirty="0">
                <a:solidFill>
                  <a:schemeClr val="tx1"/>
                </a:solidFill>
                <a:latin typeface="+mn-lt"/>
                <a:ea typeface="+mn-ea"/>
                <a:cs typeface="+mn-cs"/>
              </a:rPr>
              <a:t>They may nod their head or offer another gesture to indicate they are listening, but they are not giving you their full attention.</a:t>
            </a:r>
          </a:p>
          <a:p>
            <a:endParaRPr lang="en-GB" sz="1200" b="0" i="0" kern="1200" dirty="0">
              <a:solidFill>
                <a:schemeClr val="tx1"/>
              </a:solidFill>
              <a:latin typeface="+mn-lt"/>
              <a:ea typeface="+mn-ea"/>
              <a:cs typeface="+mn-cs"/>
            </a:endParaRPr>
          </a:p>
          <a:p>
            <a:r>
              <a:rPr lang="en-GB" sz="1200" b="1" i="0" kern="1200" dirty="0">
                <a:solidFill>
                  <a:schemeClr val="tx1"/>
                </a:solidFill>
                <a:latin typeface="+mn-lt"/>
                <a:ea typeface="+mn-ea"/>
                <a:cs typeface="+mn-cs"/>
              </a:rPr>
              <a:t>Level 3:  Selective Listening</a:t>
            </a:r>
          </a:p>
          <a:p>
            <a:r>
              <a:rPr lang="en-GB" sz="1200" b="0" i="0" kern="1200" dirty="0">
                <a:solidFill>
                  <a:schemeClr val="tx1"/>
                </a:solidFill>
                <a:latin typeface="+mn-lt"/>
                <a:ea typeface="+mn-ea"/>
                <a:cs typeface="+mn-cs"/>
              </a:rPr>
              <a:t>The next level is selective listening.  The person who listens selectively only wants part of the message, but not all.  They are probably the person who says, "So, what's your point?"</a:t>
            </a:r>
          </a:p>
          <a:p>
            <a:r>
              <a:rPr lang="en-GB" sz="1200" b="0" i="0" kern="1200" dirty="0">
                <a:solidFill>
                  <a:schemeClr val="tx1"/>
                </a:solidFill>
                <a:latin typeface="+mn-lt"/>
                <a:ea typeface="+mn-ea"/>
                <a:cs typeface="+mn-cs"/>
              </a:rPr>
              <a:t>They are quick to interrupt the person who is speaking or they have the tendency to finish the other person's sentences.  </a:t>
            </a:r>
          </a:p>
          <a:p>
            <a:r>
              <a:rPr lang="en-GB" sz="1200" b="1" i="0" kern="1200" dirty="0">
                <a:solidFill>
                  <a:schemeClr val="tx1"/>
                </a:solidFill>
                <a:latin typeface="+mn-lt"/>
                <a:ea typeface="+mn-ea"/>
                <a:cs typeface="+mn-cs"/>
              </a:rPr>
              <a:t>Level 4: Attentive Listening</a:t>
            </a:r>
          </a:p>
          <a:p>
            <a:r>
              <a:rPr lang="en-GB" sz="1200" b="0" i="0" kern="1200" dirty="0">
                <a:solidFill>
                  <a:schemeClr val="tx1"/>
                </a:solidFill>
                <a:latin typeface="+mn-lt"/>
                <a:ea typeface="+mn-ea"/>
                <a:cs typeface="+mn-cs"/>
              </a:rPr>
              <a:t>Attentive listeners offer their time and attention.  But they are one step short of being empathic listeners because attentive listeners hear from their frame of reference.  They don't try to put themselves in the other person's shoes.</a:t>
            </a:r>
          </a:p>
          <a:p>
            <a:br>
              <a:rPr lang="en-GB" sz="1200" b="1" i="0" kern="1200" dirty="0">
                <a:solidFill>
                  <a:schemeClr val="tx1"/>
                </a:solidFill>
                <a:latin typeface="+mn-lt"/>
                <a:ea typeface="+mn-ea"/>
                <a:cs typeface="+mn-cs"/>
              </a:rPr>
            </a:br>
            <a:r>
              <a:rPr lang="en-GB" sz="1200" b="1" i="0" kern="1200" dirty="0">
                <a:solidFill>
                  <a:schemeClr val="tx1"/>
                </a:solidFill>
                <a:latin typeface="+mn-lt"/>
                <a:ea typeface="+mn-ea"/>
                <a:cs typeface="+mn-cs"/>
              </a:rPr>
              <a:t>Level 5:  Empathic Listening</a:t>
            </a:r>
          </a:p>
          <a:p>
            <a:r>
              <a:rPr lang="en-GB" sz="1200" b="0" i="0" kern="1200" dirty="0">
                <a:solidFill>
                  <a:schemeClr val="tx1"/>
                </a:solidFill>
                <a:latin typeface="+mn-lt"/>
                <a:ea typeface="+mn-ea"/>
                <a:cs typeface="+mn-cs"/>
              </a:rPr>
              <a:t>Empathic listening is intentional.  The person who develop this skill listens not only to the other person's words, they listen for what the other person means. They are willing to give their time AND full attention to truly hear the other person. </a:t>
            </a:r>
          </a:p>
          <a:p>
            <a:pPr fontAlgn="t"/>
            <a:r>
              <a:rPr lang="en-GB" sz="1200" b="0" i="1" kern="1200" dirty="0">
                <a:solidFill>
                  <a:schemeClr val="tx1"/>
                </a:solidFill>
                <a:latin typeface="+mn-lt"/>
                <a:ea typeface="+mn-ea"/>
                <a:cs typeface="+mn-cs"/>
              </a:rPr>
              <a:t>"To truly listen means to transcend your autobiography, to get out of your own frame of reference, out of your own value system, out of your own history and judging tendencies, and to get deeply into the frame of reference or viewpoint of another person.  This is called empathic listening.  It is a very, very rare skill.  But it is more than a skill.  Much more."</a:t>
            </a:r>
            <a:endParaRPr lang="en-GB" sz="1200" b="0" i="0" kern="120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7FA9686-C038-4682-9590-FA4411328854}" type="slidenum">
              <a:rPr lang="en-GB" smtClean="0"/>
              <a:pPr/>
              <a:t>19</a:t>
            </a:fld>
            <a:endParaRPr lang="en-GB"/>
          </a:p>
        </p:txBody>
      </p:sp>
    </p:spTree>
    <p:extLst>
      <p:ext uri="{BB962C8B-B14F-4D97-AF65-F5344CB8AC3E}">
        <p14:creationId xmlns:p14="http://schemas.microsoft.com/office/powerpoint/2010/main" val="41686283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Tell the group they need to listen carefully (some of them will read, rather than listen…does this cause a problem for them?).  No notes</a:t>
            </a:r>
          </a:p>
        </p:txBody>
      </p:sp>
      <p:sp>
        <p:nvSpPr>
          <p:cNvPr id="4" name="Slide Number Placeholder 3"/>
          <p:cNvSpPr>
            <a:spLocks noGrp="1"/>
          </p:cNvSpPr>
          <p:nvPr>
            <p:ph type="sldNum" sz="quarter" idx="10"/>
          </p:nvPr>
        </p:nvSpPr>
        <p:spPr/>
        <p:txBody>
          <a:bodyPr/>
          <a:lstStyle/>
          <a:p>
            <a:fld id="{37FA9686-C038-4682-9590-FA4411328854}" type="slidenum">
              <a:rPr lang="en-GB" smtClean="0"/>
              <a:pPr/>
              <a:t>21</a:t>
            </a:fld>
            <a:endParaRPr lang="en-GB"/>
          </a:p>
        </p:txBody>
      </p:sp>
    </p:spTree>
    <p:extLst>
      <p:ext uri="{BB962C8B-B14F-4D97-AF65-F5344CB8AC3E}">
        <p14:creationId xmlns:p14="http://schemas.microsoft.com/office/powerpoint/2010/main" val="31221260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these points with the group.</a:t>
            </a:r>
          </a:p>
        </p:txBody>
      </p:sp>
      <p:sp>
        <p:nvSpPr>
          <p:cNvPr id="4" name="Slide Number Placeholder 3"/>
          <p:cNvSpPr>
            <a:spLocks noGrp="1"/>
          </p:cNvSpPr>
          <p:nvPr>
            <p:ph type="sldNum" sz="quarter" idx="10"/>
          </p:nvPr>
        </p:nvSpPr>
        <p:spPr/>
        <p:txBody>
          <a:bodyPr/>
          <a:lstStyle/>
          <a:p>
            <a:fld id="{37FA9686-C038-4682-9590-FA4411328854}" type="slidenum">
              <a:rPr lang="en-GB" smtClean="0"/>
              <a:pPr/>
              <a:t>27</a:t>
            </a:fld>
            <a:endParaRPr lang="en-GB"/>
          </a:p>
        </p:txBody>
      </p:sp>
    </p:spTree>
    <p:extLst>
      <p:ext uri="{BB962C8B-B14F-4D97-AF65-F5344CB8AC3E}">
        <p14:creationId xmlns:p14="http://schemas.microsoft.com/office/powerpoint/2010/main" val="38667263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also the basis of great coaching skills!</a:t>
            </a:r>
          </a:p>
        </p:txBody>
      </p:sp>
      <p:sp>
        <p:nvSpPr>
          <p:cNvPr id="4" name="Slide Number Placeholder 3"/>
          <p:cNvSpPr>
            <a:spLocks noGrp="1"/>
          </p:cNvSpPr>
          <p:nvPr>
            <p:ph type="sldNum" sz="quarter" idx="10"/>
          </p:nvPr>
        </p:nvSpPr>
        <p:spPr/>
        <p:txBody>
          <a:bodyPr/>
          <a:lstStyle/>
          <a:p>
            <a:fld id="{37FA9686-C038-4682-9590-FA4411328854}" type="slidenum">
              <a:rPr lang="en-GB" smtClean="0"/>
              <a:pPr/>
              <a:t>28</a:t>
            </a:fld>
            <a:endParaRPr lang="en-GB"/>
          </a:p>
        </p:txBody>
      </p:sp>
    </p:spTree>
    <p:extLst>
      <p:ext uri="{BB962C8B-B14F-4D97-AF65-F5344CB8AC3E}">
        <p14:creationId xmlns:p14="http://schemas.microsoft.com/office/powerpoint/2010/main" val="20069054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Draw up the 4 quadrant Communication Styles Matrix with just the titles for each section, and ask them to copy it and put their own scores on the diagram. (or give them handouts of the diagram – whichever works better).</a:t>
            </a:r>
          </a:p>
        </p:txBody>
      </p:sp>
      <p:sp>
        <p:nvSpPr>
          <p:cNvPr id="4" name="Slide Number Placeholder 3"/>
          <p:cNvSpPr>
            <a:spLocks noGrp="1"/>
          </p:cNvSpPr>
          <p:nvPr>
            <p:ph type="sldNum" sz="quarter" idx="10"/>
          </p:nvPr>
        </p:nvSpPr>
        <p:spPr/>
        <p:txBody>
          <a:bodyPr/>
          <a:lstStyle/>
          <a:p>
            <a:fld id="{37FA9686-C038-4682-9590-FA4411328854}" type="slidenum">
              <a:rPr lang="en-GB" smtClean="0"/>
              <a:pPr/>
              <a:t>29</a:t>
            </a:fld>
            <a:endParaRPr lang="en-GB"/>
          </a:p>
        </p:txBody>
      </p:sp>
    </p:spTree>
    <p:extLst>
      <p:ext uri="{BB962C8B-B14F-4D97-AF65-F5344CB8AC3E}">
        <p14:creationId xmlns:p14="http://schemas.microsoft.com/office/powerpoint/2010/main" val="16642788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these with the group.  How are each of these forms of communication?  Use the animal kingdom analogies to help.  Do we communicate with after shaves and perfumes?  What are we communicating?  What about taste?  How does that work?  Lead a discussion.  Is it less obviously used in Humans?  Why is this?  What about Strawberry flavoured lipsticks?  Do certain tastes bring back memories?  Could others communicate with you if they knew this?</a:t>
            </a:r>
          </a:p>
        </p:txBody>
      </p:sp>
      <p:sp>
        <p:nvSpPr>
          <p:cNvPr id="4" name="Slide Number Placeholder 3"/>
          <p:cNvSpPr>
            <a:spLocks noGrp="1"/>
          </p:cNvSpPr>
          <p:nvPr>
            <p:ph type="sldNum" sz="quarter" idx="10"/>
          </p:nvPr>
        </p:nvSpPr>
        <p:spPr/>
        <p:txBody>
          <a:bodyPr/>
          <a:lstStyle/>
          <a:p>
            <a:fld id="{37FA9686-C038-4682-9590-FA4411328854}" type="slidenum">
              <a:rPr lang="en-GB" smtClean="0"/>
              <a:pPr/>
              <a:t>30</a:t>
            </a:fld>
            <a:endParaRPr lang="en-GB"/>
          </a:p>
        </p:txBody>
      </p:sp>
    </p:spTree>
    <p:extLst>
      <p:ext uri="{BB962C8B-B14F-4D97-AF65-F5344CB8AC3E}">
        <p14:creationId xmlns:p14="http://schemas.microsoft.com/office/powerpoint/2010/main" val="8812654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group, “Why?”   Discuss their responses, and draw out learning.</a:t>
            </a:r>
          </a:p>
        </p:txBody>
      </p:sp>
      <p:sp>
        <p:nvSpPr>
          <p:cNvPr id="4" name="Slide Number Placeholder 3"/>
          <p:cNvSpPr>
            <a:spLocks noGrp="1"/>
          </p:cNvSpPr>
          <p:nvPr>
            <p:ph type="sldNum" sz="quarter" idx="10"/>
          </p:nvPr>
        </p:nvSpPr>
        <p:spPr/>
        <p:txBody>
          <a:bodyPr/>
          <a:lstStyle/>
          <a:p>
            <a:fld id="{37FA9686-C038-4682-9590-FA4411328854}" type="slidenum">
              <a:rPr lang="en-GB" smtClean="0"/>
              <a:pPr/>
              <a:t>31</a:t>
            </a:fld>
            <a:endParaRPr lang="en-GB"/>
          </a:p>
        </p:txBody>
      </p:sp>
    </p:spTree>
    <p:extLst>
      <p:ext uri="{BB962C8B-B14F-4D97-AF65-F5344CB8AC3E}">
        <p14:creationId xmlns:p14="http://schemas.microsoft.com/office/powerpoint/2010/main" val="34505375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Lead a discussion and ask open and probing questions to highlight good ideas and techniques, and to surface bad ideas and techniques.</a:t>
            </a:r>
          </a:p>
        </p:txBody>
      </p:sp>
      <p:sp>
        <p:nvSpPr>
          <p:cNvPr id="4" name="Slide Number Placeholder 3"/>
          <p:cNvSpPr>
            <a:spLocks noGrp="1"/>
          </p:cNvSpPr>
          <p:nvPr>
            <p:ph type="sldNum" sz="quarter" idx="10"/>
          </p:nvPr>
        </p:nvSpPr>
        <p:spPr/>
        <p:txBody>
          <a:bodyPr/>
          <a:lstStyle/>
          <a:p>
            <a:fld id="{37FA9686-C038-4682-9590-FA4411328854}" type="slidenum">
              <a:rPr lang="en-GB" smtClean="0"/>
              <a:pPr/>
              <a:t>32</a:t>
            </a:fld>
            <a:endParaRPr lang="en-GB"/>
          </a:p>
        </p:txBody>
      </p:sp>
    </p:spTree>
    <p:extLst>
      <p:ext uri="{BB962C8B-B14F-4D97-AF65-F5344CB8AC3E}">
        <p14:creationId xmlns:p14="http://schemas.microsoft.com/office/powerpoint/2010/main" val="25346169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are the main challenges?  Very little non-verbal signalling.  Perhaps silences? Sighs? Increase/decrease in volume? Voice catching or trembling?  You have to be listening to pick up on these signals – not easy!</a:t>
            </a:r>
          </a:p>
        </p:txBody>
      </p:sp>
      <p:sp>
        <p:nvSpPr>
          <p:cNvPr id="4" name="Slide Number Placeholder 3"/>
          <p:cNvSpPr>
            <a:spLocks noGrp="1"/>
          </p:cNvSpPr>
          <p:nvPr>
            <p:ph type="sldNum" sz="quarter" idx="10"/>
          </p:nvPr>
        </p:nvSpPr>
        <p:spPr/>
        <p:txBody>
          <a:bodyPr/>
          <a:lstStyle/>
          <a:p>
            <a:fld id="{37FA9686-C038-4682-9590-FA4411328854}" type="slidenum">
              <a:rPr lang="en-GB" smtClean="0"/>
              <a:pPr/>
              <a:t>36</a:t>
            </a:fld>
            <a:endParaRPr lang="en-GB"/>
          </a:p>
        </p:txBody>
      </p:sp>
    </p:spTree>
    <p:extLst>
      <p:ext uri="{BB962C8B-B14F-4D97-AF65-F5344CB8AC3E}">
        <p14:creationId xmlns:p14="http://schemas.microsoft.com/office/powerpoint/2010/main" val="15756072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these points with the group.  Have they ever given bad news?  Did they take time to prepare or ‘wing it’?  How did it work out  Have they ever received bad news?  How was it done?  What lessons are there to learn?</a:t>
            </a:r>
          </a:p>
        </p:txBody>
      </p:sp>
      <p:sp>
        <p:nvSpPr>
          <p:cNvPr id="4" name="Slide Number Placeholder 3"/>
          <p:cNvSpPr>
            <a:spLocks noGrp="1"/>
          </p:cNvSpPr>
          <p:nvPr>
            <p:ph type="sldNum" sz="quarter" idx="10"/>
          </p:nvPr>
        </p:nvSpPr>
        <p:spPr/>
        <p:txBody>
          <a:bodyPr/>
          <a:lstStyle/>
          <a:p>
            <a:fld id="{37FA9686-C038-4682-9590-FA4411328854}" type="slidenum">
              <a:rPr lang="en-GB" smtClean="0"/>
              <a:pPr/>
              <a:t>37</a:t>
            </a:fld>
            <a:endParaRPr lang="en-GB"/>
          </a:p>
        </p:txBody>
      </p:sp>
    </p:spTree>
    <p:extLst>
      <p:ext uri="{BB962C8B-B14F-4D97-AF65-F5344CB8AC3E}">
        <p14:creationId xmlns:p14="http://schemas.microsoft.com/office/powerpoint/2010/main" val="3439415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them to think back to the session where we discussed conflict in a team, in order to respond to these questions.</a:t>
            </a:r>
          </a:p>
          <a:p>
            <a:endParaRPr lang="en-GB" dirty="0"/>
          </a:p>
          <a:p>
            <a:endParaRPr lang="en-GB" dirty="0"/>
          </a:p>
          <a:p>
            <a:endParaRPr lang="en-GB" dirty="0"/>
          </a:p>
          <a:p>
            <a:pPr fontAlgn="base"/>
            <a:r>
              <a:rPr lang="en-GB" sz="1200" b="0" i="0" kern="1200" dirty="0">
                <a:solidFill>
                  <a:schemeClr val="tx1"/>
                </a:solidFill>
                <a:latin typeface="+mn-lt"/>
                <a:ea typeface="+mn-ea"/>
                <a:cs typeface="+mn-cs"/>
              </a:rPr>
              <a:t>Conflict is pretty much inevitable when you work with others.</a:t>
            </a:r>
          </a:p>
          <a:p>
            <a:pPr fontAlgn="base"/>
            <a:r>
              <a:rPr lang="en-GB" sz="1200" b="0" i="0" kern="1200" dirty="0">
                <a:solidFill>
                  <a:schemeClr val="tx1"/>
                </a:solidFill>
                <a:latin typeface="+mn-lt"/>
                <a:ea typeface="+mn-ea"/>
                <a:cs typeface="+mn-cs"/>
              </a:rPr>
              <a:t>People have different viewpoints and, under the right set of circumstances, those differences escalate to conflict. How you handle that conflict determines whether it works to the team's advantage, or contributes to its demise.</a:t>
            </a:r>
          </a:p>
          <a:p>
            <a:pPr fontAlgn="base"/>
            <a:r>
              <a:rPr lang="en-GB" sz="1200" b="0" i="0" kern="1200" dirty="0">
                <a:solidFill>
                  <a:schemeClr val="tx1"/>
                </a:solidFill>
                <a:latin typeface="+mn-lt"/>
                <a:ea typeface="+mn-ea"/>
                <a:cs typeface="+mn-cs"/>
              </a:rPr>
              <a:t>You can choose to ignore it, complain about it, blame someone for it, or try to deal with it through hints and suggestions; or you can be direct, clarify what is going on, and attempt to reach a resolution through common techniques like negotiation or compromise. It's clear that conflict has to be dealt with, but the question is how: it has to be dealt with constructively and with a plan, otherwise it's too easy to get pulled into the argument and create an even larger mess.</a:t>
            </a:r>
          </a:p>
          <a:p>
            <a:pPr fontAlgn="base"/>
            <a:r>
              <a:rPr lang="en-GB" sz="1200" b="0" i="0" kern="1200" dirty="0">
                <a:solidFill>
                  <a:schemeClr val="tx1"/>
                </a:solidFill>
                <a:latin typeface="+mn-lt"/>
                <a:ea typeface="+mn-ea"/>
                <a:cs typeface="+mn-cs"/>
              </a:rPr>
              <a:t>Conflict isn't necessarily a bad thing, though. Healthy and constructive conflict is a component of high-functioning teams. Conflict arises from differences between people; the same differences that often make diverse teams more effective than those made up of people with similar experience. When people with varying viewpoints, experiences, skills, and opinions are tasked with a project or challenge, the combined effort can far surpass what any group of similar individual could achieve. Team members must be open to these differences and not let them rise into full-blown disputes.</a:t>
            </a:r>
          </a:p>
          <a:p>
            <a:pPr fontAlgn="base"/>
            <a:r>
              <a:rPr lang="en-GB" sz="1200" b="0" i="0" kern="1200" dirty="0">
                <a:solidFill>
                  <a:schemeClr val="tx1"/>
                </a:solidFill>
                <a:latin typeface="+mn-lt"/>
                <a:ea typeface="+mn-ea"/>
                <a:cs typeface="+mn-cs"/>
              </a:rPr>
              <a:t>Understanding and appreciating the various viewpoints involved in conflict are key factors in its resolution. These are key skills for all team members to develop. The important thing is to maintain a healthy balance of constructive difference of opinion, and avoid negative conflict that's destructive and disruptive.</a:t>
            </a:r>
          </a:p>
          <a:p>
            <a:pPr fontAlgn="base"/>
            <a:r>
              <a:rPr lang="en-GB" sz="1200" b="0" i="0" kern="1200" dirty="0">
                <a:solidFill>
                  <a:schemeClr val="tx1"/>
                </a:solidFill>
                <a:latin typeface="+mn-lt"/>
                <a:ea typeface="+mn-ea"/>
                <a:cs typeface="+mn-cs"/>
              </a:rPr>
              <a:t>Getting to, and maintaining, that balance requires well-developed team skills, particularly the ability to resolve conflict when it does happens, and the ability to keep it healthy and avoid conflict in the day-to-day course of team working. Let's look at conflict resolution first, then at preventing it.</a:t>
            </a:r>
          </a:p>
          <a:p>
            <a:pPr fontAlgn="base"/>
            <a:r>
              <a:rPr lang="en-GB" sz="1200" b="1" i="0" kern="1200" dirty="0">
                <a:solidFill>
                  <a:schemeClr val="tx1"/>
                </a:solidFill>
                <a:latin typeface="+mn-lt"/>
                <a:ea typeface="+mn-ea"/>
                <a:cs typeface="+mn-cs"/>
              </a:rPr>
              <a:t>Resolving Conflict</a:t>
            </a:r>
          </a:p>
          <a:p>
            <a:pPr fontAlgn="base"/>
            <a:r>
              <a:rPr lang="en-GB" sz="1200" b="0" i="0" kern="1200" dirty="0">
                <a:solidFill>
                  <a:schemeClr val="tx1"/>
                </a:solidFill>
                <a:latin typeface="+mn-lt"/>
                <a:ea typeface="+mn-ea"/>
                <a:cs typeface="+mn-cs"/>
              </a:rPr>
              <a:t>When a team oversteps the mark of healthy difference of opinion, resolving conflict requires respect and patience. The human experience of conflict involves our emotions, perceptions, and actions; we experience it on all three levels, and we need to address all three levels to resolve it. We must replace the negative experiences with positive ones.</a:t>
            </a:r>
          </a:p>
          <a:p>
            <a:pPr fontAlgn="base"/>
            <a:r>
              <a:rPr lang="en-GB" sz="1200" b="0" i="0" kern="1200" dirty="0">
                <a:solidFill>
                  <a:schemeClr val="tx1"/>
                </a:solidFill>
                <a:latin typeface="+mn-lt"/>
                <a:ea typeface="+mn-ea"/>
                <a:cs typeface="+mn-cs"/>
              </a:rPr>
              <a:t>The three-stage process below is a form of mediation process, which helps team members to do this:</a:t>
            </a:r>
          </a:p>
          <a:p>
            <a:pPr fontAlgn="base"/>
            <a:r>
              <a:rPr lang="en-GB" sz="1200" b="1" i="0" kern="1200" dirty="0">
                <a:solidFill>
                  <a:schemeClr val="tx1"/>
                </a:solidFill>
                <a:latin typeface="+mn-lt"/>
                <a:ea typeface="+mn-ea"/>
                <a:cs typeface="+mn-cs"/>
              </a:rPr>
              <a:t>Step 1: Prepare for Resolution</a:t>
            </a:r>
          </a:p>
          <a:p>
            <a:pPr fontAlgn="base"/>
            <a:r>
              <a:rPr lang="en-GB" sz="1200" b="1" i="0" kern="1200" dirty="0">
                <a:solidFill>
                  <a:schemeClr val="tx1"/>
                </a:solidFill>
                <a:latin typeface="+mn-lt"/>
                <a:ea typeface="+mn-ea"/>
                <a:cs typeface="+mn-cs"/>
              </a:rPr>
              <a:t>Acknowledge the conflict</a:t>
            </a:r>
            <a:r>
              <a:rPr lang="en-GB" sz="1200" b="0" i="0" kern="1200" dirty="0">
                <a:solidFill>
                  <a:schemeClr val="tx1"/>
                </a:solidFill>
                <a:latin typeface="+mn-lt"/>
                <a:ea typeface="+mn-ea"/>
                <a:cs typeface="+mn-cs"/>
              </a:rPr>
              <a:t> – The conflict has to be acknowledged before it can be managed and resolved. The tendency is for people to ignore the first signs of conflict, perhaps as it seems trivial, or is difficult to differentiate from the normal, healthy debate that teams can thrive on. If you are concerned about the conflict in your team, discuss it with other members. Once the team recognizes the issue, it can start the process of resolution.</a:t>
            </a:r>
          </a:p>
          <a:p>
            <a:pPr fontAlgn="base"/>
            <a:r>
              <a:rPr lang="en-GB" sz="1200" b="1" i="0" kern="1200" dirty="0">
                <a:solidFill>
                  <a:schemeClr val="tx1"/>
                </a:solidFill>
                <a:latin typeface="+mn-lt"/>
                <a:ea typeface="+mn-ea"/>
                <a:cs typeface="+mn-cs"/>
              </a:rPr>
              <a:t>Discuss the impact</a:t>
            </a:r>
            <a:r>
              <a:rPr lang="en-GB" sz="1200" b="0" i="0" kern="1200" dirty="0">
                <a:solidFill>
                  <a:schemeClr val="tx1"/>
                </a:solidFill>
                <a:latin typeface="+mn-lt"/>
                <a:ea typeface="+mn-ea"/>
                <a:cs typeface="+mn-cs"/>
              </a:rPr>
              <a:t> – As a team, discuss the impact the conflict is having on team dynamics and performance.</a:t>
            </a:r>
          </a:p>
          <a:p>
            <a:pPr fontAlgn="base"/>
            <a:r>
              <a:rPr lang="en-GB" sz="1200" b="1" i="0" kern="1200" dirty="0">
                <a:solidFill>
                  <a:schemeClr val="tx1"/>
                </a:solidFill>
                <a:latin typeface="+mn-lt"/>
                <a:ea typeface="+mn-ea"/>
                <a:cs typeface="+mn-cs"/>
              </a:rPr>
              <a:t>Agree to a cooperative process</a:t>
            </a:r>
            <a:r>
              <a:rPr lang="en-GB" sz="1200" b="0" i="0" kern="1200" dirty="0">
                <a:solidFill>
                  <a:schemeClr val="tx1"/>
                </a:solidFill>
                <a:latin typeface="+mn-lt"/>
                <a:ea typeface="+mn-ea"/>
                <a:cs typeface="+mn-cs"/>
              </a:rPr>
              <a:t> – Everyone involved must agree to cooperate in to resolve the conflict. This means putting the team first, and may involve setting aside your opinion or ideas for the time being. If someone wants to win more than he or she wants to resolve the conflict, you may find yourself at a stalemate.</a:t>
            </a:r>
          </a:p>
          <a:p>
            <a:pPr fontAlgn="base"/>
            <a:r>
              <a:rPr lang="en-GB" sz="1200" b="1" i="0" kern="1200" dirty="0">
                <a:solidFill>
                  <a:schemeClr val="tx1"/>
                </a:solidFill>
                <a:latin typeface="+mn-lt"/>
                <a:ea typeface="+mn-ea"/>
                <a:cs typeface="+mn-cs"/>
              </a:rPr>
              <a:t>Agree to communicate</a:t>
            </a:r>
            <a:r>
              <a:rPr lang="en-GB" sz="1200" b="0" i="0" kern="1200" dirty="0">
                <a:solidFill>
                  <a:schemeClr val="tx1"/>
                </a:solidFill>
                <a:latin typeface="+mn-lt"/>
                <a:ea typeface="+mn-ea"/>
                <a:cs typeface="+mn-cs"/>
              </a:rPr>
              <a:t> – The most important thing throughout the resolution process is for everyone to keep communications open. The people involved need to talk about the issue and discuss their strong feelings. </a:t>
            </a:r>
            <a:r>
              <a:rPr lang="en-GB" sz="1200" b="1" i="0" u="none" strike="noStrike" kern="1200" dirty="0">
                <a:solidFill>
                  <a:schemeClr val="tx1"/>
                </a:solidFill>
                <a:latin typeface="+mn-lt"/>
                <a:ea typeface="+mn-ea"/>
                <a:cs typeface="+mn-cs"/>
                <a:hlinkClick r:id="rId3"/>
              </a:rPr>
              <a:t>Active listening</a:t>
            </a:r>
            <a:r>
              <a:rPr lang="en-GB" sz="1200" b="0" i="0" kern="1200" dirty="0">
                <a:solidFill>
                  <a:schemeClr val="tx1"/>
                </a:solidFill>
                <a:latin typeface="+mn-lt"/>
                <a:ea typeface="+mn-ea"/>
                <a:cs typeface="+mn-cs"/>
              </a:rPr>
              <a:t>  is essential here, because to move on you need to really understand where the other person is coming from.</a:t>
            </a:r>
          </a:p>
          <a:p>
            <a:pPr fontAlgn="base"/>
            <a:r>
              <a:rPr lang="en-GB" sz="1200" b="1" i="0" kern="1200" dirty="0">
                <a:solidFill>
                  <a:schemeClr val="tx1"/>
                </a:solidFill>
                <a:latin typeface="+mn-lt"/>
                <a:ea typeface="+mn-ea"/>
                <a:cs typeface="+mn-cs"/>
              </a:rPr>
              <a:t>Step 2: Understand the Situation</a:t>
            </a:r>
          </a:p>
          <a:p>
            <a:pPr fontAlgn="base"/>
            <a:r>
              <a:rPr lang="en-GB" sz="1200" b="0" i="0" kern="1200" dirty="0">
                <a:solidFill>
                  <a:schemeClr val="tx1"/>
                </a:solidFill>
                <a:latin typeface="+mn-lt"/>
                <a:ea typeface="+mn-ea"/>
                <a:cs typeface="+mn-cs"/>
              </a:rPr>
              <a:t>Once the team is ready to resolve the conflict, the next stage is to understand the situation, and each team member's point of view. Take time to make sure that each person's position is heard and understood. Remember that strong emotions are at work here so you have to get through the emotion and reveal the true nature of the conflict. Do the following:</a:t>
            </a:r>
          </a:p>
          <a:p>
            <a:pPr fontAlgn="base"/>
            <a:r>
              <a:rPr lang="en-GB" sz="1200" b="1" i="0" kern="1200" dirty="0">
                <a:solidFill>
                  <a:schemeClr val="tx1"/>
                </a:solidFill>
                <a:latin typeface="+mn-lt"/>
                <a:ea typeface="+mn-ea"/>
                <a:cs typeface="+mn-cs"/>
              </a:rPr>
              <a:t>Clarify positions</a:t>
            </a:r>
            <a:r>
              <a:rPr lang="en-GB" sz="1200" b="0" i="0" kern="1200" dirty="0">
                <a:solidFill>
                  <a:schemeClr val="tx1"/>
                </a:solidFill>
                <a:latin typeface="+mn-lt"/>
                <a:ea typeface="+mn-ea"/>
                <a:cs typeface="+mn-cs"/>
              </a:rPr>
              <a:t> – Whatever the conflict or disagreement, it's important to clarify people's positions. Whether there are obvious factions within the team who support a particular option, approach or idea, or each team member holds their own unique view, each position needs to be clearly identified and articulated by those involved.</a:t>
            </a:r>
          </a:p>
          <a:p>
            <a:pPr fontAlgn="base"/>
            <a:r>
              <a:rPr lang="en-GB" sz="1200" b="0" i="0" kern="1200" dirty="0">
                <a:solidFill>
                  <a:schemeClr val="tx1"/>
                </a:solidFill>
                <a:latin typeface="+mn-lt"/>
                <a:ea typeface="+mn-ea"/>
                <a:cs typeface="+mn-cs"/>
              </a:rPr>
              <a:t>This step alone can go a long way to resolve the conflict, as it helps the team see the facts more objectively and with less emotion.</a:t>
            </a:r>
          </a:p>
          <a:p>
            <a:pPr fontAlgn="base"/>
            <a:r>
              <a:rPr lang="en-GB" sz="1200" b="0" i="0" kern="1200" dirty="0">
                <a:solidFill>
                  <a:schemeClr val="tx1"/>
                </a:solidFill>
                <a:latin typeface="+mn-lt"/>
                <a:ea typeface="+mn-ea"/>
                <a:cs typeface="+mn-cs"/>
              </a:rPr>
              <a:t>Sally and Tom believe the best way to market the new product is through a TV campaign. Mary and Beth are adamant that internet advertising is the way to go; whilst Josh supports a store-lead campaign.</a:t>
            </a:r>
          </a:p>
          <a:p>
            <a:pPr fontAlgn="base"/>
            <a:r>
              <a:rPr lang="en-GB" sz="1200" b="1" i="0" kern="1200" dirty="0">
                <a:solidFill>
                  <a:schemeClr val="tx1"/>
                </a:solidFill>
                <a:latin typeface="+mn-lt"/>
                <a:ea typeface="+mn-ea"/>
                <a:cs typeface="+mn-cs"/>
              </a:rPr>
              <a:t>List facts, assumptions and beliefs underlying each position</a:t>
            </a:r>
            <a:r>
              <a:rPr lang="en-GB" sz="1200" b="0" i="0" kern="1200" dirty="0">
                <a:solidFill>
                  <a:schemeClr val="tx1"/>
                </a:solidFill>
                <a:latin typeface="+mn-lt"/>
                <a:ea typeface="+mn-ea"/>
                <a:cs typeface="+mn-cs"/>
              </a:rPr>
              <a:t> – What does each group or person believe? What do they value? What information are they using as a basis for these beliefs? What decision-making criteria and processes have they </a:t>
            </a:r>
            <a:r>
              <a:rPr lang="en-GB" sz="1200" b="0" i="0" kern="1200" dirty="0" err="1">
                <a:solidFill>
                  <a:schemeClr val="tx1"/>
                </a:solidFill>
                <a:latin typeface="+mn-lt"/>
                <a:ea typeface="+mn-ea"/>
                <a:cs typeface="+mn-cs"/>
              </a:rPr>
              <a:t>employed?Sally</a:t>
            </a:r>
            <a:r>
              <a:rPr lang="en-GB" sz="1200" b="0" i="0" kern="1200" dirty="0">
                <a:solidFill>
                  <a:schemeClr val="tx1"/>
                </a:solidFill>
                <a:latin typeface="+mn-lt"/>
                <a:ea typeface="+mn-ea"/>
                <a:cs typeface="+mn-cs"/>
              </a:rPr>
              <a:t> and Tom believe that TV advertising is best because it has worked very well in the past. They are motivated by the saying, "If it </a:t>
            </a:r>
            <a:r>
              <a:rPr lang="en-GB" sz="1200" b="0" i="0" kern="1200" dirty="0" err="1">
                <a:solidFill>
                  <a:schemeClr val="tx1"/>
                </a:solidFill>
                <a:latin typeface="+mn-lt"/>
                <a:ea typeface="+mn-ea"/>
                <a:cs typeface="+mn-cs"/>
              </a:rPr>
              <a:t>ain't</a:t>
            </a:r>
            <a:r>
              <a:rPr lang="en-GB" sz="1200" b="0" i="0" kern="1200" dirty="0">
                <a:solidFill>
                  <a:schemeClr val="tx1"/>
                </a:solidFill>
                <a:latin typeface="+mn-lt"/>
                <a:ea typeface="+mn-ea"/>
                <a:cs typeface="+mn-cs"/>
              </a:rPr>
              <a:t> broke, don't fix it."</a:t>
            </a:r>
          </a:p>
          <a:p>
            <a:pPr fontAlgn="base"/>
            <a:r>
              <a:rPr lang="en-GB" sz="1200" b="0" i="0" kern="1200" dirty="0">
                <a:solidFill>
                  <a:schemeClr val="tx1"/>
                </a:solidFill>
                <a:latin typeface="+mn-lt"/>
                <a:ea typeface="+mn-ea"/>
                <a:cs typeface="+mn-cs"/>
              </a:rPr>
              <a:t>Mary and Beth are very tuned-in to the latest in technology and believe that to stay ahead in the market, the company has to continue to try new things. They seek challenges and find change exhilarating and motivating. Josh believes a store-lead campaign is the most cost-effective. He's cautious, and feels this is the best way to test the market at launch, before committing the marketing spend.</a:t>
            </a:r>
          </a:p>
          <a:p>
            <a:pPr fontAlgn="base"/>
            <a:r>
              <a:rPr lang="en-GB" sz="1200" b="1" i="0" kern="1200" dirty="0">
                <a:solidFill>
                  <a:schemeClr val="tx1"/>
                </a:solidFill>
                <a:latin typeface="+mn-lt"/>
                <a:ea typeface="+mn-ea"/>
                <a:cs typeface="+mn-cs"/>
              </a:rPr>
              <a:t>Analyze in smaller groups</a:t>
            </a:r>
            <a:r>
              <a:rPr lang="en-GB" sz="1200" b="0" i="0" kern="1200" dirty="0">
                <a:solidFill>
                  <a:schemeClr val="tx1"/>
                </a:solidFill>
                <a:latin typeface="+mn-lt"/>
                <a:ea typeface="+mn-ea"/>
                <a:cs typeface="+mn-cs"/>
              </a:rPr>
              <a:t> – Break the team into smaller groups, separating people who are in alliance. In these smaller groups, analyze and dissect each position, and the associated facts, assumptions and beliefs.</a:t>
            </a:r>
          </a:p>
          <a:p>
            <a:pPr fontAlgn="base"/>
            <a:r>
              <a:rPr lang="en-GB" sz="1200" b="0" i="0" kern="1200" dirty="0">
                <a:solidFill>
                  <a:schemeClr val="tx1"/>
                </a:solidFill>
                <a:latin typeface="+mn-lt"/>
                <a:ea typeface="+mn-ea"/>
                <a:cs typeface="+mn-cs"/>
              </a:rPr>
              <a:t>Which facts and assumptions are true? Which are the more important to the outcome? Is there additional, objective information that needs to be brought into the discussion to clarify points of uncertainly or contention? Is additional analysis or evaluation required?</a:t>
            </a:r>
          </a:p>
          <a:p>
            <a:pPr fontAlgn="base"/>
            <a:r>
              <a:rPr lang="en-GB" sz="1200" b="1" i="0" kern="1200" dirty="0">
                <a:solidFill>
                  <a:schemeClr val="tx1"/>
                </a:solidFill>
                <a:latin typeface="+mn-lt"/>
                <a:ea typeface="+mn-ea"/>
                <a:cs typeface="+mn-cs"/>
              </a:rPr>
              <a:t>Tip:</a:t>
            </a:r>
          </a:p>
          <a:p>
            <a:pPr fontAlgn="base"/>
            <a:r>
              <a:rPr lang="en-GB" sz="1200" b="0" i="0" kern="1200" dirty="0">
                <a:solidFill>
                  <a:schemeClr val="tx1"/>
                </a:solidFill>
                <a:latin typeface="+mn-lt"/>
                <a:ea typeface="+mn-ea"/>
                <a:cs typeface="+mn-cs"/>
              </a:rPr>
              <a:t>Consider using formal evaluation and decision-making processes where appropriate. Techniques such as </a:t>
            </a:r>
            <a:r>
              <a:rPr lang="en-GB" sz="1200" b="1" i="0" u="none" strike="noStrike" kern="1200" dirty="0">
                <a:solidFill>
                  <a:schemeClr val="tx1"/>
                </a:solidFill>
                <a:latin typeface="+mn-lt"/>
                <a:ea typeface="+mn-ea"/>
                <a:cs typeface="+mn-cs"/>
                <a:hlinkClick r:id="rId4"/>
              </a:rPr>
              <a:t>Quantitative Pros and Cons</a:t>
            </a:r>
            <a:r>
              <a:rPr lang="en-GB" sz="1200" b="0" i="0" kern="1200" dirty="0">
                <a:solidFill>
                  <a:schemeClr val="tx1"/>
                </a:solidFill>
                <a:latin typeface="+mn-lt"/>
                <a:ea typeface="+mn-ea"/>
                <a:cs typeface="+mn-cs"/>
              </a:rPr>
              <a:t> , </a:t>
            </a:r>
            <a:r>
              <a:rPr lang="en-GB" sz="1200" b="1" i="0" u="none" strike="noStrike" kern="1200" dirty="0">
                <a:solidFill>
                  <a:schemeClr val="tx1"/>
                </a:solidFill>
                <a:latin typeface="+mn-lt"/>
                <a:ea typeface="+mn-ea"/>
                <a:cs typeface="+mn-cs"/>
                <a:hlinkClick r:id="rId5"/>
              </a:rPr>
              <a:t>Force Field Analysis</a:t>
            </a:r>
            <a:r>
              <a:rPr lang="en-GB" sz="1200" b="0" i="0" kern="1200" dirty="0">
                <a:solidFill>
                  <a:schemeClr val="tx1"/>
                </a:solidFill>
                <a:latin typeface="+mn-lt"/>
                <a:ea typeface="+mn-ea"/>
                <a:cs typeface="+mn-cs"/>
              </a:rPr>
              <a:t> , </a:t>
            </a:r>
            <a:r>
              <a:rPr lang="en-GB" sz="1200" b="1" i="0" u="none" strike="noStrike" kern="1200" dirty="0">
                <a:solidFill>
                  <a:schemeClr val="tx1"/>
                </a:solidFill>
                <a:latin typeface="+mn-lt"/>
                <a:ea typeface="+mn-ea"/>
                <a:cs typeface="+mn-cs"/>
                <a:hlinkClick r:id="rId6"/>
              </a:rPr>
              <a:t>Paired Comparison Analysis</a:t>
            </a:r>
            <a:r>
              <a:rPr lang="en-GB" sz="1200" b="0" i="0" kern="1200" dirty="0">
                <a:solidFill>
                  <a:schemeClr val="tx1"/>
                </a:solidFill>
                <a:latin typeface="+mn-lt"/>
                <a:ea typeface="+mn-ea"/>
                <a:cs typeface="+mn-cs"/>
              </a:rPr>
              <a:t> , and </a:t>
            </a:r>
            <a:r>
              <a:rPr lang="en-GB" sz="1200" b="1" i="0" u="none" strike="noStrike" kern="1200" dirty="0">
                <a:solidFill>
                  <a:schemeClr val="tx1"/>
                </a:solidFill>
                <a:latin typeface="+mn-lt"/>
                <a:ea typeface="+mn-ea"/>
                <a:cs typeface="+mn-cs"/>
                <a:hlinkClick r:id="rId7"/>
              </a:rPr>
              <a:t>Cost/Benefit Analysis</a:t>
            </a:r>
            <a:r>
              <a:rPr lang="en-GB" sz="1200" b="0" i="0" kern="1200" dirty="0">
                <a:solidFill>
                  <a:schemeClr val="tx1"/>
                </a:solidFill>
                <a:latin typeface="+mn-lt"/>
                <a:ea typeface="+mn-ea"/>
                <a:cs typeface="+mn-cs"/>
              </a:rPr>
              <a:t>  are among those that could help.</a:t>
            </a:r>
          </a:p>
          <a:p>
            <a:pPr fontAlgn="base"/>
            <a:r>
              <a:rPr lang="en-GB" sz="1200" b="0" i="0" kern="1200" dirty="0">
                <a:solidFill>
                  <a:schemeClr val="tx1"/>
                </a:solidFill>
                <a:latin typeface="+mn-lt"/>
                <a:ea typeface="+mn-ea"/>
                <a:cs typeface="+mn-cs"/>
              </a:rPr>
              <a:t>If such techniques have not been used already, they may help make a much more objective decision or evaluation. Gain agreement within the team about which techniques to use, and how to go about the further analysis and evaluation.</a:t>
            </a:r>
          </a:p>
          <a:p>
            <a:pPr fontAlgn="base"/>
            <a:r>
              <a:rPr lang="en-GB" sz="1200" b="0" i="0" kern="1200" dirty="0">
                <a:solidFill>
                  <a:schemeClr val="tx1"/>
                </a:solidFill>
                <a:latin typeface="+mn-lt"/>
                <a:ea typeface="+mn-ea"/>
                <a:cs typeface="+mn-cs"/>
              </a:rPr>
              <a:t>By considering the facts, assumptions, beliefs and decision making that lead to other people's positions, the group will gain a better understanding of those positions. Not only can this reveal new areas of agreement, it can also reveal new ideas and solutions that make the best of each position and perspective.</a:t>
            </a:r>
          </a:p>
          <a:p>
            <a:pPr fontAlgn="base"/>
            <a:r>
              <a:rPr lang="en-GB" sz="1200" b="0" i="0" kern="1200" dirty="0">
                <a:solidFill>
                  <a:schemeClr val="tx1"/>
                </a:solidFill>
                <a:latin typeface="+mn-lt"/>
                <a:ea typeface="+mn-ea"/>
                <a:cs typeface="+mn-cs"/>
              </a:rPr>
              <a:t>Take care to remain open, rather than criticize or judge the perceptions and assumptions of other people. Listen to all solutions and ideas presented by the various sides of the conflict. Everyone needs to feel heard and acknowledged if a workable solution is to be reached.</a:t>
            </a:r>
          </a:p>
          <a:p>
            <a:pPr fontAlgn="base"/>
            <a:r>
              <a:rPr lang="en-GB" sz="1200" b="1" i="0" kern="1200" dirty="0">
                <a:solidFill>
                  <a:schemeClr val="tx1"/>
                </a:solidFill>
                <a:latin typeface="+mn-lt"/>
                <a:ea typeface="+mn-ea"/>
                <a:cs typeface="+mn-cs"/>
              </a:rPr>
              <a:t>Convene back as a team</a:t>
            </a:r>
            <a:r>
              <a:rPr lang="en-GB" sz="1200" b="0" i="0" kern="1200" dirty="0">
                <a:solidFill>
                  <a:schemeClr val="tx1"/>
                </a:solidFill>
                <a:latin typeface="+mn-lt"/>
                <a:ea typeface="+mn-ea"/>
                <a:cs typeface="+mn-cs"/>
              </a:rPr>
              <a:t> – After the group dialogue, each side is likely to be much closer to reaching agreement. The process of uncovering facts and assumptions allows people to step away from their emotional attachments and see the issue more objectively. When you separate alliances, the fire of conflict can burn out quickly, and it is much easier to see the issue and facts laid bare.</a:t>
            </a:r>
          </a:p>
          <a:p>
            <a:pPr fontAlgn="base"/>
            <a:r>
              <a:rPr lang="en-GB" sz="1200" b="1" i="0" kern="1200" dirty="0">
                <a:solidFill>
                  <a:schemeClr val="tx1"/>
                </a:solidFill>
                <a:latin typeface="+mn-lt"/>
                <a:ea typeface="+mn-ea"/>
                <a:cs typeface="+mn-cs"/>
              </a:rPr>
              <a:t>Step 3: Reach Agreement</a:t>
            </a:r>
          </a:p>
          <a:p>
            <a:pPr fontAlgn="base"/>
            <a:r>
              <a:rPr lang="en-GB" sz="1200" b="0" i="0" kern="1200" dirty="0">
                <a:solidFill>
                  <a:schemeClr val="tx1"/>
                </a:solidFill>
                <a:latin typeface="+mn-lt"/>
                <a:ea typeface="+mn-ea"/>
                <a:cs typeface="+mn-cs"/>
              </a:rPr>
              <a:t>Now that all parties understand the others' positions, the team must decide what decision or course of action to take. With the facts and assumptions considered, it's easier to see the best of action and </a:t>
            </a:r>
            <a:r>
              <a:rPr lang="en-GB" sz="1200" b="1" i="0" u="none" strike="noStrike" kern="1200" dirty="0">
                <a:solidFill>
                  <a:schemeClr val="tx1"/>
                </a:solidFill>
                <a:latin typeface="+mn-lt"/>
                <a:ea typeface="+mn-ea"/>
                <a:cs typeface="+mn-cs"/>
                <a:hlinkClick r:id="rId8"/>
              </a:rPr>
              <a:t>reach agreement</a:t>
            </a:r>
            <a:r>
              <a:rPr lang="en-GB" sz="1200" b="0" i="0" kern="1200" dirty="0">
                <a:solidFill>
                  <a:schemeClr val="tx1"/>
                </a:solidFill>
                <a:latin typeface="+mn-lt"/>
                <a:ea typeface="+mn-ea"/>
                <a:cs typeface="+mn-cs"/>
              </a:rPr>
              <a:t> .</a:t>
            </a:r>
          </a:p>
          <a:p>
            <a:pPr fontAlgn="base"/>
            <a:r>
              <a:rPr lang="en-GB" sz="1200" b="0" i="0" kern="1200" dirty="0">
                <a:solidFill>
                  <a:schemeClr val="tx1"/>
                </a:solidFill>
                <a:latin typeface="+mn-lt"/>
                <a:ea typeface="+mn-ea"/>
                <a:cs typeface="+mn-cs"/>
              </a:rPr>
              <a:t>In our example, the team agrees that TV advertising is the best approach. It has had undeniably great results in the past and there is no data to show that will change. The message of the advertising will promote the website and direct consumers there. This meets Mary and Beth's concern about using the website for promotions: they assumed that TV advertising would disregard it.</a:t>
            </a:r>
          </a:p>
          <a:p>
            <a:pPr fontAlgn="base"/>
            <a:r>
              <a:rPr lang="en-GB" sz="1200" b="0" i="0" kern="1200" dirty="0">
                <a:solidFill>
                  <a:schemeClr val="tx1"/>
                </a:solidFill>
                <a:latin typeface="+mn-lt"/>
                <a:ea typeface="+mn-ea"/>
                <a:cs typeface="+mn-cs"/>
              </a:rPr>
              <a:t>If further analysis and evaluation is required, agree what needs to be done, by when and by whom, and so plan to reach agreement within a particular timescale. If appropriate, define which decision making and evaluation tools are to be employed.</a:t>
            </a:r>
          </a:p>
          <a:p>
            <a:pPr fontAlgn="base"/>
            <a:r>
              <a:rPr lang="en-GB" sz="1200" b="0" i="0" kern="1200" dirty="0">
                <a:solidFill>
                  <a:schemeClr val="tx1"/>
                </a:solidFill>
                <a:latin typeface="+mn-lt"/>
                <a:ea typeface="+mn-ea"/>
                <a:cs typeface="+mn-cs"/>
              </a:rPr>
              <a:t>If such additional work is required, the agreement at this stage is to the approach itself: Make sure the team is committed to work with the outcome of the proposed analysis and evaluation.</a:t>
            </a:r>
          </a:p>
          <a:p>
            <a:pPr fontAlgn="base"/>
            <a:r>
              <a:rPr lang="en-GB" sz="1200" b="1" i="0" kern="1200" dirty="0">
                <a:solidFill>
                  <a:schemeClr val="tx1"/>
                </a:solidFill>
                <a:latin typeface="+mn-lt"/>
                <a:ea typeface="+mn-ea"/>
                <a:cs typeface="+mn-cs"/>
              </a:rPr>
              <a:t>Tip:</a:t>
            </a:r>
          </a:p>
          <a:p>
            <a:pPr fontAlgn="base"/>
            <a:r>
              <a:rPr lang="en-GB" sz="1200" b="0" i="0" kern="1200" dirty="0">
                <a:solidFill>
                  <a:schemeClr val="tx1"/>
                </a:solidFill>
                <a:latin typeface="+mn-lt"/>
                <a:ea typeface="+mn-ea"/>
                <a:cs typeface="+mn-cs"/>
              </a:rPr>
              <a:t>If the team is still not able to reach agreement, you may need to use a techniques like </a:t>
            </a:r>
            <a:r>
              <a:rPr lang="en-GB" sz="1200" b="1" i="0" u="none" strike="noStrike" kern="1200" dirty="0">
                <a:solidFill>
                  <a:schemeClr val="tx1"/>
                </a:solidFill>
                <a:latin typeface="+mn-lt"/>
                <a:ea typeface="+mn-ea"/>
                <a:cs typeface="+mn-cs"/>
                <a:hlinkClick r:id="rId9"/>
              </a:rPr>
              <a:t>Win-Win Negotiation</a:t>
            </a:r>
            <a:r>
              <a:rPr lang="en-GB" sz="1200" b="0" i="0" kern="1200" dirty="0">
                <a:solidFill>
                  <a:schemeClr val="tx1"/>
                </a:solidFill>
                <a:latin typeface="+mn-lt"/>
                <a:ea typeface="+mn-ea"/>
                <a:cs typeface="+mn-cs"/>
              </a:rPr>
              <a:t> , the </a:t>
            </a:r>
            <a:r>
              <a:rPr lang="en-GB" sz="1200" b="1" i="0" u="none" strike="noStrike" kern="1200" dirty="0">
                <a:solidFill>
                  <a:schemeClr val="tx1"/>
                </a:solidFill>
                <a:latin typeface="+mn-lt"/>
                <a:ea typeface="+mn-ea"/>
                <a:cs typeface="+mn-cs"/>
                <a:hlinkClick r:id="rId10"/>
              </a:rPr>
              <a:t>Modified </a:t>
            </a:r>
            <a:r>
              <a:rPr lang="en-GB" sz="1200" b="1" i="0" u="none" strike="noStrike" kern="1200" dirty="0" err="1">
                <a:solidFill>
                  <a:schemeClr val="tx1"/>
                </a:solidFill>
                <a:latin typeface="+mn-lt"/>
                <a:ea typeface="+mn-ea"/>
                <a:cs typeface="+mn-cs"/>
                <a:hlinkClick r:id="rId10"/>
              </a:rPr>
              <a:t>Borda</a:t>
            </a:r>
            <a:r>
              <a:rPr lang="en-GB" sz="1200" b="1" i="0" u="none" strike="noStrike" kern="1200" dirty="0">
                <a:solidFill>
                  <a:schemeClr val="tx1"/>
                </a:solidFill>
                <a:latin typeface="+mn-lt"/>
                <a:ea typeface="+mn-ea"/>
                <a:cs typeface="+mn-cs"/>
                <a:hlinkClick r:id="rId10"/>
              </a:rPr>
              <a:t> Count</a:t>
            </a:r>
            <a:r>
              <a:rPr lang="en-GB" sz="1200" b="0" i="0" kern="1200" dirty="0">
                <a:solidFill>
                  <a:schemeClr val="tx1"/>
                </a:solidFill>
                <a:latin typeface="+mn-lt"/>
                <a:ea typeface="+mn-ea"/>
                <a:cs typeface="+mn-cs"/>
              </a:rPr>
              <a:t> , or </a:t>
            </a:r>
            <a:r>
              <a:rPr lang="en-GB" sz="1200" b="1" i="0" u="none" strike="noStrike" kern="1200" dirty="0">
                <a:solidFill>
                  <a:schemeClr val="tx1"/>
                </a:solidFill>
                <a:latin typeface="+mn-lt"/>
                <a:ea typeface="+mn-ea"/>
                <a:cs typeface="+mn-cs"/>
                <a:hlinkClick r:id="rId11"/>
              </a:rPr>
              <a:t>Multi-Voting</a:t>
            </a:r>
            <a:r>
              <a:rPr lang="en-GB" sz="1200" b="0" i="0" kern="1200" dirty="0">
                <a:solidFill>
                  <a:schemeClr val="tx1"/>
                </a:solidFill>
                <a:latin typeface="+mn-lt"/>
                <a:ea typeface="+mn-ea"/>
                <a:cs typeface="+mn-cs"/>
              </a:rPr>
              <a:t>  to find a solution that everyone is happy to move the team ahead.</a:t>
            </a:r>
          </a:p>
          <a:p>
            <a:pPr fontAlgn="base"/>
            <a:r>
              <a:rPr lang="en-GB" sz="1200" b="0" i="0" kern="1200" dirty="0">
                <a:solidFill>
                  <a:schemeClr val="tx1"/>
                </a:solidFill>
                <a:latin typeface="+mn-lt"/>
                <a:ea typeface="+mn-ea"/>
                <a:cs typeface="+mn-cs"/>
              </a:rPr>
              <a:t>When conflict is resolved take time to celebrate and acknowledge the contributions everyone made toward reaching a solution. This can build team cohesion and confidence in their problem solving skills, and can help avert further conflict.</a:t>
            </a:r>
          </a:p>
          <a:p>
            <a:pPr fontAlgn="base"/>
            <a:r>
              <a:rPr lang="en-GB" sz="1200" b="0" i="0" kern="1200" dirty="0">
                <a:solidFill>
                  <a:schemeClr val="tx1"/>
                </a:solidFill>
                <a:latin typeface="+mn-lt"/>
                <a:ea typeface="+mn-ea"/>
                <a:cs typeface="+mn-cs"/>
              </a:rPr>
              <a:t>This three-step process can help solve team conflict efficiently and effectively. The basis of the approach is gaining understanding of the different perspectives and using that understanding to expand your own thoughts and beliefs about the issue.</a:t>
            </a:r>
          </a:p>
          <a:p>
            <a:pPr fontAlgn="base"/>
            <a:r>
              <a:rPr lang="en-GB" sz="1200" b="1" i="0" kern="1200" dirty="0">
                <a:solidFill>
                  <a:schemeClr val="tx1"/>
                </a:solidFill>
                <a:latin typeface="+mn-lt"/>
                <a:ea typeface="+mn-ea"/>
                <a:cs typeface="+mn-cs"/>
              </a:rPr>
              <a:t>Finding This Article Useful?</a:t>
            </a:r>
          </a:p>
          <a:p>
            <a:endParaRPr lang="en-GB" dirty="0"/>
          </a:p>
        </p:txBody>
      </p:sp>
      <p:sp>
        <p:nvSpPr>
          <p:cNvPr id="4" name="Slide Number Placeholder 3"/>
          <p:cNvSpPr>
            <a:spLocks noGrp="1"/>
          </p:cNvSpPr>
          <p:nvPr>
            <p:ph type="sldNum" sz="quarter" idx="10"/>
          </p:nvPr>
        </p:nvSpPr>
        <p:spPr/>
        <p:txBody>
          <a:bodyPr/>
          <a:lstStyle/>
          <a:p>
            <a:fld id="{37FA9686-C038-4682-9590-FA4411328854}" type="slidenum">
              <a:rPr lang="en-GB" smtClean="0"/>
              <a:pPr/>
              <a:t>38</a:t>
            </a:fld>
            <a:endParaRPr lang="en-GB"/>
          </a:p>
        </p:txBody>
      </p:sp>
    </p:spTree>
    <p:extLst>
      <p:ext uri="{BB962C8B-B14F-4D97-AF65-F5344CB8AC3E}">
        <p14:creationId xmlns:p14="http://schemas.microsoft.com/office/powerpoint/2010/main" val="38262960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much his hidden from us but IF we listen actively and empathetically, we can begin to ‘reveal’ what is beneath the surface through the use of effective questioning and listening….coupled with professional behaviours.</a:t>
            </a:r>
          </a:p>
        </p:txBody>
      </p:sp>
      <p:sp>
        <p:nvSpPr>
          <p:cNvPr id="4" name="Slide Number Placeholder 3"/>
          <p:cNvSpPr>
            <a:spLocks noGrp="1"/>
          </p:cNvSpPr>
          <p:nvPr>
            <p:ph type="sldNum" sz="quarter" idx="10"/>
          </p:nvPr>
        </p:nvSpPr>
        <p:spPr/>
        <p:txBody>
          <a:bodyPr/>
          <a:lstStyle/>
          <a:p>
            <a:fld id="{37FA9686-C038-4682-9590-FA4411328854}" type="slidenum">
              <a:rPr lang="en-GB" smtClean="0"/>
              <a:pPr/>
              <a:t>39</a:t>
            </a:fld>
            <a:endParaRPr lang="en-GB"/>
          </a:p>
        </p:txBody>
      </p:sp>
    </p:spTree>
    <p:extLst>
      <p:ext uri="{BB962C8B-B14F-4D97-AF65-F5344CB8AC3E}">
        <p14:creationId xmlns:p14="http://schemas.microsoft.com/office/powerpoint/2010/main" val="29458425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Liars only fool themselves!  Remember what we said about Self-Awareness in the earlier module?  It’s the key to learning &amp; development, and becoming a better professional leader and manager.</a:t>
            </a:r>
          </a:p>
        </p:txBody>
      </p:sp>
      <p:sp>
        <p:nvSpPr>
          <p:cNvPr id="4" name="Slide Number Placeholder 3"/>
          <p:cNvSpPr>
            <a:spLocks noGrp="1"/>
          </p:cNvSpPr>
          <p:nvPr>
            <p:ph type="sldNum" sz="quarter" idx="10"/>
          </p:nvPr>
        </p:nvSpPr>
        <p:spPr/>
        <p:txBody>
          <a:bodyPr/>
          <a:lstStyle/>
          <a:p>
            <a:fld id="{37FA9686-C038-4682-9590-FA4411328854}" type="slidenum">
              <a:rPr lang="en-GB" smtClean="0"/>
              <a:pPr/>
              <a:t>40</a:t>
            </a:fld>
            <a:endParaRPr lang="en-GB"/>
          </a:p>
        </p:txBody>
      </p:sp>
    </p:spTree>
    <p:extLst>
      <p:ext uri="{BB962C8B-B14F-4D97-AF65-F5344CB8AC3E}">
        <p14:creationId xmlns:p14="http://schemas.microsoft.com/office/powerpoint/2010/main" val="34693365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pPr marL="228600" indent="-228600">
              <a:buNone/>
            </a:pPr>
            <a:r>
              <a:rPr lang="en-GB" dirty="0"/>
              <a:t>PASSIVE COMMUNICATION is a style in which individuals have developed a pattern of avoiding expressing their opinions or feelings, protecting their rights, and identifying and meeting their needs. As a result, passive individuals do not respond overtly to hurtful or anger-inducing situations. Instead, they allow grievances and annoyances to mount, usually unaware of the </a:t>
            </a:r>
            <a:r>
              <a:rPr lang="en-GB" dirty="0" err="1"/>
              <a:t>buildup</a:t>
            </a:r>
            <a:r>
              <a:rPr lang="en-GB" dirty="0"/>
              <a:t>. But once they have reached their high tolerance threshold for unacceptable </a:t>
            </a:r>
            <a:r>
              <a:rPr lang="en-GB" dirty="0" err="1"/>
              <a:t>behavior</a:t>
            </a:r>
            <a:r>
              <a:rPr lang="en-GB" dirty="0"/>
              <a:t>, they are prone to explosive outbursts, which are usually out of proportion to the triggering incident. After the outburst, however, they may feel shame, guilt, and confusion, so they return to being passive. Passive communicators will often: </a:t>
            </a:r>
          </a:p>
          <a:p>
            <a:pPr marL="228600" indent="-228600">
              <a:buNone/>
            </a:pPr>
            <a:r>
              <a:rPr lang="en-GB" dirty="0"/>
              <a:t> fail to assert for themselves </a:t>
            </a:r>
          </a:p>
          <a:p>
            <a:pPr marL="228600" indent="-228600">
              <a:buNone/>
            </a:pPr>
            <a:r>
              <a:rPr lang="en-GB" dirty="0"/>
              <a:t> allow others to deliberately or inadvertently infringe on their rights </a:t>
            </a:r>
          </a:p>
          <a:p>
            <a:pPr marL="228600" indent="-228600">
              <a:buNone/>
            </a:pPr>
            <a:r>
              <a:rPr lang="en-GB" dirty="0"/>
              <a:t> fail to express their feelings, needs, or opinions </a:t>
            </a:r>
          </a:p>
          <a:p>
            <a:pPr marL="228600" indent="-228600">
              <a:buNone/>
            </a:pPr>
            <a:r>
              <a:rPr lang="en-GB" dirty="0"/>
              <a:t> tend to speak softly or apologetically </a:t>
            </a:r>
          </a:p>
          <a:p>
            <a:pPr marL="228600" indent="-228600">
              <a:buNone/>
            </a:pPr>
            <a:r>
              <a:rPr lang="en-GB" dirty="0"/>
              <a:t> exhibit poor eye contact and slumped body posture </a:t>
            </a:r>
          </a:p>
          <a:p>
            <a:pPr marL="228600" indent="-228600">
              <a:buNone/>
            </a:pPr>
            <a:endParaRPr lang="en-GB" dirty="0"/>
          </a:p>
          <a:p>
            <a:pPr marL="228600" indent="-228600">
              <a:buNone/>
            </a:pPr>
            <a:r>
              <a:rPr lang="en-GB" dirty="0"/>
              <a:t>The impact of a pattern of passive communication is that these individuals: </a:t>
            </a:r>
          </a:p>
          <a:p>
            <a:pPr marL="228600" indent="-228600">
              <a:buNone/>
            </a:pPr>
            <a:r>
              <a:rPr lang="en-GB" dirty="0"/>
              <a:t> often feel anxious because life seems out of their control </a:t>
            </a:r>
          </a:p>
          <a:p>
            <a:pPr marL="228600" indent="-228600">
              <a:buNone/>
            </a:pPr>
            <a:r>
              <a:rPr lang="en-GB" dirty="0"/>
              <a:t> often feel depressed because they feel stuck and hopeless </a:t>
            </a:r>
          </a:p>
          <a:p>
            <a:pPr marL="228600" indent="-228600">
              <a:buNone/>
            </a:pPr>
            <a:r>
              <a:rPr lang="en-GB" dirty="0"/>
              <a:t> often feel resentful (but are unaware of it) because their needs are not being met </a:t>
            </a:r>
          </a:p>
          <a:p>
            <a:pPr marL="228600" indent="-228600">
              <a:buNone/>
            </a:pPr>
            <a:r>
              <a:rPr lang="en-GB" dirty="0"/>
              <a:t> often feel confused because they ignore their own feelings </a:t>
            </a:r>
          </a:p>
          <a:p>
            <a:pPr marL="228600" indent="-228600">
              <a:buNone/>
            </a:pPr>
            <a:r>
              <a:rPr lang="en-GB" dirty="0"/>
              <a:t> are unable to mature because real issues are never addressed </a:t>
            </a:r>
          </a:p>
          <a:p>
            <a:pPr marL="228600" indent="-228600">
              <a:buNone/>
            </a:pPr>
            <a:endParaRPr lang="en-GB" dirty="0"/>
          </a:p>
          <a:p>
            <a:pPr marL="228600" indent="-228600">
              <a:buNone/>
            </a:pPr>
            <a:r>
              <a:rPr lang="en-GB" dirty="0"/>
              <a:t>A passive communicator will say, believe, or behave like:</a:t>
            </a:r>
          </a:p>
          <a:p>
            <a:pPr marL="228600" indent="-228600">
              <a:buNone/>
            </a:pPr>
            <a:r>
              <a:rPr lang="en-GB" dirty="0"/>
              <a:t>  “I’m unable to stand up for my rights.” </a:t>
            </a:r>
          </a:p>
          <a:p>
            <a:pPr marL="228600" indent="-228600">
              <a:buNone/>
            </a:pPr>
            <a:r>
              <a:rPr lang="en-GB" dirty="0"/>
              <a:t> “I don’t know what my rights are.”</a:t>
            </a:r>
          </a:p>
          <a:p>
            <a:pPr marL="228600" indent="-228600">
              <a:buNone/>
            </a:pPr>
            <a:r>
              <a:rPr lang="en-GB" dirty="0"/>
              <a:t>  “I get stepped on by everyone."  “I’m weak and unable to take care of myself.” </a:t>
            </a:r>
          </a:p>
          <a:p>
            <a:pPr marL="228600" indent="-228600">
              <a:buNone/>
            </a:pPr>
            <a:r>
              <a:rPr lang="en-GB" dirty="0"/>
              <a:t> “People never consider my feelings.” </a:t>
            </a:r>
          </a:p>
          <a:p>
            <a:pPr marL="228600" indent="-228600">
              <a:buNone/>
            </a:pPr>
            <a:endParaRPr lang="en-GB" dirty="0"/>
          </a:p>
          <a:p>
            <a:pPr marL="228600" indent="-228600">
              <a:buNone/>
            </a:pPr>
            <a:r>
              <a:rPr lang="en-GB" dirty="0"/>
              <a:t>2. AGGRESSIVE COMMUNICATION is a style in which individuals express their feelings and opinions and advocate for their needs in a way that violates the rights of others. Thus, aggressive communicators are verbally and/or physically abusive. Aggressive communicators will often: </a:t>
            </a:r>
          </a:p>
          <a:p>
            <a:pPr marL="228600" indent="-228600">
              <a:buNone/>
            </a:pPr>
            <a:r>
              <a:rPr lang="en-GB" dirty="0"/>
              <a:t> try to dominate others </a:t>
            </a:r>
          </a:p>
          <a:p>
            <a:pPr marL="228600" indent="-228600">
              <a:buNone/>
            </a:pPr>
            <a:r>
              <a:rPr lang="en-GB" dirty="0"/>
              <a:t> use humiliation to control others </a:t>
            </a:r>
          </a:p>
          <a:p>
            <a:pPr marL="228600" indent="-228600">
              <a:buNone/>
            </a:pPr>
            <a:r>
              <a:rPr lang="en-GB" dirty="0"/>
              <a:t> criticize, blame, or attack others </a:t>
            </a:r>
          </a:p>
          <a:p>
            <a:pPr marL="228600" indent="-228600">
              <a:buNone/>
            </a:pPr>
            <a:r>
              <a:rPr lang="en-GB" dirty="0"/>
              <a:t> be very impulsive</a:t>
            </a:r>
          </a:p>
          <a:p>
            <a:pPr marL="228600" indent="-228600">
              <a:buNone/>
            </a:pPr>
            <a:r>
              <a:rPr lang="en-GB" dirty="0"/>
              <a:t>  have low frustration tolerance </a:t>
            </a:r>
          </a:p>
          <a:p>
            <a:pPr marL="228600" indent="-228600">
              <a:buNone/>
            </a:pPr>
            <a:r>
              <a:rPr lang="en-GB" dirty="0"/>
              <a:t> speak in a loud, demanding, and overbearing voice </a:t>
            </a:r>
          </a:p>
          <a:p>
            <a:pPr marL="228600" indent="-228600">
              <a:buNone/>
            </a:pPr>
            <a:r>
              <a:rPr lang="en-GB" dirty="0"/>
              <a:t> act threateningly and rudely </a:t>
            </a:r>
          </a:p>
          <a:p>
            <a:pPr marL="228600" indent="-228600">
              <a:buNone/>
            </a:pPr>
            <a:r>
              <a:rPr lang="en-GB" dirty="0"/>
              <a:t> not listen well </a:t>
            </a:r>
          </a:p>
          <a:p>
            <a:pPr marL="228600" indent="-228600">
              <a:buNone/>
            </a:pPr>
            <a:r>
              <a:rPr lang="en-GB" dirty="0"/>
              <a:t> interrupt frequently</a:t>
            </a:r>
          </a:p>
          <a:p>
            <a:pPr marL="228600" indent="-228600">
              <a:buNone/>
            </a:pPr>
            <a:r>
              <a:rPr lang="en-GB" dirty="0"/>
              <a:t>  use “you” statements</a:t>
            </a:r>
          </a:p>
          <a:p>
            <a:pPr marL="228600" indent="-228600">
              <a:buNone/>
            </a:pPr>
            <a:r>
              <a:rPr lang="en-GB" dirty="0"/>
              <a:t> have an overbearing or intimidating posture </a:t>
            </a:r>
          </a:p>
          <a:p>
            <a:pPr marL="228600" indent="-228600">
              <a:buNone/>
            </a:pPr>
            <a:endParaRPr lang="en-GB" dirty="0"/>
          </a:p>
          <a:p>
            <a:pPr marL="228600" indent="-228600">
              <a:buNone/>
            </a:pPr>
            <a:r>
              <a:rPr lang="en-GB" dirty="0"/>
              <a:t>The impact of a pattern of aggressive communication is that these individuals: </a:t>
            </a:r>
          </a:p>
          <a:p>
            <a:pPr marL="228600" indent="-228600">
              <a:buNone/>
            </a:pPr>
            <a:r>
              <a:rPr lang="en-GB" dirty="0"/>
              <a:t> become alienated from others </a:t>
            </a:r>
          </a:p>
          <a:p>
            <a:pPr marL="228600" indent="-228600">
              <a:buNone/>
            </a:pPr>
            <a:r>
              <a:rPr lang="en-GB" dirty="0"/>
              <a:t> alienate others </a:t>
            </a:r>
          </a:p>
          <a:p>
            <a:pPr marL="228600" indent="-228600">
              <a:buNone/>
            </a:pPr>
            <a:r>
              <a:rPr lang="en-GB" dirty="0"/>
              <a:t> generate fear and hatred in others</a:t>
            </a:r>
          </a:p>
          <a:p>
            <a:pPr marL="228600" indent="-228600">
              <a:buNone/>
            </a:pPr>
            <a:r>
              <a:rPr lang="en-GB" dirty="0"/>
              <a:t>  always blame others instead of owning their issues, and thus are unable to mature </a:t>
            </a:r>
          </a:p>
          <a:p>
            <a:pPr marL="228600" indent="-228600">
              <a:buNone/>
            </a:pPr>
            <a:endParaRPr lang="en-GB" dirty="0"/>
          </a:p>
          <a:p>
            <a:pPr marL="228600" indent="-228600">
              <a:buNone/>
            </a:pPr>
            <a:r>
              <a:rPr lang="en-GB" dirty="0"/>
              <a:t>The aggressive communicator will say, believe, or behave like: </a:t>
            </a:r>
          </a:p>
          <a:p>
            <a:pPr marL="228600" indent="-228600">
              <a:buNone/>
            </a:pPr>
            <a:r>
              <a:rPr lang="en-GB" dirty="0"/>
              <a:t> “I’m superior and right and you’re inferior and wrong.” </a:t>
            </a:r>
          </a:p>
          <a:p>
            <a:pPr marL="228600" indent="-228600">
              <a:buNone/>
            </a:pPr>
            <a:r>
              <a:rPr lang="en-GB" dirty="0"/>
              <a:t> “I’m loud, bossy and pushy.” </a:t>
            </a:r>
          </a:p>
          <a:p>
            <a:pPr marL="228600" indent="-228600">
              <a:buNone/>
            </a:pPr>
            <a:r>
              <a:rPr lang="en-GB" dirty="0"/>
              <a:t> “I can dominate and intimidate you.”</a:t>
            </a:r>
          </a:p>
          <a:p>
            <a:pPr marL="228600" indent="-228600">
              <a:buNone/>
            </a:pPr>
            <a:r>
              <a:rPr lang="en-GB" dirty="0"/>
              <a:t>  “I can violate your rights.” </a:t>
            </a:r>
          </a:p>
          <a:p>
            <a:pPr marL="228600" indent="-228600">
              <a:buNone/>
            </a:pPr>
            <a:r>
              <a:rPr lang="en-GB" dirty="0"/>
              <a:t> “I’ll get my way no matter what.” </a:t>
            </a:r>
          </a:p>
          <a:p>
            <a:pPr marL="228600" indent="-228600">
              <a:buNone/>
            </a:pPr>
            <a:r>
              <a:rPr lang="en-GB" dirty="0"/>
              <a:t> “You’re not worth anything.” </a:t>
            </a:r>
          </a:p>
          <a:p>
            <a:pPr marL="228600" indent="-228600">
              <a:buNone/>
            </a:pPr>
            <a:r>
              <a:rPr lang="en-GB" dirty="0"/>
              <a:t> “It’s all your fault.” </a:t>
            </a:r>
          </a:p>
          <a:p>
            <a:pPr marL="228600" indent="-228600">
              <a:buNone/>
            </a:pPr>
            <a:r>
              <a:rPr lang="en-GB" dirty="0"/>
              <a:t> “I react instantly.” </a:t>
            </a:r>
          </a:p>
          <a:p>
            <a:pPr marL="228600" indent="-228600">
              <a:buNone/>
            </a:pPr>
            <a:r>
              <a:rPr lang="en-GB" dirty="0"/>
              <a:t> “I’m entitled.” </a:t>
            </a:r>
          </a:p>
          <a:p>
            <a:pPr marL="228600" indent="-228600">
              <a:buNone/>
            </a:pPr>
            <a:r>
              <a:rPr lang="en-GB" dirty="0"/>
              <a:t> “I own you.” </a:t>
            </a:r>
          </a:p>
          <a:p>
            <a:pPr marL="228600" indent="-228600">
              <a:buNone/>
            </a:pPr>
            <a:endParaRPr lang="en-GB" dirty="0"/>
          </a:p>
          <a:p>
            <a:pPr marL="228600" indent="-228600">
              <a:buNone/>
            </a:pPr>
            <a:r>
              <a:rPr lang="en-GB" dirty="0"/>
              <a:t>3. PASSIVE-AGGRESSIVE COMMUNICATION is a style in which individuals appear passive on the surface but are really acting out anger in a subtle, indirect, or behind-the-scenes way. People who develop a pattern of passive-aggressive communication usually feel powerless, stuck, and resentful – in other words, they feel incapable of dealing directly with the object of their resentments. Instead, they express their anger by subtly undermining the object (real or imagined) of their resentments. </a:t>
            </a:r>
          </a:p>
          <a:p>
            <a:pPr marL="228600" indent="-228600">
              <a:buNone/>
            </a:pPr>
            <a:endParaRPr lang="en-GB" dirty="0"/>
          </a:p>
          <a:p>
            <a:pPr marL="228600" indent="-228600">
              <a:buNone/>
            </a:pPr>
            <a:r>
              <a:rPr lang="en-GB" dirty="0"/>
              <a:t>Passive-Aggressive communicators will often: </a:t>
            </a:r>
          </a:p>
          <a:p>
            <a:pPr marL="228600" indent="-228600">
              <a:buNone/>
            </a:pPr>
            <a:r>
              <a:rPr lang="en-GB" dirty="0"/>
              <a:t> mutter to themselves rather than confront the person or issue </a:t>
            </a:r>
          </a:p>
          <a:p>
            <a:pPr marL="228600" indent="-228600">
              <a:buNone/>
            </a:pPr>
            <a:r>
              <a:rPr lang="en-GB" dirty="0"/>
              <a:t> have difficulty acknowledging their anger </a:t>
            </a:r>
          </a:p>
          <a:p>
            <a:pPr marL="228600" indent="-228600">
              <a:buNone/>
            </a:pPr>
            <a:r>
              <a:rPr lang="en-GB" dirty="0"/>
              <a:t> use facial expressions that don't match how they feel - i.e., smiling when angry </a:t>
            </a:r>
          </a:p>
          <a:p>
            <a:pPr marL="228600" indent="-228600">
              <a:buNone/>
            </a:pPr>
            <a:r>
              <a:rPr lang="en-GB" dirty="0"/>
              <a:t> use sarcasm </a:t>
            </a:r>
          </a:p>
          <a:p>
            <a:pPr marL="228600" indent="-228600">
              <a:buNone/>
            </a:pPr>
            <a:r>
              <a:rPr lang="en-GB" dirty="0"/>
              <a:t> deny there is a problem </a:t>
            </a:r>
          </a:p>
          <a:p>
            <a:pPr marL="228600" indent="-228600">
              <a:buNone/>
            </a:pPr>
            <a:r>
              <a:rPr lang="en-GB" dirty="0"/>
              <a:t> appear cooperative while purposely doing things to annoy and disrupt </a:t>
            </a:r>
          </a:p>
          <a:p>
            <a:pPr marL="228600" indent="-228600">
              <a:buNone/>
            </a:pPr>
            <a:r>
              <a:rPr lang="en-GB" dirty="0"/>
              <a:t> use subtle sabotage to get even </a:t>
            </a:r>
          </a:p>
          <a:p>
            <a:pPr marL="228600" indent="-228600">
              <a:buNone/>
            </a:pPr>
            <a:endParaRPr lang="en-GB" dirty="0"/>
          </a:p>
          <a:p>
            <a:pPr marL="228600" indent="-228600">
              <a:buNone/>
            </a:pPr>
            <a:r>
              <a:rPr lang="en-GB" dirty="0"/>
              <a:t>The impact of a pattern of passive-aggressive communication is that these individuals: </a:t>
            </a:r>
          </a:p>
          <a:p>
            <a:pPr marL="228600" indent="-228600">
              <a:buFont typeface="Arial" pitchFamily="34" charset="0"/>
              <a:buChar char="•"/>
            </a:pPr>
            <a:r>
              <a:rPr lang="en-GB" dirty="0"/>
              <a:t>become alienated from those around them </a:t>
            </a:r>
          </a:p>
          <a:p>
            <a:pPr marL="228600" indent="-228600">
              <a:buNone/>
            </a:pPr>
            <a:r>
              <a:rPr lang="en-GB" dirty="0"/>
              <a:t> remain stuck in a position of powerlessness (like POWs) </a:t>
            </a:r>
          </a:p>
          <a:p>
            <a:pPr marL="228600" indent="-228600">
              <a:buNone/>
            </a:pPr>
            <a:r>
              <a:rPr lang="en-GB" dirty="0"/>
              <a:t> discharge resentment while real issues are never addressed so they can't mature </a:t>
            </a:r>
          </a:p>
          <a:p>
            <a:pPr marL="228600" indent="-228600">
              <a:buNone/>
            </a:pPr>
            <a:endParaRPr lang="en-GB" dirty="0"/>
          </a:p>
          <a:p>
            <a:pPr marL="228600" indent="-228600">
              <a:buNone/>
            </a:pPr>
            <a:r>
              <a:rPr lang="en-GB" dirty="0"/>
              <a:t>The passive-aggressive communicator will say, believe, or behave like:</a:t>
            </a:r>
          </a:p>
          <a:p>
            <a:pPr marL="228600" indent="-228600">
              <a:buNone/>
            </a:pPr>
            <a:r>
              <a:rPr lang="en-GB" dirty="0"/>
              <a:t>  “I’m weak and resentful, so I sabotage, frustrate, and disrupt.” </a:t>
            </a:r>
          </a:p>
          <a:p>
            <a:pPr marL="228600" indent="-228600">
              <a:buNone/>
            </a:pPr>
            <a:r>
              <a:rPr lang="en-GB" dirty="0"/>
              <a:t> “I’m powerless to deal with you head on so I must use </a:t>
            </a:r>
            <a:r>
              <a:rPr lang="en-GB" dirty="0" err="1"/>
              <a:t>guerilla</a:t>
            </a:r>
            <a:r>
              <a:rPr lang="en-GB" dirty="0"/>
              <a:t> warfare.” </a:t>
            </a:r>
          </a:p>
          <a:p>
            <a:pPr marL="228600" indent="-228600">
              <a:buNone/>
            </a:pPr>
            <a:r>
              <a:rPr lang="en-GB" dirty="0"/>
              <a:t> “I will appear cooperative but I’m not.” </a:t>
            </a:r>
          </a:p>
          <a:p>
            <a:pPr marL="228600" indent="-228600">
              <a:buNone/>
            </a:pPr>
            <a:endParaRPr lang="en-GB" dirty="0"/>
          </a:p>
          <a:p>
            <a:pPr marL="228600" indent="-228600">
              <a:buNone/>
            </a:pPr>
            <a:r>
              <a:rPr lang="en-GB" dirty="0"/>
              <a:t>4. ASSERTIVE COMMUNICATION is a style in which individuals clearly state their opinions and feelings, and firmly advocate for their rights and needs without violating the rights of others. These individuals value themselves, their time, and their emotional, spiritual, and physical needs and are strong advocates for themselves while being very respectful of the rights of others. </a:t>
            </a:r>
          </a:p>
          <a:p>
            <a:pPr marL="228600" indent="-228600">
              <a:buNone/>
            </a:pPr>
            <a:endParaRPr lang="en-GB" dirty="0"/>
          </a:p>
          <a:p>
            <a:pPr marL="228600" indent="-228600">
              <a:buNone/>
            </a:pPr>
            <a:r>
              <a:rPr lang="en-GB" dirty="0"/>
              <a:t>Assertive communicators will: </a:t>
            </a:r>
          </a:p>
          <a:p>
            <a:pPr marL="228600" indent="-228600">
              <a:buNone/>
            </a:pPr>
            <a:r>
              <a:rPr lang="en-GB" dirty="0"/>
              <a:t> state needs and wants clearly, appropriately, and respectfully </a:t>
            </a:r>
          </a:p>
          <a:p>
            <a:pPr marL="228600" indent="-228600">
              <a:buNone/>
            </a:pPr>
            <a:r>
              <a:rPr lang="en-GB" dirty="0"/>
              <a:t> express feelings clearly, appropriately, and respectfully </a:t>
            </a:r>
          </a:p>
          <a:p>
            <a:pPr marL="228600" indent="-228600">
              <a:buNone/>
            </a:pPr>
            <a:r>
              <a:rPr lang="en-GB" dirty="0"/>
              <a:t> use “I” statements  communicate respect for others</a:t>
            </a:r>
          </a:p>
          <a:p>
            <a:pPr marL="228600" indent="-228600">
              <a:buNone/>
            </a:pPr>
            <a:r>
              <a:rPr lang="en-GB" dirty="0"/>
              <a:t>  listen well without interrupting </a:t>
            </a:r>
          </a:p>
          <a:p>
            <a:pPr marL="228600" indent="-228600">
              <a:buNone/>
            </a:pPr>
            <a:r>
              <a:rPr lang="en-GB" dirty="0"/>
              <a:t> feel in control of self </a:t>
            </a:r>
          </a:p>
          <a:p>
            <a:pPr marL="228600" indent="-228600">
              <a:buNone/>
            </a:pPr>
            <a:r>
              <a:rPr lang="en-GB" dirty="0"/>
              <a:t> have good eye contact </a:t>
            </a:r>
          </a:p>
          <a:p>
            <a:pPr marL="228600" indent="-228600">
              <a:buNone/>
            </a:pPr>
            <a:r>
              <a:rPr lang="en-GB" dirty="0"/>
              <a:t> speak in a calm and clear tone of voice </a:t>
            </a:r>
          </a:p>
          <a:p>
            <a:pPr marL="228600" indent="-228600">
              <a:buNone/>
            </a:pPr>
            <a:r>
              <a:rPr lang="en-GB" dirty="0"/>
              <a:t> have a relaxed body posture </a:t>
            </a:r>
          </a:p>
          <a:p>
            <a:pPr marL="228600" indent="-228600">
              <a:buNone/>
            </a:pPr>
            <a:r>
              <a:rPr lang="en-GB" dirty="0"/>
              <a:t> feel connected to others </a:t>
            </a:r>
          </a:p>
          <a:p>
            <a:pPr marL="228600" indent="-228600">
              <a:buNone/>
            </a:pPr>
            <a:r>
              <a:rPr lang="en-GB" dirty="0"/>
              <a:t> feel competent and in control </a:t>
            </a:r>
          </a:p>
          <a:p>
            <a:pPr marL="228600" indent="-228600">
              <a:buNone/>
            </a:pPr>
            <a:r>
              <a:rPr lang="en-GB" dirty="0"/>
              <a:t> not allow others to abuse or manipulate them </a:t>
            </a:r>
          </a:p>
          <a:p>
            <a:pPr marL="228600" indent="-228600">
              <a:buNone/>
            </a:pPr>
            <a:r>
              <a:rPr lang="en-GB" dirty="0"/>
              <a:t> stand up for their rights </a:t>
            </a:r>
          </a:p>
          <a:p>
            <a:pPr marL="228600" indent="-228600">
              <a:buNone/>
            </a:pPr>
            <a:endParaRPr lang="en-GB" dirty="0"/>
          </a:p>
          <a:p>
            <a:pPr marL="228600" indent="-228600">
              <a:buNone/>
            </a:pPr>
            <a:r>
              <a:rPr lang="en-GB" dirty="0"/>
              <a:t>The impact of a pattern of assertive communication is that these individuals: </a:t>
            </a:r>
          </a:p>
          <a:p>
            <a:pPr marL="228600" indent="-228600">
              <a:buNone/>
            </a:pPr>
            <a:r>
              <a:rPr lang="en-GB" dirty="0"/>
              <a:t> feel connected to others </a:t>
            </a:r>
          </a:p>
          <a:p>
            <a:pPr marL="228600" indent="-228600">
              <a:buNone/>
            </a:pPr>
            <a:r>
              <a:rPr lang="en-GB" dirty="0"/>
              <a:t> feel in control of their lives </a:t>
            </a:r>
          </a:p>
          <a:p>
            <a:pPr marL="228600" indent="-228600">
              <a:buNone/>
            </a:pPr>
            <a:r>
              <a:rPr lang="en-GB" dirty="0"/>
              <a:t> are able to mature because they address issues and problems as they arise </a:t>
            </a:r>
          </a:p>
          <a:p>
            <a:pPr marL="228600" indent="-228600">
              <a:buNone/>
            </a:pPr>
            <a:r>
              <a:rPr lang="en-GB" dirty="0"/>
              <a:t> create a respectful environment for others to grow and mature </a:t>
            </a:r>
          </a:p>
          <a:p>
            <a:pPr marL="228600" indent="-228600">
              <a:buNone/>
            </a:pPr>
            <a:endParaRPr lang="en-GB" dirty="0"/>
          </a:p>
          <a:p>
            <a:pPr marL="228600" indent="-228600">
              <a:buNone/>
            </a:pPr>
            <a:r>
              <a:rPr lang="en-GB" dirty="0"/>
              <a:t>The assertive communicator will say, believe, or behave in a way that says: </a:t>
            </a:r>
          </a:p>
          <a:p>
            <a:pPr marL="228600" indent="-228600">
              <a:buNone/>
            </a:pPr>
            <a:r>
              <a:rPr lang="en-GB" dirty="0"/>
              <a:t> “We are equally entitled to express ourselves respectfully to one another.” </a:t>
            </a:r>
          </a:p>
          <a:p>
            <a:pPr marL="228600" indent="-228600">
              <a:buNone/>
            </a:pPr>
            <a:r>
              <a:rPr lang="en-GB" dirty="0"/>
              <a:t> “I am confident about who I am.” </a:t>
            </a:r>
          </a:p>
          <a:p>
            <a:pPr marL="228600" indent="-228600">
              <a:buNone/>
            </a:pPr>
            <a:r>
              <a:rPr lang="en-GB" dirty="0"/>
              <a:t> “I realize I have choices in my life and I consider my options.” </a:t>
            </a:r>
          </a:p>
          <a:p>
            <a:pPr marL="228600" indent="-228600">
              <a:buNone/>
            </a:pPr>
            <a:r>
              <a:rPr lang="en-GB" dirty="0"/>
              <a:t> “I speak clearly, honestly, and to the point.” </a:t>
            </a:r>
          </a:p>
          <a:p>
            <a:pPr marL="228600" indent="-228600">
              <a:buNone/>
            </a:pPr>
            <a:r>
              <a:rPr lang="en-GB" dirty="0"/>
              <a:t> “I can’t control others but I can control myself.” </a:t>
            </a:r>
          </a:p>
          <a:p>
            <a:pPr marL="228600" indent="-228600">
              <a:buNone/>
            </a:pPr>
            <a:r>
              <a:rPr lang="en-GB" dirty="0"/>
              <a:t> “I place a high priority on having my rights respected.” </a:t>
            </a:r>
          </a:p>
          <a:p>
            <a:pPr marL="228600" indent="-228600">
              <a:buNone/>
            </a:pPr>
            <a:r>
              <a:rPr lang="en-GB" dirty="0"/>
              <a:t> “I am responsible for getting my needs met in a respectful manner.” </a:t>
            </a:r>
          </a:p>
          <a:p>
            <a:pPr marL="228600" indent="-228600">
              <a:buNone/>
            </a:pPr>
            <a:r>
              <a:rPr lang="en-GB" dirty="0"/>
              <a:t> “I respect the rights of others.” </a:t>
            </a:r>
          </a:p>
          <a:p>
            <a:pPr marL="228600" indent="-228600">
              <a:buNone/>
            </a:pPr>
            <a:r>
              <a:rPr lang="en-GB" dirty="0"/>
              <a:t> “Nobody owes me anything unless they’ve agreed to give it to me.”</a:t>
            </a:r>
          </a:p>
          <a:p>
            <a:pPr marL="228600" indent="-228600">
              <a:buNone/>
            </a:pPr>
            <a:r>
              <a:rPr lang="en-GB" dirty="0"/>
              <a:t>  “I’m 100% responsible for my own happiness.” Assertiveness allows us to take care of ourselves, and is fundamental for good mental health and healthy relationships</a:t>
            </a:r>
          </a:p>
        </p:txBody>
      </p:sp>
      <p:sp>
        <p:nvSpPr>
          <p:cNvPr id="4" name="Slide Number Placeholder 3"/>
          <p:cNvSpPr>
            <a:spLocks noGrp="1"/>
          </p:cNvSpPr>
          <p:nvPr>
            <p:ph type="sldNum" sz="quarter" idx="10"/>
          </p:nvPr>
        </p:nvSpPr>
        <p:spPr/>
        <p:txBody>
          <a:bodyPr/>
          <a:lstStyle/>
          <a:p>
            <a:fld id="{37FA9686-C038-4682-9590-FA4411328854}" type="slidenum">
              <a:rPr lang="en-GB" smtClean="0"/>
              <a:pPr/>
              <a:t>41</a:t>
            </a:fld>
            <a:endParaRPr lang="en-GB"/>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implications of each style, and what happens when each style meets, e.g. Aggressive and Aggressive?  Passive and Passive?  Passive Aggressive and Passive Aggressive?  Aggressive and Passive? Etc.  What is the only style that can deliver consistent results?  What’s wrong with being aggressive and only ever getting your own way?  Ask coaching questions to check the understanding of the group.  Can an Aggressive style be changed?  How?  Training and education….coupled with feedback and coaching, where appropriate.  A good team leader is so important for this!</a:t>
            </a:r>
          </a:p>
        </p:txBody>
      </p:sp>
      <p:sp>
        <p:nvSpPr>
          <p:cNvPr id="4" name="Slide Number Placeholder 3"/>
          <p:cNvSpPr>
            <a:spLocks noGrp="1"/>
          </p:cNvSpPr>
          <p:nvPr>
            <p:ph type="sldNum" sz="quarter" idx="10"/>
          </p:nvPr>
        </p:nvSpPr>
        <p:spPr/>
        <p:txBody>
          <a:bodyPr/>
          <a:lstStyle/>
          <a:p>
            <a:fld id="{37FA9686-C038-4682-9590-FA4411328854}" type="slidenum">
              <a:rPr lang="en-GB" smtClean="0"/>
              <a:pPr/>
              <a:t>42</a:t>
            </a:fld>
            <a:endParaRPr lang="en-GB"/>
          </a:p>
        </p:txBody>
      </p:sp>
    </p:spTree>
    <p:extLst>
      <p:ext uri="{BB962C8B-B14F-4D97-AF65-F5344CB8AC3E}">
        <p14:creationId xmlns:p14="http://schemas.microsoft.com/office/powerpoint/2010/main" val="29381663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Mention to the group that they could use something like this to collect feedback about their own communication skills, knowledge and behaviour, which would help with their assignment.</a:t>
            </a:r>
          </a:p>
        </p:txBody>
      </p:sp>
      <p:sp>
        <p:nvSpPr>
          <p:cNvPr id="4" name="Slide Number Placeholder 3"/>
          <p:cNvSpPr>
            <a:spLocks noGrp="1"/>
          </p:cNvSpPr>
          <p:nvPr>
            <p:ph type="sldNum" sz="quarter" idx="10"/>
          </p:nvPr>
        </p:nvSpPr>
        <p:spPr/>
        <p:txBody>
          <a:bodyPr/>
          <a:lstStyle/>
          <a:p>
            <a:fld id="{37FA9686-C038-4682-9590-FA4411328854}" type="slidenum">
              <a:rPr lang="en-GB" smtClean="0"/>
              <a:pPr/>
              <a:t>44</a:t>
            </a:fld>
            <a:endParaRPr lang="en-GB"/>
          </a:p>
        </p:txBody>
      </p:sp>
    </p:spTree>
    <p:extLst>
      <p:ext uri="{BB962C8B-B14F-4D97-AF65-F5344CB8AC3E}">
        <p14:creationId xmlns:p14="http://schemas.microsoft.com/office/powerpoint/2010/main" val="6434842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05/03/2019</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05/03/2019</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05/03/2019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05/03/2019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05/03/2019</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05/03/2019</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05/03/2019</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05/03/2019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05/03/2019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05/03/2019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05/03/2019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05/03/2019</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8.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www.flickr.com/photos/lightmatter/95600250/"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kminaction.wordpress.com/2013/06/03/getting-km-right-speak-the-business-jargo/"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creativecommons.org/licenses/by-sa/3.0/" TargetMode="External"/><Relationship Id="rId2" Type="http://schemas.openxmlformats.org/officeDocument/2006/relationships/hyperlink" Target="http://iteachkinderkids.blogspot.com/2012/02/l-is-for-laugh.html" TargetMode="External"/><Relationship Id="rId1" Type="http://schemas.openxmlformats.org/officeDocument/2006/relationships/slideLayout" Target="../slideLayouts/slideLayout2.xml"/><Relationship Id="rId5" Type="http://schemas.openxmlformats.org/officeDocument/2006/relationships/hyperlink" Target="http://sansdosage.blogspot.com/2009_07_01_archive.html" TargetMode="External"/><Relationship Id="rId4" Type="http://schemas.openxmlformats.org/officeDocument/2006/relationships/image" Target="../media/image17.jpeg"/></Relationships>
</file>

<file path=ppt/slides/_rels/slide27.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hyperlink" Target="https://2012books.lardbucket.org/books/a-primer-on-communication-studies/s01-introduction-to-communication-.html"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leadershipfreak.wordpress.com/2012/05/18/5-reasons-we-argue-when-we-agree/" TargetMode="External"/><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people-equation.com/one-simple-way-leaders-build-trust/" TargetMode="External"/><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hyperlink" Target="http://dailyplateofcrazy.com/2014/02/18/get-in-your-car-or-pick-up-the-phone-do-it-now/"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freeonlinesurveys.com/"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hyperlink" Target="http://surveymonkey.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b="1" dirty="0">
                <a:effectLst>
                  <a:outerShdw blurRad="38100" dist="38100" dir="2700000" algn="tl">
                    <a:srgbClr val="000000">
                      <a:alpha val="43137"/>
                    </a:srgbClr>
                  </a:outerShdw>
                </a:effectLst>
              </a:rPr>
              <a:t>CertHE Skills for the Workplace</a:t>
            </a:r>
            <a:br>
              <a:rPr lang="en-GB" altLang="en-US" dirty="0"/>
            </a:br>
            <a:r>
              <a:rPr lang="en-GB" altLang="en-US" dirty="0"/>
              <a:t>Module: BMSK4002</a:t>
            </a:r>
            <a:endParaRPr lang="en-GB" dirty="0"/>
          </a:p>
        </p:txBody>
      </p:sp>
      <p:sp>
        <p:nvSpPr>
          <p:cNvPr id="3" name="Subtitle 2"/>
          <p:cNvSpPr>
            <a:spLocks noGrp="1"/>
          </p:cNvSpPr>
          <p:nvPr>
            <p:ph type="subTitle" idx="1"/>
          </p:nvPr>
        </p:nvSpPr>
        <p:spPr/>
        <p:txBody>
          <a:bodyPr>
            <a:normAutofit fontScale="92500" lnSpcReduction="20000"/>
          </a:bodyPr>
          <a:lstStyle/>
          <a:p>
            <a:r>
              <a:rPr lang="en-GB" b="1" dirty="0"/>
              <a:t>Effective Team Working and Communication</a:t>
            </a:r>
            <a:br>
              <a:rPr lang="en-GB" b="1" dirty="0"/>
            </a:br>
            <a:br>
              <a:rPr lang="en-GB" altLang="en-US" sz="1600" dirty="0"/>
            </a:br>
            <a:r>
              <a:rPr lang="en-GB" altLang="en-US" sz="2000" b="1" dirty="0"/>
              <a:t>Workshop Day 2</a:t>
            </a:r>
            <a:br>
              <a:rPr lang="en-GB" altLang="en-US" dirty="0"/>
            </a:br>
            <a:endParaRPr lang="en-GB" dirty="0"/>
          </a:p>
          <a:p>
            <a:endParaRPr lang="en-GB" dirty="0"/>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 of Workshop</a:t>
            </a:r>
          </a:p>
        </p:txBody>
      </p:sp>
      <p:sp>
        <p:nvSpPr>
          <p:cNvPr id="3" name="Content Placeholder 2"/>
          <p:cNvSpPr>
            <a:spLocks noGrp="1"/>
          </p:cNvSpPr>
          <p:nvPr>
            <p:ph idx="1"/>
          </p:nvPr>
        </p:nvSpPr>
        <p:spPr/>
        <p:txBody>
          <a:bodyPr>
            <a:normAutofit lnSpcReduction="10000"/>
          </a:bodyPr>
          <a:lstStyle/>
          <a:p>
            <a:r>
              <a:rPr lang="en-GB" dirty="0"/>
              <a:t>What is communication?</a:t>
            </a:r>
          </a:p>
          <a:p>
            <a:r>
              <a:rPr lang="en-GB" dirty="0"/>
              <a:t>Elements of Communication</a:t>
            </a:r>
          </a:p>
          <a:p>
            <a:r>
              <a:rPr lang="en-GB" dirty="0"/>
              <a:t>Non-verbal communication – intro</a:t>
            </a:r>
          </a:p>
          <a:p>
            <a:r>
              <a:rPr lang="en-GB" dirty="0"/>
              <a:t>Barriers to communication</a:t>
            </a:r>
          </a:p>
          <a:p>
            <a:r>
              <a:rPr lang="en-GB" dirty="0"/>
              <a:t>Listening</a:t>
            </a:r>
          </a:p>
          <a:p>
            <a:r>
              <a:rPr lang="en-GB" dirty="0"/>
              <a:t>Communication styles</a:t>
            </a:r>
          </a:p>
          <a:p>
            <a:r>
              <a:rPr lang="en-GB" dirty="0"/>
              <a:t>Difficult communications</a:t>
            </a:r>
          </a:p>
          <a:p>
            <a:endParaRPr lang="en-GB" dirty="0"/>
          </a:p>
        </p:txBody>
      </p:sp>
    </p:spTree>
    <p:extLst>
      <p:ext uri="{BB962C8B-B14F-4D97-AF65-F5344CB8AC3E}">
        <p14:creationId xmlns:p14="http://schemas.microsoft.com/office/powerpoint/2010/main" val="19474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5B64E-F6B7-4DEB-AFCD-276C46119B3C}"/>
              </a:ext>
            </a:extLst>
          </p:cNvPr>
          <p:cNvSpPr>
            <a:spLocks noGrp="1"/>
          </p:cNvSpPr>
          <p:nvPr>
            <p:ph type="title"/>
          </p:nvPr>
        </p:nvSpPr>
        <p:spPr/>
        <p:txBody>
          <a:bodyPr/>
          <a:lstStyle/>
          <a:p>
            <a:r>
              <a:rPr lang="en-GB" dirty="0"/>
              <a:t>What is Communication?</a:t>
            </a:r>
          </a:p>
        </p:txBody>
      </p:sp>
      <p:sp>
        <p:nvSpPr>
          <p:cNvPr id="3" name="Content Placeholder 2">
            <a:extLst>
              <a:ext uri="{FF2B5EF4-FFF2-40B4-BE49-F238E27FC236}">
                <a16:creationId xmlns:a16="http://schemas.microsoft.com/office/drawing/2014/main" id="{4422951E-0AA1-4C2F-825D-96F53A6629BF}"/>
              </a:ext>
            </a:extLst>
          </p:cNvPr>
          <p:cNvSpPr>
            <a:spLocks noGrp="1"/>
          </p:cNvSpPr>
          <p:nvPr>
            <p:ph idx="1"/>
          </p:nvPr>
        </p:nvSpPr>
        <p:spPr/>
        <p:txBody>
          <a:bodyPr>
            <a:normAutofit lnSpcReduction="10000"/>
          </a:bodyPr>
          <a:lstStyle/>
          <a:p>
            <a:r>
              <a:rPr lang="en-GB" dirty="0"/>
              <a:t>Take a few minutes individually or in your groups to generate a one sentence </a:t>
            </a:r>
            <a:r>
              <a:rPr lang="en-GB" b="1" i="1" dirty="0">
                <a:solidFill>
                  <a:srgbClr val="0070C0"/>
                </a:solidFill>
              </a:rPr>
              <a:t>definition of ‘communication’.</a:t>
            </a:r>
          </a:p>
          <a:p>
            <a:endParaRPr lang="en-GB" b="1" i="1" dirty="0">
              <a:solidFill>
                <a:srgbClr val="0070C0"/>
              </a:solidFill>
            </a:endParaRPr>
          </a:p>
          <a:p>
            <a:r>
              <a:rPr lang="en-GB" dirty="0"/>
              <a:t>A definition: “Communication is the transactional use of symbols, influenced, guided, and understood in the context of relationships” </a:t>
            </a:r>
            <a:r>
              <a:rPr lang="en-GB" sz="2000" dirty="0"/>
              <a:t>Duck, S &amp; McMahan, D.T, (2015), p.5</a:t>
            </a:r>
          </a:p>
        </p:txBody>
      </p:sp>
    </p:spTree>
    <p:extLst>
      <p:ext uri="{BB962C8B-B14F-4D97-AF65-F5344CB8AC3E}">
        <p14:creationId xmlns:p14="http://schemas.microsoft.com/office/powerpoint/2010/main" val="427231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5B64E-F6B7-4DEB-AFCD-276C46119B3C}"/>
              </a:ext>
            </a:extLst>
          </p:cNvPr>
          <p:cNvSpPr>
            <a:spLocks noGrp="1"/>
          </p:cNvSpPr>
          <p:nvPr>
            <p:ph type="title"/>
          </p:nvPr>
        </p:nvSpPr>
        <p:spPr/>
        <p:txBody>
          <a:bodyPr/>
          <a:lstStyle/>
          <a:p>
            <a:r>
              <a:rPr lang="en-GB" dirty="0"/>
              <a:t>What is Communication?</a:t>
            </a:r>
          </a:p>
        </p:txBody>
      </p:sp>
      <p:sp>
        <p:nvSpPr>
          <p:cNvPr id="3" name="Content Placeholder 2">
            <a:extLst>
              <a:ext uri="{FF2B5EF4-FFF2-40B4-BE49-F238E27FC236}">
                <a16:creationId xmlns:a16="http://schemas.microsoft.com/office/drawing/2014/main" id="{4422951E-0AA1-4C2F-825D-96F53A6629BF}"/>
              </a:ext>
            </a:extLst>
          </p:cNvPr>
          <p:cNvSpPr>
            <a:spLocks noGrp="1"/>
          </p:cNvSpPr>
          <p:nvPr>
            <p:ph idx="1"/>
          </p:nvPr>
        </p:nvSpPr>
        <p:spPr/>
        <p:txBody>
          <a:bodyPr>
            <a:normAutofit/>
          </a:bodyPr>
          <a:lstStyle/>
          <a:p>
            <a:endParaRPr lang="en-GB" b="1" i="1" dirty="0">
              <a:solidFill>
                <a:srgbClr val="0070C0"/>
              </a:solidFill>
            </a:endParaRPr>
          </a:p>
          <a:p>
            <a:r>
              <a:rPr lang="en-GB" dirty="0"/>
              <a:t>A definition: “Communication is the transactional use of symbols, influenced, guided, and understood in the context of relationships” </a:t>
            </a:r>
            <a:r>
              <a:rPr lang="en-GB" sz="2000" dirty="0"/>
              <a:t>Duck, S &amp; McMahan, D.T, (2015), p.5</a:t>
            </a:r>
          </a:p>
        </p:txBody>
      </p:sp>
    </p:spTree>
    <p:extLst>
      <p:ext uri="{BB962C8B-B14F-4D97-AF65-F5344CB8AC3E}">
        <p14:creationId xmlns:p14="http://schemas.microsoft.com/office/powerpoint/2010/main" val="829936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1F9D9-9E47-42C9-9856-7C4BBA54AB5F}"/>
              </a:ext>
            </a:extLst>
          </p:cNvPr>
          <p:cNvSpPr>
            <a:spLocks noGrp="1"/>
          </p:cNvSpPr>
          <p:nvPr>
            <p:ph type="title"/>
          </p:nvPr>
        </p:nvSpPr>
        <p:spPr/>
        <p:txBody>
          <a:bodyPr/>
          <a:lstStyle/>
          <a:p>
            <a:r>
              <a:rPr lang="en-GB" dirty="0">
                <a:cs typeface="Arial" panose="020B0604020202020204" pitchFamily="34" charset="0"/>
              </a:rPr>
              <a:t>Aim &amp; objectives</a:t>
            </a:r>
            <a:endParaRPr lang="en-GB" dirty="0"/>
          </a:p>
        </p:txBody>
      </p:sp>
      <p:sp>
        <p:nvSpPr>
          <p:cNvPr id="3" name="Content Placeholder 2">
            <a:extLst>
              <a:ext uri="{FF2B5EF4-FFF2-40B4-BE49-F238E27FC236}">
                <a16:creationId xmlns:a16="http://schemas.microsoft.com/office/drawing/2014/main" id="{11CFB24B-6B1B-46B4-BA76-317E00A4A846}"/>
              </a:ext>
            </a:extLst>
          </p:cNvPr>
          <p:cNvSpPr>
            <a:spLocks noGrp="1"/>
          </p:cNvSpPr>
          <p:nvPr>
            <p:ph idx="1"/>
          </p:nvPr>
        </p:nvSpPr>
        <p:spPr>
          <a:xfrm>
            <a:off x="457200" y="1600201"/>
            <a:ext cx="8507288" cy="3917032"/>
          </a:xfrm>
        </p:spPr>
        <p:txBody>
          <a:bodyPr>
            <a:normAutofit fontScale="92500" lnSpcReduction="20000"/>
          </a:bodyPr>
          <a:lstStyle/>
          <a:p>
            <a:pPr marL="0" indent="0">
              <a:buNone/>
            </a:pPr>
            <a:r>
              <a:rPr lang="en-GB" altLang="en-US" b="1" dirty="0">
                <a:latin typeface="+mj-lt"/>
                <a:cs typeface="Arial" charset="0"/>
              </a:rPr>
              <a:t>Aim: </a:t>
            </a:r>
            <a:r>
              <a:rPr lang="en-GB" altLang="en-US" dirty="0">
                <a:latin typeface="+mj-lt"/>
                <a:cs typeface="Arial" charset="0"/>
              </a:rPr>
              <a:t>To develop understanding and ability to communicate effectively, as required by a practising or potential middle manager.</a:t>
            </a:r>
          </a:p>
          <a:p>
            <a:endParaRPr lang="en-GB" altLang="en-US" dirty="0">
              <a:latin typeface="+mj-lt"/>
              <a:cs typeface="Arial" charset="0"/>
            </a:endParaRPr>
          </a:p>
          <a:p>
            <a:pPr marL="0" indent="0">
              <a:buNone/>
            </a:pPr>
            <a:r>
              <a:rPr lang="en-GB" altLang="en-US" b="1" dirty="0">
                <a:latin typeface="+mj-lt"/>
                <a:cs typeface="Arial" charset="0"/>
              </a:rPr>
              <a:t>Objectives: </a:t>
            </a:r>
          </a:p>
          <a:p>
            <a:pPr marL="514350" indent="-514350">
              <a:buFont typeface="+mj-lt"/>
              <a:buAutoNum type="arabicPeriod"/>
            </a:pPr>
            <a:r>
              <a:rPr lang="en-GB" altLang="en-US" dirty="0">
                <a:latin typeface="+mj-lt"/>
                <a:cs typeface="Arial" charset="0"/>
              </a:rPr>
              <a:t>To understand the importance of effective communication in management</a:t>
            </a:r>
          </a:p>
          <a:p>
            <a:pPr marL="514350" indent="-514350">
              <a:buFont typeface="+mj-lt"/>
              <a:buAutoNum type="arabicPeriod"/>
            </a:pPr>
            <a:r>
              <a:rPr lang="en-GB" altLang="en-US" dirty="0">
                <a:latin typeface="+mj-lt"/>
                <a:cs typeface="Arial" charset="0"/>
              </a:rPr>
              <a:t>To be able to develop effective communication skills as a reflective manager</a:t>
            </a:r>
          </a:p>
          <a:p>
            <a:endParaRPr lang="en-GB" dirty="0">
              <a:latin typeface="+mj-lt"/>
            </a:endParaRPr>
          </a:p>
        </p:txBody>
      </p:sp>
    </p:spTree>
    <p:extLst>
      <p:ext uri="{BB962C8B-B14F-4D97-AF65-F5344CB8AC3E}">
        <p14:creationId xmlns:p14="http://schemas.microsoft.com/office/powerpoint/2010/main" val="2226523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2" name="Rectangle: Rounded Corners 1351">
            <a:extLst>
              <a:ext uri="{FF2B5EF4-FFF2-40B4-BE49-F238E27FC236}">
                <a16:creationId xmlns:a16="http://schemas.microsoft.com/office/drawing/2014/main" id="{79A94FDB-F200-42F2-B580-6F263C7C8C68}"/>
              </a:ext>
            </a:extLst>
          </p:cNvPr>
          <p:cNvSpPr/>
          <p:nvPr/>
        </p:nvSpPr>
        <p:spPr>
          <a:xfrm>
            <a:off x="774700" y="793190"/>
            <a:ext cx="3168370" cy="548967"/>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Develop criteria to evaluate your own communication skills</a:t>
            </a:r>
          </a:p>
        </p:txBody>
      </p:sp>
      <p:sp>
        <p:nvSpPr>
          <p:cNvPr id="2144" name="Rectangle: Rounded Corners 2143">
            <a:extLst>
              <a:ext uri="{FF2B5EF4-FFF2-40B4-BE49-F238E27FC236}">
                <a16:creationId xmlns:a16="http://schemas.microsoft.com/office/drawing/2014/main" id="{F3AFF94A-3025-4820-AD05-5A61A84B52E0}"/>
              </a:ext>
            </a:extLst>
          </p:cNvPr>
          <p:cNvSpPr/>
          <p:nvPr/>
        </p:nvSpPr>
        <p:spPr>
          <a:xfrm>
            <a:off x="3412836" y="2424952"/>
            <a:ext cx="2325988" cy="1157410"/>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10000"/>
                  </a:schemeClr>
                </a:solidFill>
              </a:rPr>
              <a:t>Management Communication Skills</a:t>
            </a:r>
          </a:p>
        </p:txBody>
      </p:sp>
      <p:sp>
        <p:nvSpPr>
          <p:cNvPr id="2145" name="Rectangle: Rounded Corners 2144">
            <a:extLst>
              <a:ext uri="{FF2B5EF4-FFF2-40B4-BE49-F238E27FC236}">
                <a16:creationId xmlns:a16="http://schemas.microsoft.com/office/drawing/2014/main" id="{69C801E8-A037-4851-A303-00BFFB3CF2E9}"/>
              </a:ext>
            </a:extLst>
          </p:cNvPr>
          <p:cNvSpPr/>
          <p:nvPr/>
        </p:nvSpPr>
        <p:spPr>
          <a:xfrm>
            <a:off x="259528" y="1751452"/>
            <a:ext cx="2601899" cy="856293"/>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Be able to develop effective communication skills as a reflective manager</a:t>
            </a:r>
          </a:p>
        </p:txBody>
      </p:sp>
      <p:sp>
        <p:nvSpPr>
          <p:cNvPr id="2146" name="Rectangle: Rounded Corners 2145">
            <a:extLst>
              <a:ext uri="{FF2B5EF4-FFF2-40B4-BE49-F238E27FC236}">
                <a16:creationId xmlns:a16="http://schemas.microsoft.com/office/drawing/2014/main" id="{5BF88DCB-8061-46D6-AAFB-209E94064FFA}"/>
              </a:ext>
            </a:extLst>
          </p:cNvPr>
          <p:cNvSpPr/>
          <p:nvPr/>
        </p:nvSpPr>
        <p:spPr>
          <a:xfrm>
            <a:off x="130819" y="3083274"/>
            <a:ext cx="2882965" cy="7110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Collect, analyse &amp; evaluate feedback on communication skills</a:t>
            </a:r>
          </a:p>
        </p:txBody>
      </p:sp>
      <p:sp>
        <p:nvSpPr>
          <p:cNvPr id="2147" name="Rectangle: Rounded Corners 2146">
            <a:extLst>
              <a:ext uri="{FF2B5EF4-FFF2-40B4-BE49-F238E27FC236}">
                <a16:creationId xmlns:a16="http://schemas.microsoft.com/office/drawing/2014/main" id="{08ED9684-99D2-4212-A737-2F1015C945BA}"/>
              </a:ext>
            </a:extLst>
          </p:cNvPr>
          <p:cNvSpPr/>
          <p:nvPr/>
        </p:nvSpPr>
        <p:spPr>
          <a:xfrm>
            <a:off x="494405" y="4936026"/>
            <a:ext cx="3104820" cy="716932"/>
          </a:xfrm>
          <a:prstGeom prst="roundRect">
            <a:avLst>
              <a:gd name="adj" fmla="val 26058"/>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Prepare a Lesson Plan</a:t>
            </a:r>
          </a:p>
        </p:txBody>
      </p:sp>
      <p:sp>
        <p:nvSpPr>
          <p:cNvPr id="2148" name="Rectangle: Rounded Corners 2147">
            <a:extLst>
              <a:ext uri="{FF2B5EF4-FFF2-40B4-BE49-F238E27FC236}">
                <a16:creationId xmlns:a16="http://schemas.microsoft.com/office/drawing/2014/main" id="{A5B51FDD-81D5-4F16-A816-D7C6EA3E0192}"/>
              </a:ext>
            </a:extLst>
          </p:cNvPr>
          <p:cNvSpPr/>
          <p:nvPr/>
        </p:nvSpPr>
        <p:spPr>
          <a:xfrm>
            <a:off x="5738824" y="4988778"/>
            <a:ext cx="3104820" cy="664181"/>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Prepare visual aids to support briefings/presentations</a:t>
            </a:r>
          </a:p>
        </p:txBody>
      </p:sp>
      <p:sp>
        <p:nvSpPr>
          <p:cNvPr id="2149" name="Rectangle: Rounded Corners 2148">
            <a:extLst>
              <a:ext uri="{FF2B5EF4-FFF2-40B4-BE49-F238E27FC236}">
                <a16:creationId xmlns:a16="http://schemas.microsoft.com/office/drawing/2014/main" id="{3582AD34-E424-4FC3-A61E-FE9FCF204C6E}"/>
              </a:ext>
            </a:extLst>
          </p:cNvPr>
          <p:cNvSpPr/>
          <p:nvPr/>
        </p:nvSpPr>
        <p:spPr>
          <a:xfrm>
            <a:off x="2358861" y="3937980"/>
            <a:ext cx="4426278" cy="838556"/>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Prepare and deliver a short, 10 minute presentation demonstrating key points of your report</a:t>
            </a:r>
          </a:p>
        </p:txBody>
      </p:sp>
      <p:sp>
        <p:nvSpPr>
          <p:cNvPr id="2150" name="Rectangle: Rounded Corners 2149">
            <a:extLst>
              <a:ext uri="{FF2B5EF4-FFF2-40B4-BE49-F238E27FC236}">
                <a16:creationId xmlns:a16="http://schemas.microsoft.com/office/drawing/2014/main" id="{537CB8B1-1DCF-4869-936A-2DE41B48CEF1}"/>
              </a:ext>
            </a:extLst>
          </p:cNvPr>
          <p:cNvSpPr/>
          <p:nvPr/>
        </p:nvSpPr>
        <p:spPr>
          <a:xfrm>
            <a:off x="6142037" y="2524918"/>
            <a:ext cx="2448272" cy="95747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Understand the importance of effective communication in management</a:t>
            </a:r>
          </a:p>
        </p:txBody>
      </p:sp>
      <p:sp>
        <p:nvSpPr>
          <p:cNvPr id="2151" name="Rectangle: Rounded Corners 2150">
            <a:extLst>
              <a:ext uri="{FF2B5EF4-FFF2-40B4-BE49-F238E27FC236}">
                <a16:creationId xmlns:a16="http://schemas.microsoft.com/office/drawing/2014/main" id="{3F9115CD-CBDA-48E0-A364-3F5A1CA38781}"/>
              </a:ext>
            </a:extLst>
          </p:cNvPr>
          <p:cNvSpPr/>
          <p:nvPr/>
        </p:nvSpPr>
        <p:spPr>
          <a:xfrm>
            <a:off x="7217622" y="3862604"/>
            <a:ext cx="1926378" cy="5489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Verbal &amp; written communication</a:t>
            </a:r>
          </a:p>
        </p:txBody>
      </p:sp>
      <p:sp>
        <p:nvSpPr>
          <p:cNvPr id="2152" name="Rectangle: Rounded Corners 2151">
            <a:extLst>
              <a:ext uri="{FF2B5EF4-FFF2-40B4-BE49-F238E27FC236}">
                <a16:creationId xmlns:a16="http://schemas.microsoft.com/office/drawing/2014/main" id="{69413F91-E58B-437A-812E-1B30E201A0A4}"/>
              </a:ext>
            </a:extLst>
          </p:cNvPr>
          <p:cNvSpPr/>
          <p:nvPr/>
        </p:nvSpPr>
        <p:spPr>
          <a:xfrm>
            <a:off x="7136603" y="1630632"/>
            <a:ext cx="1926378" cy="54896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Communication theories &amp; models</a:t>
            </a:r>
          </a:p>
        </p:txBody>
      </p:sp>
      <p:sp>
        <p:nvSpPr>
          <p:cNvPr id="2153" name="Rectangle: Rounded Corners 2152">
            <a:extLst>
              <a:ext uri="{FF2B5EF4-FFF2-40B4-BE49-F238E27FC236}">
                <a16:creationId xmlns:a16="http://schemas.microsoft.com/office/drawing/2014/main" id="{ED7E03A9-5507-41D7-BED7-B7E1A3CE20DA}"/>
              </a:ext>
            </a:extLst>
          </p:cNvPr>
          <p:cNvSpPr/>
          <p:nvPr/>
        </p:nvSpPr>
        <p:spPr>
          <a:xfrm>
            <a:off x="4858761" y="807948"/>
            <a:ext cx="1926378" cy="54896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Tone, language &amp; formality</a:t>
            </a:r>
          </a:p>
        </p:txBody>
      </p:sp>
      <p:sp>
        <p:nvSpPr>
          <p:cNvPr id="1357" name="TextBox 1356">
            <a:extLst>
              <a:ext uri="{FF2B5EF4-FFF2-40B4-BE49-F238E27FC236}">
                <a16:creationId xmlns:a16="http://schemas.microsoft.com/office/drawing/2014/main" id="{6382E3B9-A2FB-451B-9E9D-B096836FDF86}"/>
              </a:ext>
            </a:extLst>
          </p:cNvPr>
          <p:cNvSpPr txBox="1"/>
          <p:nvPr/>
        </p:nvSpPr>
        <p:spPr>
          <a:xfrm>
            <a:off x="623884" y="154230"/>
            <a:ext cx="8520116" cy="523220"/>
          </a:xfrm>
          <a:prstGeom prst="rect">
            <a:avLst/>
          </a:prstGeom>
          <a:noFill/>
        </p:spPr>
        <p:txBody>
          <a:bodyPr wrap="square" rtlCol="0">
            <a:spAutoFit/>
          </a:bodyPr>
          <a:lstStyle/>
          <a:p>
            <a:r>
              <a:rPr lang="en-GB" sz="2800" b="1" dirty="0"/>
              <a:t>BMSK4002 Topic Areas To Consider &amp; Research</a:t>
            </a:r>
          </a:p>
        </p:txBody>
      </p:sp>
      <p:cxnSp>
        <p:nvCxnSpPr>
          <p:cNvPr id="1360" name="Straight Arrow Connector 1359">
            <a:extLst>
              <a:ext uri="{FF2B5EF4-FFF2-40B4-BE49-F238E27FC236}">
                <a16:creationId xmlns:a16="http://schemas.microsoft.com/office/drawing/2014/main" id="{76668895-F063-4713-A9AA-4D562F4B117B}"/>
              </a:ext>
            </a:extLst>
          </p:cNvPr>
          <p:cNvCxnSpPr>
            <a:stCxn id="2144" idx="3"/>
            <a:endCxn id="2150" idx="1"/>
          </p:cNvCxnSpPr>
          <p:nvPr/>
        </p:nvCxnSpPr>
        <p:spPr>
          <a:xfrm>
            <a:off x="5738824" y="3003657"/>
            <a:ext cx="403213" cy="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54" name="Straight Arrow Connector 2153">
            <a:extLst>
              <a:ext uri="{FF2B5EF4-FFF2-40B4-BE49-F238E27FC236}">
                <a16:creationId xmlns:a16="http://schemas.microsoft.com/office/drawing/2014/main" id="{656CC75B-9E78-455F-8FFF-B8D3EBD3DC0F}"/>
              </a:ext>
            </a:extLst>
          </p:cNvPr>
          <p:cNvCxnSpPr>
            <a:cxnSpLocks/>
            <a:endCxn id="2145" idx="3"/>
          </p:cNvCxnSpPr>
          <p:nvPr/>
        </p:nvCxnSpPr>
        <p:spPr>
          <a:xfrm flipH="1" flipV="1">
            <a:off x="2861427" y="2179599"/>
            <a:ext cx="559374" cy="293600"/>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155" name="Straight Arrow Connector 2154">
            <a:extLst>
              <a:ext uri="{FF2B5EF4-FFF2-40B4-BE49-F238E27FC236}">
                <a16:creationId xmlns:a16="http://schemas.microsoft.com/office/drawing/2014/main" id="{0392F438-00B9-4344-AA95-7285CADD48D4}"/>
              </a:ext>
            </a:extLst>
          </p:cNvPr>
          <p:cNvCxnSpPr>
            <a:cxnSpLocks/>
          </p:cNvCxnSpPr>
          <p:nvPr/>
        </p:nvCxnSpPr>
        <p:spPr>
          <a:xfrm>
            <a:off x="1572301" y="2630930"/>
            <a:ext cx="0" cy="452344"/>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156" name="Straight Arrow Connector 2155">
            <a:extLst>
              <a:ext uri="{FF2B5EF4-FFF2-40B4-BE49-F238E27FC236}">
                <a16:creationId xmlns:a16="http://schemas.microsoft.com/office/drawing/2014/main" id="{83F5A2B1-5FBB-4D79-B948-C76B13B669B5}"/>
              </a:ext>
            </a:extLst>
          </p:cNvPr>
          <p:cNvCxnSpPr>
            <a:cxnSpLocks/>
          </p:cNvCxnSpPr>
          <p:nvPr/>
        </p:nvCxnSpPr>
        <p:spPr>
          <a:xfrm flipH="1" flipV="1">
            <a:off x="1560477" y="1306799"/>
            <a:ext cx="1" cy="413033"/>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157" name="Straight Arrow Connector 2156">
            <a:extLst>
              <a:ext uri="{FF2B5EF4-FFF2-40B4-BE49-F238E27FC236}">
                <a16:creationId xmlns:a16="http://schemas.microsoft.com/office/drawing/2014/main" id="{C5E00003-BFCF-4661-9B3D-F29B10FC3A64}"/>
              </a:ext>
            </a:extLst>
          </p:cNvPr>
          <p:cNvCxnSpPr>
            <a:cxnSpLocks/>
          </p:cNvCxnSpPr>
          <p:nvPr/>
        </p:nvCxnSpPr>
        <p:spPr>
          <a:xfrm flipV="1">
            <a:off x="7675048" y="2180004"/>
            <a:ext cx="351464" cy="31370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59" name="Straight Arrow Connector 2158">
            <a:extLst>
              <a:ext uri="{FF2B5EF4-FFF2-40B4-BE49-F238E27FC236}">
                <a16:creationId xmlns:a16="http://schemas.microsoft.com/office/drawing/2014/main" id="{BFB31FD5-4307-417F-A23E-12B457CE05EB}"/>
              </a:ext>
            </a:extLst>
          </p:cNvPr>
          <p:cNvCxnSpPr>
            <a:cxnSpLocks/>
          </p:cNvCxnSpPr>
          <p:nvPr/>
        </p:nvCxnSpPr>
        <p:spPr>
          <a:xfrm flipH="1" flipV="1">
            <a:off x="6045658" y="1376523"/>
            <a:ext cx="977582" cy="1132584"/>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62" name="Straight Arrow Connector 2161">
            <a:extLst>
              <a:ext uri="{FF2B5EF4-FFF2-40B4-BE49-F238E27FC236}">
                <a16:creationId xmlns:a16="http://schemas.microsoft.com/office/drawing/2014/main" id="{9CB8C540-D50D-4FE1-B92D-2254BE7A88A0}"/>
              </a:ext>
            </a:extLst>
          </p:cNvPr>
          <p:cNvCxnSpPr>
            <a:cxnSpLocks/>
          </p:cNvCxnSpPr>
          <p:nvPr/>
        </p:nvCxnSpPr>
        <p:spPr>
          <a:xfrm>
            <a:off x="7684155" y="3499838"/>
            <a:ext cx="415637" cy="34695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66" name="Straight Arrow Connector 2165">
            <a:extLst>
              <a:ext uri="{FF2B5EF4-FFF2-40B4-BE49-F238E27FC236}">
                <a16:creationId xmlns:a16="http://schemas.microsoft.com/office/drawing/2014/main" id="{D34B8BE9-36DD-4402-88FF-9A914163DDC2}"/>
              </a:ext>
            </a:extLst>
          </p:cNvPr>
          <p:cNvCxnSpPr>
            <a:cxnSpLocks/>
            <a:endCxn id="2149" idx="0"/>
          </p:cNvCxnSpPr>
          <p:nvPr/>
        </p:nvCxnSpPr>
        <p:spPr>
          <a:xfrm>
            <a:off x="4572000" y="3582362"/>
            <a:ext cx="0" cy="355618"/>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169" name="Straight Arrow Connector 2168">
            <a:extLst>
              <a:ext uri="{FF2B5EF4-FFF2-40B4-BE49-F238E27FC236}">
                <a16:creationId xmlns:a16="http://schemas.microsoft.com/office/drawing/2014/main" id="{A869270E-093F-4964-81C0-19A929385341}"/>
              </a:ext>
            </a:extLst>
          </p:cNvPr>
          <p:cNvCxnSpPr>
            <a:cxnSpLocks/>
            <a:endCxn id="2148" idx="1"/>
          </p:cNvCxnSpPr>
          <p:nvPr/>
        </p:nvCxnSpPr>
        <p:spPr>
          <a:xfrm>
            <a:off x="4657154" y="4813576"/>
            <a:ext cx="1081670" cy="50729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71" name="Straight Arrow Connector 2170">
            <a:extLst>
              <a:ext uri="{FF2B5EF4-FFF2-40B4-BE49-F238E27FC236}">
                <a16:creationId xmlns:a16="http://schemas.microsoft.com/office/drawing/2014/main" id="{3FB08F54-1880-40B9-933C-48D1D4A3B11C}"/>
              </a:ext>
            </a:extLst>
          </p:cNvPr>
          <p:cNvCxnSpPr>
            <a:cxnSpLocks/>
            <a:stCxn id="2149" idx="2"/>
          </p:cNvCxnSpPr>
          <p:nvPr/>
        </p:nvCxnSpPr>
        <p:spPr>
          <a:xfrm flipH="1">
            <a:off x="3600360" y="4776536"/>
            <a:ext cx="971640" cy="61494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8966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9050-45F7-4780-A7A5-A186233EC44D}"/>
              </a:ext>
            </a:extLst>
          </p:cNvPr>
          <p:cNvSpPr>
            <a:spLocks noGrp="1"/>
          </p:cNvSpPr>
          <p:nvPr>
            <p:ph type="title"/>
          </p:nvPr>
        </p:nvSpPr>
        <p:spPr/>
        <p:txBody>
          <a:bodyPr>
            <a:normAutofit fontScale="90000"/>
          </a:bodyPr>
          <a:lstStyle/>
          <a:p>
            <a:r>
              <a:rPr lang="en-GB" dirty="0"/>
              <a:t>The Elements of Communication</a:t>
            </a:r>
          </a:p>
        </p:txBody>
      </p:sp>
      <p:sp>
        <p:nvSpPr>
          <p:cNvPr id="5" name="TextBox 4">
            <a:extLst>
              <a:ext uri="{FF2B5EF4-FFF2-40B4-BE49-F238E27FC236}">
                <a16:creationId xmlns:a16="http://schemas.microsoft.com/office/drawing/2014/main" id="{EBBAE8B8-C5E6-4C00-9A79-CE4538923AD7}"/>
              </a:ext>
            </a:extLst>
          </p:cNvPr>
          <p:cNvSpPr txBox="1">
            <a:spLocks noChangeArrowheads="1"/>
          </p:cNvSpPr>
          <p:nvPr/>
        </p:nvSpPr>
        <p:spPr bwMode="auto">
          <a:xfrm>
            <a:off x="323528" y="4320003"/>
            <a:ext cx="28797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solidFill>
                  <a:srgbClr val="002060"/>
                </a:solidFill>
                <a:latin typeface="+mj-lt"/>
              </a:rPr>
              <a:t>This includes the vocal variety, quality, rate and vocalised pauses</a:t>
            </a:r>
          </a:p>
        </p:txBody>
      </p:sp>
      <p:sp>
        <p:nvSpPr>
          <p:cNvPr id="6" name="TextBox 5">
            <a:extLst>
              <a:ext uri="{FF2B5EF4-FFF2-40B4-BE49-F238E27FC236}">
                <a16:creationId xmlns:a16="http://schemas.microsoft.com/office/drawing/2014/main" id="{AE7C2B11-DDA9-4416-91A1-4326FF51A38C}"/>
              </a:ext>
            </a:extLst>
          </p:cNvPr>
          <p:cNvSpPr txBox="1">
            <a:spLocks noChangeArrowheads="1"/>
          </p:cNvSpPr>
          <p:nvPr/>
        </p:nvSpPr>
        <p:spPr bwMode="auto">
          <a:xfrm>
            <a:off x="3851920" y="4320003"/>
            <a:ext cx="288131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solidFill>
                  <a:srgbClr val="002060"/>
                </a:solidFill>
                <a:latin typeface="+mj-lt"/>
              </a:rPr>
              <a:t>This includes eye contact, posture, gestures &amp; facial expression</a:t>
            </a:r>
          </a:p>
        </p:txBody>
      </p:sp>
      <p:sp>
        <p:nvSpPr>
          <p:cNvPr id="7" name="TextBox 6">
            <a:extLst>
              <a:ext uri="{FF2B5EF4-FFF2-40B4-BE49-F238E27FC236}">
                <a16:creationId xmlns:a16="http://schemas.microsoft.com/office/drawing/2014/main" id="{0F955009-3839-4AE5-8A58-F0B715F2B9F1}"/>
              </a:ext>
            </a:extLst>
          </p:cNvPr>
          <p:cNvSpPr txBox="1">
            <a:spLocks noChangeArrowheads="1"/>
          </p:cNvSpPr>
          <p:nvPr/>
        </p:nvSpPr>
        <p:spPr bwMode="auto">
          <a:xfrm>
            <a:off x="7015273" y="4329505"/>
            <a:ext cx="20872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solidFill>
                  <a:srgbClr val="002060"/>
                </a:solidFill>
                <a:latin typeface="+mj-lt"/>
              </a:rPr>
              <a:t>This is what the person says</a:t>
            </a:r>
          </a:p>
        </p:txBody>
      </p:sp>
      <p:sp>
        <p:nvSpPr>
          <p:cNvPr id="8" name="Rectangle 7">
            <a:extLst>
              <a:ext uri="{FF2B5EF4-FFF2-40B4-BE49-F238E27FC236}">
                <a16:creationId xmlns:a16="http://schemas.microsoft.com/office/drawing/2014/main" id="{D3153533-B7E7-4372-B2DD-27BC31DD1EAA}"/>
              </a:ext>
            </a:extLst>
          </p:cNvPr>
          <p:cNvSpPr/>
          <p:nvPr/>
        </p:nvSpPr>
        <p:spPr>
          <a:xfrm>
            <a:off x="611560" y="1556792"/>
            <a:ext cx="1656184" cy="136815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1. Vocal</a:t>
            </a:r>
          </a:p>
        </p:txBody>
      </p:sp>
      <p:sp>
        <p:nvSpPr>
          <p:cNvPr id="9" name="Rectangle 8">
            <a:extLst>
              <a:ext uri="{FF2B5EF4-FFF2-40B4-BE49-F238E27FC236}">
                <a16:creationId xmlns:a16="http://schemas.microsoft.com/office/drawing/2014/main" id="{2F2573ED-C0AE-4A50-96F7-6AAF45297A8E}"/>
              </a:ext>
            </a:extLst>
          </p:cNvPr>
          <p:cNvSpPr/>
          <p:nvPr/>
        </p:nvSpPr>
        <p:spPr>
          <a:xfrm>
            <a:off x="3851920" y="1556792"/>
            <a:ext cx="1656184" cy="136815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2. Visual</a:t>
            </a:r>
          </a:p>
        </p:txBody>
      </p:sp>
      <p:sp>
        <p:nvSpPr>
          <p:cNvPr id="10" name="Rectangle 9">
            <a:extLst>
              <a:ext uri="{FF2B5EF4-FFF2-40B4-BE49-F238E27FC236}">
                <a16:creationId xmlns:a16="http://schemas.microsoft.com/office/drawing/2014/main" id="{07EB376E-50BE-42DB-9037-4579441629B2}"/>
              </a:ext>
            </a:extLst>
          </p:cNvPr>
          <p:cNvSpPr/>
          <p:nvPr/>
        </p:nvSpPr>
        <p:spPr>
          <a:xfrm>
            <a:off x="7015273" y="1556792"/>
            <a:ext cx="1656184" cy="136815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3. Verbal</a:t>
            </a:r>
          </a:p>
        </p:txBody>
      </p:sp>
      <p:pic>
        <p:nvPicPr>
          <p:cNvPr id="12" name="Graphic 11" descr="Radio microphone">
            <a:extLst>
              <a:ext uri="{FF2B5EF4-FFF2-40B4-BE49-F238E27FC236}">
                <a16:creationId xmlns:a16="http://schemas.microsoft.com/office/drawing/2014/main" id="{62046C73-16E6-4DA7-8213-5D977E70A4FA}"/>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5184" y="3123072"/>
            <a:ext cx="914400" cy="914400"/>
          </a:xfrm>
          <a:prstGeom prst="rect">
            <a:avLst/>
          </a:prstGeom>
        </p:spPr>
      </p:pic>
      <p:pic>
        <p:nvPicPr>
          <p:cNvPr id="14" name="Graphic 13" descr="Eye">
            <a:extLst>
              <a:ext uri="{FF2B5EF4-FFF2-40B4-BE49-F238E27FC236}">
                <a16:creationId xmlns:a16="http://schemas.microsoft.com/office/drawing/2014/main" id="{0B5C57E6-B063-4106-A7BF-DD5D83D06E1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948047" y="3088539"/>
            <a:ext cx="914400" cy="914400"/>
          </a:xfrm>
          <a:prstGeom prst="rect">
            <a:avLst/>
          </a:prstGeom>
        </p:spPr>
      </p:pic>
      <p:pic>
        <p:nvPicPr>
          <p:cNvPr id="16" name="Graphic 15" descr="Newspaper">
            <a:extLst>
              <a:ext uri="{FF2B5EF4-FFF2-40B4-BE49-F238E27FC236}">
                <a16:creationId xmlns:a16="http://schemas.microsoft.com/office/drawing/2014/main" id="{83F39728-3247-48E7-9BEE-3389A7E860B9}"/>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015273" y="3123072"/>
            <a:ext cx="914400" cy="914400"/>
          </a:xfrm>
          <a:prstGeom prst="rect">
            <a:avLst/>
          </a:prstGeom>
        </p:spPr>
      </p:pic>
      <p:sp>
        <p:nvSpPr>
          <p:cNvPr id="17" name="TextBox 16">
            <a:extLst>
              <a:ext uri="{FF2B5EF4-FFF2-40B4-BE49-F238E27FC236}">
                <a16:creationId xmlns:a16="http://schemas.microsoft.com/office/drawing/2014/main" id="{8F88E70F-76FD-446F-8F32-76FEEC6D0A35}"/>
              </a:ext>
            </a:extLst>
          </p:cNvPr>
          <p:cNvSpPr txBox="1"/>
          <p:nvPr/>
        </p:nvSpPr>
        <p:spPr>
          <a:xfrm>
            <a:off x="1669584" y="3329586"/>
            <a:ext cx="914400" cy="707886"/>
          </a:xfrm>
          <a:prstGeom prst="rect">
            <a:avLst/>
          </a:prstGeom>
          <a:noFill/>
        </p:spPr>
        <p:txBody>
          <a:bodyPr wrap="square" rtlCol="0">
            <a:spAutoFit/>
          </a:bodyPr>
          <a:lstStyle/>
          <a:p>
            <a:r>
              <a:rPr lang="en-GB" sz="2000" b="1" dirty="0"/>
              <a:t>The Voice</a:t>
            </a:r>
          </a:p>
        </p:txBody>
      </p:sp>
      <p:sp>
        <p:nvSpPr>
          <p:cNvPr id="18" name="TextBox 17">
            <a:extLst>
              <a:ext uri="{FF2B5EF4-FFF2-40B4-BE49-F238E27FC236}">
                <a16:creationId xmlns:a16="http://schemas.microsoft.com/office/drawing/2014/main" id="{A76DEFE5-401E-4663-8889-5CB20701F077}"/>
              </a:ext>
            </a:extLst>
          </p:cNvPr>
          <p:cNvSpPr txBox="1"/>
          <p:nvPr/>
        </p:nvSpPr>
        <p:spPr>
          <a:xfrm>
            <a:off x="5024520" y="3329586"/>
            <a:ext cx="914400" cy="707886"/>
          </a:xfrm>
          <a:prstGeom prst="rect">
            <a:avLst/>
          </a:prstGeom>
          <a:noFill/>
        </p:spPr>
        <p:txBody>
          <a:bodyPr wrap="square" rtlCol="0">
            <a:spAutoFit/>
          </a:bodyPr>
          <a:lstStyle/>
          <a:p>
            <a:r>
              <a:rPr lang="en-GB" sz="2000" b="1" dirty="0"/>
              <a:t>The look</a:t>
            </a:r>
          </a:p>
        </p:txBody>
      </p:sp>
      <p:sp>
        <p:nvSpPr>
          <p:cNvPr id="19" name="TextBox 18">
            <a:extLst>
              <a:ext uri="{FF2B5EF4-FFF2-40B4-BE49-F238E27FC236}">
                <a16:creationId xmlns:a16="http://schemas.microsoft.com/office/drawing/2014/main" id="{262DACCE-5763-48DF-8935-CED53AF869DD}"/>
              </a:ext>
            </a:extLst>
          </p:cNvPr>
          <p:cNvSpPr txBox="1"/>
          <p:nvPr/>
        </p:nvSpPr>
        <p:spPr>
          <a:xfrm>
            <a:off x="8091746" y="3329586"/>
            <a:ext cx="989375" cy="707886"/>
          </a:xfrm>
          <a:prstGeom prst="rect">
            <a:avLst/>
          </a:prstGeom>
          <a:noFill/>
        </p:spPr>
        <p:txBody>
          <a:bodyPr wrap="square" rtlCol="0">
            <a:spAutoFit/>
          </a:bodyPr>
          <a:lstStyle/>
          <a:p>
            <a:r>
              <a:rPr lang="en-GB" sz="2000" b="1" dirty="0"/>
              <a:t>The Words</a:t>
            </a:r>
          </a:p>
        </p:txBody>
      </p:sp>
    </p:spTree>
    <p:extLst>
      <p:ext uri="{BB962C8B-B14F-4D97-AF65-F5344CB8AC3E}">
        <p14:creationId xmlns:p14="http://schemas.microsoft.com/office/powerpoint/2010/main" val="2983994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subTnLst>
                                    <p:animClr clrSpc="rgb" dir="cw">
                                      <p:cBhvr override="childStyle">
                                        <p:cTn dur="1" fill="hold" display="0" masterRel="nextClick" afterEffect="1"/>
                                        <p:tgtEl>
                                          <p:spTgt spid="5"/>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subTnLst>
                                    <p:animClr clrSpc="rgb" dir="cw">
                                      <p:cBhvr override="childStyle">
                                        <p:cTn dur="1" fill="hold" display="0" masterRel="nextClick" afterEffect="1"/>
                                        <p:tgtEl>
                                          <p:spTgt spid="6"/>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8442B-495A-4DF6-8272-F0D6438E4DCF}"/>
              </a:ext>
            </a:extLst>
          </p:cNvPr>
          <p:cNvSpPr>
            <a:spLocks noGrp="1"/>
          </p:cNvSpPr>
          <p:nvPr>
            <p:ph type="title"/>
          </p:nvPr>
        </p:nvSpPr>
        <p:spPr/>
        <p:txBody>
          <a:bodyPr/>
          <a:lstStyle/>
          <a:p>
            <a:r>
              <a:rPr lang="en-GB" dirty="0"/>
              <a:t>Are We Good Communicators</a:t>
            </a:r>
          </a:p>
        </p:txBody>
      </p:sp>
      <p:pic>
        <p:nvPicPr>
          <p:cNvPr id="4" name="Picture 4">
            <a:extLst>
              <a:ext uri="{FF2B5EF4-FFF2-40B4-BE49-F238E27FC236}">
                <a16:creationId xmlns:a16="http://schemas.microsoft.com/office/drawing/2014/main" id="{166DB8A4-AFFC-4C4D-8FDA-43987849E0C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a:xfrm>
            <a:off x="6921500" y="1844824"/>
            <a:ext cx="1765300" cy="2058988"/>
          </a:xfrm>
          <a:prstGeom prst="rect">
            <a:avLst/>
          </a:prstGeom>
        </p:spPr>
      </p:pic>
      <p:sp>
        <p:nvSpPr>
          <p:cNvPr id="5" name="Rectangle 4">
            <a:extLst>
              <a:ext uri="{FF2B5EF4-FFF2-40B4-BE49-F238E27FC236}">
                <a16:creationId xmlns:a16="http://schemas.microsoft.com/office/drawing/2014/main" id="{038BB2F5-572E-4E62-A172-E359738E9BB0}"/>
              </a:ext>
            </a:extLst>
          </p:cNvPr>
          <p:cNvSpPr/>
          <p:nvPr/>
        </p:nvSpPr>
        <p:spPr>
          <a:xfrm>
            <a:off x="107504" y="1556793"/>
            <a:ext cx="8496944" cy="4084195"/>
          </a:xfrm>
          <a:prstGeom prst="rect">
            <a:avLst/>
          </a:prstGeom>
        </p:spPr>
        <p:txBody>
          <a:bodyPr wrap="square">
            <a:spAutoFit/>
          </a:bodyPr>
          <a:lstStyle/>
          <a:p>
            <a:pPr>
              <a:lnSpc>
                <a:spcPct val="90000"/>
              </a:lnSpc>
              <a:defRPr/>
            </a:pPr>
            <a:r>
              <a:rPr lang="en-GB" altLang="en-US" sz="2800" dirty="0">
                <a:latin typeface="+mj-lt"/>
                <a:cs typeface="Arial" panose="020B0604020202020204" pitchFamily="34" charset="0"/>
              </a:rPr>
              <a:t>What forms of communication are there</a:t>
            </a:r>
            <a:r>
              <a:rPr lang="en-GB" altLang="en-US" sz="2800" b="1" dirty="0">
                <a:latin typeface="+mj-lt"/>
                <a:cs typeface="Arial" panose="020B0604020202020204" pitchFamily="34" charset="0"/>
              </a:rPr>
              <a:t>?</a:t>
            </a:r>
          </a:p>
          <a:p>
            <a:pPr>
              <a:lnSpc>
                <a:spcPct val="90000"/>
              </a:lnSpc>
              <a:defRPr/>
            </a:pPr>
            <a:endParaRPr lang="en-GB" altLang="en-US" sz="1000" dirty="0">
              <a:latin typeface="+mj-lt"/>
              <a:cs typeface="Arial" panose="020B0604020202020204" pitchFamily="34" charset="0"/>
            </a:endParaRPr>
          </a:p>
          <a:p>
            <a:pPr marL="800100" lvl="1" indent="-342900">
              <a:lnSpc>
                <a:spcPct val="90000"/>
              </a:lnSpc>
              <a:buFont typeface="Arial" panose="020B0604020202020204" pitchFamily="34" charset="0"/>
              <a:buChar char="•"/>
              <a:defRPr/>
            </a:pPr>
            <a:r>
              <a:rPr lang="en-GB" altLang="en-US" sz="2000" b="1" dirty="0">
                <a:latin typeface="+mj-lt"/>
                <a:cs typeface="Arial" panose="020B0604020202020204" pitchFamily="34" charset="0"/>
              </a:rPr>
              <a:t>Face to Face</a:t>
            </a:r>
          </a:p>
          <a:p>
            <a:pPr marL="800100" lvl="1" indent="-342900">
              <a:lnSpc>
                <a:spcPct val="90000"/>
              </a:lnSpc>
              <a:buFont typeface="Arial" panose="020B0604020202020204" pitchFamily="34" charset="0"/>
              <a:buChar char="•"/>
              <a:defRPr/>
            </a:pPr>
            <a:r>
              <a:rPr lang="en-GB" altLang="en-US" sz="2000" b="1" dirty="0">
                <a:latin typeface="+mj-lt"/>
                <a:cs typeface="Arial" panose="020B0604020202020204" pitchFamily="34" charset="0"/>
              </a:rPr>
              <a:t>Phone</a:t>
            </a:r>
          </a:p>
          <a:p>
            <a:pPr marL="800100" lvl="1" indent="-342900">
              <a:lnSpc>
                <a:spcPct val="90000"/>
              </a:lnSpc>
              <a:buFont typeface="Arial" panose="020B0604020202020204" pitchFamily="34" charset="0"/>
              <a:buChar char="•"/>
              <a:defRPr/>
            </a:pPr>
            <a:r>
              <a:rPr lang="en-GB" altLang="en-US" sz="2000" b="1" dirty="0">
                <a:latin typeface="+mj-lt"/>
                <a:cs typeface="Arial" panose="020B0604020202020204" pitchFamily="34" charset="0"/>
              </a:rPr>
              <a:t>Written</a:t>
            </a:r>
          </a:p>
          <a:p>
            <a:pPr marL="800100" lvl="1" indent="-342900">
              <a:lnSpc>
                <a:spcPct val="90000"/>
              </a:lnSpc>
              <a:buFont typeface="Arial" panose="020B0604020202020204" pitchFamily="34" charset="0"/>
              <a:buChar char="•"/>
              <a:defRPr/>
            </a:pPr>
            <a:r>
              <a:rPr lang="en-GB" altLang="en-US" sz="2000" b="1" dirty="0">
                <a:latin typeface="+mj-lt"/>
                <a:cs typeface="Arial" panose="020B0604020202020204" pitchFamily="34" charset="0"/>
              </a:rPr>
              <a:t>Email/Electronic…….others?</a:t>
            </a:r>
          </a:p>
          <a:p>
            <a:pPr lvl="1">
              <a:lnSpc>
                <a:spcPct val="90000"/>
              </a:lnSpc>
              <a:defRPr/>
            </a:pPr>
            <a:endParaRPr lang="en-GB" altLang="en-US" sz="800" dirty="0">
              <a:latin typeface="+mj-lt"/>
              <a:cs typeface="Arial" panose="020B0604020202020204" pitchFamily="34" charset="0"/>
            </a:endParaRPr>
          </a:p>
          <a:p>
            <a:pPr marL="514350" indent="-514350">
              <a:buFont typeface="+mj-lt"/>
              <a:buAutoNum type="arabicPeriod"/>
              <a:defRPr/>
            </a:pPr>
            <a:r>
              <a:rPr lang="en-GB" altLang="en-US" sz="2800" dirty="0">
                <a:latin typeface="+mj-lt"/>
                <a:cs typeface="Arial" panose="020B0604020202020204" pitchFamily="34" charset="0"/>
              </a:rPr>
              <a:t>What is a good communicator?</a:t>
            </a:r>
            <a:endParaRPr lang="en-GB" altLang="en-US" sz="600" dirty="0">
              <a:latin typeface="+mj-lt"/>
              <a:cs typeface="Arial" panose="020B0604020202020204" pitchFamily="34" charset="0"/>
            </a:endParaRPr>
          </a:p>
          <a:p>
            <a:pPr marL="514350" indent="-514350">
              <a:buFont typeface="+mj-lt"/>
              <a:buAutoNum type="arabicPeriod"/>
              <a:defRPr/>
            </a:pPr>
            <a:r>
              <a:rPr lang="en-GB" altLang="en-US" sz="2800" dirty="0">
                <a:latin typeface="+mj-lt"/>
                <a:cs typeface="Arial" panose="020B0604020202020204" pitchFamily="34" charset="0"/>
              </a:rPr>
              <a:t>Do you think you are a good communicator?</a:t>
            </a:r>
          </a:p>
          <a:p>
            <a:pPr marL="514350" indent="-514350">
              <a:buFont typeface="+mj-lt"/>
              <a:buAutoNum type="arabicPeriod"/>
              <a:defRPr/>
            </a:pPr>
            <a:r>
              <a:rPr lang="en-GB" altLang="en-US" sz="2800" dirty="0">
                <a:latin typeface="+mj-lt"/>
                <a:cs typeface="Arial" panose="020B0604020202020204" pitchFamily="34" charset="0"/>
              </a:rPr>
              <a:t>Do your staff/friends/colleagues/manager?</a:t>
            </a:r>
          </a:p>
          <a:p>
            <a:pPr>
              <a:defRPr/>
            </a:pPr>
            <a:endParaRPr lang="en-GB" altLang="en-US" sz="600" dirty="0">
              <a:latin typeface="+mj-lt"/>
              <a:cs typeface="Arial" panose="020B0604020202020204" pitchFamily="34" charset="0"/>
            </a:endParaRPr>
          </a:p>
          <a:p>
            <a:pPr algn="ctr">
              <a:defRPr/>
            </a:pPr>
            <a:r>
              <a:rPr lang="en-GB" altLang="en-US" sz="2800" b="1" dirty="0">
                <a:solidFill>
                  <a:srgbClr val="0070C0"/>
                </a:solidFill>
                <a:latin typeface="+mj-lt"/>
                <a:cs typeface="Arial" panose="020B0604020202020204" pitchFamily="34" charset="0"/>
              </a:rPr>
              <a:t>Exercise – In your syndicates, answer the above questions. You have 10 mins.</a:t>
            </a:r>
            <a:endParaRPr lang="en-US" altLang="en-US" sz="2800" b="1" dirty="0">
              <a:solidFill>
                <a:srgbClr val="0070C0"/>
              </a:solidFill>
              <a:latin typeface="+mj-lt"/>
              <a:cs typeface="Arial" panose="020B0604020202020204" pitchFamily="34" charset="0"/>
            </a:endParaRPr>
          </a:p>
        </p:txBody>
      </p:sp>
    </p:spTree>
    <p:extLst>
      <p:ext uri="{BB962C8B-B14F-4D97-AF65-F5344CB8AC3E}">
        <p14:creationId xmlns:p14="http://schemas.microsoft.com/office/powerpoint/2010/main" val="1221503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86EAC-D423-4834-93D1-AAC5217B42AB}"/>
              </a:ext>
            </a:extLst>
          </p:cNvPr>
          <p:cNvSpPr>
            <a:spLocks noGrp="1"/>
          </p:cNvSpPr>
          <p:nvPr>
            <p:ph type="title"/>
          </p:nvPr>
        </p:nvSpPr>
        <p:spPr/>
        <p:txBody>
          <a:bodyPr/>
          <a:lstStyle/>
          <a:p>
            <a:r>
              <a:rPr lang="en-GB" dirty="0"/>
              <a:t>Communication Hippo!</a:t>
            </a:r>
          </a:p>
        </p:txBody>
      </p:sp>
      <p:pic>
        <p:nvPicPr>
          <p:cNvPr id="4" name="Picture 4" descr="Picture">
            <a:extLst>
              <a:ext uri="{FF2B5EF4-FFF2-40B4-BE49-F238E27FC236}">
                <a16:creationId xmlns:a16="http://schemas.microsoft.com/office/drawing/2014/main" id="{44DF3C94-69C4-40C7-9EB8-8352759D6399}"/>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457200" y="2112963"/>
            <a:ext cx="3508375" cy="2119313"/>
          </a:xfrm>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Line 6">
            <a:extLst>
              <a:ext uri="{FF2B5EF4-FFF2-40B4-BE49-F238E27FC236}">
                <a16:creationId xmlns:a16="http://schemas.microsoft.com/office/drawing/2014/main" id="{F4ECDD96-697C-48BC-8CEB-F5962D8E3AFB}"/>
              </a:ext>
            </a:extLst>
          </p:cNvPr>
          <p:cNvSpPr>
            <a:spLocks noChangeShapeType="1"/>
          </p:cNvSpPr>
          <p:nvPr/>
        </p:nvSpPr>
        <p:spPr bwMode="auto">
          <a:xfrm>
            <a:off x="457200" y="2792413"/>
            <a:ext cx="8137525" cy="0"/>
          </a:xfrm>
          <a:prstGeom prst="line">
            <a:avLst/>
          </a:prstGeom>
          <a:noFill/>
          <a:ln w="571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 name="Text Box 7">
            <a:extLst>
              <a:ext uri="{FF2B5EF4-FFF2-40B4-BE49-F238E27FC236}">
                <a16:creationId xmlns:a16="http://schemas.microsoft.com/office/drawing/2014/main" id="{447EA3EF-EA29-40F9-9DC0-55E1DF1B3755}"/>
              </a:ext>
            </a:extLst>
          </p:cNvPr>
          <p:cNvSpPr txBox="1">
            <a:spLocks noChangeArrowheads="1"/>
          </p:cNvSpPr>
          <p:nvPr/>
        </p:nvSpPr>
        <p:spPr bwMode="auto">
          <a:xfrm>
            <a:off x="3913187" y="3079751"/>
            <a:ext cx="4248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endParaRPr lang="en-US" altLang="en-US"/>
          </a:p>
        </p:txBody>
      </p:sp>
      <p:sp>
        <p:nvSpPr>
          <p:cNvPr id="7" name="Text Box 8">
            <a:extLst>
              <a:ext uri="{FF2B5EF4-FFF2-40B4-BE49-F238E27FC236}">
                <a16:creationId xmlns:a16="http://schemas.microsoft.com/office/drawing/2014/main" id="{B895419B-BB38-48F0-A440-22CAB24B7D18}"/>
              </a:ext>
            </a:extLst>
          </p:cNvPr>
          <p:cNvSpPr txBox="1">
            <a:spLocks noChangeArrowheads="1"/>
          </p:cNvSpPr>
          <p:nvPr/>
        </p:nvSpPr>
        <p:spPr bwMode="auto">
          <a:xfrm>
            <a:off x="6839277" y="3008313"/>
            <a:ext cx="205105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457200" indent="-457200" eaLnBrk="1" hangingPunct="1">
              <a:buFont typeface="Arial" panose="020B0604020202020204" pitchFamily="34" charset="0"/>
              <a:buChar char="•"/>
            </a:pPr>
            <a:r>
              <a:rPr lang="en-GB" altLang="en-US" sz="2400" b="1" dirty="0">
                <a:solidFill>
                  <a:srgbClr val="0070C0"/>
                </a:solidFill>
                <a:latin typeface="+mj-lt"/>
              </a:rPr>
              <a:t>Thoughts</a:t>
            </a:r>
          </a:p>
          <a:p>
            <a:pPr marL="457200" indent="-457200" eaLnBrk="1" hangingPunct="1">
              <a:buFont typeface="Arial" panose="020B0604020202020204" pitchFamily="34" charset="0"/>
              <a:buChar char="•"/>
            </a:pPr>
            <a:r>
              <a:rPr lang="en-GB" altLang="en-US" sz="2400" b="1" dirty="0">
                <a:solidFill>
                  <a:srgbClr val="0070C0"/>
                </a:solidFill>
                <a:latin typeface="+mj-lt"/>
              </a:rPr>
              <a:t>Motives</a:t>
            </a:r>
          </a:p>
          <a:p>
            <a:pPr marL="457200" indent="-457200" eaLnBrk="1" hangingPunct="1">
              <a:buFont typeface="Arial" panose="020B0604020202020204" pitchFamily="34" charset="0"/>
              <a:buChar char="•"/>
            </a:pPr>
            <a:r>
              <a:rPr lang="en-GB" altLang="en-US" sz="2400" b="1" dirty="0">
                <a:solidFill>
                  <a:srgbClr val="0070C0"/>
                </a:solidFill>
                <a:latin typeface="+mj-lt"/>
              </a:rPr>
              <a:t>Attitudes</a:t>
            </a:r>
          </a:p>
          <a:p>
            <a:pPr marL="457200" indent="-457200" eaLnBrk="1" hangingPunct="1">
              <a:buFont typeface="Arial" panose="020B0604020202020204" pitchFamily="34" charset="0"/>
              <a:buChar char="•"/>
            </a:pPr>
            <a:r>
              <a:rPr lang="en-GB" altLang="en-US" sz="2400" b="1" dirty="0">
                <a:solidFill>
                  <a:srgbClr val="0070C0"/>
                </a:solidFill>
                <a:latin typeface="+mj-lt"/>
              </a:rPr>
              <a:t>Feelings</a:t>
            </a:r>
          </a:p>
          <a:p>
            <a:pPr marL="457200" indent="-457200" eaLnBrk="1" hangingPunct="1">
              <a:buFont typeface="Arial" panose="020B0604020202020204" pitchFamily="34" charset="0"/>
              <a:buChar char="•"/>
            </a:pPr>
            <a:r>
              <a:rPr lang="en-GB" altLang="en-US" sz="2400" b="1" dirty="0">
                <a:solidFill>
                  <a:srgbClr val="0070C0"/>
                </a:solidFill>
                <a:latin typeface="+mj-lt"/>
              </a:rPr>
              <a:t>Emotions</a:t>
            </a:r>
          </a:p>
          <a:p>
            <a:pPr marL="457200" indent="-457200" eaLnBrk="1" hangingPunct="1">
              <a:buFont typeface="Arial" panose="020B0604020202020204" pitchFamily="34" charset="0"/>
              <a:buChar char="•"/>
            </a:pPr>
            <a:r>
              <a:rPr lang="en-GB" altLang="en-US" sz="2400" b="1" dirty="0">
                <a:solidFill>
                  <a:srgbClr val="0070C0"/>
                </a:solidFill>
                <a:latin typeface="+mj-lt"/>
              </a:rPr>
              <a:t>Values</a:t>
            </a:r>
            <a:endParaRPr lang="en-US" altLang="en-US" sz="2400" b="1" dirty="0">
              <a:solidFill>
                <a:srgbClr val="0070C0"/>
              </a:solidFill>
              <a:latin typeface="+mj-lt"/>
            </a:endParaRPr>
          </a:p>
        </p:txBody>
      </p:sp>
      <p:sp>
        <p:nvSpPr>
          <p:cNvPr id="8" name="Text Box 9">
            <a:extLst>
              <a:ext uri="{FF2B5EF4-FFF2-40B4-BE49-F238E27FC236}">
                <a16:creationId xmlns:a16="http://schemas.microsoft.com/office/drawing/2014/main" id="{4CA6BCEB-84EB-4D6E-A998-6E94A81E90FA}"/>
              </a:ext>
            </a:extLst>
          </p:cNvPr>
          <p:cNvSpPr txBox="1">
            <a:spLocks noChangeArrowheads="1"/>
          </p:cNvSpPr>
          <p:nvPr/>
        </p:nvSpPr>
        <p:spPr bwMode="auto">
          <a:xfrm>
            <a:off x="457200" y="1493838"/>
            <a:ext cx="7921625" cy="431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2800" b="1" dirty="0">
                <a:latin typeface="+mn-lt"/>
              </a:rPr>
              <a:t>Behaviour</a:t>
            </a:r>
            <a:r>
              <a:rPr lang="en-US" altLang="en-US" sz="2800" dirty="0">
                <a:latin typeface="+mn-lt"/>
              </a:rPr>
              <a:t> – What you see on the surface</a:t>
            </a:r>
          </a:p>
        </p:txBody>
      </p:sp>
      <p:sp>
        <p:nvSpPr>
          <p:cNvPr id="9" name="Text Box 10">
            <a:extLst>
              <a:ext uri="{FF2B5EF4-FFF2-40B4-BE49-F238E27FC236}">
                <a16:creationId xmlns:a16="http://schemas.microsoft.com/office/drawing/2014/main" id="{88B7897C-C10C-4384-BF61-7997AE4A5FB9}"/>
              </a:ext>
            </a:extLst>
          </p:cNvPr>
          <p:cNvSpPr txBox="1">
            <a:spLocks noChangeArrowheads="1"/>
          </p:cNvSpPr>
          <p:nvPr/>
        </p:nvSpPr>
        <p:spPr bwMode="auto">
          <a:xfrm>
            <a:off x="4230523" y="3471864"/>
            <a:ext cx="234380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400" b="1" dirty="0">
                <a:latin typeface="+mj-lt"/>
              </a:rPr>
              <a:t>What's going on </a:t>
            </a:r>
            <a:r>
              <a:rPr lang="en-GB" altLang="en-US" sz="2400" b="1" i="1" dirty="0">
                <a:latin typeface="+mj-lt"/>
              </a:rPr>
              <a:t>below</a:t>
            </a:r>
            <a:r>
              <a:rPr lang="en-GB" altLang="en-US" sz="2400" b="1" dirty="0">
                <a:latin typeface="+mj-lt"/>
              </a:rPr>
              <a:t> the surface</a:t>
            </a:r>
            <a:endParaRPr lang="en-US" altLang="en-US" sz="2400" b="1" dirty="0">
              <a:latin typeface="+mj-lt"/>
            </a:endParaRPr>
          </a:p>
        </p:txBody>
      </p:sp>
      <p:sp>
        <p:nvSpPr>
          <p:cNvPr id="10" name="Text Box 11">
            <a:extLst>
              <a:ext uri="{FF2B5EF4-FFF2-40B4-BE49-F238E27FC236}">
                <a16:creationId xmlns:a16="http://schemas.microsoft.com/office/drawing/2014/main" id="{3652DEFB-F984-4835-A6B1-95D486AC8A1E}"/>
              </a:ext>
            </a:extLst>
          </p:cNvPr>
          <p:cNvSpPr txBox="1">
            <a:spLocks noChangeArrowheads="1"/>
          </p:cNvSpPr>
          <p:nvPr/>
        </p:nvSpPr>
        <p:spPr bwMode="auto">
          <a:xfrm>
            <a:off x="6300192" y="3632402"/>
            <a:ext cx="72072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4400" b="1" dirty="0"/>
              <a:t>}</a:t>
            </a:r>
          </a:p>
        </p:txBody>
      </p:sp>
    </p:spTree>
    <p:extLst>
      <p:ext uri="{BB962C8B-B14F-4D97-AF65-F5344CB8AC3E}">
        <p14:creationId xmlns:p14="http://schemas.microsoft.com/office/powerpoint/2010/main" val="568139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46D70-009A-4234-B408-B858593107C1}"/>
              </a:ext>
            </a:extLst>
          </p:cNvPr>
          <p:cNvSpPr>
            <a:spLocks noGrp="1"/>
          </p:cNvSpPr>
          <p:nvPr>
            <p:ph type="title"/>
          </p:nvPr>
        </p:nvSpPr>
        <p:spPr/>
        <p:txBody>
          <a:bodyPr/>
          <a:lstStyle/>
          <a:p>
            <a:r>
              <a:rPr lang="en-GB" dirty="0"/>
              <a:t>Non Verbal Communication</a:t>
            </a:r>
          </a:p>
        </p:txBody>
      </p:sp>
      <p:sp>
        <p:nvSpPr>
          <p:cNvPr id="3" name="Content Placeholder 2">
            <a:extLst>
              <a:ext uri="{FF2B5EF4-FFF2-40B4-BE49-F238E27FC236}">
                <a16:creationId xmlns:a16="http://schemas.microsoft.com/office/drawing/2014/main" id="{4BA2031F-4B26-438B-8FF1-24CFD694B6A3}"/>
              </a:ext>
            </a:extLst>
          </p:cNvPr>
          <p:cNvSpPr>
            <a:spLocks noGrp="1"/>
          </p:cNvSpPr>
          <p:nvPr>
            <p:ph idx="1"/>
          </p:nvPr>
        </p:nvSpPr>
        <p:spPr/>
        <p:txBody>
          <a:bodyPr/>
          <a:lstStyle/>
          <a:p>
            <a:r>
              <a:rPr lang="en-GB" dirty="0"/>
              <a:t>Forming impressions – perceptions</a:t>
            </a:r>
          </a:p>
          <a:p>
            <a:r>
              <a:rPr lang="en-GB" dirty="0"/>
              <a:t>Do we take it too seriously?</a:t>
            </a:r>
          </a:p>
          <a:p>
            <a:r>
              <a:rPr lang="en-GB" dirty="0"/>
              <a:t>What impact or difference can it really make?</a:t>
            </a:r>
          </a:p>
          <a:p>
            <a:r>
              <a:rPr lang="en-GB" dirty="0"/>
              <a:t>Words, Tones and Gestures……what percentage of each of these makes up typical communications?  </a:t>
            </a:r>
            <a:r>
              <a:rPr lang="en-GB" i="1" dirty="0"/>
              <a:t>Exercise</a:t>
            </a:r>
            <a:endParaRPr lang="en-GB" dirty="0"/>
          </a:p>
        </p:txBody>
      </p:sp>
    </p:spTree>
    <p:extLst>
      <p:ext uri="{BB962C8B-B14F-4D97-AF65-F5344CB8AC3E}">
        <p14:creationId xmlns:p14="http://schemas.microsoft.com/office/powerpoint/2010/main" val="3464000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0A8B8-0492-4A8E-A123-1A203B99E50A}"/>
              </a:ext>
            </a:extLst>
          </p:cNvPr>
          <p:cNvSpPr>
            <a:spLocks noGrp="1"/>
          </p:cNvSpPr>
          <p:nvPr>
            <p:ph type="title"/>
          </p:nvPr>
        </p:nvSpPr>
        <p:spPr/>
        <p:txBody>
          <a:bodyPr/>
          <a:lstStyle/>
          <a:p>
            <a:r>
              <a:rPr lang="en-GB" dirty="0"/>
              <a:t>Language %</a:t>
            </a:r>
          </a:p>
        </p:txBody>
      </p:sp>
      <p:sp>
        <p:nvSpPr>
          <p:cNvPr id="3" name="Content Placeholder 2">
            <a:extLst>
              <a:ext uri="{FF2B5EF4-FFF2-40B4-BE49-F238E27FC236}">
                <a16:creationId xmlns:a16="http://schemas.microsoft.com/office/drawing/2014/main" id="{77E63805-9999-4B9E-B6F9-A5E9D8123376}"/>
              </a:ext>
            </a:extLst>
          </p:cNvPr>
          <p:cNvSpPr>
            <a:spLocks noGrp="1"/>
          </p:cNvSpPr>
          <p:nvPr>
            <p:ph idx="1"/>
          </p:nvPr>
        </p:nvSpPr>
        <p:spPr>
          <a:xfrm>
            <a:off x="459757" y="1396678"/>
            <a:ext cx="8229600" cy="2188839"/>
          </a:xfrm>
        </p:spPr>
        <p:txBody>
          <a:bodyPr/>
          <a:lstStyle/>
          <a:p>
            <a:r>
              <a:rPr lang="en-GB" dirty="0"/>
              <a:t>What is said		-	</a:t>
            </a:r>
            <a:r>
              <a:rPr lang="en-GB" b="1" dirty="0">
                <a:solidFill>
                  <a:srgbClr val="FF0000"/>
                </a:solidFill>
              </a:rPr>
              <a:t>7%</a:t>
            </a:r>
          </a:p>
          <a:p>
            <a:r>
              <a:rPr lang="en-GB" dirty="0"/>
              <a:t>Voice or tone		-	</a:t>
            </a:r>
            <a:r>
              <a:rPr lang="en-GB" sz="3600" b="1" dirty="0">
                <a:solidFill>
                  <a:srgbClr val="FF0000"/>
                </a:solidFill>
              </a:rPr>
              <a:t>38%</a:t>
            </a:r>
          </a:p>
          <a:p>
            <a:r>
              <a:rPr lang="en-GB" dirty="0"/>
              <a:t>Gestures, etc.		-	</a:t>
            </a:r>
            <a:r>
              <a:rPr lang="en-GB" sz="4400" b="1" dirty="0">
                <a:solidFill>
                  <a:srgbClr val="FF0000"/>
                </a:solidFill>
              </a:rPr>
              <a:t>55%</a:t>
            </a:r>
          </a:p>
          <a:p>
            <a:endParaRPr lang="en-GB" dirty="0"/>
          </a:p>
        </p:txBody>
      </p:sp>
      <p:graphicFrame>
        <p:nvGraphicFramePr>
          <p:cNvPr id="4" name="Object 4">
            <a:extLst>
              <a:ext uri="{FF2B5EF4-FFF2-40B4-BE49-F238E27FC236}">
                <a16:creationId xmlns:a16="http://schemas.microsoft.com/office/drawing/2014/main" id="{F824F98C-E5BF-441B-8043-CC419F891FC3}"/>
              </a:ext>
            </a:extLst>
          </p:cNvPr>
          <p:cNvGraphicFramePr>
            <a:graphicFrameLocks noChangeAspect="1"/>
          </p:cNvGraphicFramePr>
          <p:nvPr>
            <p:extLst>
              <p:ext uri="{D42A27DB-BD31-4B8C-83A1-F6EECF244321}">
                <p14:modId xmlns:p14="http://schemas.microsoft.com/office/powerpoint/2010/main" val="1406919669"/>
              </p:ext>
            </p:extLst>
          </p:nvPr>
        </p:nvGraphicFramePr>
        <p:xfrm>
          <a:off x="2771800" y="3376213"/>
          <a:ext cx="4323784" cy="237008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490049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5F398-043E-4FD0-97DD-E00E56333DD3}"/>
              </a:ext>
            </a:extLst>
          </p:cNvPr>
          <p:cNvSpPr>
            <a:spLocks noGrp="1"/>
          </p:cNvSpPr>
          <p:nvPr>
            <p:ph type="title"/>
          </p:nvPr>
        </p:nvSpPr>
        <p:spPr/>
        <p:txBody>
          <a:bodyPr/>
          <a:lstStyle/>
          <a:p>
            <a:r>
              <a:rPr lang="en-GB" dirty="0"/>
              <a:t>Barriers to Communication</a:t>
            </a:r>
          </a:p>
        </p:txBody>
      </p:sp>
      <p:sp>
        <p:nvSpPr>
          <p:cNvPr id="3" name="Content Placeholder 2">
            <a:extLst>
              <a:ext uri="{FF2B5EF4-FFF2-40B4-BE49-F238E27FC236}">
                <a16:creationId xmlns:a16="http://schemas.microsoft.com/office/drawing/2014/main" id="{4B03BE02-FF34-4B28-8D47-759934394351}"/>
              </a:ext>
            </a:extLst>
          </p:cNvPr>
          <p:cNvSpPr>
            <a:spLocks noGrp="1"/>
          </p:cNvSpPr>
          <p:nvPr>
            <p:ph idx="1"/>
          </p:nvPr>
        </p:nvSpPr>
        <p:spPr/>
        <p:txBody>
          <a:bodyPr/>
          <a:lstStyle/>
          <a:p>
            <a:r>
              <a:rPr lang="en-GB" dirty="0"/>
              <a:t>Within your groups discuss, and list, as many barriers to communication as you can</a:t>
            </a:r>
          </a:p>
          <a:p>
            <a:r>
              <a:rPr lang="en-GB" dirty="0"/>
              <a:t>Capture your findings on flipchart and present them to the group</a:t>
            </a:r>
          </a:p>
          <a:p>
            <a:pPr marL="0" indent="0">
              <a:buNone/>
            </a:pPr>
            <a:r>
              <a:rPr lang="en-GB" b="1" i="1" dirty="0">
                <a:solidFill>
                  <a:srgbClr val="0070C0"/>
                </a:solidFill>
              </a:rPr>
              <a:t>                      Exercise - 10 mins</a:t>
            </a:r>
          </a:p>
        </p:txBody>
      </p:sp>
      <p:pic>
        <p:nvPicPr>
          <p:cNvPr id="4" name="Picture 1">
            <a:extLst>
              <a:ext uri="{FF2B5EF4-FFF2-40B4-BE49-F238E27FC236}">
                <a16:creationId xmlns:a16="http://schemas.microsoft.com/office/drawing/2014/main" id="{DA736CF0-BA75-4985-9F60-D32CDABE79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3844129"/>
            <a:ext cx="2166905" cy="1625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9525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211DA-9084-4D03-A9EB-1356BCA94AE5}"/>
              </a:ext>
            </a:extLst>
          </p:cNvPr>
          <p:cNvSpPr>
            <a:spLocks noGrp="1"/>
          </p:cNvSpPr>
          <p:nvPr>
            <p:ph type="title"/>
          </p:nvPr>
        </p:nvSpPr>
        <p:spPr/>
        <p:txBody>
          <a:bodyPr/>
          <a:lstStyle/>
          <a:p>
            <a:r>
              <a:rPr lang="en-GB" altLang="en-US" dirty="0">
                <a:cs typeface="Arial" panose="020B0604020202020204" pitchFamily="34" charset="0"/>
              </a:rPr>
              <a:t>Barriers to Communication</a:t>
            </a:r>
            <a:endParaRPr lang="en-GB" dirty="0"/>
          </a:p>
        </p:txBody>
      </p:sp>
      <p:sp>
        <p:nvSpPr>
          <p:cNvPr id="3" name="Content Placeholder 2">
            <a:extLst>
              <a:ext uri="{FF2B5EF4-FFF2-40B4-BE49-F238E27FC236}">
                <a16:creationId xmlns:a16="http://schemas.microsoft.com/office/drawing/2014/main" id="{F4DCA221-0E02-43FF-9821-4ADED62B5737}"/>
              </a:ext>
            </a:extLst>
          </p:cNvPr>
          <p:cNvSpPr>
            <a:spLocks noGrp="1"/>
          </p:cNvSpPr>
          <p:nvPr>
            <p:ph idx="1"/>
          </p:nvPr>
        </p:nvSpPr>
        <p:spPr>
          <a:xfrm>
            <a:off x="323528" y="1417638"/>
            <a:ext cx="8229600" cy="3917032"/>
          </a:xfrm>
        </p:spPr>
        <p:txBody>
          <a:bodyPr>
            <a:normAutofit lnSpcReduction="10000"/>
          </a:bodyPr>
          <a:lstStyle/>
          <a:p>
            <a:r>
              <a:rPr lang="en-US" altLang="en-US" dirty="0">
                <a:latin typeface="+mj-lt"/>
                <a:cs typeface="Arial" charset="0"/>
              </a:rPr>
              <a:t>Environmental Barrier</a:t>
            </a:r>
            <a:r>
              <a:rPr lang="en-GB" altLang="en-US" dirty="0">
                <a:latin typeface="+mj-lt"/>
                <a:cs typeface="Arial" charset="0"/>
              </a:rPr>
              <a:t> </a:t>
            </a:r>
            <a:endParaRPr lang="en-GB" altLang="en-US" sz="900" dirty="0">
              <a:latin typeface="+mj-lt"/>
            </a:endParaRPr>
          </a:p>
          <a:p>
            <a:r>
              <a:rPr lang="en-US" altLang="en-US" dirty="0">
                <a:latin typeface="+mj-lt"/>
                <a:cs typeface="Arial" charset="0"/>
              </a:rPr>
              <a:t>Linguistic Barriers</a:t>
            </a:r>
            <a:endParaRPr lang="en-US" altLang="en-US" sz="900" dirty="0">
              <a:latin typeface="+mj-lt"/>
            </a:endParaRPr>
          </a:p>
          <a:p>
            <a:r>
              <a:rPr lang="en-US" altLang="en-US" dirty="0">
                <a:latin typeface="+mj-lt"/>
                <a:cs typeface="Arial" charset="0"/>
              </a:rPr>
              <a:t>Psychological Barriers</a:t>
            </a:r>
          </a:p>
          <a:p>
            <a:r>
              <a:rPr lang="en-US" altLang="en-US" dirty="0">
                <a:latin typeface="+mj-lt"/>
                <a:cs typeface="Arial" charset="0"/>
              </a:rPr>
              <a:t>Physiological Barriers</a:t>
            </a:r>
            <a:endParaRPr lang="en-US" altLang="en-US" sz="900" dirty="0">
              <a:latin typeface="+mj-lt"/>
            </a:endParaRPr>
          </a:p>
          <a:p>
            <a:r>
              <a:rPr lang="en-US" altLang="en-US" dirty="0">
                <a:latin typeface="+mj-lt"/>
                <a:cs typeface="Arial" charset="0"/>
              </a:rPr>
              <a:t>Perceptual Barriers</a:t>
            </a:r>
            <a:endParaRPr lang="en-US" altLang="en-US" sz="900" dirty="0">
              <a:latin typeface="+mj-lt"/>
            </a:endParaRPr>
          </a:p>
          <a:p>
            <a:r>
              <a:rPr lang="en-US" altLang="en-US" dirty="0">
                <a:latin typeface="+mj-lt"/>
                <a:cs typeface="Arial" charset="0"/>
              </a:rPr>
              <a:t>Content Barriers</a:t>
            </a:r>
            <a:endParaRPr lang="en-US" altLang="en-US" sz="900" dirty="0">
              <a:latin typeface="+mj-lt"/>
            </a:endParaRPr>
          </a:p>
          <a:p>
            <a:r>
              <a:rPr lang="en-US" altLang="en-US" dirty="0">
                <a:latin typeface="+mj-lt"/>
                <a:cs typeface="Arial" charset="0"/>
              </a:rPr>
              <a:t>Personal Barriers</a:t>
            </a:r>
          </a:p>
          <a:p>
            <a:endParaRPr lang="en-GB" dirty="0">
              <a:latin typeface="+mj-lt"/>
            </a:endParaRPr>
          </a:p>
        </p:txBody>
      </p:sp>
      <p:pic>
        <p:nvPicPr>
          <p:cNvPr id="5" name="Picture 4">
            <a:extLst>
              <a:ext uri="{FF2B5EF4-FFF2-40B4-BE49-F238E27FC236}">
                <a16:creationId xmlns:a16="http://schemas.microsoft.com/office/drawing/2014/main" id="{AAAB3830-5673-46C8-A450-0CF5D7309A85}"/>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954240" y="2564904"/>
            <a:ext cx="4189760" cy="1332344"/>
          </a:xfrm>
          <a:prstGeom prst="rect">
            <a:avLst/>
          </a:prstGeom>
        </p:spPr>
      </p:pic>
    </p:spTree>
    <p:extLst>
      <p:ext uri="{BB962C8B-B14F-4D97-AF65-F5344CB8AC3E}">
        <p14:creationId xmlns:p14="http://schemas.microsoft.com/office/powerpoint/2010/main" val="2787155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2587C429-D061-4505-B351-B32515F2E0B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57910" y="3556075"/>
            <a:ext cx="2828180" cy="2135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561EBF87-9194-48A7-B84A-06B6FA2861BF}"/>
              </a:ext>
            </a:extLst>
          </p:cNvPr>
          <p:cNvSpPr>
            <a:spLocks noGrp="1"/>
          </p:cNvSpPr>
          <p:nvPr>
            <p:ph type="title"/>
          </p:nvPr>
        </p:nvSpPr>
        <p:spPr/>
        <p:txBody>
          <a:bodyPr/>
          <a:lstStyle/>
          <a:p>
            <a:r>
              <a:rPr lang="en-GB" dirty="0">
                <a:cs typeface="Arial" panose="020B0604020202020204" pitchFamily="34" charset="0"/>
              </a:rPr>
              <a:t>Barriers To Communication</a:t>
            </a:r>
            <a:endParaRPr lang="en-GB" dirty="0"/>
          </a:p>
        </p:txBody>
      </p:sp>
      <p:sp>
        <p:nvSpPr>
          <p:cNvPr id="3" name="Content Placeholder 2">
            <a:extLst>
              <a:ext uri="{FF2B5EF4-FFF2-40B4-BE49-F238E27FC236}">
                <a16:creationId xmlns:a16="http://schemas.microsoft.com/office/drawing/2014/main" id="{D7C23EB2-E774-4DE4-8396-78B202466C08}"/>
              </a:ext>
            </a:extLst>
          </p:cNvPr>
          <p:cNvSpPr>
            <a:spLocks noGrp="1"/>
          </p:cNvSpPr>
          <p:nvPr>
            <p:ph idx="1"/>
          </p:nvPr>
        </p:nvSpPr>
        <p:spPr>
          <a:xfrm>
            <a:off x="457200" y="1600201"/>
            <a:ext cx="8229600" cy="2116831"/>
          </a:xfrm>
        </p:spPr>
        <p:txBody>
          <a:bodyPr>
            <a:normAutofit lnSpcReduction="10000"/>
          </a:bodyPr>
          <a:lstStyle/>
          <a:p>
            <a:r>
              <a:rPr lang="en-GB" altLang="en-US" dirty="0">
                <a:latin typeface="+mj-lt"/>
                <a:cs typeface="Arial" charset="0"/>
              </a:rPr>
              <a:t>Choose 5 barriers that you have identified</a:t>
            </a:r>
          </a:p>
          <a:p>
            <a:r>
              <a:rPr lang="en-GB" altLang="en-US" dirty="0">
                <a:latin typeface="+mj-lt"/>
                <a:cs typeface="Arial" charset="0"/>
              </a:rPr>
              <a:t>Within your groups devise a solution to improve or remove those barriers. </a:t>
            </a:r>
          </a:p>
          <a:p>
            <a:pPr marL="0" indent="0" algn="ctr">
              <a:buFont typeface="Arial" charset="0"/>
              <a:buNone/>
            </a:pPr>
            <a:r>
              <a:rPr lang="en-GB" altLang="en-US" b="1" i="1" dirty="0">
                <a:solidFill>
                  <a:srgbClr val="0070C0"/>
                </a:solidFill>
                <a:latin typeface="+mj-lt"/>
                <a:cs typeface="Arial" charset="0"/>
              </a:rPr>
              <a:t>Exercise </a:t>
            </a:r>
            <a:r>
              <a:rPr lang="en-GB" altLang="en-US" sz="2400" b="1" i="1" dirty="0">
                <a:solidFill>
                  <a:srgbClr val="0070C0"/>
                </a:solidFill>
                <a:latin typeface="+mj-lt"/>
                <a:cs typeface="Arial" charset="0"/>
              </a:rPr>
              <a:t>– </a:t>
            </a:r>
            <a:r>
              <a:rPr lang="en-GB" altLang="en-US" b="1" i="1" dirty="0">
                <a:solidFill>
                  <a:srgbClr val="0070C0"/>
                </a:solidFill>
                <a:latin typeface="+mj-lt"/>
                <a:cs typeface="Arial" charset="0"/>
              </a:rPr>
              <a:t>15 mins.</a:t>
            </a:r>
          </a:p>
          <a:p>
            <a:pPr marL="0" indent="0">
              <a:buNone/>
            </a:pPr>
            <a:endParaRPr lang="en-GB" dirty="0">
              <a:latin typeface="+mj-lt"/>
            </a:endParaRPr>
          </a:p>
        </p:txBody>
      </p:sp>
    </p:spTree>
    <p:extLst>
      <p:ext uri="{BB962C8B-B14F-4D97-AF65-F5344CB8AC3E}">
        <p14:creationId xmlns:p14="http://schemas.microsoft.com/office/powerpoint/2010/main" val="42158058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9FD44-D34E-4613-9407-CED5B0AD9DBD}"/>
              </a:ext>
            </a:extLst>
          </p:cNvPr>
          <p:cNvSpPr>
            <a:spLocks noGrp="1"/>
          </p:cNvSpPr>
          <p:nvPr>
            <p:ph type="title"/>
          </p:nvPr>
        </p:nvSpPr>
        <p:spPr/>
        <p:txBody>
          <a:bodyPr/>
          <a:lstStyle/>
          <a:p>
            <a:r>
              <a:rPr lang="en-GB" dirty="0">
                <a:cs typeface="Arial" panose="020B0604020202020204" pitchFamily="34" charset="0"/>
              </a:rPr>
              <a:t>Communication Barriers</a:t>
            </a:r>
            <a:endParaRPr lang="en-GB" dirty="0"/>
          </a:p>
        </p:txBody>
      </p:sp>
      <p:sp>
        <p:nvSpPr>
          <p:cNvPr id="3" name="Content Placeholder 2">
            <a:extLst>
              <a:ext uri="{FF2B5EF4-FFF2-40B4-BE49-F238E27FC236}">
                <a16:creationId xmlns:a16="http://schemas.microsoft.com/office/drawing/2014/main" id="{564A89C1-BDBD-4F3E-8061-72A4D5F7D0DC}"/>
              </a:ext>
            </a:extLst>
          </p:cNvPr>
          <p:cNvSpPr>
            <a:spLocks noGrp="1"/>
          </p:cNvSpPr>
          <p:nvPr>
            <p:ph idx="1"/>
          </p:nvPr>
        </p:nvSpPr>
        <p:spPr>
          <a:xfrm>
            <a:off x="323528" y="1268760"/>
            <a:ext cx="8229600" cy="3917032"/>
          </a:xfrm>
        </p:spPr>
        <p:txBody>
          <a:bodyPr>
            <a:noAutofit/>
          </a:bodyPr>
          <a:lstStyle/>
          <a:p>
            <a:r>
              <a:rPr lang="en-GB" altLang="en-US" sz="2400" dirty="0">
                <a:latin typeface="+mj-lt"/>
                <a:cs typeface="Arial" charset="0"/>
              </a:rPr>
              <a:t>The choice of words or language which a sender uses (called 'encoding the message’)</a:t>
            </a:r>
          </a:p>
          <a:p>
            <a:r>
              <a:rPr lang="en-GB" altLang="en-US" sz="2400" dirty="0">
                <a:latin typeface="+mj-lt"/>
                <a:cs typeface="Arial" charset="0"/>
              </a:rPr>
              <a:t>Misreading body language, tone, and other non-verbal forms of communication </a:t>
            </a:r>
          </a:p>
          <a:p>
            <a:r>
              <a:rPr lang="en-GB" altLang="en-US" sz="2400" dirty="0">
                <a:latin typeface="+mj-lt"/>
                <a:cs typeface="Arial" charset="0"/>
              </a:rPr>
              <a:t>Ignoring non-verbal language </a:t>
            </a:r>
          </a:p>
          <a:p>
            <a:r>
              <a:rPr lang="en-GB" altLang="en-US" sz="2400" dirty="0">
                <a:latin typeface="+mj-lt"/>
                <a:cs typeface="Arial" charset="0"/>
              </a:rPr>
              <a:t>Selective hearing </a:t>
            </a:r>
          </a:p>
          <a:p>
            <a:r>
              <a:rPr lang="en-GB" altLang="en-US" sz="2400" dirty="0">
                <a:latin typeface="+mj-lt"/>
                <a:cs typeface="Arial" charset="0"/>
              </a:rPr>
              <a:t>Hesitation to be candid </a:t>
            </a:r>
          </a:p>
          <a:p>
            <a:r>
              <a:rPr lang="en-GB" altLang="en-US" sz="2400" dirty="0">
                <a:latin typeface="+mj-lt"/>
                <a:cs typeface="Arial" charset="0"/>
              </a:rPr>
              <a:t>Distrust </a:t>
            </a:r>
          </a:p>
          <a:p>
            <a:r>
              <a:rPr lang="en-GB" altLang="en-US" sz="2400" dirty="0">
                <a:latin typeface="+mj-lt"/>
                <a:cs typeface="Arial" charset="0"/>
              </a:rPr>
              <a:t>Value judgment </a:t>
            </a:r>
          </a:p>
          <a:p>
            <a:r>
              <a:rPr lang="en-GB" altLang="en-US" sz="2400" dirty="0">
                <a:latin typeface="+mj-lt"/>
                <a:cs typeface="Arial" charset="0"/>
              </a:rPr>
              <a:t>Power struggles</a:t>
            </a:r>
            <a:endParaRPr lang="en-GB" sz="2400" dirty="0">
              <a:latin typeface="+mj-lt"/>
            </a:endParaRPr>
          </a:p>
        </p:txBody>
      </p:sp>
      <p:pic>
        <p:nvPicPr>
          <p:cNvPr id="5" name="Picture 4">
            <a:extLst>
              <a:ext uri="{FF2B5EF4-FFF2-40B4-BE49-F238E27FC236}">
                <a16:creationId xmlns:a16="http://schemas.microsoft.com/office/drawing/2014/main" id="{4FCD6952-2DBD-419F-A529-6275CA5E5D4A}"/>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364088" y="2536367"/>
            <a:ext cx="3169808" cy="2896437"/>
          </a:xfrm>
          <a:prstGeom prst="rect">
            <a:avLst/>
          </a:prstGeom>
        </p:spPr>
      </p:pic>
    </p:spTree>
    <p:extLst>
      <p:ext uri="{BB962C8B-B14F-4D97-AF65-F5344CB8AC3E}">
        <p14:creationId xmlns:p14="http://schemas.microsoft.com/office/powerpoint/2010/main" val="3269301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Covey’s Circle of Influence/Circle of Concern model </a:t>
            </a:r>
          </a:p>
        </p:txBody>
      </p:sp>
      <p:pic>
        <p:nvPicPr>
          <p:cNvPr id="1026" name="Picture 2"/>
          <p:cNvPicPr>
            <a:picLocks noGrp="1" noChangeAspect="1" noChangeArrowheads="1"/>
          </p:cNvPicPr>
          <p:nvPr>
            <p:ph idx="1"/>
          </p:nvPr>
        </p:nvPicPr>
        <p:blipFill>
          <a:blip r:embed="rId3" cstate="print"/>
          <a:srcRect/>
          <a:stretch>
            <a:fillRect/>
          </a:stretch>
        </p:blipFill>
        <p:spPr bwMode="auto">
          <a:xfrm>
            <a:off x="1248446" y="1916832"/>
            <a:ext cx="6329763" cy="3456383"/>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D9901-7B6D-4E30-85F8-AD249741F510}"/>
              </a:ext>
            </a:extLst>
          </p:cNvPr>
          <p:cNvSpPr>
            <a:spLocks noGrp="1"/>
          </p:cNvSpPr>
          <p:nvPr>
            <p:ph type="title"/>
          </p:nvPr>
        </p:nvSpPr>
        <p:spPr/>
        <p:txBody>
          <a:bodyPr/>
          <a:lstStyle/>
          <a:p>
            <a:r>
              <a:rPr lang="en-GB" dirty="0">
                <a:cs typeface="Arial" panose="020B0604020202020204" pitchFamily="34" charset="0"/>
              </a:rPr>
              <a:t>Communication Barriers</a:t>
            </a:r>
            <a:endParaRPr lang="en-GB" dirty="0"/>
          </a:p>
        </p:txBody>
      </p:sp>
      <p:sp>
        <p:nvSpPr>
          <p:cNvPr id="3" name="Content Placeholder 2">
            <a:extLst>
              <a:ext uri="{FF2B5EF4-FFF2-40B4-BE49-F238E27FC236}">
                <a16:creationId xmlns:a16="http://schemas.microsoft.com/office/drawing/2014/main" id="{47D232B9-5540-40AA-8267-BE4FDF012A57}"/>
              </a:ext>
            </a:extLst>
          </p:cNvPr>
          <p:cNvSpPr>
            <a:spLocks noGrp="1"/>
          </p:cNvSpPr>
          <p:nvPr>
            <p:ph idx="1"/>
          </p:nvPr>
        </p:nvSpPr>
        <p:spPr/>
        <p:txBody>
          <a:bodyPr>
            <a:normAutofit fontScale="92500" lnSpcReduction="10000"/>
          </a:bodyPr>
          <a:lstStyle/>
          <a:p>
            <a:r>
              <a:rPr lang="en-GB" altLang="en-US" dirty="0">
                <a:latin typeface="+mj-lt"/>
                <a:cs typeface="Arial" charset="0"/>
              </a:rPr>
              <a:t>Unreliable transmission </a:t>
            </a:r>
            <a:endParaRPr lang="en-GB" altLang="en-US" sz="1400" dirty="0">
              <a:latin typeface="+mj-lt"/>
              <a:cs typeface="Arial" charset="0"/>
            </a:endParaRPr>
          </a:p>
          <a:p>
            <a:r>
              <a:rPr lang="en-GB" altLang="en-US" dirty="0">
                <a:latin typeface="+mj-lt"/>
                <a:cs typeface="Arial" charset="0"/>
              </a:rPr>
              <a:t>Defensiveness (a typical barrier in a work situation, especially when negative information or criticism is involved)</a:t>
            </a:r>
            <a:endParaRPr lang="en-GB" altLang="en-US" sz="1400" dirty="0">
              <a:latin typeface="+mj-lt"/>
              <a:cs typeface="Arial" charset="0"/>
            </a:endParaRPr>
          </a:p>
          <a:p>
            <a:r>
              <a:rPr lang="en-GB" altLang="en-US" dirty="0">
                <a:latin typeface="+mj-lt"/>
                <a:cs typeface="Arial" charset="0"/>
              </a:rPr>
              <a:t>Distorted perception (How we perceive communication is affected by experiences</a:t>
            </a:r>
            <a:endParaRPr lang="en-GB" altLang="en-US" sz="1400" dirty="0">
              <a:latin typeface="+mj-lt"/>
              <a:cs typeface="Arial" charset="0"/>
            </a:endParaRPr>
          </a:p>
          <a:p>
            <a:r>
              <a:rPr lang="en-GB" altLang="en-US" dirty="0">
                <a:latin typeface="+mj-lt"/>
                <a:cs typeface="Arial" charset="0"/>
              </a:rPr>
              <a:t>Perception is also affected by the organisational relationship two people have</a:t>
            </a:r>
          </a:p>
          <a:p>
            <a:endParaRPr lang="en-GB" dirty="0">
              <a:latin typeface="+mj-lt"/>
            </a:endParaRPr>
          </a:p>
        </p:txBody>
      </p:sp>
    </p:spTree>
    <p:extLst>
      <p:ext uri="{BB962C8B-B14F-4D97-AF65-F5344CB8AC3E}">
        <p14:creationId xmlns:p14="http://schemas.microsoft.com/office/powerpoint/2010/main" val="22642376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9A7E-3CBF-4685-B197-8368C86F0138}"/>
              </a:ext>
            </a:extLst>
          </p:cNvPr>
          <p:cNvSpPr>
            <a:spLocks noGrp="1"/>
          </p:cNvSpPr>
          <p:nvPr>
            <p:ph type="title"/>
          </p:nvPr>
        </p:nvSpPr>
        <p:spPr/>
        <p:txBody>
          <a:bodyPr/>
          <a:lstStyle/>
          <a:p>
            <a:r>
              <a:rPr lang="en-GB" dirty="0">
                <a:cs typeface="Arial" panose="020B0604020202020204" pitchFamily="34" charset="0"/>
              </a:rPr>
              <a:t>Communication Barriers</a:t>
            </a:r>
            <a:endParaRPr lang="en-GB" dirty="0"/>
          </a:p>
        </p:txBody>
      </p:sp>
      <p:sp>
        <p:nvSpPr>
          <p:cNvPr id="3" name="Content Placeholder 2">
            <a:extLst>
              <a:ext uri="{FF2B5EF4-FFF2-40B4-BE49-F238E27FC236}">
                <a16:creationId xmlns:a16="http://schemas.microsoft.com/office/drawing/2014/main" id="{3F6DDD34-BD7D-4386-A0A7-EE0AA9CFD2E6}"/>
              </a:ext>
            </a:extLst>
          </p:cNvPr>
          <p:cNvSpPr>
            <a:spLocks noGrp="1"/>
          </p:cNvSpPr>
          <p:nvPr>
            <p:ph idx="1"/>
          </p:nvPr>
        </p:nvSpPr>
        <p:spPr/>
        <p:txBody>
          <a:bodyPr>
            <a:normAutofit fontScale="92500" lnSpcReduction="10000"/>
          </a:bodyPr>
          <a:lstStyle/>
          <a:p>
            <a:r>
              <a:rPr lang="en-GB" altLang="en-US" dirty="0">
                <a:latin typeface="+mj-lt"/>
                <a:cs typeface="Arial" charset="0"/>
              </a:rPr>
              <a:t>Distortions from the past </a:t>
            </a:r>
            <a:endParaRPr lang="en-GB" altLang="en-US" sz="700" dirty="0">
              <a:latin typeface="+mj-lt"/>
              <a:cs typeface="Arial" charset="0"/>
            </a:endParaRPr>
          </a:p>
          <a:p>
            <a:r>
              <a:rPr lang="en-GB" altLang="en-US" dirty="0">
                <a:latin typeface="+mj-lt"/>
                <a:cs typeface="Arial" charset="0"/>
              </a:rPr>
              <a:t>Stereotyping (assuming the other person has certain characteristics based on the group to which they belong without validating that they in fact have these characteristics) </a:t>
            </a:r>
            <a:endParaRPr lang="en-GB" altLang="en-US" sz="700" dirty="0">
              <a:latin typeface="+mj-lt"/>
              <a:cs typeface="Arial" charset="0"/>
            </a:endParaRPr>
          </a:p>
          <a:p>
            <a:r>
              <a:rPr lang="en-GB" altLang="en-US" dirty="0">
                <a:latin typeface="+mj-lt"/>
                <a:cs typeface="Arial" charset="0"/>
              </a:rPr>
              <a:t>Cultural</a:t>
            </a:r>
            <a:endParaRPr lang="en-GB" altLang="en-US" sz="700" dirty="0">
              <a:latin typeface="+mj-lt"/>
              <a:cs typeface="Arial" charset="0"/>
            </a:endParaRPr>
          </a:p>
          <a:p>
            <a:r>
              <a:rPr lang="en-GB" altLang="en-US" dirty="0">
                <a:latin typeface="+mj-lt"/>
                <a:cs typeface="Arial" charset="0"/>
              </a:rPr>
              <a:t>Guilt </a:t>
            </a:r>
            <a:endParaRPr lang="en-GB" altLang="en-US" sz="700" dirty="0">
              <a:latin typeface="+mj-lt"/>
              <a:cs typeface="Arial" charset="0"/>
            </a:endParaRPr>
          </a:p>
          <a:p>
            <a:r>
              <a:rPr lang="en-GB" altLang="en-US" dirty="0">
                <a:latin typeface="+mj-lt"/>
                <a:cs typeface="Arial" charset="0"/>
              </a:rPr>
              <a:t>Distortions from the past </a:t>
            </a:r>
          </a:p>
          <a:p>
            <a:endParaRPr lang="en-GB" dirty="0">
              <a:latin typeface="+mj-lt"/>
            </a:endParaRPr>
          </a:p>
        </p:txBody>
      </p:sp>
    </p:spTree>
    <p:extLst>
      <p:ext uri="{BB962C8B-B14F-4D97-AF65-F5344CB8AC3E}">
        <p14:creationId xmlns:p14="http://schemas.microsoft.com/office/powerpoint/2010/main" val="37232148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99D83-F6CB-4CE5-93D6-53826F5838D2}"/>
              </a:ext>
            </a:extLst>
          </p:cNvPr>
          <p:cNvSpPr>
            <a:spLocks noGrp="1"/>
          </p:cNvSpPr>
          <p:nvPr>
            <p:ph type="title"/>
          </p:nvPr>
        </p:nvSpPr>
        <p:spPr/>
        <p:txBody>
          <a:bodyPr/>
          <a:lstStyle/>
          <a:p>
            <a:r>
              <a:rPr lang="en-GB" dirty="0"/>
              <a:t>Listening Levels</a:t>
            </a:r>
          </a:p>
        </p:txBody>
      </p:sp>
      <p:sp>
        <p:nvSpPr>
          <p:cNvPr id="4" name="AutoShape 9">
            <a:extLst>
              <a:ext uri="{FF2B5EF4-FFF2-40B4-BE49-F238E27FC236}">
                <a16:creationId xmlns:a16="http://schemas.microsoft.com/office/drawing/2014/main" id="{4BDD67B7-0077-4FDC-8283-8757E946C940}"/>
              </a:ext>
            </a:extLst>
          </p:cNvPr>
          <p:cNvSpPr>
            <a:spLocks noChangeArrowheads="1"/>
          </p:cNvSpPr>
          <p:nvPr/>
        </p:nvSpPr>
        <p:spPr bwMode="auto">
          <a:xfrm>
            <a:off x="3995936" y="1772444"/>
            <a:ext cx="5040560" cy="3240732"/>
          </a:xfrm>
          <a:prstGeom prst="triangle">
            <a:avLst>
              <a:gd name="adj" fmla="val 50000"/>
            </a:avLst>
          </a:prstGeom>
          <a:solidFill>
            <a:schemeClr val="accent5">
              <a:lumMod val="40000"/>
              <a:lumOff val="60000"/>
            </a:schemeClr>
          </a:solidFill>
          <a:ln w="9525">
            <a:solidFill>
              <a:schemeClr val="tx1"/>
            </a:solidFill>
            <a:miter lim="800000"/>
            <a:headEnd/>
            <a:tailEnd/>
          </a:ln>
          <a:effectLst/>
          <a:extLst/>
        </p:spPr>
        <p:txBody>
          <a:bodyPr wrap="none" anchor="ctr"/>
          <a:lstStyle/>
          <a:p>
            <a:endParaRPr lang="en-US" altLang="en-US" dirty="0">
              <a:latin typeface="Tahoma" pitchFamily="34" charset="0"/>
            </a:endParaRPr>
          </a:p>
        </p:txBody>
      </p:sp>
      <p:sp>
        <p:nvSpPr>
          <p:cNvPr id="5" name="Text Box 4">
            <a:extLst>
              <a:ext uri="{FF2B5EF4-FFF2-40B4-BE49-F238E27FC236}">
                <a16:creationId xmlns:a16="http://schemas.microsoft.com/office/drawing/2014/main" id="{4008F16E-9331-450B-A564-90285ADA4953}"/>
              </a:ext>
            </a:extLst>
          </p:cNvPr>
          <p:cNvSpPr txBox="1">
            <a:spLocks noChangeArrowheads="1"/>
          </p:cNvSpPr>
          <p:nvPr/>
        </p:nvSpPr>
        <p:spPr bwMode="auto">
          <a:xfrm>
            <a:off x="4500042" y="4437584"/>
            <a:ext cx="39608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solidFill>
                  <a:srgbClr val="FF0000"/>
                </a:solidFill>
              </a:rPr>
              <a:t>   Ignore</a:t>
            </a:r>
            <a:endParaRPr lang="en-US" altLang="en-US" sz="2000" b="1" dirty="0">
              <a:solidFill>
                <a:srgbClr val="FF0000"/>
              </a:solidFill>
            </a:endParaRPr>
          </a:p>
        </p:txBody>
      </p:sp>
      <p:sp>
        <p:nvSpPr>
          <p:cNvPr id="6" name="Text Box 8">
            <a:extLst>
              <a:ext uri="{FF2B5EF4-FFF2-40B4-BE49-F238E27FC236}">
                <a16:creationId xmlns:a16="http://schemas.microsoft.com/office/drawing/2014/main" id="{9003B796-CF22-4BC7-8629-993F177D9225}"/>
              </a:ext>
            </a:extLst>
          </p:cNvPr>
          <p:cNvSpPr txBox="1">
            <a:spLocks noChangeArrowheads="1"/>
          </p:cNvSpPr>
          <p:nvPr/>
        </p:nvSpPr>
        <p:spPr bwMode="auto">
          <a:xfrm>
            <a:off x="4895330" y="4005784"/>
            <a:ext cx="34210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solidFill>
                  <a:srgbClr val="FFC000"/>
                </a:solidFill>
              </a:rPr>
              <a:t>Pretend</a:t>
            </a:r>
            <a:endParaRPr lang="en-US" altLang="en-US" sz="2000" b="1" dirty="0">
              <a:solidFill>
                <a:srgbClr val="FFC000"/>
              </a:solidFill>
            </a:endParaRPr>
          </a:p>
        </p:txBody>
      </p:sp>
      <p:sp>
        <p:nvSpPr>
          <p:cNvPr id="7" name="Text Box 7">
            <a:extLst>
              <a:ext uri="{FF2B5EF4-FFF2-40B4-BE49-F238E27FC236}">
                <a16:creationId xmlns:a16="http://schemas.microsoft.com/office/drawing/2014/main" id="{B17FBF22-0381-4338-816D-04B6A8943494}"/>
              </a:ext>
            </a:extLst>
          </p:cNvPr>
          <p:cNvSpPr txBox="1">
            <a:spLocks noChangeArrowheads="1"/>
          </p:cNvSpPr>
          <p:nvPr/>
        </p:nvSpPr>
        <p:spPr bwMode="auto">
          <a:xfrm>
            <a:off x="5076305" y="3500959"/>
            <a:ext cx="29527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t>  </a:t>
            </a:r>
            <a:r>
              <a:rPr lang="en-GB" altLang="en-US" sz="2000" b="1" dirty="0">
                <a:solidFill>
                  <a:srgbClr val="FFFF00"/>
                </a:solidFill>
              </a:rPr>
              <a:t>Selective</a:t>
            </a:r>
            <a:endParaRPr lang="en-US" altLang="en-US" sz="2000" b="1" dirty="0">
              <a:solidFill>
                <a:srgbClr val="FFFF00"/>
              </a:solidFill>
            </a:endParaRPr>
          </a:p>
        </p:txBody>
      </p:sp>
      <p:sp>
        <p:nvSpPr>
          <p:cNvPr id="8" name="Text Box 6">
            <a:extLst>
              <a:ext uri="{FF2B5EF4-FFF2-40B4-BE49-F238E27FC236}">
                <a16:creationId xmlns:a16="http://schemas.microsoft.com/office/drawing/2014/main" id="{DE00C05A-CDAD-4CB4-B4FF-4F253AB4338E}"/>
              </a:ext>
            </a:extLst>
          </p:cNvPr>
          <p:cNvSpPr txBox="1">
            <a:spLocks noChangeArrowheads="1"/>
          </p:cNvSpPr>
          <p:nvPr/>
        </p:nvSpPr>
        <p:spPr bwMode="auto">
          <a:xfrm>
            <a:off x="5363642" y="2997721"/>
            <a:ext cx="24479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solidFill>
                  <a:srgbClr val="92D050"/>
                </a:solidFill>
              </a:rPr>
              <a:t>Active</a:t>
            </a:r>
            <a:endParaRPr lang="en-US" altLang="en-US" sz="2000" b="1" dirty="0">
              <a:solidFill>
                <a:srgbClr val="92D050"/>
              </a:solidFill>
            </a:endParaRPr>
          </a:p>
        </p:txBody>
      </p:sp>
      <p:sp>
        <p:nvSpPr>
          <p:cNvPr id="9" name="Text Box 5">
            <a:extLst>
              <a:ext uri="{FF2B5EF4-FFF2-40B4-BE49-F238E27FC236}">
                <a16:creationId xmlns:a16="http://schemas.microsoft.com/office/drawing/2014/main" id="{56310A54-16B1-4A30-8DB6-0F54B2911DDC}"/>
              </a:ext>
            </a:extLst>
          </p:cNvPr>
          <p:cNvSpPr txBox="1">
            <a:spLocks noChangeArrowheads="1"/>
          </p:cNvSpPr>
          <p:nvPr/>
        </p:nvSpPr>
        <p:spPr bwMode="auto">
          <a:xfrm>
            <a:off x="5724005" y="2564334"/>
            <a:ext cx="17287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solidFill>
                  <a:srgbClr val="00B050"/>
                </a:solidFill>
              </a:rPr>
              <a:t>Empathetic</a:t>
            </a:r>
            <a:r>
              <a:rPr lang="en-US" altLang="en-US" dirty="0">
                <a:solidFill>
                  <a:srgbClr val="00B050"/>
                </a:solidFill>
              </a:rPr>
              <a:t> </a:t>
            </a:r>
          </a:p>
        </p:txBody>
      </p:sp>
      <p:sp>
        <p:nvSpPr>
          <p:cNvPr id="10" name="Line 10">
            <a:extLst>
              <a:ext uri="{FF2B5EF4-FFF2-40B4-BE49-F238E27FC236}">
                <a16:creationId xmlns:a16="http://schemas.microsoft.com/office/drawing/2014/main" id="{8B6AD08A-42C8-45DF-8A08-BD1E28BA41E3}"/>
              </a:ext>
            </a:extLst>
          </p:cNvPr>
          <p:cNvSpPr>
            <a:spLocks noChangeShapeType="1"/>
          </p:cNvSpPr>
          <p:nvPr/>
        </p:nvSpPr>
        <p:spPr bwMode="auto">
          <a:xfrm>
            <a:off x="1979092" y="2708796"/>
            <a:ext cx="3744913"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 name="Line 11">
            <a:extLst>
              <a:ext uri="{FF2B5EF4-FFF2-40B4-BE49-F238E27FC236}">
                <a16:creationId xmlns:a16="http://schemas.microsoft.com/office/drawing/2014/main" id="{CE6B5DB1-F513-428A-A108-7365928B2D60}"/>
              </a:ext>
            </a:extLst>
          </p:cNvPr>
          <p:cNvSpPr>
            <a:spLocks noChangeShapeType="1"/>
          </p:cNvSpPr>
          <p:nvPr/>
        </p:nvSpPr>
        <p:spPr bwMode="auto">
          <a:xfrm>
            <a:off x="1907655" y="3213621"/>
            <a:ext cx="381635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 name="Line 12">
            <a:extLst>
              <a:ext uri="{FF2B5EF4-FFF2-40B4-BE49-F238E27FC236}">
                <a16:creationId xmlns:a16="http://schemas.microsoft.com/office/drawing/2014/main" id="{2B4B21D0-511B-4E6D-A6FC-F40749A860E6}"/>
              </a:ext>
            </a:extLst>
          </p:cNvPr>
          <p:cNvSpPr>
            <a:spLocks noChangeShapeType="1"/>
          </p:cNvSpPr>
          <p:nvPr/>
        </p:nvSpPr>
        <p:spPr bwMode="auto">
          <a:xfrm>
            <a:off x="1907655" y="3716859"/>
            <a:ext cx="381635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3" name="Line 13">
            <a:extLst>
              <a:ext uri="{FF2B5EF4-FFF2-40B4-BE49-F238E27FC236}">
                <a16:creationId xmlns:a16="http://schemas.microsoft.com/office/drawing/2014/main" id="{6359925C-2596-4EE6-BD46-8529219C5777}"/>
              </a:ext>
            </a:extLst>
          </p:cNvPr>
          <p:cNvSpPr>
            <a:spLocks noChangeShapeType="1"/>
          </p:cNvSpPr>
          <p:nvPr/>
        </p:nvSpPr>
        <p:spPr bwMode="auto">
          <a:xfrm>
            <a:off x="1907655" y="4148659"/>
            <a:ext cx="381635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 name="Line 14">
            <a:extLst>
              <a:ext uri="{FF2B5EF4-FFF2-40B4-BE49-F238E27FC236}">
                <a16:creationId xmlns:a16="http://schemas.microsoft.com/office/drawing/2014/main" id="{27C6AE9F-E255-44A7-8823-2CB03C3E2D22}"/>
              </a:ext>
            </a:extLst>
          </p:cNvPr>
          <p:cNvSpPr>
            <a:spLocks noChangeShapeType="1"/>
          </p:cNvSpPr>
          <p:nvPr/>
        </p:nvSpPr>
        <p:spPr bwMode="auto">
          <a:xfrm flipV="1">
            <a:off x="1908449" y="4580459"/>
            <a:ext cx="3815556" cy="66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5" name="Text Box 15">
            <a:extLst>
              <a:ext uri="{FF2B5EF4-FFF2-40B4-BE49-F238E27FC236}">
                <a16:creationId xmlns:a16="http://schemas.microsoft.com/office/drawing/2014/main" id="{F3B485D9-738F-4D75-909B-D9035917D09A}"/>
              </a:ext>
            </a:extLst>
          </p:cNvPr>
          <p:cNvSpPr txBox="1">
            <a:spLocks noChangeArrowheads="1"/>
          </p:cNvSpPr>
          <p:nvPr/>
        </p:nvSpPr>
        <p:spPr bwMode="auto">
          <a:xfrm>
            <a:off x="899592" y="2492896"/>
            <a:ext cx="29527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2000" b="1" dirty="0"/>
              <a:t>Level 5</a:t>
            </a:r>
            <a:endParaRPr lang="en-US" altLang="en-US" sz="2000" b="1" dirty="0"/>
          </a:p>
        </p:txBody>
      </p:sp>
      <p:sp>
        <p:nvSpPr>
          <p:cNvPr id="16" name="Text Box 16">
            <a:extLst>
              <a:ext uri="{FF2B5EF4-FFF2-40B4-BE49-F238E27FC236}">
                <a16:creationId xmlns:a16="http://schemas.microsoft.com/office/drawing/2014/main" id="{693A6313-586E-4F36-92A0-FCFB264412E3}"/>
              </a:ext>
            </a:extLst>
          </p:cNvPr>
          <p:cNvSpPr txBox="1">
            <a:spLocks noChangeArrowheads="1"/>
          </p:cNvSpPr>
          <p:nvPr/>
        </p:nvSpPr>
        <p:spPr bwMode="auto">
          <a:xfrm>
            <a:off x="899592" y="2997721"/>
            <a:ext cx="29527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2000" b="1"/>
              <a:t>Level 4</a:t>
            </a:r>
            <a:endParaRPr lang="en-US" altLang="en-US" sz="2000" b="1"/>
          </a:p>
        </p:txBody>
      </p:sp>
      <p:sp>
        <p:nvSpPr>
          <p:cNvPr id="17" name="Text Box 17">
            <a:extLst>
              <a:ext uri="{FF2B5EF4-FFF2-40B4-BE49-F238E27FC236}">
                <a16:creationId xmlns:a16="http://schemas.microsoft.com/office/drawing/2014/main" id="{AB6F088A-E59C-4380-BFF8-020322D50410}"/>
              </a:ext>
            </a:extLst>
          </p:cNvPr>
          <p:cNvSpPr txBox="1">
            <a:spLocks noChangeArrowheads="1"/>
          </p:cNvSpPr>
          <p:nvPr/>
        </p:nvSpPr>
        <p:spPr bwMode="auto">
          <a:xfrm>
            <a:off x="899592" y="3500959"/>
            <a:ext cx="29527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2000" b="1"/>
              <a:t>Level 3</a:t>
            </a:r>
            <a:endParaRPr lang="en-US" altLang="en-US" sz="2000" b="1"/>
          </a:p>
        </p:txBody>
      </p:sp>
      <p:sp>
        <p:nvSpPr>
          <p:cNvPr id="18" name="Text Box 18">
            <a:extLst>
              <a:ext uri="{FF2B5EF4-FFF2-40B4-BE49-F238E27FC236}">
                <a16:creationId xmlns:a16="http://schemas.microsoft.com/office/drawing/2014/main" id="{DD198EC9-185C-4649-A7FD-A0DF273C81CB}"/>
              </a:ext>
            </a:extLst>
          </p:cNvPr>
          <p:cNvSpPr txBox="1">
            <a:spLocks noChangeArrowheads="1"/>
          </p:cNvSpPr>
          <p:nvPr/>
        </p:nvSpPr>
        <p:spPr bwMode="auto">
          <a:xfrm>
            <a:off x="899592" y="3932759"/>
            <a:ext cx="28813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2000" b="1"/>
              <a:t>Level 2</a:t>
            </a:r>
            <a:endParaRPr lang="en-US" altLang="en-US" sz="2000" b="1"/>
          </a:p>
        </p:txBody>
      </p:sp>
      <p:sp>
        <p:nvSpPr>
          <p:cNvPr id="19" name="Text Box 19">
            <a:extLst>
              <a:ext uri="{FF2B5EF4-FFF2-40B4-BE49-F238E27FC236}">
                <a16:creationId xmlns:a16="http://schemas.microsoft.com/office/drawing/2014/main" id="{79FC9DE7-5BAF-4C4A-86D3-1C9951778AD7}"/>
              </a:ext>
            </a:extLst>
          </p:cNvPr>
          <p:cNvSpPr txBox="1">
            <a:spLocks noChangeArrowheads="1"/>
          </p:cNvSpPr>
          <p:nvPr/>
        </p:nvSpPr>
        <p:spPr bwMode="auto">
          <a:xfrm>
            <a:off x="899592" y="4364559"/>
            <a:ext cx="29527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2000" b="1"/>
              <a:t>Level 1</a:t>
            </a:r>
            <a:endParaRPr lang="en-US" altLang="en-US" sz="2000" b="1"/>
          </a:p>
        </p:txBody>
      </p:sp>
    </p:spTree>
    <p:extLst>
      <p:ext uri="{BB962C8B-B14F-4D97-AF65-F5344CB8AC3E}">
        <p14:creationId xmlns:p14="http://schemas.microsoft.com/office/powerpoint/2010/main" val="134002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37522-3439-4582-B0AE-11F44525AB6E}"/>
              </a:ext>
            </a:extLst>
          </p:cNvPr>
          <p:cNvSpPr>
            <a:spLocks noGrp="1"/>
          </p:cNvSpPr>
          <p:nvPr>
            <p:ph type="title"/>
          </p:nvPr>
        </p:nvSpPr>
        <p:spPr/>
        <p:txBody>
          <a:bodyPr/>
          <a:lstStyle/>
          <a:p>
            <a:r>
              <a:rPr lang="en-GB" dirty="0">
                <a:cs typeface="Arial" panose="020B0604020202020204" pitchFamily="34" charset="0"/>
              </a:rPr>
              <a:t>Robber Exercise</a:t>
            </a:r>
            <a:endParaRPr lang="en-GB" dirty="0"/>
          </a:p>
        </p:txBody>
      </p:sp>
      <p:sp>
        <p:nvSpPr>
          <p:cNvPr id="3" name="Content Placeholder 2">
            <a:extLst>
              <a:ext uri="{FF2B5EF4-FFF2-40B4-BE49-F238E27FC236}">
                <a16:creationId xmlns:a16="http://schemas.microsoft.com/office/drawing/2014/main" id="{1C6BB831-5870-4DDD-A3D7-A7BFD9A526AB}"/>
              </a:ext>
            </a:extLst>
          </p:cNvPr>
          <p:cNvSpPr>
            <a:spLocks noGrp="1"/>
          </p:cNvSpPr>
          <p:nvPr>
            <p:ph idx="1"/>
          </p:nvPr>
        </p:nvSpPr>
        <p:spPr/>
        <p:txBody>
          <a:bodyPr/>
          <a:lstStyle/>
          <a:p>
            <a:pPr marL="0" indent="0">
              <a:buFont typeface="Arial" charset="0"/>
              <a:buNone/>
            </a:pPr>
            <a:r>
              <a:rPr lang="en-GB" altLang="en-US" sz="2800" dirty="0">
                <a:latin typeface="+mj-lt"/>
                <a:cs typeface="Arial" charset="0"/>
              </a:rPr>
              <a:t>Listen to the following statement being read out. You will only hear it once. Then answer the questions on the following slides and decide if they are </a:t>
            </a:r>
          </a:p>
          <a:p>
            <a:pPr marL="0" indent="0">
              <a:buFont typeface="Arial" charset="0"/>
              <a:buNone/>
            </a:pPr>
            <a:endParaRPr lang="en-GB" altLang="en-US" sz="1200" dirty="0">
              <a:latin typeface="+mj-lt"/>
              <a:cs typeface="Arial" charset="0"/>
            </a:endParaRPr>
          </a:p>
          <a:p>
            <a:pPr marL="914400" lvl="2" indent="0">
              <a:buFont typeface="Arial" charset="0"/>
              <a:buNone/>
            </a:pPr>
            <a:r>
              <a:rPr lang="en-GB" altLang="en-US" sz="2800" dirty="0">
                <a:latin typeface="+mj-lt"/>
                <a:cs typeface="Arial" charset="0"/>
              </a:rPr>
              <a:t>True (</a:t>
            </a:r>
            <a:r>
              <a:rPr lang="en-GB" altLang="en-US" sz="2800" b="1" dirty="0">
                <a:latin typeface="+mj-lt"/>
                <a:cs typeface="Arial" charset="0"/>
              </a:rPr>
              <a:t>T</a:t>
            </a:r>
            <a:r>
              <a:rPr lang="en-GB" altLang="en-US" sz="2800" dirty="0">
                <a:latin typeface="+mj-lt"/>
                <a:cs typeface="Arial" charset="0"/>
              </a:rPr>
              <a:t>)</a:t>
            </a:r>
          </a:p>
          <a:p>
            <a:pPr marL="914400" lvl="2" indent="0">
              <a:buFont typeface="Arial" charset="0"/>
              <a:buNone/>
            </a:pPr>
            <a:endParaRPr lang="en-GB" altLang="en-US" sz="400" dirty="0">
              <a:latin typeface="+mj-lt"/>
              <a:cs typeface="Arial" charset="0"/>
            </a:endParaRPr>
          </a:p>
          <a:p>
            <a:pPr marL="914400" lvl="2" indent="0">
              <a:buFont typeface="Arial" charset="0"/>
              <a:buNone/>
            </a:pPr>
            <a:r>
              <a:rPr lang="en-GB" altLang="en-US" sz="2800" dirty="0">
                <a:latin typeface="+mj-lt"/>
                <a:cs typeface="Arial" charset="0"/>
              </a:rPr>
              <a:t>False (</a:t>
            </a:r>
            <a:r>
              <a:rPr lang="en-GB" altLang="en-US" sz="2800" b="1" dirty="0">
                <a:latin typeface="+mj-lt"/>
                <a:cs typeface="Arial" charset="0"/>
              </a:rPr>
              <a:t>F</a:t>
            </a:r>
            <a:r>
              <a:rPr lang="en-GB" altLang="en-US" sz="2800" dirty="0">
                <a:latin typeface="+mj-lt"/>
                <a:cs typeface="Arial" charset="0"/>
              </a:rPr>
              <a:t>)</a:t>
            </a:r>
          </a:p>
          <a:p>
            <a:endParaRPr lang="en-GB" dirty="0">
              <a:latin typeface="+mj-lt"/>
            </a:endParaRPr>
          </a:p>
        </p:txBody>
      </p:sp>
      <p:pic>
        <p:nvPicPr>
          <p:cNvPr id="4" name="Picture 2">
            <a:extLst>
              <a:ext uri="{FF2B5EF4-FFF2-40B4-BE49-F238E27FC236}">
                <a16:creationId xmlns:a16="http://schemas.microsoft.com/office/drawing/2014/main" id="{2B5DC41C-ADF9-4FDC-9FDC-75A05CF0C2F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3106665"/>
            <a:ext cx="3290937" cy="2602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76705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2B34C-D19A-4D6D-952C-9639322158C7}"/>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The Story</a:t>
            </a:r>
            <a:endParaRPr lang="en-GB" dirty="0"/>
          </a:p>
        </p:txBody>
      </p:sp>
      <p:sp>
        <p:nvSpPr>
          <p:cNvPr id="3" name="Content Placeholder 2">
            <a:extLst>
              <a:ext uri="{FF2B5EF4-FFF2-40B4-BE49-F238E27FC236}">
                <a16:creationId xmlns:a16="http://schemas.microsoft.com/office/drawing/2014/main" id="{29F6B0C5-87F9-45E4-8514-19757EC0C1A6}"/>
              </a:ext>
            </a:extLst>
          </p:cNvPr>
          <p:cNvSpPr>
            <a:spLocks noGrp="1"/>
          </p:cNvSpPr>
          <p:nvPr>
            <p:ph idx="1"/>
          </p:nvPr>
        </p:nvSpPr>
        <p:spPr/>
        <p:txBody>
          <a:bodyPr/>
          <a:lstStyle/>
          <a:p>
            <a:pPr marL="0" indent="0">
              <a:buNone/>
            </a:pPr>
            <a:r>
              <a:rPr lang="en-GB" altLang="en-US" dirty="0"/>
              <a:t>A businessman had just turned off the lights in the store when a man appeared and demanded  money. The owner opened a cash register. The contents of the cash register were scooped up, and the man sped away. A member of the police force was notified promptly about the story.</a:t>
            </a:r>
          </a:p>
          <a:p>
            <a:pPr marL="0" indent="0">
              <a:buNone/>
            </a:pPr>
            <a:endParaRPr lang="en-GB" dirty="0"/>
          </a:p>
        </p:txBody>
      </p:sp>
    </p:spTree>
    <p:extLst>
      <p:ext uri="{BB962C8B-B14F-4D97-AF65-F5344CB8AC3E}">
        <p14:creationId xmlns:p14="http://schemas.microsoft.com/office/powerpoint/2010/main" val="33528113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333522-EE77-4C4A-8F38-ABF6640B0BD0}"/>
              </a:ext>
            </a:extLst>
          </p:cNvPr>
          <p:cNvSpPr>
            <a:spLocks noGrp="1"/>
          </p:cNvSpPr>
          <p:nvPr>
            <p:ph idx="1"/>
          </p:nvPr>
        </p:nvSpPr>
        <p:spPr>
          <a:xfrm>
            <a:off x="323528" y="332656"/>
            <a:ext cx="8229600" cy="3917032"/>
          </a:xfrm>
        </p:spPr>
        <p:txBody>
          <a:bodyPr>
            <a:noAutofit/>
          </a:bodyPr>
          <a:lstStyle/>
          <a:p>
            <a:pPr marL="457200" indent="-457200">
              <a:buFont typeface="+mj-lt"/>
              <a:buAutoNum type="arabicPeriod"/>
              <a:defRPr/>
            </a:pPr>
            <a:r>
              <a:rPr lang="en-GB" sz="2400" dirty="0"/>
              <a:t>A man appeared after the owner had turned off his store lights. T F ?</a:t>
            </a:r>
          </a:p>
          <a:p>
            <a:pPr marL="457200" indent="-457200">
              <a:buFont typeface="+mj-lt"/>
              <a:buAutoNum type="arabicPeriod"/>
              <a:defRPr/>
            </a:pPr>
            <a:r>
              <a:rPr lang="en-GB" sz="2400" dirty="0"/>
              <a:t>The robber was a man. T F ?</a:t>
            </a:r>
          </a:p>
          <a:p>
            <a:pPr marL="457200" indent="-457200">
              <a:buFont typeface="+mj-lt"/>
              <a:buAutoNum type="arabicPeriod"/>
              <a:defRPr/>
            </a:pPr>
            <a:r>
              <a:rPr lang="en-GB" sz="2400" dirty="0"/>
              <a:t>A man did not demand money. T F ?</a:t>
            </a:r>
          </a:p>
          <a:p>
            <a:pPr marL="457200" indent="-457200">
              <a:buFont typeface="+mj-lt"/>
              <a:buAutoNum type="arabicPeriod"/>
              <a:defRPr/>
            </a:pPr>
            <a:r>
              <a:rPr lang="en-GB" sz="2400" dirty="0"/>
              <a:t>The man who opened the cash register was the owner. T F ?</a:t>
            </a:r>
          </a:p>
          <a:p>
            <a:pPr marL="457200" indent="-457200">
              <a:buFont typeface="+mj-lt"/>
              <a:buAutoNum type="arabicPeriod"/>
              <a:defRPr/>
            </a:pPr>
            <a:r>
              <a:rPr lang="en-GB" sz="2400" dirty="0"/>
              <a:t>The store owner scooped up the contents of the cash register and ran away. T F ?</a:t>
            </a:r>
          </a:p>
          <a:p>
            <a:pPr marL="457200" indent="-457200">
              <a:buFont typeface="+mj-lt"/>
              <a:buAutoNum type="arabicPeriod"/>
              <a:defRPr/>
            </a:pPr>
            <a:r>
              <a:rPr lang="en-GB" sz="2400" dirty="0"/>
              <a:t>Someone opened a cash register. T F ?</a:t>
            </a:r>
          </a:p>
          <a:p>
            <a:pPr marL="457200" indent="-457200">
              <a:buFont typeface="+mj-lt"/>
              <a:buAutoNum type="arabicPeriod"/>
              <a:defRPr/>
            </a:pPr>
            <a:r>
              <a:rPr lang="en-GB" sz="2400" dirty="0"/>
              <a:t>After the man who demanded the money scooped up the contents of the cash register, he ran away. T F ?</a:t>
            </a:r>
          </a:p>
          <a:p>
            <a:pPr marL="457200" indent="-457200">
              <a:buFont typeface="+mj-lt"/>
              <a:buAutoNum type="arabicPeriod"/>
            </a:pPr>
            <a:endParaRPr lang="en-GB" sz="2400" dirty="0"/>
          </a:p>
        </p:txBody>
      </p:sp>
    </p:spTree>
    <p:extLst>
      <p:ext uri="{BB962C8B-B14F-4D97-AF65-F5344CB8AC3E}">
        <p14:creationId xmlns:p14="http://schemas.microsoft.com/office/powerpoint/2010/main" val="4683752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37384E-D40C-41C8-B7DE-5F76C473616C}"/>
              </a:ext>
            </a:extLst>
          </p:cNvPr>
          <p:cNvSpPr>
            <a:spLocks noGrp="1"/>
          </p:cNvSpPr>
          <p:nvPr>
            <p:ph idx="1"/>
          </p:nvPr>
        </p:nvSpPr>
        <p:spPr>
          <a:xfrm>
            <a:off x="457200" y="476672"/>
            <a:ext cx="8363272" cy="5040561"/>
          </a:xfrm>
        </p:spPr>
        <p:txBody>
          <a:bodyPr>
            <a:normAutofit/>
          </a:bodyPr>
          <a:lstStyle/>
          <a:p>
            <a:pPr marL="514350" indent="-514350">
              <a:buAutoNum type="arabicPeriod" startAt="8"/>
            </a:pPr>
            <a:r>
              <a:rPr lang="en-GB" altLang="en-US" sz="2400" dirty="0"/>
              <a:t>While the cash register contained money, the story does not state how much. T F ?</a:t>
            </a:r>
          </a:p>
          <a:p>
            <a:pPr marL="514350" indent="-514350">
              <a:buAutoNum type="arabicPeriod" startAt="9"/>
            </a:pPr>
            <a:r>
              <a:rPr lang="en-GB" altLang="en-US" sz="2400" dirty="0"/>
              <a:t>The robber demanded money of the owner. T F ?</a:t>
            </a:r>
          </a:p>
          <a:p>
            <a:pPr marL="514350" indent="-514350">
              <a:buAutoNum type="arabicPeriod" startAt="10"/>
            </a:pPr>
            <a:r>
              <a:rPr lang="en-GB" altLang="en-US" sz="2400" dirty="0"/>
              <a:t>The story concerns a series of events in which only three persons are referred to: the owner of the store, a man who demanded money and a member of the police force. T F ?</a:t>
            </a:r>
          </a:p>
          <a:p>
            <a:pPr marL="514350" indent="-514350">
              <a:buAutoNum type="arabicPeriod" startAt="11"/>
            </a:pPr>
            <a:r>
              <a:rPr lang="en-GB" altLang="en-US" sz="2400" dirty="0"/>
              <a:t>The following events in the story are true: someone demanded money, a cash register was opened, its contents were scooped up, and a man dashed out of the store. T F ?</a:t>
            </a:r>
          </a:p>
        </p:txBody>
      </p:sp>
    </p:spTree>
    <p:extLst>
      <p:ext uri="{BB962C8B-B14F-4D97-AF65-F5344CB8AC3E}">
        <p14:creationId xmlns:p14="http://schemas.microsoft.com/office/powerpoint/2010/main" val="9949772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63931-E49D-4ECE-9440-950B9C9B9833}"/>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Robber Exercise</a:t>
            </a:r>
            <a:endParaRPr lang="en-GB" dirty="0"/>
          </a:p>
        </p:txBody>
      </p:sp>
      <p:sp>
        <p:nvSpPr>
          <p:cNvPr id="3" name="Content Placeholder 2">
            <a:extLst>
              <a:ext uri="{FF2B5EF4-FFF2-40B4-BE49-F238E27FC236}">
                <a16:creationId xmlns:a16="http://schemas.microsoft.com/office/drawing/2014/main" id="{5DB6EE6D-238A-49C7-A489-1A0547F27CCD}"/>
              </a:ext>
            </a:extLst>
          </p:cNvPr>
          <p:cNvSpPr>
            <a:spLocks noGrp="1"/>
          </p:cNvSpPr>
          <p:nvPr>
            <p:ph idx="1"/>
          </p:nvPr>
        </p:nvSpPr>
        <p:spPr>
          <a:xfrm>
            <a:off x="457200" y="1600201"/>
            <a:ext cx="8229600" cy="1143000"/>
          </a:xfrm>
        </p:spPr>
        <p:txBody>
          <a:bodyPr/>
          <a:lstStyle/>
          <a:p>
            <a:r>
              <a:rPr lang="en-GB" altLang="en-US" dirty="0">
                <a:latin typeface="+mj-lt"/>
                <a:cs typeface="Arial" charset="0"/>
              </a:rPr>
              <a:t>How many were </a:t>
            </a:r>
            <a:r>
              <a:rPr lang="en-GB" altLang="en-US" b="1" dirty="0">
                <a:latin typeface="+mj-lt"/>
                <a:cs typeface="Arial" charset="0"/>
              </a:rPr>
              <a:t>True</a:t>
            </a:r>
            <a:r>
              <a:rPr lang="en-GB" altLang="en-US" dirty="0">
                <a:latin typeface="+mj-lt"/>
                <a:cs typeface="Arial" charset="0"/>
              </a:rPr>
              <a:t> and how many </a:t>
            </a:r>
            <a:r>
              <a:rPr lang="en-GB" altLang="en-US" b="1" dirty="0">
                <a:latin typeface="+mj-lt"/>
                <a:cs typeface="Arial" charset="0"/>
              </a:rPr>
              <a:t>False</a:t>
            </a:r>
            <a:r>
              <a:rPr lang="en-GB" altLang="en-US" dirty="0">
                <a:latin typeface="+mj-lt"/>
                <a:cs typeface="Arial" charset="0"/>
              </a:rPr>
              <a:t>?</a:t>
            </a:r>
            <a:endParaRPr lang="en-US" altLang="en-US" dirty="0">
              <a:latin typeface="+mj-lt"/>
              <a:cs typeface="Arial" charset="0"/>
            </a:endParaRPr>
          </a:p>
          <a:p>
            <a:endParaRPr lang="en-GB" dirty="0">
              <a:latin typeface="+mj-lt"/>
            </a:endParaRPr>
          </a:p>
        </p:txBody>
      </p:sp>
      <p:pic>
        <p:nvPicPr>
          <p:cNvPr id="4" name="Picture 2">
            <a:extLst>
              <a:ext uri="{FF2B5EF4-FFF2-40B4-BE49-F238E27FC236}">
                <a16:creationId xmlns:a16="http://schemas.microsoft.com/office/drawing/2014/main" id="{12152FAA-ACF5-447A-B5F5-8401A86D8FC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4008" y="2230740"/>
            <a:ext cx="4388222" cy="3469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63842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6EEB1A4-152A-418E-8A25-0CE80C68E8D8}"/>
              </a:ext>
            </a:extLst>
          </p:cNvPr>
          <p:cNvSpPr/>
          <p:nvPr/>
        </p:nvSpPr>
        <p:spPr>
          <a:xfrm>
            <a:off x="287524" y="58846"/>
            <a:ext cx="8568952" cy="6740307"/>
          </a:xfrm>
          <a:prstGeom prst="rect">
            <a:avLst/>
          </a:prstGeom>
        </p:spPr>
        <p:txBody>
          <a:bodyPr wrap="square">
            <a:spAutoFit/>
          </a:bodyPr>
          <a:lstStyle/>
          <a:p>
            <a:pPr marL="342900" indent="-342900">
              <a:buFont typeface="+mj-lt"/>
              <a:buAutoNum type="arabicPeriod"/>
              <a:defRPr/>
            </a:pPr>
            <a:r>
              <a:rPr lang="en-GB" dirty="0"/>
              <a:t>A man appeared after the owner had turned off his store lights.  </a:t>
            </a:r>
            <a:r>
              <a:rPr lang="en-GB" b="1" dirty="0"/>
              <a:t>F</a:t>
            </a:r>
            <a:r>
              <a:rPr lang="en-GB" dirty="0"/>
              <a:t>  </a:t>
            </a:r>
            <a:r>
              <a:rPr lang="en-GB" i="1" dirty="0">
                <a:solidFill>
                  <a:srgbClr val="FF0000"/>
                </a:solidFill>
              </a:rPr>
              <a:t>“A businessman had just turned off the lights in the store” </a:t>
            </a:r>
          </a:p>
          <a:p>
            <a:pPr marL="342900" indent="-342900">
              <a:buFont typeface="+mj-lt"/>
              <a:buAutoNum type="arabicPeriod"/>
              <a:defRPr/>
            </a:pPr>
            <a:r>
              <a:rPr lang="en-GB" dirty="0"/>
              <a:t>The robber was a man.  </a:t>
            </a:r>
            <a:r>
              <a:rPr lang="en-GB" b="1" dirty="0"/>
              <a:t> F   </a:t>
            </a:r>
            <a:r>
              <a:rPr lang="en-GB" i="1" dirty="0">
                <a:solidFill>
                  <a:srgbClr val="FF0000"/>
                </a:solidFill>
              </a:rPr>
              <a:t>“No mention of Male or Female”</a:t>
            </a:r>
            <a:endParaRPr lang="en-GB" sz="500" b="1" dirty="0"/>
          </a:p>
          <a:p>
            <a:pPr marL="342900" indent="-342900">
              <a:buFont typeface="+mj-lt"/>
              <a:buAutoNum type="arabicPeriod"/>
              <a:defRPr/>
            </a:pPr>
            <a:r>
              <a:rPr lang="en-GB" dirty="0"/>
              <a:t>A man did not demand money.  </a:t>
            </a:r>
            <a:r>
              <a:rPr lang="en-GB" b="1" dirty="0"/>
              <a:t>F</a:t>
            </a:r>
            <a:r>
              <a:rPr lang="en-GB" dirty="0"/>
              <a:t>    </a:t>
            </a:r>
            <a:r>
              <a:rPr lang="en-GB" i="1" dirty="0">
                <a:solidFill>
                  <a:srgbClr val="FF0000"/>
                </a:solidFill>
              </a:rPr>
              <a:t>“A man appeared and demanded  money”</a:t>
            </a:r>
            <a:endParaRPr lang="en-GB" altLang="en-US" i="1" dirty="0">
              <a:solidFill>
                <a:srgbClr val="FF0000"/>
              </a:solidFill>
            </a:endParaRPr>
          </a:p>
          <a:p>
            <a:pPr marL="342900" indent="-342900">
              <a:buFont typeface="+mj-lt"/>
              <a:buAutoNum type="arabicPeriod"/>
            </a:pPr>
            <a:r>
              <a:rPr lang="en-GB" altLang="en-US" dirty="0"/>
              <a:t>The man who opened the cash register was the owner.   </a:t>
            </a:r>
            <a:r>
              <a:rPr lang="en-GB" altLang="en-US" b="1" dirty="0"/>
              <a:t> F</a:t>
            </a:r>
            <a:r>
              <a:rPr lang="en-GB" altLang="en-US" dirty="0"/>
              <a:t>   </a:t>
            </a:r>
            <a:r>
              <a:rPr lang="en-GB" altLang="en-US" i="1" dirty="0">
                <a:solidFill>
                  <a:srgbClr val="FF0000"/>
                </a:solidFill>
              </a:rPr>
              <a:t>“The owner opened </a:t>
            </a:r>
            <a:r>
              <a:rPr lang="en-GB" altLang="en-US" b="1" i="1" u="sng" dirty="0">
                <a:solidFill>
                  <a:srgbClr val="FF0000"/>
                </a:solidFill>
              </a:rPr>
              <a:t>a</a:t>
            </a:r>
            <a:r>
              <a:rPr lang="en-GB" altLang="en-US" i="1" dirty="0">
                <a:solidFill>
                  <a:srgbClr val="FF0000"/>
                </a:solidFill>
              </a:rPr>
              <a:t> cash register”</a:t>
            </a:r>
            <a:endParaRPr lang="en-GB" altLang="en-US" sz="500" dirty="0"/>
          </a:p>
          <a:p>
            <a:pPr marL="342900" indent="-342900">
              <a:buFont typeface="+mj-lt"/>
              <a:buAutoNum type="arabicPeriod"/>
            </a:pPr>
            <a:r>
              <a:rPr lang="en-GB" altLang="en-US" dirty="0"/>
              <a:t>The store owner scooped up the contents of the cash register and ran away.  </a:t>
            </a:r>
            <a:r>
              <a:rPr lang="en-GB" altLang="en-US" b="1" dirty="0"/>
              <a:t>F  </a:t>
            </a:r>
            <a:r>
              <a:rPr lang="en-GB" altLang="en-US" i="1" dirty="0">
                <a:solidFill>
                  <a:srgbClr val="FF0000"/>
                </a:solidFill>
              </a:rPr>
              <a:t>“The contents of the cash register were scooped up, and the man </a:t>
            </a:r>
            <a:r>
              <a:rPr lang="en-GB" altLang="en-US" b="1" i="1" u="sng" dirty="0">
                <a:solidFill>
                  <a:srgbClr val="FF0000"/>
                </a:solidFill>
              </a:rPr>
              <a:t>sped</a:t>
            </a:r>
            <a:r>
              <a:rPr lang="en-GB" altLang="en-US" i="1" dirty="0">
                <a:solidFill>
                  <a:srgbClr val="FF0000"/>
                </a:solidFill>
              </a:rPr>
              <a:t> away”</a:t>
            </a:r>
            <a:endParaRPr lang="en-GB" altLang="en-US" sz="500" dirty="0"/>
          </a:p>
          <a:p>
            <a:pPr marL="342900" indent="-342900">
              <a:buFont typeface="+mj-lt"/>
              <a:buAutoNum type="arabicPeriod"/>
            </a:pPr>
            <a:r>
              <a:rPr lang="en-GB" altLang="en-US" dirty="0"/>
              <a:t>Someone opened a cash register.  </a:t>
            </a:r>
            <a:r>
              <a:rPr lang="en-GB" altLang="en-US" b="1" dirty="0"/>
              <a:t>T</a:t>
            </a:r>
            <a:r>
              <a:rPr lang="en-GB" altLang="en-US" dirty="0"/>
              <a:t>  </a:t>
            </a:r>
          </a:p>
          <a:p>
            <a:pPr marL="342900" indent="-342900">
              <a:buFont typeface="+mj-lt"/>
              <a:buAutoNum type="arabicPeriod"/>
            </a:pPr>
            <a:r>
              <a:rPr lang="en-GB" altLang="en-US" dirty="0"/>
              <a:t>After the man who demanded the money scooped up the contents of the cash register, he ran away.   </a:t>
            </a:r>
            <a:r>
              <a:rPr lang="en-GB" altLang="en-US" b="1" dirty="0"/>
              <a:t>    F</a:t>
            </a:r>
            <a:r>
              <a:rPr lang="en-GB" altLang="en-US" dirty="0"/>
              <a:t>    </a:t>
            </a:r>
            <a:r>
              <a:rPr lang="en-GB" altLang="en-US" i="1" dirty="0">
                <a:solidFill>
                  <a:srgbClr val="FF0000"/>
                </a:solidFill>
              </a:rPr>
              <a:t>“The contents of the cash register were scooped up, and the man sped away”.</a:t>
            </a:r>
          </a:p>
          <a:p>
            <a:pPr marL="342900" indent="-342900">
              <a:buFont typeface="+mj-lt"/>
              <a:buAutoNum type="arabicPeriod"/>
            </a:pPr>
            <a:r>
              <a:rPr lang="en-GB" altLang="en-US" dirty="0"/>
              <a:t>While the cash register contained money, the story does not state how much. </a:t>
            </a:r>
            <a:r>
              <a:rPr lang="en-GB" altLang="en-US" b="1" dirty="0"/>
              <a:t>F  “</a:t>
            </a:r>
            <a:r>
              <a:rPr lang="en-GB" altLang="en-US" i="1" dirty="0">
                <a:solidFill>
                  <a:srgbClr val="FF0000"/>
                </a:solidFill>
              </a:rPr>
              <a:t>The contents of the cash register were scooped up” </a:t>
            </a:r>
          </a:p>
          <a:p>
            <a:pPr marL="342900" indent="-342900">
              <a:buFont typeface="+mj-lt"/>
              <a:buAutoNum type="arabicPeriod"/>
            </a:pPr>
            <a:r>
              <a:rPr lang="en-GB" altLang="en-US" dirty="0"/>
              <a:t>The robber demanded money of the owner  </a:t>
            </a:r>
            <a:r>
              <a:rPr lang="en-GB" altLang="en-US" b="1" dirty="0"/>
              <a:t>F</a:t>
            </a:r>
            <a:r>
              <a:rPr lang="en-GB" altLang="en-US" dirty="0"/>
              <a:t>    </a:t>
            </a:r>
            <a:r>
              <a:rPr lang="en-GB" altLang="en-US" i="1" dirty="0">
                <a:solidFill>
                  <a:srgbClr val="FF0000"/>
                </a:solidFill>
              </a:rPr>
              <a:t>“a man appeared and demanded  money”</a:t>
            </a:r>
            <a:r>
              <a:rPr lang="en-GB" altLang="en-US" sz="1000" i="1" dirty="0">
                <a:solidFill>
                  <a:srgbClr val="FF0000"/>
                </a:solidFill>
              </a:rPr>
              <a:t> </a:t>
            </a:r>
          </a:p>
          <a:p>
            <a:pPr marL="342900" indent="-342900">
              <a:buFont typeface="+mj-lt"/>
              <a:buAutoNum type="arabicPeriod"/>
            </a:pPr>
            <a:r>
              <a:rPr lang="en-GB" altLang="en-US" dirty="0"/>
              <a:t>The story concerns a series of events in which only three persons are referred to: the owner of the store, a man who demanded money and a member of the police force  </a:t>
            </a:r>
            <a:r>
              <a:rPr lang="en-GB" altLang="en-US" b="1" dirty="0"/>
              <a:t>F</a:t>
            </a:r>
            <a:r>
              <a:rPr lang="en-GB" altLang="en-US" dirty="0"/>
              <a:t>  </a:t>
            </a:r>
            <a:r>
              <a:rPr lang="en-GB" altLang="en-US" i="1" dirty="0">
                <a:solidFill>
                  <a:srgbClr val="FF0000"/>
                </a:solidFill>
              </a:rPr>
              <a:t>“A businessman … a man … The owner … the man sped away…. A member of the police force”</a:t>
            </a:r>
            <a:endParaRPr lang="en-GB" altLang="en-US" dirty="0"/>
          </a:p>
          <a:p>
            <a:pPr marL="342900" indent="-342900">
              <a:buFont typeface="+mj-lt"/>
              <a:buAutoNum type="arabicPeriod"/>
            </a:pPr>
            <a:endParaRPr lang="en-GB" altLang="en-US" i="1" dirty="0">
              <a:solidFill>
                <a:srgbClr val="FF0000"/>
              </a:solidFill>
            </a:endParaRPr>
          </a:p>
          <a:p>
            <a:endParaRPr lang="en-GB" altLang="en-US" b="1" i="1" dirty="0">
              <a:solidFill>
                <a:srgbClr val="FF0000"/>
              </a:solidFill>
            </a:endParaRPr>
          </a:p>
          <a:p>
            <a:pPr marL="342900" indent="-342900">
              <a:buFont typeface="+mj-lt"/>
              <a:buAutoNum type="arabicPeriod"/>
            </a:pPr>
            <a:endParaRPr lang="en-GB" altLang="en-US" dirty="0"/>
          </a:p>
          <a:p>
            <a:pPr marL="342900" indent="-342900">
              <a:buFont typeface="+mj-lt"/>
              <a:buAutoNum type="arabicPeriod"/>
              <a:defRPr/>
            </a:pPr>
            <a:endParaRPr lang="en-GB" i="1" dirty="0">
              <a:solidFill>
                <a:srgbClr val="FF0000"/>
              </a:solidFill>
            </a:endParaRPr>
          </a:p>
        </p:txBody>
      </p:sp>
    </p:spTree>
    <p:extLst>
      <p:ext uri="{BB962C8B-B14F-4D97-AF65-F5344CB8AC3E}">
        <p14:creationId xmlns:p14="http://schemas.microsoft.com/office/powerpoint/2010/main" val="15806350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DE146-7C98-4C86-A5DF-FE7A5F535733}"/>
              </a:ext>
            </a:extLst>
          </p:cNvPr>
          <p:cNvSpPr>
            <a:spLocks noGrp="1"/>
          </p:cNvSpPr>
          <p:nvPr>
            <p:ph type="title"/>
          </p:nvPr>
        </p:nvSpPr>
        <p:spPr/>
        <p:txBody>
          <a:bodyPr/>
          <a:lstStyle/>
          <a:p>
            <a:r>
              <a:rPr lang="en-GB" dirty="0"/>
              <a:t>And, finally……..</a:t>
            </a:r>
          </a:p>
        </p:txBody>
      </p:sp>
      <p:sp>
        <p:nvSpPr>
          <p:cNvPr id="3" name="Content Placeholder 2">
            <a:extLst>
              <a:ext uri="{FF2B5EF4-FFF2-40B4-BE49-F238E27FC236}">
                <a16:creationId xmlns:a16="http://schemas.microsoft.com/office/drawing/2014/main" id="{ECD990EE-DCDA-4161-924C-6BECA93E5006}"/>
              </a:ext>
            </a:extLst>
          </p:cNvPr>
          <p:cNvSpPr>
            <a:spLocks noGrp="1"/>
          </p:cNvSpPr>
          <p:nvPr>
            <p:ph idx="1"/>
          </p:nvPr>
        </p:nvSpPr>
        <p:spPr>
          <a:xfrm>
            <a:off x="981944" y="1600201"/>
            <a:ext cx="7704856" cy="3845023"/>
          </a:xfrm>
        </p:spPr>
        <p:txBody>
          <a:bodyPr>
            <a:normAutofit fontScale="92500" lnSpcReduction="10000"/>
          </a:bodyPr>
          <a:lstStyle/>
          <a:p>
            <a:pPr marL="0" indent="0">
              <a:buNone/>
            </a:pPr>
            <a:r>
              <a:rPr lang="en-GB" altLang="en-US" dirty="0"/>
              <a:t>The following events in the story are true: someone demanded money, a cash register was opened, its contents were scooped up, and a man dashed out of the store   </a:t>
            </a:r>
            <a:r>
              <a:rPr lang="en-GB" altLang="en-US" b="1" dirty="0"/>
              <a:t>F     </a:t>
            </a:r>
            <a:r>
              <a:rPr lang="en-GB" altLang="en-US" i="1" dirty="0">
                <a:solidFill>
                  <a:srgbClr val="FF0000"/>
                </a:solidFill>
              </a:rPr>
              <a:t>“the man sped away!”</a:t>
            </a:r>
          </a:p>
          <a:p>
            <a:pPr marL="0" indent="0">
              <a:buNone/>
            </a:pPr>
            <a:endParaRPr lang="en-GB" altLang="en-US" i="1" dirty="0">
              <a:solidFill>
                <a:srgbClr val="FF0000"/>
              </a:solidFill>
            </a:endParaRPr>
          </a:p>
          <a:p>
            <a:pPr marL="0" indent="0">
              <a:buNone/>
            </a:pPr>
            <a:r>
              <a:rPr lang="en-GB" altLang="en-US" i="1" dirty="0">
                <a:solidFill>
                  <a:srgbClr val="FF0000"/>
                </a:solidFill>
              </a:rPr>
              <a:t>Well done everyone on being</a:t>
            </a:r>
          </a:p>
          <a:p>
            <a:pPr marL="0" indent="0">
              <a:buNone/>
            </a:pPr>
            <a:r>
              <a:rPr lang="en-GB" altLang="en-US" i="1" dirty="0">
                <a:solidFill>
                  <a:srgbClr val="FF0000"/>
                </a:solidFill>
              </a:rPr>
              <a:t>such active listeners!</a:t>
            </a:r>
          </a:p>
          <a:p>
            <a:pPr marL="0" indent="0">
              <a:buNone/>
            </a:pPr>
            <a:endParaRPr lang="en-GB" altLang="en-US" b="1" i="1" dirty="0">
              <a:solidFill>
                <a:srgbClr val="FF0000"/>
              </a:solidFill>
            </a:endParaRPr>
          </a:p>
        </p:txBody>
      </p:sp>
      <p:sp>
        <p:nvSpPr>
          <p:cNvPr id="4" name="TextBox 3">
            <a:extLst>
              <a:ext uri="{FF2B5EF4-FFF2-40B4-BE49-F238E27FC236}">
                <a16:creationId xmlns:a16="http://schemas.microsoft.com/office/drawing/2014/main" id="{68D83B78-DE1F-429B-AA43-2D314C6F139C}"/>
              </a:ext>
            </a:extLst>
          </p:cNvPr>
          <p:cNvSpPr txBox="1"/>
          <p:nvPr/>
        </p:nvSpPr>
        <p:spPr>
          <a:xfrm>
            <a:off x="251520" y="1600201"/>
            <a:ext cx="730424" cy="584775"/>
          </a:xfrm>
          <a:prstGeom prst="rect">
            <a:avLst/>
          </a:prstGeom>
          <a:noFill/>
        </p:spPr>
        <p:txBody>
          <a:bodyPr wrap="square" rtlCol="0">
            <a:spAutoFit/>
          </a:bodyPr>
          <a:lstStyle/>
          <a:p>
            <a:r>
              <a:rPr lang="en-GB" sz="3200" dirty="0"/>
              <a:t>11.</a:t>
            </a:r>
          </a:p>
        </p:txBody>
      </p:sp>
      <p:sp>
        <p:nvSpPr>
          <p:cNvPr id="10" name="TextBox 9">
            <a:extLst>
              <a:ext uri="{FF2B5EF4-FFF2-40B4-BE49-F238E27FC236}">
                <a16:creationId xmlns:a16="http://schemas.microsoft.com/office/drawing/2014/main" id="{2C234832-DD5E-436C-B018-677A0447B63C}"/>
              </a:ext>
            </a:extLst>
          </p:cNvPr>
          <p:cNvSpPr txBox="1"/>
          <p:nvPr/>
        </p:nvSpPr>
        <p:spPr>
          <a:xfrm>
            <a:off x="2406650" y="6057900"/>
            <a:ext cx="4330700" cy="230832"/>
          </a:xfrm>
          <a:prstGeom prst="rect">
            <a:avLst/>
          </a:prstGeom>
          <a:noFill/>
        </p:spPr>
        <p:txBody>
          <a:bodyPr wrap="square" rtlCol="0">
            <a:spAutoFit/>
          </a:bodyPr>
          <a:lstStyle/>
          <a:p>
            <a:r>
              <a:rPr lang="en-GB" sz="900">
                <a:hlinkClick r:id="rId2" tooltip="http://iteachkinderkids.blogspot.com/2012/02/l-is-for-laugh.html"/>
              </a:rPr>
              <a:t>This Photo</a:t>
            </a:r>
            <a:r>
              <a:rPr lang="en-GB" sz="900"/>
              <a:t> by Unknown Author is licensed under </a:t>
            </a:r>
            <a:r>
              <a:rPr lang="en-GB" sz="900">
                <a:hlinkClick r:id="rId3" tooltip="https://creativecommons.org/licenses/by-sa/3.0/"/>
              </a:rPr>
              <a:t>CC BY-SA</a:t>
            </a:r>
            <a:endParaRPr lang="en-GB" sz="900"/>
          </a:p>
        </p:txBody>
      </p:sp>
      <p:pic>
        <p:nvPicPr>
          <p:cNvPr id="12" name="Picture 11">
            <a:extLst>
              <a:ext uri="{FF2B5EF4-FFF2-40B4-BE49-F238E27FC236}">
                <a16:creationId xmlns:a16="http://schemas.microsoft.com/office/drawing/2014/main" id="{3EA4EADB-7712-4E24-8786-ABDD3B6DFDFB}"/>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940152" y="3255287"/>
            <a:ext cx="2616529" cy="2372500"/>
          </a:xfrm>
          <a:prstGeom prst="rect">
            <a:avLst/>
          </a:prstGeom>
        </p:spPr>
      </p:pic>
    </p:spTree>
    <p:extLst>
      <p:ext uri="{BB962C8B-B14F-4D97-AF65-F5344CB8AC3E}">
        <p14:creationId xmlns:p14="http://schemas.microsoft.com/office/powerpoint/2010/main" val="744135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C2C8D-83B0-4A7A-B7FE-45C096434CD8}"/>
              </a:ext>
            </a:extLst>
          </p:cNvPr>
          <p:cNvSpPr>
            <a:spLocks noGrp="1"/>
          </p:cNvSpPr>
          <p:nvPr>
            <p:ph type="title"/>
          </p:nvPr>
        </p:nvSpPr>
        <p:spPr/>
        <p:txBody>
          <a:bodyPr/>
          <a:lstStyle/>
          <a:p>
            <a:r>
              <a:rPr lang="en-GB" dirty="0">
                <a:cs typeface="Arial" panose="020B0604020202020204" pitchFamily="34" charset="0"/>
              </a:rPr>
              <a:t>Key Points - Listening</a:t>
            </a:r>
            <a:endParaRPr lang="en-GB" dirty="0"/>
          </a:p>
        </p:txBody>
      </p:sp>
      <p:sp>
        <p:nvSpPr>
          <p:cNvPr id="3" name="Content Placeholder 2">
            <a:extLst>
              <a:ext uri="{FF2B5EF4-FFF2-40B4-BE49-F238E27FC236}">
                <a16:creationId xmlns:a16="http://schemas.microsoft.com/office/drawing/2014/main" id="{357BC689-4795-4073-93A1-807008E59862}"/>
              </a:ext>
            </a:extLst>
          </p:cNvPr>
          <p:cNvSpPr>
            <a:spLocks noGrp="1"/>
          </p:cNvSpPr>
          <p:nvPr>
            <p:ph idx="1"/>
          </p:nvPr>
        </p:nvSpPr>
        <p:spPr/>
        <p:txBody>
          <a:bodyPr>
            <a:normAutofit/>
          </a:bodyPr>
          <a:lstStyle/>
          <a:p>
            <a:r>
              <a:rPr lang="en-GB" altLang="en-US" dirty="0">
                <a:latin typeface="+mj-lt"/>
                <a:cs typeface="Arial" charset="0"/>
              </a:rPr>
              <a:t>Pause before responding - replay what has been said</a:t>
            </a:r>
            <a:endParaRPr lang="en-GB" altLang="en-US" sz="1400" dirty="0">
              <a:latin typeface="+mj-lt"/>
              <a:cs typeface="Arial" charset="0"/>
            </a:endParaRPr>
          </a:p>
          <a:p>
            <a:r>
              <a:rPr lang="en-GB" altLang="en-US" dirty="0">
                <a:latin typeface="+mj-lt"/>
                <a:cs typeface="Arial" charset="0"/>
              </a:rPr>
              <a:t>Concentrate on what’s being said, not on your next question</a:t>
            </a:r>
            <a:endParaRPr lang="en-GB" altLang="en-US" sz="1400" dirty="0">
              <a:latin typeface="+mj-lt"/>
              <a:cs typeface="Arial" charset="0"/>
            </a:endParaRPr>
          </a:p>
          <a:p>
            <a:r>
              <a:rPr lang="en-GB" altLang="en-US" dirty="0">
                <a:latin typeface="+mj-lt"/>
                <a:cs typeface="Arial" charset="0"/>
              </a:rPr>
              <a:t>Test understanding/clarify</a:t>
            </a:r>
            <a:endParaRPr lang="en-GB" altLang="en-US" sz="1400" dirty="0">
              <a:latin typeface="+mj-lt"/>
              <a:cs typeface="Arial" charset="0"/>
            </a:endParaRPr>
          </a:p>
          <a:p>
            <a:r>
              <a:rPr lang="en-GB" altLang="en-US" dirty="0">
                <a:latin typeface="+mj-lt"/>
                <a:cs typeface="Arial" charset="0"/>
              </a:rPr>
              <a:t>Encourage the flow of information</a:t>
            </a:r>
            <a:endParaRPr lang="en-GB" altLang="en-US" sz="1400" dirty="0">
              <a:latin typeface="+mj-lt"/>
              <a:cs typeface="Arial" charset="0"/>
            </a:endParaRPr>
          </a:p>
          <a:p>
            <a:r>
              <a:rPr lang="en-GB" altLang="en-US" dirty="0">
                <a:latin typeface="+mj-lt"/>
                <a:cs typeface="Arial" charset="0"/>
              </a:rPr>
              <a:t>Avoid interrupting</a:t>
            </a:r>
            <a:endParaRPr lang="en-US" altLang="en-US" dirty="0">
              <a:latin typeface="+mj-lt"/>
              <a:cs typeface="Arial" charset="0"/>
            </a:endParaRPr>
          </a:p>
          <a:p>
            <a:endParaRPr lang="en-GB" dirty="0">
              <a:latin typeface="+mj-lt"/>
            </a:endParaRPr>
          </a:p>
        </p:txBody>
      </p:sp>
      <p:pic>
        <p:nvPicPr>
          <p:cNvPr id="4" name="Picture 4">
            <a:extLst>
              <a:ext uri="{FF2B5EF4-FFF2-40B4-BE49-F238E27FC236}">
                <a16:creationId xmlns:a16="http://schemas.microsoft.com/office/drawing/2014/main" id="{3A49B234-C5FC-41C1-AF86-5817890A71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a:xfrm>
            <a:off x="7236296" y="3420145"/>
            <a:ext cx="1751012" cy="2097088"/>
          </a:xfrm>
          <a:prstGeom prst="rect">
            <a:avLst/>
          </a:prstGeom>
        </p:spPr>
      </p:pic>
    </p:spTree>
    <p:extLst>
      <p:ext uri="{BB962C8B-B14F-4D97-AF65-F5344CB8AC3E}">
        <p14:creationId xmlns:p14="http://schemas.microsoft.com/office/powerpoint/2010/main" val="15588537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68A54-6008-4B77-B839-88A0DA0B8162}"/>
              </a:ext>
            </a:extLst>
          </p:cNvPr>
          <p:cNvSpPr>
            <a:spLocks noGrp="1"/>
          </p:cNvSpPr>
          <p:nvPr>
            <p:ph type="title"/>
          </p:nvPr>
        </p:nvSpPr>
        <p:spPr/>
        <p:txBody>
          <a:bodyPr/>
          <a:lstStyle/>
          <a:p>
            <a:r>
              <a:rPr lang="en-GB" dirty="0"/>
              <a:t>Two Way Communication</a:t>
            </a:r>
          </a:p>
        </p:txBody>
      </p:sp>
      <p:sp>
        <p:nvSpPr>
          <p:cNvPr id="3" name="Content Placeholder 2">
            <a:extLst>
              <a:ext uri="{FF2B5EF4-FFF2-40B4-BE49-F238E27FC236}">
                <a16:creationId xmlns:a16="http://schemas.microsoft.com/office/drawing/2014/main" id="{69CBC7EE-772F-437C-87B7-DBFAA0E09227}"/>
              </a:ext>
            </a:extLst>
          </p:cNvPr>
          <p:cNvSpPr>
            <a:spLocks noGrp="1"/>
          </p:cNvSpPr>
          <p:nvPr>
            <p:ph idx="1"/>
          </p:nvPr>
        </p:nvSpPr>
        <p:spPr>
          <a:xfrm>
            <a:off x="457200" y="1600201"/>
            <a:ext cx="8229600" cy="2908919"/>
          </a:xfrm>
        </p:spPr>
        <p:txBody>
          <a:bodyPr>
            <a:normAutofit fontScale="77500" lnSpcReduction="20000"/>
          </a:bodyPr>
          <a:lstStyle/>
          <a:p>
            <a:pPr>
              <a:lnSpc>
                <a:spcPct val="150000"/>
              </a:lnSpc>
            </a:pPr>
            <a:r>
              <a:rPr lang="en-GB" altLang="en-US" dirty="0">
                <a:latin typeface="+mj-lt"/>
                <a:cs typeface="Arial" charset="0"/>
              </a:rPr>
              <a:t>Asking Questions</a:t>
            </a:r>
          </a:p>
          <a:p>
            <a:pPr>
              <a:lnSpc>
                <a:spcPct val="150000"/>
              </a:lnSpc>
            </a:pPr>
            <a:r>
              <a:rPr lang="en-GB" altLang="en-US" dirty="0">
                <a:latin typeface="+mj-lt"/>
                <a:cs typeface="Arial" charset="0"/>
              </a:rPr>
              <a:t>Listening</a:t>
            </a:r>
          </a:p>
          <a:p>
            <a:pPr>
              <a:lnSpc>
                <a:spcPct val="150000"/>
              </a:lnSpc>
            </a:pPr>
            <a:r>
              <a:rPr lang="en-GB" altLang="en-US" dirty="0">
                <a:latin typeface="+mj-lt"/>
                <a:cs typeface="Arial" charset="0"/>
              </a:rPr>
              <a:t>Treating People as People</a:t>
            </a:r>
          </a:p>
          <a:p>
            <a:pPr>
              <a:lnSpc>
                <a:spcPct val="150000"/>
              </a:lnSpc>
            </a:pPr>
            <a:r>
              <a:rPr lang="en-GB" altLang="en-US" dirty="0">
                <a:latin typeface="+mj-lt"/>
                <a:cs typeface="Arial" charset="0"/>
              </a:rPr>
              <a:t>Keep Tuned In</a:t>
            </a:r>
          </a:p>
          <a:p>
            <a:pPr>
              <a:lnSpc>
                <a:spcPct val="150000"/>
              </a:lnSpc>
            </a:pPr>
            <a:r>
              <a:rPr lang="en-GB" altLang="en-US" dirty="0">
                <a:latin typeface="+mj-lt"/>
                <a:cs typeface="Arial" charset="0"/>
              </a:rPr>
              <a:t>Speak the Same Language</a:t>
            </a:r>
            <a:endParaRPr lang="en-US" altLang="en-US" dirty="0">
              <a:latin typeface="+mj-lt"/>
              <a:cs typeface="Arial" charset="0"/>
            </a:endParaRPr>
          </a:p>
          <a:p>
            <a:endParaRPr lang="en-GB" dirty="0">
              <a:latin typeface="+mj-lt"/>
            </a:endParaRPr>
          </a:p>
        </p:txBody>
      </p:sp>
      <p:sp>
        <p:nvSpPr>
          <p:cNvPr id="5" name="TextBox 4">
            <a:extLst>
              <a:ext uri="{FF2B5EF4-FFF2-40B4-BE49-F238E27FC236}">
                <a16:creationId xmlns:a16="http://schemas.microsoft.com/office/drawing/2014/main" id="{9BF77743-DD3E-4EEA-85B3-B3A67E28D6AC}"/>
              </a:ext>
            </a:extLst>
          </p:cNvPr>
          <p:cNvSpPr txBox="1"/>
          <p:nvPr/>
        </p:nvSpPr>
        <p:spPr>
          <a:xfrm>
            <a:off x="1043608" y="4509120"/>
            <a:ext cx="7416824" cy="1200329"/>
          </a:xfrm>
          <a:prstGeom prst="rect">
            <a:avLst/>
          </a:prstGeom>
          <a:noFill/>
        </p:spPr>
        <p:txBody>
          <a:bodyPr wrap="square" rtlCol="0">
            <a:spAutoFit/>
          </a:bodyPr>
          <a:lstStyle/>
          <a:p>
            <a:pPr algn="ctr"/>
            <a:r>
              <a:rPr lang="en-GB" sz="2800" b="1" dirty="0"/>
              <a:t>Basically use</a:t>
            </a:r>
          </a:p>
          <a:p>
            <a:pPr algn="ctr"/>
            <a:r>
              <a:rPr lang="en-GB" sz="4400" b="1" dirty="0">
                <a:solidFill>
                  <a:srgbClr val="FF0000"/>
                </a:solidFill>
              </a:rPr>
              <a:t>PLAIN</a:t>
            </a:r>
            <a:r>
              <a:rPr lang="en-GB" sz="4400" b="1" dirty="0"/>
              <a:t>, </a:t>
            </a:r>
            <a:r>
              <a:rPr lang="en-GB" sz="4400" b="1" dirty="0">
                <a:solidFill>
                  <a:schemeClr val="bg2">
                    <a:lumMod val="75000"/>
                  </a:schemeClr>
                </a:solidFill>
              </a:rPr>
              <a:t>SIMPLE,</a:t>
            </a:r>
            <a:r>
              <a:rPr lang="en-GB" sz="4400" b="1" dirty="0"/>
              <a:t> </a:t>
            </a:r>
            <a:r>
              <a:rPr lang="en-GB" sz="4400" b="1" dirty="0">
                <a:solidFill>
                  <a:srgbClr val="0070C0"/>
                </a:solidFill>
              </a:rPr>
              <a:t>ENGLISH</a:t>
            </a:r>
          </a:p>
        </p:txBody>
      </p:sp>
    </p:spTree>
    <p:extLst>
      <p:ext uri="{BB962C8B-B14F-4D97-AF65-F5344CB8AC3E}">
        <p14:creationId xmlns:p14="http://schemas.microsoft.com/office/powerpoint/2010/main" val="27679958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02873-CBA9-47D0-842C-328D3EBDE4C6}"/>
              </a:ext>
            </a:extLst>
          </p:cNvPr>
          <p:cNvSpPr>
            <a:spLocks noGrp="1"/>
          </p:cNvSpPr>
          <p:nvPr>
            <p:ph type="title"/>
          </p:nvPr>
        </p:nvSpPr>
        <p:spPr/>
        <p:txBody>
          <a:bodyPr/>
          <a:lstStyle/>
          <a:p>
            <a:r>
              <a:rPr lang="en-GB" dirty="0">
                <a:cs typeface="Arial" panose="020B0604020202020204" pitchFamily="34" charset="0"/>
              </a:rPr>
              <a:t>Communication Styles</a:t>
            </a:r>
            <a:endParaRPr lang="en-GB" dirty="0"/>
          </a:p>
        </p:txBody>
      </p:sp>
      <p:sp>
        <p:nvSpPr>
          <p:cNvPr id="3" name="Content Placeholder 2">
            <a:extLst>
              <a:ext uri="{FF2B5EF4-FFF2-40B4-BE49-F238E27FC236}">
                <a16:creationId xmlns:a16="http://schemas.microsoft.com/office/drawing/2014/main" id="{B52D57D3-B120-4781-AA07-C946F4AD3B89}"/>
              </a:ext>
            </a:extLst>
          </p:cNvPr>
          <p:cNvSpPr>
            <a:spLocks noGrp="1"/>
          </p:cNvSpPr>
          <p:nvPr>
            <p:ph idx="1"/>
          </p:nvPr>
        </p:nvSpPr>
        <p:spPr>
          <a:xfrm>
            <a:off x="457200" y="1406906"/>
            <a:ext cx="8229600" cy="3917032"/>
          </a:xfrm>
        </p:spPr>
        <p:txBody>
          <a:bodyPr>
            <a:normAutofit fontScale="77500" lnSpcReduction="20000"/>
          </a:bodyPr>
          <a:lstStyle/>
          <a:p>
            <a:pPr marL="0" indent="0">
              <a:buFont typeface="Arial" charset="0"/>
              <a:buNone/>
            </a:pPr>
            <a:r>
              <a:rPr lang="en-GB" altLang="en-US" dirty="0">
                <a:latin typeface="+mj-lt"/>
                <a:cs typeface="Arial" charset="0"/>
              </a:rPr>
              <a:t>You should have completed a Communication Styles questionnaire as part of your pre-course work, so now…</a:t>
            </a:r>
          </a:p>
          <a:p>
            <a:pPr marL="0" indent="0">
              <a:buFont typeface="Arial" charset="0"/>
              <a:buNone/>
            </a:pPr>
            <a:endParaRPr lang="en-GB" altLang="en-US" sz="1400" dirty="0">
              <a:latin typeface="+mj-lt"/>
              <a:cs typeface="Arial" charset="0"/>
            </a:endParaRPr>
          </a:p>
          <a:p>
            <a:r>
              <a:rPr lang="en-GB" altLang="en-US" dirty="0">
                <a:latin typeface="+mj-lt"/>
                <a:cs typeface="Arial" charset="0"/>
              </a:rPr>
              <a:t>Plot your results on the “Axes”</a:t>
            </a:r>
          </a:p>
          <a:p>
            <a:endParaRPr lang="en-GB" altLang="en-US" sz="1400" dirty="0">
              <a:latin typeface="+mj-lt"/>
              <a:cs typeface="Arial" charset="0"/>
            </a:endParaRPr>
          </a:p>
          <a:p>
            <a:r>
              <a:rPr lang="en-GB" altLang="en-US" dirty="0">
                <a:latin typeface="+mj-lt"/>
                <a:cs typeface="Arial" charset="0"/>
              </a:rPr>
              <a:t>Interpret your results – what do they mean?</a:t>
            </a:r>
          </a:p>
          <a:p>
            <a:endParaRPr lang="en-GB" altLang="en-US" sz="1400" dirty="0">
              <a:latin typeface="+mj-lt"/>
              <a:cs typeface="Arial" charset="0"/>
            </a:endParaRPr>
          </a:p>
          <a:p>
            <a:r>
              <a:rPr lang="en-GB" altLang="en-US" dirty="0">
                <a:latin typeface="+mj-lt"/>
                <a:cs typeface="Arial" charset="0"/>
              </a:rPr>
              <a:t>Group discussion on findings – what are the implications for each of you?</a:t>
            </a:r>
          </a:p>
          <a:p>
            <a:pPr marL="0" indent="0" algn="ctr">
              <a:buNone/>
            </a:pPr>
            <a:endParaRPr lang="en-GB" altLang="en-US" dirty="0">
              <a:latin typeface="+mj-lt"/>
              <a:cs typeface="Arial" charset="0"/>
            </a:endParaRPr>
          </a:p>
          <a:p>
            <a:pPr marL="0" indent="0" algn="ctr">
              <a:buNone/>
            </a:pPr>
            <a:r>
              <a:rPr lang="en-GB" altLang="en-US" b="1" i="1" dirty="0">
                <a:solidFill>
                  <a:srgbClr val="0070C0"/>
                </a:solidFill>
                <a:latin typeface="+mj-lt"/>
                <a:cs typeface="Arial" charset="0"/>
              </a:rPr>
              <a:t>Exercise – 15 minutes</a:t>
            </a:r>
            <a:endParaRPr lang="en-US" altLang="en-US" b="1" i="1" dirty="0">
              <a:solidFill>
                <a:srgbClr val="0070C0"/>
              </a:solidFill>
              <a:latin typeface="+mj-lt"/>
              <a:cs typeface="Arial" charset="0"/>
            </a:endParaRPr>
          </a:p>
          <a:p>
            <a:endParaRPr lang="en-GB" dirty="0">
              <a:latin typeface="+mj-lt"/>
            </a:endParaRPr>
          </a:p>
        </p:txBody>
      </p:sp>
    </p:spTree>
    <p:extLst>
      <p:ext uri="{BB962C8B-B14F-4D97-AF65-F5344CB8AC3E}">
        <p14:creationId xmlns:p14="http://schemas.microsoft.com/office/powerpoint/2010/main" val="28277028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71458-9D14-447E-B873-133D4BD7C30E}"/>
              </a:ext>
            </a:extLst>
          </p:cNvPr>
          <p:cNvSpPr>
            <a:spLocks noGrp="1"/>
          </p:cNvSpPr>
          <p:nvPr>
            <p:ph type="title"/>
          </p:nvPr>
        </p:nvSpPr>
        <p:spPr/>
        <p:txBody>
          <a:bodyPr/>
          <a:lstStyle/>
          <a:p>
            <a:r>
              <a:rPr lang="en-GB" dirty="0">
                <a:cs typeface="Arial" panose="020B0604020202020204" pitchFamily="34" charset="0"/>
              </a:rPr>
              <a:t>Forms of Communication?</a:t>
            </a:r>
            <a:endParaRPr lang="en-GB" dirty="0"/>
          </a:p>
        </p:txBody>
      </p:sp>
      <p:sp>
        <p:nvSpPr>
          <p:cNvPr id="3" name="Content Placeholder 2">
            <a:extLst>
              <a:ext uri="{FF2B5EF4-FFF2-40B4-BE49-F238E27FC236}">
                <a16:creationId xmlns:a16="http://schemas.microsoft.com/office/drawing/2014/main" id="{013F2F78-FA72-4246-9101-99A2AFB15B23}"/>
              </a:ext>
            </a:extLst>
          </p:cNvPr>
          <p:cNvSpPr>
            <a:spLocks noGrp="1"/>
          </p:cNvSpPr>
          <p:nvPr>
            <p:ph idx="1"/>
          </p:nvPr>
        </p:nvSpPr>
        <p:spPr/>
        <p:txBody>
          <a:bodyPr>
            <a:normAutofit lnSpcReduction="10000"/>
          </a:bodyPr>
          <a:lstStyle/>
          <a:p>
            <a:pPr marL="514350" indent="-514350">
              <a:buFont typeface="+mj-lt"/>
              <a:buAutoNum type="arabicPeriod"/>
            </a:pPr>
            <a:r>
              <a:rPr lang="en-GB" altLang="en-US" dirty="0">
                <a:latin typeface="+mj-lt"/>
                <a:cs typeface="Arial" charset="0"/>
              </a:rPr>
              <a:t>Sight</a:t>
            </a:r>
          </a:p>
          <a:p>
            <a:pPr>
              <a:buFont typeface="+mj-lt"/>
              <a:buAutoNum type="arabicPeriod"/>
            </a:pPr>
            <a:endParaRPr lang="en-GB" altLang="en-US" sz="1400" dirty="0">
              <a:latin typeface="+mj-lt"/>
              <a:cs typeface="Arial" charset="0"/>
            </a:endParaRPr>
          </a:p>
          <a:p>
            <a:pPr marL="514350" indent="-514350">
              <a:buFont typeface="+mj-lt"/>
              <a:buAutoNum type="arabicPeriod"/>
            </a:pPr>
            <a:r>
              <a:rPr lang="en-GB" altLang="en-US" dirty="0">
                <a:latin typeface="+mj-lt"/>
                <a:cs typeface="Arial" charset="0"/>
              </a:rPr>
              <a:t>Sound</a:t>
            </a:r>
          </a:p>
          <a:p>
            <a:pPr>
              <a:buFont typeface="+mj-lt"/>
              <a:buAutoNum type="arabicPeriod"/>
            </a:pPr>
            <a:endParaRPr lang="en-GB" altLang="en-US" sz="1400" dirty="0">
              <a:latin typeface="+mj-lt"/>
              <a:cs typeface="Arial" charset="0"/>
            </a:endParaRPr>
          </a:p>
          <a:p>
            <a:pPr marL="514350" indent="-514350">
              <a:buFont typeface="+mj-lt"/>
              <a:buAutoNum type="arabicPeriod"/>
            </a:pPr>
            <a:r>
              <a:rPr lang="en-GB" altLang="en-US" dirty="0">
                <a:latin typeface="+mj-lt"/>
                <a:cs typeface="Arial" charset="0"/>
              </a:rPr>
              <a:t>Smell</a:t>
            </a:r>
          </a:p>
          <a:p>
            <a:pPr>
              <a:buFont typeface="+mj-lt"/>
              <a:buAutoNum type="arabicPeriod"/>
            </a:pPr>
            <a:endParaRPr lang="en-GB" altLang="en-US" sz="1400" dirty="0">
              <a:latin typeface="+mj-lt"/>
              <a:cs typeface="Arial" charset="0"/>
            </a:endParaRPr>
          </a:p>
          <a:p>
            <a:pPr marL="514350" indent="-514350">
              <a:buFont typeface="+mj-lt"/>
              <a:buAutoNum type="arabicPeriod"/>
            </a:pPr>
            <a:r>
              <a:rPr lang="en-GB" altLang="en-US" dirty="0">
                <a:latin typeface="+mj-lt"/>
                <a:cs typeface="Arial" charset="0"/>
              </a:rPr>
              <a:t>Touch</a:t>
            </a:r>
          </a:p>
          <a:p>
            <a:pPr>
              <a:buFont typeface="+mj-lt"/>
              <a:buAutoNum type="arabicPeriod"/>
            </a:pPr>
            <a:endParaRPr lang="en-GB" altLang="en-US" sz="1400" dirty="0">
              <a:latin typeface="+mj-lt"/>
              <a:cs typeface="Arial" charset="0"/>
            </a:endParaRPr>
          </a:p>
          <a:p>
            <a:pPr marL="514350" indent="-514350">
              <a:buFont typeface="+mj-lt"/>
              <a:buAutoNum type="arabicPeriod"/>
            </a:pPr>
            <a:r>
              <a:rPr lang="en-GB" altLang="en-US" dirty="0">
                <a:latin typeface="+mj-lt"/>
                <a:cs typeface="Arial" charset="0"/>
              </a:rPr>
              <a:t>Taste</a:t>
            </a:r>
          </a:p>
          <a:p>
            <a:endParaRPr lang="en-GB" dirty="0">
              <a:latin typeface="+mj-lt"/>
            </a:endParaRPr>
          </a:p>
        </p:txBody>
      </p:sp>
      <p:pic>
        <p:nvPicPr>
          <p:cNvPr id="4" name="Picture 5" descr="3_Monkeys">
            <a:extLst>
              <a:ext uri="{FF2B5EF4-FFF2-40B4-BE49-F238E27FC236}">
                <a16:creationId xmlns:a16="http://schemas.microsoft.com/office/drawing/2014/main" id="{45DC3372-01CE-4E8E-86AA-56CFCED339B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a:xfrm>
            <a:off x="4283968" y="2227598"/>
            <a:ext cx="4679950" cy="2662237"/>
          </a:xfrm>
          <a:prstGeom prst="rect">
            <a:avLst/>
          </a:prstGeom>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7396537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DEDFB9A-3BF4-41BB-8E87-D632B3A3D722}"/>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784465" y="1924506"/>
            <a:ext cx="4258816" cy="3040592"/>
          </a:xfrm>
          <a:prstGeom prst="rect">
            <a:avLst/>
          </a:prstGeom>
        </p:spPr>
      </p:pic>
      <p:sp>
        <p:nvSpPr>
          <p:cNvPr id="2" name="Title 1">
            <a:extLst>
              <a:ext uri="{FF2B5EF4-FFF2-40B4-BE49-F238E27FC236}">
                <a16:creationId xmlns:a16="http://schemas.microsoft.com/office/drawing/2014/main" id="{08A3840F-78C5-4449-81A2-33540054CF98}"/>
              </a:ext>
            </a:extLst>
          </p:cNvPr>
          <p:cNvSpPr>
            <a:spLocks noGrp="1"/>
          </p:cNvSpPr>
          <p:nvPr>
            <p:ph type="title"/>
          </p:nvPr>
        </p:nvSpPr>
        <p:spPr/>
        <p:txBody>
          <a:bodyPr/>
          <a:lstStyle/>
          <a:p>
            <a:r>
              <a:rPr lang="en-GB" dirty="0">
                <a:cs typeface="Arial" panose="020B0604020202020204" pitchFamily="34" charset="0"/>
              </a:rPr>
              <a:t>Communication &amp; Teams</a:t>
            </a:r>
            <a:endParaRPr lang="en-GB" dirty="0"/>
          </a:p>
        </p:txBody>
      </p:sp>
      <p:sp>
        <p:nvSpPr>
          <p:cNvPr id="3" name="Content Placeholder 2">
            <a:extLst>
              <a:ext uri="{FF2B5EF4-FFF2-40B4-BE49-F238E27FC236}">
                <a16:creationId xmlns:a16="http://schemas.microsoft.com/office/drawing/2014/main" id="{52D5D15B-C1F1-4EB5-BC92-84D30A25D709}"/>
              </a:ext>
            </a:extLst>
          </p:cNvPr>
          <p:cNvSpPr>
            <a:spLocks noGrp="1"/>
          </p:cNvSpPr>
          <p:nvPr>
            <p:ph idx="1"/>
          </p:nvPr>
        </p:nvSpPr>
        <p:spPr>
          <a:xfrm>
            <a:off x="100719" y="1417638"/>
            <a:ext cx="4683746" cy="4171602"/>
          </a:xfrm>
        </p:spPr>
        <p:txBody>
          <a:bodyPr>
            <a:normAutofit fontScale="70000" lnSpcReduction="20000"/>
          </a:bodyPr>
          <a:lstStyle/>
          <a:p>
            <a:pPr marL="0" indent="0">
              <a:buFont typeface="Arial" charset="0"/>
              <a:buNone/>
            </a:pPr>
            <a:r>
              <a:rPr lang="en-GB" altLang="en-US" sz="2800" b="1" dirty="0">
                <a:solidFill>
                  <a:srgbClr val="00B050"/>
                </a:solidFill>
                <a:latin typeface="+mj-lt"/>
                <a:cs typeface="Arial" charset="0"/>
              </a:rPr>
              <a:t>A Team needs…</a:t>
            </a:r>
          </a:p>
          <a:p>
            <a:pPr marL="0" indent="0">
              <a:buFont typeface="Arial" charset="0"/>
              <a:buNone/>
            </a:pPr>
            <a:endParaRPr lang="en-GB" altLang="en-US" sz="1200" b="1" dirty="0">
              <a:solidFill>
                <a:srgbClr val="00B050"/>
              </a:solidFill>
              <a:latin typeface="+mj-lt"/>
              <a:cs typeface="Arial" charset="0"/>
            </a:endParaRPr>
          </a:p>
          <a:p>
            <a:r>
              <a:rPr lang="en-GB" altLang="en-US" b="1" dirty="0">
                <a:solidFill>
                  <a:srgbClr val="00B050"/>
                </a:solidFill>
                <a:latin typeface="+mj-lt"/>
                <a:cs typeface="Arial" charset="0"/>
              </a:rPr>
              <a:t>To voice opinions without fear</a:t>
            </a:r>
          </a:p>
          <a:p>
            <a:endParaRPr lang="en-GB" altLang="en-US" sz="1200" b="1" dirty="0">
              <a:solidFill>
                <a:srgbClr val="00B050"/>
              </a:solidFill>
              <a:latin typeface="+mj-lt"/>
              <a:cs typeface="Arial" charset="0"/>
            </a:endParaRPr>
          </a:p>
          <a:p>
            <a:r>
              <a:rPr lang="en-GB" altLang="en-US" b="1" i="1" dirty="0">
                <a:solidFill>
                  <a:srgbClr val="00B050"/>
                </a:solidFill>
                <a:latin typeface="+mj-lt"/>
                <a:cs typeface="Arial" charset="0"/>
              </a:rPr>
              <a:t>To meet regularly to discuss issues</a:t>
            </a:r>
          </a:p>
          <a:p>
            <a:endParaRPr lang="en-GB" altLang="en-US" sz="1200" b="1" dirty="0">
              <a:solidFill>
                <a:srgbClr val="00B050"/>
              </a:solidFill>
              <a:latin typeface="+mj-lt"/>
              <a:cs typeface="Arial" charset="0"/>
            </a:endParaRPr>
          </a:p>
          <a:p>
            <a:r>
              <a:rPr lang="en-GB" altLang="en-US" b="1" dirty="0">
                <a:solidFill>
                  <a:srgbClr val="00B050"/>
                </a:solidFill>
                <a:latin typeface="+mj-lt"/>
                <a:cs typeface="Arial" charset="0"/>
              </a:rPr>
              <a:t>To be updated on team objectives</a:t>
            </a:r>
          </a:p>
          <a:p>
            <a:endParaRPr lang="en-GB" altLang="en-US" sz="1200" b="1" dirty="0">
              <a:solidFill>
                <a:srgbClr val="00B050"/>
              </a:solidFill>
              <a:latin typeface="+mj-lt"/>
              <a:cs typeface="Arial" charset="0"/>
            </a:endParaRPr>
          </a:p>
          <a:p>
            <a:r>
              <a:rPr lang="en-GB" altLang="en-US" b="1" i="1" dirty="0">
                <a:solidFill>
                  <a:srgbClr val="00B050"/>
                </a:solidFill>
                <a:latin typeface="+mj-lt"/>
                <a:cs typeface="Arial" charset="0"/>
              </a:rPr>
              <a:t>To solve problems</a:t>
            </a:r>
          </a:p>
          <a:p>
            <a:endParaRPr lang="en-GB" altLang="en-US" sz="1200" b="1" dirty="0">
              <a:solidFill>
                <a:srgbClr val="00B050"/>
              </a:solidFill>
              <a:latin typeface="+mj-lt"/>
              <a:cs typeface="Arial" charset="0"/>
            </a:endParaRPr>
          </a:p>
          <a:p>
            <a:r>
              <a:rPr lang="en-GB" altLang="en-US" b="1" dirty="0">
                <a:solidFill>
                  <a:srgbClr val="00B050"/>
                </a:solidFill>
                <a:latin typeface="+mj-lt"/>
                <a:cs typeface="Arial" charset="0"/>
              </a:rPr>
              <a:t>To create a supportive and motivating atmosphere.</a:t>
            </a:r>
          </a:p>
          <a:p>
            <a:pPr marL="0" indent="0">
              <a:buNone/>
            </a:pPr>
            <a:r>
              <a:rPr lang="en-GB" b="1" dirty="0">
                <a:solidFill>
                  <a:srgbClr val="00B050"/>
                </a:solidFill>
                <a:latin typeface="+mj-lt"/>
              </a:rPr>
              <a:t>    </a:t>
            </a:r>
          </a:p>
        </p:txBody>
      </p:sp>
    </p:spTree>
    <p:extLst>
      <p:ext uri="{BB962C8B-B14F-4D97-AF65-F5344CB8AC3E}">
        <p14:creationId xmlns:p14="http://schemas.microsoft.com/office/powerpoint/2010/main" val="17276733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human_age3">
            <a:extLst>
              <a:ext uri="{FF2B5EF4-FFF2-40B4-BE49-F238E27FC236}">
                <a16:creationId xmlns:a16="http://schemas.microsoft.com/office/drawing/2014/main" id="{06E79AB2-3990-4D9F-9F10-A72775D353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a:xfrm>
            <a:off x="6660232" y="3396334"/>
            <a:ext cx="2303462" cy="2303462"/>
          </a:xfrm>
          <a:prstGeom prst="rect">
            <a:avLst/>
          </a:prstGeom>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Title 1">
            <a:extLst>
              <a:ext uri="{FF2B5EF4-FFF2-40B4-BE49-F238E27FC236}">
                <a16:creationId xmlns:a16="http://schemas.microsoft.com/office/drawing/2014/main" id="{14F04B8C-EE9B-4943-9D6B-1AB49440DCE4}"/>
              </a:ext>
            </a:extLst>
          </p:cNvPr>
          <p:cNvSpPr>
            <a:spLocks noGrp="1"/>
          </p:cNvSpPr>
          <p:nvPr>
            <p:ph type="title"/>
          </p:nvPr>
        </p:nvSpPr>
        <p:spPr/>
        <p:txBody>
          <a:bodyPr/>
          <a:lstStyle/>
          <a:p>
            <a:r>
              <a:rPr lang="en-GB" dirty="0">
                <a:cs typeface="Arial" panose="020B0604020202020204" pitchFamily="34" charset="0"/>
              </a:rPr>
              <a:t>Team Communication</a:t>
            </a:r>
            <a:endParaRPr lang="en-GB" dirty="0"/>
          </a:p>
        </p:txBody>
      </p:sp>
      <p:sp>
        <p:nvSpPr>
          <p:cNvPr id="3" name="Content Placeholder 2">
            <a:extLst>
              <a:ext uri="{FF2B5EF4-FFF2-40B4-BE49-F238E27FC236}">
                <a16:creationId xmlns:a16="http://schemas.microsoft.com/office/drawing/2014/main" id="{149BA05F-13C5-4EBF-B4BC-579E62BDC7A9}"/>
              </a:ext>
            </a:extLst>
          </p:cNvPr>
          <p:cNvSpPr>
            <a:spLocks noGrp="1"/>
          </p:cNvSpPr>
          <p:nvPr>
            <p:ph idx="1"/>
          </p:nvPr>
        </p:nvSpPr>
        <p:spPr>
          <a:xfrm>
            <a:off x="457200" y="1268760"/>
            <a:ext cx="8229600" cy="4248473"/>
          </a:xfrm>
        </p:spPr>
        <p:txBody>
          <a:bodyPr>
            <a:normAutofit fontScale="85000" lnSpcReduction="10000"/>
          </a:bodyPr>
          <a:lstStyle/>
          <a:p>
            <a:pPr marL="0" indent="0">
              <a:lnSpc>
                <a:spcPct val="120000"/>
              </a:lnSpc>
              <a:spcBef>
                <a:spcPts val="0"/>
              </a:spcBef>
              <a:buNone/>
            </a:pPr>
            <a:r>
              <a:rPr lang="en-GB" altLang="en-US" dirty="0">
                <a:latin typeface="+mj-lt"/>
                <a:cs typeface="Arial" charset="0"/>
              </a:rPr>
              <a:t>Within your groups discuss the positive and negative characteristics of your team’s communication.</a:t>
            </a:r>
          </a:p>
          <a:p>
            <a:pPr>
              <a:lnSpc>
                <a:spcPct val="80000"/>
              </a:lnSpc>
            </a:pPr>
            <a:endParaRPr lang="en-GB" altLang="en-US" sz="1600" dirty="0">
              <a:latin typeface="+mj-lt"/>
              <a:cs typeface="Arial" charset="0"/>
            </a:endParaRPr>
          </a:p>
          <a:p>
            <a:pPr>
              <a:lnSpc>
                <a:spcPct val="80000"/>
              </a:lnSpc>
            </a:pPr>
            <a:r>
              <a:rPr lang="en-GB" altLang="en-US" dirty="0">
                <a:solidFill>
                  <a:srgbClr val="00B050"/>
                </a:solidFill>
                <a:latin typeface="+mj-lt"/>
                <a:cs typeface="Arial" charset="0"/>
              </a:rPr>
              <a:t>Think how you can turn the negatives into positives</a:t>
            </a:r>
          </a:p>
          <a:p>
            <a:pPr>
              <a:lnSpc>
                <a:spcPct val="80000"/>
              </a:lnSpc>
            </a:pPr>
            <a:endParaRPr lang="en-GB" altLang="en-US" sz="1600" dirty="0">
              <a:latin typeface="+mj-lt"/>
              <a:cs typeface="Arial" charset="0"/>
            </a:endParaRPr>
          </a:p>
          <a:p>
            <a:pPr>
              <a:lnSpc>
                <a:spcPct val="80000"/>
              </a:lnSpc>
            </a:pPr>
            <a:r>
              <a:rPr lang="en-GB" altLang="en-US" dirty="0">
                <a:solidFill>
                  <a:srgbClr val="FF0000"/>
                </a:solidFill>
                <a:latin typeface="+mj-lt"/>
                <a:cs typeface="Arial" charset="0"/>
              </a:rPr>
              <a:t>List your findings and nominate </a:t>
            </a:r>
          </a:p>
          <a:p>
            <a:pPr marL="0" indent="0">
              <a:lnSpc>
                <a:spcPct val="80000"/>
              </a:lnSpc>
              <a:buNone/>
            </a:pPr>
            <a:r>
              <a:rPr lang="en-GB" altLang="en-US" dirty="0">
                <a:solidFill>
                  <a:srgbClr val="FF0000"/>
                </a:solidFill>
                <a:latin typeface="+mj-lt"/>
                <a:cs typeface="Arial" charset="0"/>
              </a:rPr>
              <a:t>   someone to feedback to the whole </a:t>
            </a:r>
          </a:p>
          <a:p>
            <a:pPr marL="0" indent="0">
              <a:lnSpc>
                <a:spcPct val="80000"/>
              </a:lnSpc>
              <a:buNone/>
            </a:pPr>
            <a:r>
              <a:rPr lang="en-GB" altLang="en-US" dirty="0">
                <a:solidFill>
                  <a:srgbClr val="FF0000"/>
                </a:solidFill>
                <a:latin typeface="+mj-lt"/>
                <a:cs typeface="Arial" charset="0"/>
              </a:rPr>
              <a:t>   group</a:t>
            </a:r>
          </a:p>
          <a:p>
            <a:pPr marL="0" indent="0" algn="ctr">
              <a:lnSpc>
                <a:spcPct val="80000"/>
              </a:lnSpc>
              <a:buNone/>
            </a:pPr>
            <a:endParaRPr lang="en-GB" altLang="en-US" dirty="0">
              <a:latin typeface="+mj-lt"/>
              <a:cs typeface="Arial" charset="0"/>
            </a:endParaRPr>
          </a:p>
          <a:p>
            <a:pPr marL="0" indent="0" algn="ctr">
              <a:lnSpc>
                <a:spcPct val="80000"/>
              </a:lnSpc>
              <a:buNone/>
            </a:pPr>
            <a:r>
              <a:rPr lang="en-GB" altLang="en-US" b="1" i="1" dirty="0">
                <a:solidFill>
                  <a:srgbClr val="0070C0"/>
                </a:solidFill>
                <a:latin typeface="+mj-lt"/>
                <a:cs typeface="Arial" charset="0"/>
              </a:rPr>
              <a:t>Exercise – 20 minutes</a:t>
            </a:r>
          </a:p>
          <a:p>
            <a:endParaRPr lang="en-GB" dirty="0">
              <a:latin typeface="+mj-lt"/>
            </a:endParaRPr>
          </a:p>
        </p:txBody>
      </p:sp>
    </p:spTree>
    <p:extLst>
      <p:ext uri="{BB962C8B-B14F-4D97-AF65-F5344CB8AC3E}">
        <p14:creationId xmlns:p14="http://schemas.microsoft.com/office/powerpoint/2010/main" val="1923153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46D3F-B03B-4309-B018-34FC8C922C81}"/>
              </a:ext>
            </a:extLst>
          </p:cNvPr>
          <p:cNvSpPr>
            <a:spLocks noGrp="1"/>
          </p:cNvSpPr>
          <p:nvPr>
            <p:ph type="title"/>
          </p:nvPr>
        </p:nvSpPr>
        <p:spPr/>
        <p:txBody>
          <a:bodyPr>
            <a:normAutofit fontScale="90000"/>
          </a:bodyPr>
          <a:lstStyle/>
          <a:p>
            <a:r>
              <a:rPr lang="en-GB" dirty="0">
                <a:cs typeface="Arial" panose="020B0604020202020204" pitchFamily="34" charset="0"/>
              </a:rPr>
              <a:t>Dealing with Difficult Communication</a:t>
            </a:r>
            <a:endParaRPr lang="en-GB" dirty="0"/>
          </a:p>
        </p:txBody>
      </p:sp>
      <p:sp>
        <p:nvSpPr>
          <p:cNvPr id="3" name="Content Placeholder 2">
            <a:extLst>
              <a:ext uri="{FF2B5EF4-FFF2-40B4-BE49-F238E27FC236}">
                <a16:creationId xmlns:a16="http://schemas.microsoft.com/office/drawing/2014/main" id="{1F3FCCC9-77CA-46EC-B97D-53D3AB63CC50}"/>
              </a:ext>
            </a:extLst>
          </p:cNvPr>
          <p:cNvSpPr>
            <a:spLocks noGrp="1"/>
          </p:cNvSpPr>
          <p:nvPr>
            <p:ph idx="1"/>
          </p:nvPr>
        </p:nvSpPr>
        <p:spPr/>
        <p:txBody>
          <a:bodyPr/>
          <a:lstStyle/>
          <a:p>
            <a:r>
              <a:rPr lang="en-GB" altLang="en-US" dirty="0">
                <a:solidFill>
                  <a:srgbClr val="FF0000"/>
                </a:solidFill>
                <a:latin typeface="+mj-lt"/>
                <a:cs typeface="Arial" charset="0"/>
              </a:rPr>
              <a:t>Aggression</a:t>
            </a:r>
            <a:endParaRPr lang="en-GB" altLang="en-US" sz="1400" dirty="0">
              <a:solidFill>
                <a:srgbClr val="FF0000"/>
              </a:solidFill>
              <a:latin typeface="+mj-lt"/>
              <a:cs typeface="Arial" charset="0"/>
            </a:endParaRPr>
          </a:p>
          <a:p>
            <a:r>
              <a:rPr lang="en-GB" altLang="en-US" dirty="0">
                <a:solidFill>
                  <a:srgbClr val="00B050"/>
                </a:solidFill>
                <a:latin typeface="+mj-lt"/>
                <a:cs typeface="Arial" charset="0"/>
              </a:rPr>
              <a:t>Face to face</a:t>
            </a:r>
            <a:endParaRPr lang="en-GB" altLang="en-US" sz="1400" dirty="0">
              <a:solidFill>
                <a:srgbClr val="00B050"/>
              </a:solidFill>
              <a:latin typeface="+mj-lt"/>
              <a:cs typeface="Arial" charset="0"/>
            </a:endParaRPr>
          </a:p>
          <a:p>
            <a:r>
              <a:rPr lang="en-GB" altLang="en-US" dirty="0">
                <a:solidFill>
                  <a:srgbClr val="7030A0"/>
                </a:solidFill>
                <a:latin typeface="+mj-lt"/>
                <a:cs typeface="Arial" charset="0"/>
              </a:rPr>
              <a:t>Via the phone</a:t>
            </a:r>
            <a:endParaRPr lang="en-GB" altLang="en-US" sz="1400" dirty="0">
              <a:solidFill>
                <a:srgbClr val="7030A0"/>
              </a:solidFill>
              <a:latin typeface="+mj-lt"/>
              <a:cs typeface="Arial" charset="0"/>
            </a:endParaRPr>
          </a:p>
          <a:p>
            <a:r>
              <a:rPr lang="en-GB" altLang="en-US" dirty="0">
                <a:solidFill>
                  <a:srgbClr val="C00000"/>
                </a:solidFill>
                <a:latin typeface="+mj-lt"/>
                <a:cs typeface="Arial" charset="0"/>
              </a:rPr>
              <a:t>Giving bad news</a:t>
            </a:r>
            <a:endParaRPr lang="en-GB" dirty="0">
              <a:solidFill>
                <a:srgbClr val="C00000"/>
              </a:solidFill>
              <a:latin typeface="+mj-lt"/>
            </a:endParaRPr>
          </a:p>
        </p:txBody>
      </p:sp>
      <p:pic>
        <p:nvPicPr>
          <p:cNvPr id="4" name="Picture 7">
            <a:extLst>
              <a:ext uri="{FF2B5EF4-FFF2-40B4-BE49-F238E27FC236}">
                <a16:creationId xmlns:a16="http://schemas.microsoft.com/office/drawing/2014/main" id="{9B54ADB5-D344-4093-86A5-17588A3F155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5292080" y="1507349"/>
            <a:ext cx="3235371" cy="3843301"/>
          </a:xfrm>
          <a:prstGeom prst="rect">
            <a:avLst/>
          </a:prstGeom>
        </p:spPr>
      </p:pic>
    </p:spTree>
    <p:extLst>
      <p:ext uri="{BB962C8B-B14F-4D97-AF65-F5344CB8AC3E}">
        <p14:creationId xmlns:p14="http://schemas.microsoft.com/office/powerpoint/2010/main" val="20196720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282B19-97FB-4B99-AB9A-5DCB705A0EC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172533" y="3068960"/>
            <a:ext cx="3886977" cy="2565405"/>
          </a:xfrm>
          <a:prstGeom prst="rect">
            <a:avLst/>
          </a:prstGeom>
        </p:spPr>
      </p:pic>
      <p:sp>
        <p:nvSpPr>
          <p:cNvPr id="2" name="Title 1">
            <a:extLst>
              <a:ext uri="{FF2B5EF4-FFF2-40B4-BE49-F238E27FC236}">
                <a16:creationId xmlns:a16="http://schemas.microsoft.com/office/drawing/2014/main" id="{DE50752D-2B76-4403-8467-D44D84C1DD7B}"/>
              </a:ext>
            </a:extLst>
          </p:cNvPr>
          <p:cNvSpPr>
            <a:spLocks noGrp="1"/>
          </p:cNvSpPr>
          <p:nvPr>
            <p:ph type="title"/>
          </p:nvPr>
        </p:nvSpPr>
        <p:spPr/>
        <p:txBody>
          <a:bodyPr/>
          <a:lstStyle/>
          <a:p>
            <a:r>
              <a:rPr lang="en-GB" dirty="0">
                <a:cs typeface="Arial" panose="020B0604020202020204" pitchFamily="34" charset="0"/>
              </a:rPr>
              <a:t>Aggression</a:t>
            </a:r>
            <a:endParaRPr lang="en-GB" dirty="0"/>
          </a:p>
        </p:txBody>
      </p:sp>
      <p:sp>
        <p:nvSpPr>
          <p:cNvPr id="3" name="Content Placeholder 2">
            <a:extLst>
              <a:ext uri="{FF2B5EF4-FFF2-40B4-BE49-F238E27FC236}">
                <a16:creationId xmlns:a16="http://schemas.microsoft.com/office/drawing/2014/main" id="{2ED92F3B-148A-4EE5-B554-86C6E2E969A9}"/>
              </a:ext>
            </a:extLst>
          </p:cNvPr>
          <p:cNvSpPr>
            <a:spLocks noGrp="1"/>
          </p:cNvSpPr>
          <p:nvPr>
            <p:ph idx="1"/>
          </p:nvPr>
        </p:nvSpPr>
        <p:spPr>
          <a:xfrm>
            <a:off x="107504" y="1343891"/>
            <a:ext cx="8229600" cy="3917032"/>
          </a:xfrm>
        </p:spPr>
        <p:txBody>
          <a:bodyPr>
            <a:normAutofit lnSpcReduction="10000"/>
          </a:bodyPr>
          <a:lstStyle/>
          <a:p>
            <a:r>
              <a:rPr lang="en-GB" altLang="en-US" dirty="0">
                <a:latin typeface="+mj-lt"/>
                <a:cs typeface="Arial" charset="0"/>
              </a:rPr>
              <a:t>Be straight forward and get to the point</a:t>
            </a:r>
          </a:p>
          <a:p>
            <a:r>
              <a:rPr lang="en-GB" altLang="en-US" dirty="0">
                <a:latin typeface="+mj-lt"/>
                <a:cs typeface="Arial" charset="0"/>
              </a:rPr>
              <a:t>Be honest about what is relevant</a:t>
            </a:r>
          </a:p>
          <a:p>
            <a:r>
              <a:rPr lang="en-GB" altLang="en-US" dirty="0">
                <a:latin typeface="+mj-lt"/>
                <a:cs typeface="Arial" charset="0"/>
              </a:rPr>
              <a:t>Respond, don’t react – keep your emotions in check</a:t>
            </a:r>
          </a:p>
          <a:p>
            <a:r>
              <a:rPr lang="en-GB" altLang="en-US" dirty="0">
                <a:latin typeface="+mj-lt"/>
                <a:cs typeface="Arial" charset="0"/>
              </a:rPr>
              <a:t>Listen to what is being said</a:t>
            </a:r>
          </a:p>
          <a:p>
            <a:r>
              <a:rPr lang="en-GB" altLang="en-US" dirty="0">
                <a:latin typeface="+mj-lt"/>
                <a:cs typeface="Arial" charset="0"/>
              </a:rPr>
              <a:t>Stick to your bottom line</a:t>
            </a:r>
          </a:p>
          <a:p>
            <a:r>
              <a:rPr lang="en-GB" altLang="en-US" b="1" i="1" dirty="0">
                <a:solidFill>
                  <a:srgbClr val="00B050"/>
                </a:solidFill>
                <a:latin typeface="+mj-lt"/>
                <a:cs typeface="Arial" charset="0"/>
              </a:rPr>
              <a:t>Assertive communication</a:t>
            </a:r>
            <a:endParaRPr lang="en-US" altLang="en-US" b="1" i="1" dirty="0">
              <a:solidFill>
                <a:srgbClr val="00B050"/>
              </a:solidFill>
              <a:latin typeface="+mj-lt"/>
              <a:cs typeface="Arial" charset="0"/>
            </a:endParaRPr>
          </a:p>
          <a:p>
            <a:endParaRPr lang="en-GB" dirty="0">
              <a:latin typeface="+mj-lt"/>
            </a:endParaRPr>
          </a:p>
        </p:txBody>
      </p:sp>
    </p:spTree>
    <p:extLst>
      <p:ext uri="{BB962C8B-B14F-4D97-AF65-F5344CB8AC3E}">
        <p14:creationId xmlns:p14="http://schemas.microsoft.com/office/powerpoint/2010/main" val="2673043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442DD-77E5-4815-BD37-6F572C0D0FE6}"/>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Face to Face</a:t>
            </a:r>
            <a:endParaRPr lang="en-GB" dirty="0"/>
          </a:p>
        </p:txBody>
      </p:sp>
      <p:pic>
        <p:nvPicPr>
          <p:cNvPr id="8" name="Picture 7">
            <a:extLst>
              <a:ext uri="{FF2B5EF4-FFF2-40B4-BE49-F238E27FC236}">
                <a16:creationId xmlns:a16="http://schemas.microsoft.com/office/drawing/2014/main" id="{ABFF1DDD-AA4F-436A-BD20-C7DABD3AA58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716016" y="2647692"/>
            <a:ext cx="4286250" cy="2857500"/>
          </a:xfrm>
          <a:prstGeom prst="rect">
            <a:avLst/>
          </a:prstGeom>
        </p:spPr>
      </p:pic>
      <p:sp>
        <p:nvSpPr>
          <p:cNvPr id="3" name="Content Placeholder 2">
            <a:extLst>
              <a:ext uri="{FF2B5EF4-FFF2-40B4-BE49-F238E27FC236}">
                <a16:creationId xmlns:a16="http://schemas.microsoft.com/office/drawing/2014/main" id="{8E3288E6-2CBB-431C-8780-A3EF5148455C}"/>
              </a:ext>
            </a:extLst>
          </p:cNvPr>
          <p:cNvSpPr>
            <a:spLocks noGrp="1"/>
          </p:cNvSpPr>
          <p:nvPr>
            <p:ph idx="1"/>
          </p:nvPr>
        </p:nvSpPr>
        <p:spPr>
          <a:xfrm>
            <a:off x="313185" y="1609833"/>
            <a:ext cx="8229600" cy="3917032"/>
          </a:xfrm>
        </p:spPr>
        <p:txBody>
          <a:bodyPr/>
          <a:lstStyle/>
          <a:p>
            <a:r>
              <a:rPr lang="en-GB" altLang="en-US" dirty="0">
                <a:latin typeface="+mj-lt"/>
                <a:cs typeface="Arial" charset="0"/>
              </a:rPr>
              <a:t>Give clear objectives of the meeting</a:t>
            </a:r>
          </a:p>
          <a:p>
            <a:r>
              <a:rPr lang="en-GB" altLang="en-US" dirty="0">
                <a:latin typeface="+mj-lt"/>
                <a:cs typeface="Arial" charset="0"/>
              </a:rPr>
              <a:t>Set context of discussion positively</a:t>
            </a:r>
          </a:p>
          <a:p>
            <a:r>
              <a:rPr lang="en-GB" altLang="en-US" dirty="0">
                <a:latin typeface="+mj-lt"/>
                <a:cs typeface="Arial" charset="0"/>
              </a:rPr>
              <a:t>Explain facts &amp; impact of not resolving matter</a:t>
            </a:r>
          </a:p>
          <a:p>
            <a:r>
              <a:rPr lang="en-GB" altLang="en-US" dirty="0">
                <a:latin typeface="+mj-lt"/>
                <a:cs typeface="Arial" charset="0"/>
              </a:rPr>
              <a:t>Use open questions</a:t>
            </a:r>
          </a:p>
          <a:p>
            <a:r>
              <a:rPr lang="en-GB" altLang="en-US" dirty="0">
                <a:latin typeface="+mj-lt"/>
                <a:cs typeface="Arial" charset="0"/>
              </a:rPr>
              <a:t>Break discussion </a:t>
            </a:r>
            <a:r>
              <a:rPr lang="en-GB" altLang="en-US" b="1" i="1" dirty="0">
                <a:latin typeface="+mj-lt"/>
                <a:cs typeface="Arial" charset="0"/>
              </a:rPr>
              <a:t>into clear steps</a:t>
            </a:r>
            <a:endParaRPr lang="en-US" altLang="en-US" b="1" i="1" dirty="0">
              <a:latin typeface="+mj-lt"/>
              <a:cs typeface="Arial" charset="0"/>
            </a:endParaRPr>
          </a:p>
          <a:p>
            <a:endParaRPr lang="en-GB" dirty="0">
              <a:latin typeface="+mj-lt"/>
            </a:endParaRPr>
          </a:p>
        </p:txBody>
      </p:sp>
    </p:spTree>
    <p:extLst>
      <p:ext uri="{BB962C8B-B14F-4D97-AF65-F5344CB8AC3E}">
        <p14:creationId xmlns:p14="http://schemas.microsoft.com/office/powerpoint/2010/main" val="24787133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4CDCFE7-C595-4193-AA22-4FA9A90BC106}"/>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12160" y="1124744"/>
            <a:ext cx="3131840" cy="2940583"/>
          </a:xfrm>
          <a:prstGeom prst="rect">
            <a:avLst/>
          </a:prstGeom>
        </p:spPr>
      </p:pic>
      <p:sp>
        <p:nvSpPr>
          <p:cNvPr id="2" name="Title 1">
            <a:extLst>
              <a:ext uri="{FF2B5EF4-FFF2-40B4-BE49-F238E27FC236}">
                <a16:creationId xmlns:a16="http://schemas.microsoft.com/office/drawing/2014/main" id="{1797307A-2825-443E-AA8A-15E46B174CC9}"/>
              </a:ext>
            </a:extLst>
          </p:cNvPr>
          <p:cNvSpPr>
            <a:spLocks noGrp="1"/>
          </p:cNvSpPr>
          <p:nvPr>
            <p:ph type="title"/>
          </p:nvPr>
        </p:nvSpPr>
        <p:spPr/>
        <p:txBody>
          <a:bodyPr/>
          <a:lstStyle/>
          <a:p>
            <a:r>
              <a:rPr lang="en-GB" dirty="0">
                <a:cs typeface="Arial" panose="020B0604020202020204" pitchFamily="34" charset="0"/>
              </a:rPr>
              <a:t>Via the Phone</a:t>
            </a:r>
            <a:endParaRPr lang="en-GB" dirty="0"/>
          </a:p>
        </p:txBody>
      </p:sp>
      <p:sp>
        <p:nvSpPr>
          <p:cNvPr id="3" name="Content Placeholder 2">
            <a:extLst>
              <a:ext uri="{FF2B5EF4-FFF2-40B4-BE49-F238E27FC236}">
                <a16:creationId xmlns:a16="http://schemas.microsoft.com/office/drawing/2014/main" id="{9CB41F89-0CC8-47D1-84AF-6C18F30362A4}"/>
              </a:ext>
            </a:extLst>
          </p:cNvPr>
          <p:cNvSpPr>
            <a:spLocks noGrp="1"/>
          </p:cNvSpPr>
          <p:nvPr>
            <p:ph idx="1"/>
          </p:nvPr>
        </p:nvSpPr>
        <p:spPr/>
        <p:txBody>
          <a:bodyPr/>
          <a:lstStyle/>
          <a:p>
            <a:endParaRPr lang="en-GB" altLang="en-US" dirty="0">
              <a:latin typeface="+mj-lt"/>
              <a:cs typeface="Arial" charset="0"/>
            </a:endParaRPr>
          </a:p>
          <a:p>
            <a:r>
              <a:rPr lang="en-GB" altLang="en-US" dirty="0">
                <a:latin typeface="+mj-lt"/>
                <a:cs typeface="Arial" charset="0"/>
              </a:rPr>
              <a:t>Pause &amp; Listen</a:t>
            </a:r>
          </a:p>
          <a:p>
            <a:r>
              <a:rPr lang="en-GB" altLang="en-US" dirty="0">
                <a:latin typeface="+mj-lt"/>
                <a:cs typeface="Arial" charset="0"/>
              </a:rPr>
              <a:t>Clarify</a:t>
            </a:r>
          </a:p>
          <a:p>
            <a:r>
              <a:rPr lang="en-GB" altLang="en-US" dirty="0">
                <a:latin typeface="+mj-lt"/>
                <a:cs typeface="Arial" charset="0"/>
              </a:rPr>
              <a:t>Reassure &amp; Summarise</a:t>
            </a:r>
          </a:p>
          <a:p>
            <a:r>
              <a:rPr lang="en-GB" altLang="en-US" dirty="0">
                <a:latin typeface="+mj-lt"/>
                <a:cs typeface="Arial" charset="0"/>
              </a:rPr>
              <a:t>Offer Solution</a:t>
            </a:r>
          </a:p>
          <a:p>
            <a:r>
              <a:rPr lang="en-GB" altLang="en-US" dirty="0">
                <a:latin typeface="+mj-lt"/>
                <a:cs typeface="Arial" charset="0"/>
              </a:rPr>
              <a:t>Confirm Agreement of Solution</a:t>
            </a:r>
            <a:endParaRPr lang="en-GB" dirty="0">
              <a:latin typeface="+mj-lt"/>
            </a:endParaRPr>
          </a:p>
        </p:txBody>
      </p:sp>
    </p:spTree>
    <p:extLst>
      <p:ext uri="{BB962C8B-B14F-4D97-AF65-F5344CB8AC3E}">
        <p14:creationId xmlns:p14="http://schemas.microsoft.com/office/powerpoint/2010/main" val="17190498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67B61-C2B7-408C-8923-CCB18776A33F}"/>
              </a:ext>
            </a:extLst>
          </p:cNvPr>
          <p:cNvSpPr>
            <a:spLocks noGrp="1"/>
          </p:cNvSpPr>
          <p:nvPr>
            <p:ph type="title"/>
          </p:nvPr>
        </p:nvSpPr>
        <p:spPr/>
        <p:txBody>
          <a:bodyPr/>
          <a:lstStyle/>
          <a:p>
            <a:r>
              <a:rPr lang="en-GB" dirty="0">
                <a:cs typeface="Arial" panose="020B0604020202020204" pitchFamily="34" charset="0"/>
              </a:rPr>
              <a:t>Giving Bad News</a:t>
            </a:r>
            <a:endParaRPr lang="en-GB" dirty="0"/>
          </a:p>
        </p:txBody>
      </p:sp>
      <p:sp>
        <p:nvSpPr>
          <p:cNvPr id="3" name="Content Placeholder 2">
            <a:extLst>
              <a:ext uri="{FF2B5EF4-FFF2-40B4-BE49-F238E27FC236}">
                <a16:creationId xmlns:a16="http://schemas.microsoft.com/office/drawing/2014/main" id="{7EB5F4E5-81BB-4803-BD7F-C43703E89DC2}"/>
              </a:ext>
            </a:extLst>
          </p:cNvPr>
          <p:cNvSpPr>
            <a:spLocks noGrp="1"/>
          </p:cNvSpPr>
          <p:nvPr>
            <p:ph idx="1"/>
          </p:nvPr>
        </p:nvSpPr>
        <p:spPr>
          <a:xfrm>
            <a:off x="323528" y="1268760"/>
            <a:ext cx="8640960" cy="4320479"/>
          </a:xfrm>
        </p:spPr>
        <p:txBody>
          <a:bodyPr>
            <a:normAutofit fontScale="70000" lnSpcReduction="20000"/>
          </a:bodyPr>
          <a:lstStyle/>
          <a:p>
            <a:pPr>
              <a:lnSpc>
                <a:spcPct val="120000"/>
              </a:lnSpc>
              <a:spcBef>
                <a:spcPts val="600"/>
              </a:spcBef>
            </a:pPr>
            <a:r>
              <a:rPr lang="en-GB" altLang="en-US" dirty="0">
                <a:latin typeface="+mj-lt"/>
                <a:cs typeface="Arial" charset="0"/>
              </a:rPr>
              <a:t>Pause between sentences</a:t>
            </a:r>
          </a:p>
          <a:p>
            <a:pPr>
              <a:lnSpc>
                <a:spcPct val="120000"/>
              </a:lnSpc>
              <a:spcBef>
                <a:spcPts val="600"/>
              </a:spcBef>
            </a:pPr>
            <a:r>
              <a:rPr lang="en-GB" altLang="en-US" dirty="0">
                <a:latin typeface="+mj-lt"/>
                <a:cs typeface="Arial" charset="0"/>
              </a:rPr>
              <a:t>Explain what you can do, and not what you cannot</a:t>
            </a:r>
          </a:p>
          <a:p>
            <a:pPr>
              <a:lnSpc>
                <a:spcPct val="120000"/>
              </a:lnSpc>
              <a:spcBef>
                <a:spcPts val="600"/>
              </a:spcBef>
            </a:pPr>
            <a:r>
              <a:rPr lang="en-GB" altLang="en-US" dirty="0">
                <a:latin typeface="+mj-lt"/>
                <a:cs typeface="Arial" charset="0"/>
              </a:rPr>
              <a:t>Brief reason</a:t>
            </a:r>
          </a:p>
          <a:p>
            <a:pPr>
              <a:lnSpc>
                <a:spcPct val="120000"/>
              </a:lnSpc>
              <a:spcBef>
                <a:spcPts val="600"/>
              </a:spcBef>
            </a:pPr>
            <a:r>
              <a:rPr lang="en-GB" altLang="en-US" dirty="0">
                <a:latin typeface="+mj-lt"/>
                <a:cs typeface="Arial" charset="0"/>
              </a:rPr>
              <a:t>A brief rationale for not being able, or willing, to accede to the request</a:t>
            </a:r>
          </a:p>
          <a:p>
            <a:pPr>
              <a:lnSpc>
                <a:spcPct val="120000"/>
              </a:lnSpc>
              <a:spcBef>
                <a:spcPts val="600"/>
              </a:spcBef>
            </a:pPr>
            <a:r>
              <a:rPr lang="en-GB" altLang="en-US" dirty="0">
                <a:latin typeface="+mj-lt"/>
                <a:cs typeface="Arial" charset="0"/>
              </a:rPr>
              <a:t>Use positive language throughout</a:t>
            </a:r>
          </a:p>
          <a:p>
            <a:pPr>
              <a:lnSpc>
                <a:spcPct val="120000"/>
              </a:lnSpc>
              <a:spcBef>
                <a:spcPts val="600"/>
              </a:spcBef>
            </a:pPr>
            <a:r>
              <a:rPr lang="en-GB" altLang="en-US" dirty="0">
                <a:latin typeface="+mj-lt"/>
                <a:cs typeface="Arial" charset="0"/>
              </a:rPr>
              <a:t>Polite refusal</a:t>
            </a:r>
          </a:p>
          <a:p>
            <a:pPr>
              <a:lnSpc>
                <a:spcPct val="120000"/>
              </a:lnSpc>
              <a:spcBef>
                <a:spcPts val="600"/>
              </a:spcBef>
            </a:pPr>
            <a:r>
              <a:rPr lang="en-GB" altLang="en-US" dirty="0">
                <a:latin typeface="+mj-lt"/>
                <a:cs typeface="Arial" charset="0"/>
              </a:rPr>
              <a:t>An offer of cooperation</a:t>
            </a:r>
          </a:p>
          <a:p>
            <a:pPr>
              <a:lnSpc>
                <a:spcPct val="120000"/>
              </a:lnSpc>
              <a:spcBef>
                <a:spcPts val="600"/>
              </a:spcBef>
            </a:pPr>
            <a:r>
              <a:rPr lang="en-GB" altLang="en-US" dirty="0">
                <a:latin typeface="+mj-lt"/>
                <a:cs typeface="Arial" charset="0"/>
              </a:rPr>
              <a:t>Say if you are willing to help in some other way, or at some other time</a:t>
            </a:r>
            <a:endParaRPr lang="en-GB" dirty="0">
              <a:latin typeface="+mj-lt"/>
            </a:endParaRPr>
          </a:p>
        </p:txBody>
      </p:sp>
      <p:pic>
        <p:nvPicPr>
          <p:cNvPr id="4" name="Picture 4">
            <a:extLst>
              <a:ext uri="{FF2B5EF4-FFF2-40B4-BE49-F238E27FC236}">
                <a16:creationId xmlns:a16="http://schemas.microsoft.com/office/drawing/2014/main" id="{064818CC-AFF9-41CD-81BB-F42C6904E8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a:xfrm>
            <a:off x="7169476" y="887760"/>
            <a:ext cx="1493838" cy="1524000"/>
          </a:xfrm>
          <a:prstGeom prst="rect">
            <a:avLst/>
          </a:prstGeom>
        </p:spPr>
      </p:pic>
    </p:spTree>
    <p:extLst>
      <p:ext uri="{BB962C8B-B14F-4D97-AF65-F5344CB8AC3E}">
        <p14:creationId xmlns:p14="http://schemas.microsoft.com/office/powerpoint/2010/main" val="32879882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conflict_resolution">
            <a:extLst>
              <a:ext uri="{FF2B5EF4-FFF2-40B4-BE49-F238E27FC236}">
                <a16:creationId xmlns:a16="http://schemas.microsoft.com/office/drawing/2014/main" id="{8D77DD1D-4CAB-44FA-A7C3-66F4A4C498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a:xfrm>
            <a:off x="6372200" y="2204863"/>
            <a:ext cx="2675296" cy="3016641"/>
          </a:xfrm>
          <a:prstGeom prst="rect">
            <a:avLst/>
          </a:prstGeom>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Title 1">
            <a:extLst>
              <a:ext uri="{FF2B5EF4-FFF2-40B4-BE49-F238E27FC236}">
                <a16:creationId xmlns:a16="http://schemas.microsoft.com/office/drawing/2014/main" id="{0D33C5F9-02E1-4679-AB68-0BD8227743E3}"/>
              </a:ext>
            </a:extLst>
          </p:cNvPr>
          <p:cNvSpPr>
            <a:spLocks noGrp="1"/>
          </p:cNvSpPr>
          <p:nvPr>
            <p:ph type="title"/>
          </p:nvPr>
        </p:nvSpPr>
        <p:spPr/>
        <p:txBody>
          <a:bodyPr/>
          <a:lstStyle/>
          <a:p>
            <a:r>
              <a:rPr lang="en-GB" dirty="0"/>
              <a:t>Conflict - Refresher</a:t>
            </a:r>
          </a:p>
        </p:txBody>
      </p:sp>
      <p:sp>
        <p:nvSpPr>
          <p:cNvPr id="3" name="Content Placeholder 2">
            <a:extLst>
              <a:ext uri="{FF2B5EF4-FFF2-40B4-BE49-F238E27FC236}">
                <a16:creationId xmlns:a16="http://schemas.microsoft.com/office/drawing/2014/main" id="{FED145E9-60D1-4611-8880-9D096658F684}"/>
              </a:ext>
            </a:extLst>
          </p:cNvPr>
          <p:cNvSpPr>
            <a:spLocks noGrp="1"/>
          </p:cNvSpPr>
          <p:nvPr>
            <p:ph idx="1"/>
          </p:nvPr>
        </p:nvSpPr>
        <p:spPr>
          <a:xfrm>
            <a:off x="457200" y="1600201"/>
            <a:ext cx="6563072" cy="3917032"/>
          </a:xfrm>
        </p:spPr>
        <p:txBody>
          <a:bodyPr/>
          <a:lstStyle/>
          <a:p>
            <a:r>
              <a:rPr lang="en-GB" altLang="en-US" dirty="0">
                <a:latin typeface="+mj-lt"/>
                <a:cs typeface="Arial" charset="0"/>
              </a:rPr>
              <a:t>Why do we encounter conflict within the workplace?</a:t>
            </a:r>
          </a:p>
          <a:p>
            <a:endParaRPr lang="en-GB" altLang="en-US" sz="800" dirty="0">
              <a:latin typeface="+mj-lt"/>
              <a:cs typeface="Arial" charset="0"/>
            </a:endParaRPr>
          </a:p>
          <a:p>
            <a:r>
              <a:rPr lang="en-GB" altLang="en-US" dirty="0">
                <a:latin typeface="+mj-lt"/>
                <a:cs typeface="Arial" charset="0"/>
              </a:rPr>
              <a:t>Who contributes to conflict?</a:t>
            </a:r>
          </a:p>
          <a:p>
            <a:endParaRPr lang="en-GB" altLang="en-US" sz="800" dirty="0">
              <a:latin typeface="+mj-lt"/>
              <a:cs typeface="Arial" charset="0"/>
            </a:endParaRPr>
          </a:p>
          <a:p>
            <a:r>
              <a:rPr lang="en-GB" altLang="en-US" dirty="0">
                <a:latin typeface="+mj-lt"/>
                <a:cs typeface="Arial" charset="0"/>
              </a:rPr>
              <a:t>How does it make us feel?</a:t>
            </a:r>
          </a:p>
          <a:p>
            <a:endParaRPr lang="en-GB" altLang="en-US" sz="800" dirty="0">
              <a:latin typeface="+mj-lt"/>
              <a:cs typeface="Arial" charset="0"/>
            </a:endParaRPr>
          </a:p>
          <a:p>
            <a:r>
              <a:rPr lang="en-GB" altLang="en-US" dirty="0">
                <a:latin typeface="+mj-lt"/>
                <a:cs typeface="Arial" charset="0"/>
              </a:rPr>
              <a:t>What can we do to resolve conflict?</a:t>
            </a:r>
          </a:p>
          <a:p>
            <a:endParaRPr lang="en-GB" dirty="0">
              <a:latin typeface="+mj-lt"/>
            </a:endParaRPr>
          </a:p>
        </p:txBody>
      </p:sp>
    </p:spTree>
    <p:extLst>
      <p:ext uri="{BB962C8B-B14F-4D97-AF65-F5344CB8AC3E}">
        <p14:creationId xmlns:p14="http://schemas.microsoft.com/office/powerpoint/2010/main" val="11024827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C7EFACC-E8B9-447B-8804-B61012FDE83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36253" y="1201310"/>
            <a:ext cx="6871493" cy="4455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E8F59914-9162-433A-BF97-9BB21D96EBCC}"/>
              </a:ext>
            </a:extLst>
          </p:cNvPr>
          <p:cNvSpPr>
            <a:spLocks noGrp="1"/>
          </p:cNvSpPr>
          <p:nvPr>
            <p:ph type="title"/>
          </p:nvPr>
        </p:nvSpPr>
        <p:spPr>
          <a:xfrm>
            <a:off x="457200" y="274638"/>
            <a:ext cx="8229600" cy="706090"/>
          </a:xfrm>
        </p:spPr>
        <p:txBody>
          <a:bodyPr>
            <a:normAutofit fontScale="90000"/>
          </a:bodyPr>
          <a:lstStyle/>
          <a:p>
            <a:r>
              <a:rPr lang="en-GB" dirty="0"/>
              <a:t>Conflict</a:t>
            </a:r>
          </a:p>
        </p:txBody>
      </p:sp>
      <p:sp>
        <p:nvSpPr>
          <p:cNvPr id="4" name="TextBox 7">
            <a:extLst>
              <a:ext uri="{FF2B5EF4-FFF2-40B4-BE49-F238E27FC236}">
                <a16:creationId xmlns:a16="http://schemas.microsoft.com/office/drawing/2014/main" id="{AD79614A-8824-4E27-8927-F9147DA0BA3E}"/>
              </a:ext>
            </a:extLst>
          </p:cNvPr>
          <p:cNvSpPr txBox="1">
            <a:spLocks noChangeArrowheads="1"/>
          </p:cNvSpPr>
          <p:nvPr/>
        </p:nvSpPr>
        <p:spPr bwMode="auto">
          <a:xfrm>
            <a:off x="2206173" y="2924944"/>
            <a:ext cx="4731654" cy="1938992"/>
          </a:xfrm>
          <a:prstGeom prst="rect">
            <a:avLst/>
          </a:prstGeom>
          <a:noFill/>
          <a:ln>
            <a:noFill/>
          </a:ln>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GB" altLang="en-US" sz="2000" dirty="0">
                <a:solidFill>
                  <a:schemeClr val="bg1"/>
                </a:solidFill>
              </a:rPr>
              <a:t>Perceptions</a:t>
            </a:r>
          </a:p>
          <a:p>
            <a:pPr algn="ctr" eaLnBrk="1" hangingPunct="1"/>
            <a:r>
              <a:rPr lang="en-GB" altLang="en-US" sz="2000" dirty="0">
                <a:solidFill>
                  <a:schemeClr val="bg1"/>
                </a:solidFill>
                <a:latin typeface="Baskerville Old Face" pitchFamily="18" charset="0"/>
              </a:rPr>
              <a:t>Attitudes</a:t>
            </a:r>
            <a:r>
              <a:rPr lang="en-GB" altLang="en-US" sz="2000" dirty="0">
                <a:solidFill>
                  <a:schemeClr val="bg1"/>
                </a:solidFill>
              </a:rPr>
              <a:t>  </a:t>
            </a:r>
            <a:r>
              <a:rPr lang="en-GB" altLang="en-US" sz="2000" dirty="0">
                <a:solidFill>
                  <a:schemeClr val="bg1"/>
                </a:solidFill>
                <a:latin typeface="Baveuse" pitchFamily="2" charset="0"/>
              </a:rPr>
              <a:t>Values</a:t>
            </a:r>
            <a:r>
              <a:rPr lang="en-GB" altLang="en-US" sz="2000" dirty="0">
                <a:solidFill>
                  <a:schemeClr val="bg1"/>
                </a:solidFill>
              </a:rPr>
              <a:t> </a:t>
            </a:r>
            <a:r>
              <a:rPr lang="en-GB" altLang="en-US" sz="2000" dirty="0">
                <a:solidFill>
                  <a:schemeClr val="bg1"/>
                </a:solidFill>
                <a:latin typeface="Blackadder ITC" pitchFamily="82" charset="0"/>
              </a:rPr>
              <a:t>Culture</a:t>
            </a:r>
          </a:p>
          <a:p>
            <a:pPr algn="ctr" eaLnBrk="1" hangingPunct="1"/>
            <a:r>
              <a:rPr lang="en-GB" altLang="en-US" sz="2000" dirty="0">
                <a:solidFill>
                  <a:schemeClr val="bg1"/>
                </a:solidFill>
                <a:latin typeface="Boopee" pitchFamily="2" charset="0"/>
              </a:rPr>
              <a:t>Interests</a:t>
            </a:r>
            <a:r>
              <a:rPr lang="en-GB" altLang="en-US" sz="2000" dirty="0">
                <a:solidFill>
                  <a:schemeClr val="bg1"/>
                </a:solidFill>
              </a:rPr>
              <a:t>    </a:t>
            </a:r>
            <a:r>
              <a:rPr lang="en-GB" altLang="en-US" sz="2000" dirty="0">
                <a:solidFill>
                  <a:schemeClr val="bg1"/>
                </a:solidFill>
                <a:latin typeface="Cooper Black" pitchFamily="18" charset="0"/>
              </a:rPr>
              <a:t>Gender</a:t>
            </a:r>
            <a:r>
              <a:rPr lang="en-GB" altLang="en-US" sz="2000" dirty="0">
                <a:solidFill>
                  <a:schemeClr val="bg1"/>
                </a:solidFill>
              </a:rPr>
              <a:t>    </a:t>
            </a:r>
            <a:r>
              <a:rPr lang="en-GB" altLang="en-US" sz="2000" dirty="0">
                <a:solidFill>
                  <a:schemeClr val="bg1"/>
                </a:solidFill>
                <a:latin typeface="Curlz MT" pitchFamily="82" charset="0"/>
              </a:rPr>
              <a:t>Style</a:t>
            </a:r>
          </a:p>
          <a:p>
            <a:pPr algn="ctr" eaLnBrk="1" hangingPunct="1"/>
            <a:r>
              <a:rPr lang="en-GB" altLang="en-US" sz="2000" dirty="0">
                <a:solidFill>
                  <a:schemeClr val="bg1"/>
                </a:solidFill>
                <a:latin typeface="Copperplate Gothic Bold" pitchFamily="34" charset="0"/>
              </a:rPr>
              <a:t>Communication</a:t>
            </a:r>
            <a:r>
              <a:rPr lang="en-GB" altLang="en-US" sz="2000" dirty="0">
                <a:solidFill>
                  <a:schemeClr val="bg1"/>
                </a:solidFill>
              </a:rPr>
              <a:t>   </a:t>
            </a:r>
            <a:r>
              <a:rPr lang="en-GB" altLang="en-US" sz="2000" dirty="0">
                <a:solidFill>
                  <a:schemeClr val="bg1"/>
                </a:solidFill>
                <a:latin typeface="FangSong" pitchFamily="49" charset="-122"/>
                <a:ea typeface="FangSong" pitchFamily="49" charset="-122"/>
              </a:rPr>
              <a:t>Feelings</a:t>
            </a:r>
          </a:p>
          <a:p>
            <a:pPr algn="ctr" eaLnBrk="1" hangingPunct="1"/>
            <a:r>
              <a:rPr lang="en-GB" altLang="en-US" sz="2000" dirty="0">
                <a:solidFill>
                  <a:schemeClr val="bg1"/>
                </a:solidFill>
                <a:latin typeface="Forte" pitchFamily="66" charset="0"/>
              </a:rPr>
              <a:t>Needs</a:t>
            </a:r>
            <a:r>
              <a:rPr lang="en-GB" altLang="en-US" sz="2000" dirty="0">
                <a:solidFill>
                  <a:schemeClr val="bg1"/>
                </a:solidFill>
              </a:rPr>
              <a:t>    </a:t>
            </a:r>
            <a:r>
              <a:rPr lang="en-GB" altLang="en-US" sz="2000" dirty="0">
                <a:solidFill>
                  <a:schemeClr val="bg1"/>
                </a:solidFill>
                <a:latin typeface="Gulim" pitchFamily="34" charset="-127"/>
                <a:ea typeface="Gulim" pitchFamily="34" charset="-127"/>
              </a:rPr>
              <a:t>Mood</a:t>
            </a:r>
            <a:r>
              <a:rPr lang="en-GB" altLang="en-US" sz="2000" dirty="0">
                <a:solidFill>
                  <a:schemeClr val="bg1"/>
                </a:solidFill>
              </a:rPr>
              <a:t>    </a:t>
            </a:r>
            <a:r>
              <a:rPr lang="en-GB" altLang="en-US" sz="2000" dirty="0">
                <a:solidFill>
                  <a:schemeClr val="bg1"/>
                </a:solidFill>
                <a:latin typeface="Harlow Solid Italic" pitchFamily="82" charset="0"/>
              </a:rPr>
              <a:t>Expectations</a:t>
            </a:r>
          </a:p>
          <a:p>
            <a:pPr algn="ctr" eaLnBrk="1" hangingPunct="1"/>
            <a:r>
              <a:rPr lang="en-GB" altLang="en-US" sz="2000" dirty="0">
                <a:solidFill>
                  <a:schemeClr val="bg1"/>
                </a:solidFill>
                <a:latin typeface="Jokerman" pitchFamily="82" charset="0"/>
              </a:rPr>
              <a:t>Assumptions</a:t>
            </a:r>
            <a:r>
              <a:rPr lang="en-GB" altLang="en-US" sz="2000" dirty="0">
                <a:solidFill>
                  <a:schemeClr val="bg1"/>
                </a:solidFill>
              </a:rPr>
              <a:t>    </a:t>
            </a:r>
            <a:r>
              <a:rPr lang="en-GB" altLang="en-US" sz="2000" dirty="0">
                <a:solidFill>
                  <a:schemeClr val="bg1"/>
                </a:solidFill>
                <a:latin typeface="Ravie" pitchFamily="82" charset="0"/>
              </a:rPr>
              <a:t>Suspicions</a:t>
            </a:r>
          </a:p>
        </p:txBody>
      </p:sp>
      <p:cxnSp>
        <p:nvCxnSpPr>
          <p:cNvPr id="6" name="Straight Connector 5">
            <a:extLst>
              <a:ext uri="{FF2B5EF4-FFF2-40B4-BE49-F238E27FC236}">
                <a16:creationId xmlns:a16="http://schemas.microsoft.com/office/drawing/2014/main" id="{6DD29758-28F2-40A9-B9FD-0C7273E3DBE0}"/>
              </a:ext>
            </a:extLst>
          </p:cNvPr>
          <p:cNvCxnSpPr>
            <a:cxnSpLocks/>
          </p:cNvCxnSpPr>
          <p:nvPr/>
        </p:nvCxnSpPr>
        <p:spPr>
          <a:xfrm>
            <a:off x="29491" y="1955972"/>
            <a:ext cx="9114509" cy="71437"/>
          </a:xfrm>
          <a:prstGeom prst="line">
            <a:avLst/>
          </a:prstGeom>
          <a:ln w="38100">
            <a:solidFill>
              <a:srgbClr val="0070C0"/>
            </a:solidFill>
            <a:prstDash val="solid"/>
          </a:ln>
        </p:spPr>
        <p:style>
          <a:lnRef idx="1">
            <a:schemeClr val="accent1"/>
          </a:lnRef>
          <a:fillRef idx="0">
            <a:schemeClr val="accent1"/>
          </a:fillRef>
          <a:effectRef idx="0">
            <a:schemeClr val="accent1"/>
          </a:effectRef>
          <a:fontRef idx="minor">
            <a:schemeClr val="tx1"/>
          </a:fontRef>
        </p:style>
      </p:cxnSp>
      <p:sp>
        <p:nvSpPr>
          <p:cNvPr id="8" name="TextBox 5">
            <a:extLst>
              <a:ext uri="{FF2B5EF4-FFF2-40B4-BE49-F238E27FC236}">
                <a16:creationId xmlns:a16="http://schemas.microsoft.com/office/drawing/2014/main" id="{AA15E805-C577-43AB-8806-9C55D5037ED6}"/>
              </a:ext>
            </a:extLst>
          </p:cNvPr>
          <p:cNvSpPr txBox="1">
            <a:spLocks noChangeArrowheads="1"/>
          </p:cNvSpPr>
          <p:nvPr/>
        </p:nvSpPr>
        <p:spPr bwMode="auto">
          <a:xfrm>
            <a:off x="470101" y="1319523"/>
            <a:ext cx="605901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800" dirty="0">
                <a:latin typeface="+mj-lt"/>
              </a:rPr>
              <a:t>What you see         </a:t>
            </a:r>
            <a:r>
              <a:rPr lang="en-GB" altLang="en-US" sz="4000" b="1" i="1" dirty="0">
                <a:solidFill>
                  <a:srgbClr val="FF0000"/>
                </a:solidFill>
                <a:latin typeface="+mj-lt"/>
              </a:rPr>
              <a:t>The Event</a:t>
            </a:r>
          </a:p>
        </p:txBody>
      </p:sp>
      <p:sp>
        <p:nvSpPr>
          <p:cNvPr id="9" name="TextBox 5">
            <a:extLst>
              <a:ext uri="{FF2B5EF4-FFF2-40B4-BE49-F238E27FC236}">
                <a16:creationId xmlns:a16="http://schemas.microsoft.com/office/drawing/2014/main" id="{D5A5E957-5902-4A14-9CEB-C5AEA82C7AF9}"/>
              </a:ext>
            </a:extLst>
          </p:cNvPr>
          <p:cNvSpPr txBox="1">
            <a:spLocks noChangeArrowheads="1"/>
          </p:cNvSpPr>
          <p:nvPr/>
        </p:nvSpPr>
        <p:spPr bwMode="auto">
          <a:xfrm>
            <a:off x="6732240" y="1994560"/>
            <a:ext cx="28924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800" dirty="0">
                <a:latin typeface="+mj-lt"/>
              </a:rPr>
              <a:t>What you </a:t>
            </a:r>
            <a:r>
              <a:rPr lang="en-GB" altLang="en-US" sz="2800" b="1" i="1" dirty="0">
                <a:latin typeface="+mj-lt"/>
              </a:rPr>
              <a:t>get!</a:t>
            </a:r>
          </a:p>
        </p:txBody>
      </p:sp>
    </p:spTree>
    <p:extLst>
      <p:ext uri="{BB962C8B-B14F-4D97-AF65-F5344CB8AC3E}">
        <p14:creationId xmlns:p14="http://schemas.microsoft.com/office/powerpoint/2010/main" val="5654795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41759-482B-4804-9068-5913364BA30C}"/>
              </a:ext>
            </a:extLst>
          </p:cNvPr>
          <p:cNvSpPr>
            <a:spLocks noGrp="1"/>
          </p:cNvSpPr>
          <p:nvPr>
            <p:ph type="title"/>
          </p:nvPr>
        </p:nvSpPr>
        <p:spPr/>
        <p:txBody>
          <a:bodyPr/>
          <a:lstStyle/>
          <a:p>
            <a:r>
              <a:rPr lang="en-GB" dirty="0">
                <a:cs typeface="Arial" panose="020B0604020202020204" pitchFamily="34" charset="0"/>
              </a:rPr>
              <a:t>Can You Manage Conflict?</a:t>
            </a:r>
            <a:endParaRPr lang="en-GB" dirty="0"/>
          </a:p>
        </p:txBody>
      </p:sp>
      <p:sp>
        <p:nvSpPr>
          <p:cNvPr id="3" name="Content Placeholder 2">
            <a:extLst>
              <a:ext uri="{FF2B5EF4-FFF2-40B4-BE49-F238E27FC236}">
                <a16:creationId xmlns:a16="http://schemas.microsoft.com/office/drawing/2014/main" id="{A4118893-F1B3-40EB-82EF-20AB078DC5E7}"/>
              </a:ext>
            </a:extLst>
          </p:cNvPr>
          <p:cNvSpPr>
            <a:spLocks noGrp="1"/>
          </p:cNvSpPr>
          <p:nvPr>
            <p:ph idx="1"/>
          </p:nvPr>
        </p:nvSpPr>
        <p:spPr/>
        <p:txBody>
          <a:bodyPr/>
          <a:lstStyle/>
          <a:p>
            <a:r>
              <a:rPr lang="en-GB" altLang="en-US" dirty="0">
                <a:latin typeface="+mj-lt"/>
                <a:cs typeface="Arial" charset="0"/>
              </a:rPr>
              <a:t>Did you complete the questionnaire </a:t>
            </a:r>
            <a:r>
              <a:rPr lang="en-GB" altLang="en-US" i="1" dirty="0">
                <a:latin typeface="+mj-lt"/>
                <a:cs typeface="Arial" charset="0"/>
              </a:rPr>
              <a:t>truthfully!</a:t>
            </a:r>
          </a:p>
          <a:p>
            <a:endParaRPr lang="en-GB" altLang="en-US" sz="1400" dirty="0">
              <a:latin typeface="+mj-lt"/>
              <a:cs typeface="Arial" charset="0"/>
            </a:endParaRPr>
          </a:p>
          <a:p>
            <a:pPr marL="0" indent="0">
              <a:buNone/>
            </a:pPr>
            <a:endParaRPr lang="en-GB" dirty="0"/>
          </a:p>
        </p:txBody>
      </p:sp>
      <p:pic>
        <p:nvPicPr>
          <p:cNvPr id="4" name="Picture 4">
            <a:extLst>
              <a:ext uri="{FF2B5EF4-FFF2-40B4-BE49-F238E27FC236}">
                <a16:creationId xmlns:a16="http://schemas.microsoft.com/office/drawing/2014/main" id="{F83A4588-1406-4E75-98D4-26A5F1B507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a:xfrm>
            <a:off x="2483768" y="2949325"/>
            <a:ext cx="3975100" cy="2582863"/>
          </a:xfrm>
          <a:prstGeom prst="rect">
            <a:avLst/>
          </a:prstGeom>
        </p:spPr>
      </p:pic>
    </p:spTree>
    <p:extLst>
      <p:ext uri="{BB962C8B-B14F-4D97-AF65-F5344CB8AC3E}">
        <p14:creationId xmlns:p14="http://schemas.microsoft.com/office/powerpoint/2010/main" val="3299736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8BACA9F-C06D-4BAA-99D3-1F68981158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
            <a:ext cx="8352928" cy="5447466"/>
          </a:xfrm>
          <a:prstGeom prst="rect">
            <a:avLst/>
          </a:prstGeom>
        </p:spPr>
      </p:pic>
    </p:spTree>
    <p:extLst>
      <p:ext uri="{BB962C8B-B14F-4D97-AF65-F5344CB8AC3E}">
        <p14:creationId xmlns:p14="http://schemas.microsoft.com/office/powerpoint/2010/main" val="27400017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8AE327-A26E-4D59-B60F-86757AC15A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36" y="338367"/>
            <a:ext cx="8064896" cy="5322881"/>
          </a:xfrm>
          <a:prstGeom prst="rect">
            <a:avLst/>
          </a:prstGeom>
        </p:spPr>
      </p:pic>
    </p:spTree>
    <p:extLst>
      <p:ext uri="{BB962C8B-B14F-4D97-AF65-F5344CB8AC3E}">
        <p14:creationId xmlns:p14="http://schemas.microsoft.com/office/powerpoint/2010/main" val="32988646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9A813-CAD0-4C35-B64E-3139A4F563E7}"/>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9165D42A-B64A-46F3-AEFC-460F1DF4C2B9}"/>
              </a:ext>
            </a:extLst>
          </p:cNvPr>
          <p:cNvSpPr>
            <a:spLocks noGrp="1"/>
          </p:cNvSpPr>
          <p:nvPr>
            <p:ph idx="1"/>
          </p:nvPr>
        </p:nvSpPr>
        <p:spPr/>
        <p:txBody>
          <a:bodyPr/>
          <a:lstStyle/>
          <a:p>
            <a:r>
              <a:rPr lang="en-GB" dirty="0"/>
              <a:t>Take 5 minutes to reflect on the day and summarise your learning from today.</a:t>
            </a:r>
          </a:p>
          <a:p>
            <a:endParaRPr lang="en-GB" dirty="0"/>
          </a:p>
        </p:txBody>
      </p:sp>
    </p:spTree>
    <p:extLst>
      <p:ext uri="{BB962C8B-B14F-4D97-AF65-F5344CB8AC3E}">
        <p14:creationId xmlns:p14="http://schemas.microsoft.com/office/powerpoint/2010/main" val="22552906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14784-D93C-4692-A915-F14000829F55}"/>
              </a:ext>
            </a:extLst>
          </p:cNvPr>
          <p:cNvSpPr>
            <a:spLocks noGrp="1"/>
          </p:cNvSpPr>
          <p:nvPr>
            <p:ph type="title"/>
          </p:nvPr>
        </p:nvSpPr>
        <p:spPr/>
        <p:txBody>
          <a:bodyPr/>
          <a:lstStyle/>
          <a:p>
            <a:r>
              <a:rPr lang="en-GB" dirty="0"/>
              <a:t>Further Research</a:t>
            </a:r>
          </a:p>
        </p:txBody>
      </p:sp>
      <p:sp>
        <p:nvSpPr>
          <p:cNvPr id="3" name="Content Placeholder 2">
            <a:extLst>
              <a:ext uri="{FF2B5EF4-FFF2-40B4-BE49-F238E27FC236}">
                <a16:creationId xmlns:a16="http://schemas.microsoft.com/office/drawing/2014/main" id="{620822D7-0A87-491C-965B-F3329710D69D}"/>
              </a:ext>
            </a:extLst>
          </p:cNvPr>
          <p:cNvSpPr>
            <a:spLocks noGrp="1"/>
          </p:cNvSpPr>
          <p:nvPr>
            <p:ph idx="1"/>
          </p:nvPr>
        </p:nvSpPr>
        <p:spPr/>
        <p:txBody>
          <a:bodyPr>
            <a:normAutofit/>
          </a:bodyPr>
          <a:lstStyle/>
          <a:p>
            <a:pPr marL="0" indent="0">
              <a:buFont typeface="Arial" charset="0"/>
              <a:buNone/>
            </a:pPr>
            <a:r>
              <a:rPr lang="en-GB" altLang="en-US" dirty="0">
                <a:latin typeface="Arial" charset="0"/>
                <a:cs typeface="Arial" charset="0"/>
              </a:rPr>
              <a:t>Join a free Online Survey tool website </a:t>
            </a:r>
          </a:p>
          <a:p>
            <a:pPr marL="0" indent="0">
              <a:buFont typeface="Arial" charset="0"/>
              <a:buNone/>
            </a:pPr>
            <a:r>
              <a:rPr lang="en-GB" altLang="en-US" dirty="0">
                <a:latin typeface="Arial" charset="0"/>
                <a:cs typeface="Arial" charset="0"/>
              </a:rPr>
              <a:t>(some options shown below) and set up a questionnaire for Communication: </a:t>
            </a:r>
          </a:p>
          <a:p>
            <a:pPr marL="0" indent="0">
              <a:buFont typeface="Arial" charset="0"/>
              <a:buNone/>
            </a:pPr>
            <a:r>
              <a:rPr lang="en-GB" altLang="en-US" dirty="0">
                <a:latin typeface="Arial" charset="0"/>
                <a:cs typeface="Arial" charset="0"/>
                <a:hlinkClick r:id="rId3"/>
              </a:rPr>
              <a:t>Freeonlinesurveys.com</a:t>
            </a:r>
          </a:p>
          <a:p>
            <a:pPr marL="0" indent="0">
              <a:buFont typeface="Arial" charset="0"/>
              <a:buNone/>
            </a:pPr>
            <a:r>
              <a:rPr lang="en-GB" altLang="en-US" dirty="0">
                <a:latin typeface="Arial" charset="0"/>
                <a:cs typeface="Arial" charset="0"/>
                <a:hlinkClick r:id="rId4"/>
              </a:rPr>
              <a:t>Surveymonkey.com</a:t>
            </a:r>
            <a:endParaRPr lang="en-GB" altLang="en-US" dirty="0">
              <a:latin typeface="Arial" charset="0"/>
              <a:cs typeface="Arial" charset="0"/>
            </a:endParaRPr>
          </a:p>
          <a:p>
            <a:pPr marL="0" indent="0">
              <a:buFont typeface="Arial" charset="0"/>
              <a:buNone/>
            </a:pPr>
            <a:r>
              <a:rPr lang="en-GB" altLang="en-US" dirty="0">
                <a:latin typeface="Arial" charset="0"/>
                <a:cs typeface="Arial" charset="0"/>
                <a:hlinkClick r:id="rId3"/>
              </a:rPr>
              <a:t>Freeonlinesurveys.co.uk                    </a:t>
            </a:r>
            <a:endParaRPr lang="en-GB" altLang="en-US" dirty="0">
              <a:latin typeface="Arial" charset="0"/>
              <a:cs typeface="Arial" charset="0"/>
            </a:endParaRPr>
          </a:p>
          <a:p>
            <a:endParaRPr lang="en-GB" dirty="0"/>
          </a:p>
        </p:txBody>
      </p:sp>
    </p:spTree>
    <p:extLst>
      <p:ext uri="{BB962C8B-B14F-4D97-AF65-F5344CB8AC3E}">
        <p14:creationId xmlns:p14="http://schemas.microsoft.com/office/powerpoint/2010/main" val="80710427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9" ma:contentTypeDescription="Create a new document." ma:contentTypeScope="" ma:versionID="142fd32927fab01806cdd50cf4adbc7b">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c36eac7e71a9b171dd4dade9fcdf8e4b"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6324477-CCAC-42DF-8ABD-84053944C3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6716c4-314f-46c1-b01e-5a44c61897d8"/>
    <ds:schemaRef ds:uri="a908d394-d138-480e-87a3-ff44c37f99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schemas.openxmlformats.org/package/2006/metadata/core-properties"/>
    <ds:schemaRef ds:uri="f66716c4-314f-46c1-b01e-5a44c61897d8"/>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a908d394-d138-480e-87a3-ff44c37f991a"/>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769</TotalTime>
  <Words>5061</Words>
  <Application>Microsoft Office PowerPoint</Application>
  <PresentationFormat>On-screen Show (4:3)</PresentationFormat>
  <Paragraphs>723</Paragraphs>
  <Slides>44</Slides>
  <Notes>28</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44</vt:i4>
      </vt:variant>
    </vt:vector>
  </HeadingPairs>
  <TitlesOfParts>
    <vt:vector size="62" baseType="lpstr">
      <vt:lpstr>FangSong</vt:lpstr>
      <vt:lpstr>Gulim</vt:lpstr>
      <vt:lpstr>Arial</vt:lpstr>
      <vt:lpstr>Baskerville Old Face</vt:lpstr>
      <vt:lpstr>Baveuse</vt:lpstr>
      <vt:lpstr>Blackadder ITC</vt:lpstr>
      <vt:lpstr>Boopee</vt:lpstr>
      <vt:lpstr>Calibri</vt:lpstr>
      <vt:lpstr>Cooper Black</vt:lpstr>
      <vt:lpstr>Copperplate Gothic Bold</vt:lpstr>
      <vt:lpstr>Curlz MT</vt:lpstr>
      <vt:lpstr>Forte</vt:lpstr>
      <vt:lpstr>Harlow Solid Italic</vt:lpstr>
      <vt:lpstr>Jokerman</vt:lpstr>
      <vt:lpstr>Myriad Pro</vt:lpstr>
      <vt:lpstr>Ravie</vt:lpstr>
      <vt:lpstr>Tahoma</vt:lpstr>
      <vt:lpstr>20140311PresentationUWTSDTemplate</vt:lpstr>
      <vt:lpstr>CertHE Skills for the Workplace Module: BMSK4002</vt:lpstr>
      <vt:lpstr>Overview of Workshop</vt:lpstr>
      <vt:lpstr>What is Communication?</vt:lpstr>
      <vt:lpstr>What is Communication?</vt:lpstr>
      <vt:lpstr>Aim &amp; objectives</vt:lpstr>
      <vt:lpstr>PowerPoint Presentation</vt:lpstr>
      <vt:lpstr>The Elements of Communication</vt:lpstr>
      <vt:lpstr>Are We Good Communicators</vt:lpstr>
      <vt:lpstr>Communication Hippo!</vt:lpstr>
      <vt:lpstr>Non Verbal Communication</vt:lpstr>
      <vt:lpstr>Language %</vt:lpstr>
      <vt:lpstr>Barriers to Communication</vt:lpstr>
      <vt:lpstr>Barriers to Communication</vt:lpstr>
      <vt:lpstr>Barriers To Communication</vt:lpstr>
      <vt:lpstr>Communication Barriers</vt:lpstr>
      <vt:lpstr>Covey’s Circle of Influence/Circle of Concern model </vt:lpstr>
      <vt:lpstr>Communication Barriers</vt:lpstr>
      <vt:lpstr>Communication Barriers</vt:lpstr>
      <vt:lpstr>Listening Levels</vt:lpstr>
      <vt:lpstr>Robber Exercise</vt:lpstr>
      <vt:lpstr>The Story</vt:lpstr>
      <vt:lpstr>PowerPoint Presentation</vt:lpstr>
      <vt:lpstr>PowerPoint Presentation</vt:lpstr>
      <vt:lpstr>Robber Exercise</vt:lpstr>
      <vt:lpstr>PowerPoint Presentation</vt:lpstr>
      <vt:lpstr>And, finally……..</vt:lpstr>
      <vt:lpstr>Key Points - Listening</vt:lpstr>
      <vt:lpstr>Two Way Communication</vt:lpstr>
      <vt:lpstr>Communication Styles</vt:lpstr>
      <vt:lpstr>Forms of Communication?</vt:lpstr>
      <vt:lpstr>Communication &amp; Teams</vt:lpstr>
      <vt:lpstr>Team Communication</vt:lpstr>
      <vt:lpstr>Dealing with Difficult Communication</vt:lpstr>
      <vt:lpstr>Aggression</vt:lpstr>
      <vt:lpstr>Face to Face</vt:lpstr>
      <vt:lpstr>Via the Phone</vt:lpstr>
      <vt:lpstr>Giving Bad News</vt:lpstr>
      <vt:lpstr>Conflict - Refresher</vt:lpstr>
      <vt:lpstr>Conflict</vt:lpstr>
      <vt:lpstr>Can You Manage Conflict?</vt:lpstr>
      <vt:lpstr>PowerPoint Presentation</vt:lpstr>
      <vt:lpstr>PowerPoint Presentation</vt:lpstr>
      <vt:lpstr>Summary</vt:lpstr>
      <vt:lpstr>Further Research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Christian Felices</cp:lastModifiedBy>
  <cp:revision>19</cp:revision>
  <dcterms:created xsi:type="dcterms:W3CDTF">2015-04-14T15:21:28Z</dcterms:created>
  <dcterms:modified xsi:type="dcterms:W3CDTF">2019-03-05T22:53:07Z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