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sldIdLst>
    <p:sldId id="267" r:id="rId3"/>
    <p:sldId id="256" r:id="rId4"/>
    <p:sldId id="257" r:id="rId5"/>
    <p:sldId id="258"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62C618-6E2B-4C11-8D6F-793074226420}" type="datetimeFigureOut">
              <a:rPr lang="en-GB" smtClean="0"/>
              <a:t>01/12/2024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FDE7F8-65AA-4641-AA7D-81054E4F9570}" type="slidenum">
              <a:rPr lang="en-GB" smtClean="0"/>
              <a:t>‹#›</a:t>
            </a:fld>
            <a:endParaRPr lang="en-GB"/>
          </a:p>
        </p:txBody>
      </p:sp>
    </p:spTree>
    <p:extLst>
      <p:ext uri="{BB962C8B-B14F-4D97-AF65-F5344CB8AC3E}">
        <p14:creationId xmlns:p14="http://schemas.microsoft.com/office/powerpoint/2010/main" val="1117498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Language protocol- This is one of crucial aspects to overcome cultural aspects as learning values and language of Chinese culture will highly help in establishing effective  communication with them and this also helps in interpreting the meaning effectively.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Righteousness working- This is said to be the aspect in the Chinese working culture where working people need to be morally right and justifiable. This is mainly about acting with integrity in the organisation and ensuring that each individual stick to moral standards. The UK based business need to establish Righteousness working process to deal with Chinese form in an effective manner.</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FDCC1F3-9BDF-41F1-BB84-A1D47BC5196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4934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996 working culture- Chinese working culture are primarily associated with 996 working culture in which workers work from 9 a.m. to 9 P.m. which results into 72 hour working. This strategy highly drives productivity and innovation and evaluate nature of the modern working.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Constant communication structure that resolves conflicts- Conflict resolution is the Chinese working culture that deeply influenced with the cultural commitments and norms. In this aspect to avoid conflicts, individual tend to establish communication in an indirect ways in order to preserve harmonious working relationships. This approach highly works in maintaining effective social harmony and mutual respect among workers.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FDCC1F3-9BDF-41F1-BB84-A1D47BC5196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7218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Respect for the cultures- Communication exchange is not enough for better cultural negotiations, thus, culture awareness highly heads towards respect and value. People start supporting one another in the organisation who are more culturally aware. This highly helps in breaking cultural barriers and create respected and diverse community.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promotes leadership- having cultural awareness in the organisation highly benefits people in their management and leadership roles. This effectively helps in taking right decision in the organisation which also motivates employees to perform better. Organisation which possess right awareness about the cultures helps in developing feeling of acknowledge among employees.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Better workplace culture- Leaders in the organisation that are more aware about cultures promotes diverse working culture. This highly emphasis over equal and for working which helps in turning organisation into better workplace.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FDCC1F3-9BDF-41F1-BB84-A1D47BC5196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2740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Ozfidan</a:t>
            </a:r>
            <a:r>
              <a:rPr lang="en-GB" sz="1200" kern="1200" dirty="0">
                <a:solidFill>
                  <a:schemeClr val="tx1"/>
                </a:solidFill>
                <a:effectLst/>
                <a:latin typeface="+mn-lt"/>
                <a:ea typeface="+mn-ea"/>
                <a:cs typeface="+mn-cs"/>
              </a:rPr>
              <a:t>, B. and </a:t>
            </a:r>
            <a:r>
              <a:rPr lang="en-GB" sz="1200" kern="1200" dirty="0" err="1">
                <a:solidFill>
                  <a:schemeClr val="tx1"/>
                </a:solidFill>
                <a:effectLst/>
                <a:latin typeface="+mn-lt"/>
                <a:ea typeface="+mn-ea"/>
                <a:cs typeface="+mn-cs"/>
              </a:rPr>
              <a:t>Toprak</a:t>
            </a:r>
            <a:r>
              <a:rPr lang="en-GB" sz="1200" kern="1200" dirty="0">
                <a:solidFill>
                  <a:schemeClr val="tx1"/>
                </a:solidFill>
                <a:effectLst/>
                <a:latin typeface="+mn-lt"/>
                <a:ea typeface="+mn-ea"/>
                <a:cs typeface="+mn-cs"/>
              </a:rPr>
              <a:t>, M., 2020. Cultural awareness on a bilingual education: A mixed method study. Multicultural Learning and Teaching, 15(1), p.20170019.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Suki, N.M., Suki, N.M., Sharif, A., </a:t>
            </a:r>
            <a:r>
              <a:rPr lang="en-GB" sz="1200" kern="1200" dirty="0" err="1">
                <a:solidFill>
                  <a:schemeClr val="tx1"/>
                </a:solidFill>
                <a:effectLst/>
                <a:latin typeface="+mn-lt"/>
                <a:ea typeface="+mn-ea"/>
                <a:cs typeface="+mn-cs"/>
              </a:rPr>
              <a:t>Afshan</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Rexhepi</a:t>
            </a:r>
            <a:r>
              <a:rPr lang="en-GB" sz="1200" kern="1200" dirty="0">
                <a:solidFill>
                  <a:schemeClr val="tx1"/>
                </a:solidFill>
                <a:effectLst/>
                <a:latin typeface="+mn-lt"/>
                <a:ea typeface="+mn-ea"/>
                <a:cs typeface="+mn-cs"/>
              </a:rPr>
              <a:t>, G., 2023. Importance of green innovation for business sustainability: Identifying the key role of green intellectual capital and green SCM. Business Strategy and the Environment, 32(4), pp.1542-1558.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FDCC1F3-9BDF-41F1-BB84-A1D47BC5196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6129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3E2F2-2CBB-4634-B389-79E4CC1F37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5E5E20-719E-4EDA-AD9F-50C3CE5506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AD55AC-8A86-4D4A-9270-A7F12DBBF15E}"/>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5" name="Footer Placeholder 4">
            <a:extLst>
              <a:ext uri="{FF2B5EF4-FFF2-40B4-BE49-F238E27FC236}">
                <a16:creationId xmlns:a16="http://schemas.microsoft.com/office/drawing/2014/main" id="{4CC86F56-2F61-478C-BC19-897E07E211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37AD31-B03E-4E93-9B81-5ABCF6BC7717}"/>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1135390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C6FEC-F0D8-4DA7-A1A5-7BC10D3E46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9569E8-750E-4AB9-B601-610017015DF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A04D4D-2396-4A63-B683-4257B4A46ADD}"/>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5" name="Footer Placeholder 4">
            <a:extLst>
              <a:ext uri="{FF2B5EF4-FFF2-40B4-BE49-F238E27FC236}">
                <a16:creationId xmlns:a16="http://schemas.microsoft.com/office/drawing/2014/main" id="{3E9B2999-7275-443C-B617-F7F47B3B75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FDF63D-2762-4728-B475-2FB12750D5B1}"/>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942838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8554F-A6E2-4883-9E90-6DA15D5D09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7809C5-96A0-441C-BB4F-571D27439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4550D09-EDD2-42AA-8099-78C7A253CC02}"/>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5" name="Footer Placeholder 4">
            <a:extLst>
              <a:ext uri="{FF2B5EF4-FFF2-40B4-BE49-F238E27FC236}">
                <a16:creationId xmlns:a16="http://schemas.microsoft.com/office/drawing/2014/main" id="{4D94D75A-A07D-4476-A1BE-0C1DE31C88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BADC37-7715-4ED5-B5C7-1E773B2A8F69}"/>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1519798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366DB-72CA-4CA7-9C3B-CEBD566380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65D4D8-673C-482B-BD48-B8329427CE4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9BA117-A177-48E2-B5DD-8247AA391E0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91438D-8B12-474E-8B0C-6E91F8F5D53D}"/>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6" name="Footer Placeholder 5">
            <a:extLst>
              <a:ext uri="{FF2B5EF4-FFF2-40B4-BE49-F238E27FC236}">
                <a16:creationId xmlns:a16="http://schemas.microsoft.com/office/drawing/2014/main" id="{18E8E33A-1E1B-4EB0-B670-C9A23BE72E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5269F4-402B-4962-8F37-F61337B030C6}"/>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1181324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A09E-5FC5-4571-A09E-F462BCA88E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A1DA47-863C-434A-A2D6-6D98F5D7BA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7D1F5CA-E048-42F0-A718-5DB8A90DC47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8D4CEB-28C1-470D-8E3D-78E903CB29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F9426F7-B648-4923-BB61-C2F27CB9BB8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367BD5-E4A0-4976-8C07-C5A9D05B0FBB}"/>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8" name="Footer Placeholder 7">
            <a:extLst>
              <a:ext uri="{FF2B5EF4-FFF2-40B4-BE49-F238E27FC236}">
                <a16:creationId xmlns:a16="http://schemas.microsoft.com/office/drawing/2014/main" id="{4BC2DCC3-6CA8-49C6-AB22-85C7E887DE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1D6E01-23D3-4C52-B206-63170E80E400}"/>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3335118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B8356-A262-499D-9521-EB723DFD7F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BEB365-3B94-4AB3-9D0B-4387C4165FAF}"/>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4" name="Footer Placeholder 3">
            <a:extLst>
              <a:ext uri="{FF2B5EF4-FFF2-40B4-BE49-F238E27FC236}">
                <a16:creationId xmlns:a16="http://schemas.microsoft.com/office/drawing/2014/main" id="{4DBA545D-4577-431F-9E69-766E5C2395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D98DE3-60E9-47E2-BDA3-08631D84F979}"/>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541213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79AF5E-7747-4C4B-891B-1D2AAF4063B7}"/>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3" name="Footer Placeholder 2">
            <a:extLst>
              <a:ext uri="{FF2B5EF4-FFF2-40B4-BE49-F238E27FC236}">
                <a16:creationId xmlns:a16="http://schemas.microsoft.com/office/drawing/2014/main" id="{766660BF-5D19-408F-BFE6-88192C429F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4614F8-4205-419A-98E2-310BDFB96CA7}"/>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309608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EAC85-DBD9-4026-905F-8E9BD5AB4A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CCE6A7-BBA0-4C2F-93B2-9E95DBB986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74CB39-6B9E-4248-B93A-9FCF1058E0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18123E6-1261-45F7-915E-B3A7C934C62C}"/>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6" name="Footer Placeholder 5">
            <a:extLst>
              <a:ext uri="{FF2B5EF4-FFF2-40B4-BE49-F238E27FC236}">
                <a16:creationId xmlns:a16="http://schemas.microsoft.com/office/drawing/2014/main" id="{751D5311-FDFC-4BAA-B466-A3CE12BACC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AE7C22-9D58-40D5-9456-FED1E41918CD}"/>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1367179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DB54F-5979-4B7C-82D2-A5E4A79A29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01AE3A-38C9-40A0-90CA-017E8663B5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EA6127-B2E4-4036-BE60-5996DEACC4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589AB04-69F5-41E9-BC48-E3A0D7C5B1E6}"/>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6" name="Footer Placeholder 5">
            <a:extLst>
              <a:ext uri="{FF2B5EF4-FFF2-40B4-BE49-F238E27FC236}">
                <a16:creationId xmlns:a16="http://schemas.microsoft.com/office/drawing/2014/main" id="{35F19316-1EED-4E16-B211-30724BE48D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4C49C0-3768-437F-A43E-A557BE6A863B}"/>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553239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9ADF8-33D7-44D5-9138-315B590E9B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A3B3DA-36E2-407D-95EA-515DD617717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78B2BA-E912-48CC-803A-4829B55B8598}"/>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5" name="Footer Placeholder 4">
            <a:extLst>
              <a:ext uri="{FF2B5EF4-FFF2-40B4-BE49-F238E27FC236}">
                <a16:creationId xmlns:a16="http://schemas.microsoft.com/office/drawing/2014/main" id="{594560F9-540A-4CF3-AB43-CC37EF3EA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FD665-D901-4BEF-819B-E369FD7EF1E5}"/>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168224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058B67-28B2-46D6-BB74-F0B593F518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BF8039-E276-4E91-B9FA-A89D3CCC46B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E58C44-1C48-4E66-B832-CEAA70575FEF}"/>
              </a:ext>
            </a:extLst>
          </p:cNvPr>
          <p:cNvSpPr>
            <a:spLocks noGrp="1"/>
          </p:cNvSpPr>
          <p:nvPr>
            <p:ph type="dt" sz="half" idx="10"/>
          </p:nvPr>
        </p:nvSpPr>
        <p:spPr/>
        <p:txBody>
          <a:bodyPr/>
          <a:lstStyle/>
          <a:p>
            <a:fld id="{5EE9FAF2-6733-402B-B29E-351296CEB1AE}" type="datetimeFigureOut">
              <a:rPr lang="en-GB" smtClean="0"/>
              <a:t>01/12/2024</a:t>
            </a:fld>
            <a:endParaRPr lang="en-GB"/>
          </a:p>
        </p:txBody>
      </p:sp>
      <p:sp>
        <p:nvSpPr>
          <p:cNvPr id="5" name="Footer Placeholder 4">
            <a:extLst>
              <a:ext uri="{FF2B5EF4-FFF2-40B4-BE49-F238E27FC236}">
                <a16:creationId xmlns:a16="http://schemas.microsoft.com/office/drawing/2014/main" id="{5510A6A8-ADCA-4F76-BF3C-99E9AF8D47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BEA3E0-1C85-4EBC-93B5-30B414C19F32}"/>
              </a:ext>
            </a:extLst>
          </p:cNvPr>
          <p:cNvSpPr>
            <a:spLocks noGrp="1"/>
          </p:cNvSpPr>
          <p:nvPr>
            <p:ph type="sldNum" sz="quarter" idx="12"/>
          </p:nvPr>
        </p:nvSpPr>
        <p:spPr/>
        <p:txBody>
          <a:bodyPr/>
          <a:lstStyle/>
          <a:p>
            <a:fld id="{79C35464-B97C-4F80-AAE9-2AE38B2501D0}" type="slidenum">
              <a:rPr lang="en-GB" smtClean="0"/>
              <a:t>‹#›</a:t>
            </a:fld>
            <a:endParaRPr lang="en-GB"/>
          </a:p>
        </p:txBody>
      </p:sp>
    </p:spTree>
    <p:extLst>
      <p:ext uri="{BB962C8B-B14F-4D97-AF65-F5344CB8AC3E}">
        <p14:creationId xmlns:p14="http://schemas.microsoft.com/office/powerpoint/2010/main" val="4222150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12/1/2024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38642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363824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4637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06037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5429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8884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094746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098806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055898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745074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735611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882942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899085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532043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20537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605470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48200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A2266-0590-4324-A961-893DAEC9FF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F68CA0-3228-4552-A9E0-F9349CE9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11E93-1F2F-4522-A78F-006E2DC598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E9FAF2-6733-402B-B29E-351296CEB1AE}" type="datetimeFigureOut">
              <a:rPr lang="en-GB" smtClean="0"/>
              <a:t>01/12/2024</a:t>
            </a:fld>
            <a:endParaRPr lang="en-GB"/>
          </a:p>
        </p:txBody>
      </p:sp>
      <p:sp>
        <p:nvSpPr>
          <p:cNvPr id="5" name="Footer Placeholder 4">
            <a:extLst>
              <a:ext uri="{FF2B5EF4-FFF2-40B4-BE49-F238E27FC236}">
                <a16:creationId xmlns:a16="http://schemas.microsoft.com/office/drawing/2014/main" id="{CE479366-9C08-4716-AC95-39AF0DE6D5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DCB956-1A9A-43FF-849C-38E790D23D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C35464-B97C-4F80-AAE9-2AE38B2501D0}" type="slidenum">
              <a:rPr lang="en-GB" smtClean="0"/>
              <a:t>‹#›</a:t>
            </a:fld>
            <a:endParaRPr lang="en-GB"/>
          </a:p>
        </p:txBody>
      </p:sp>
    </p:spTree>
    <p:extLst>
      <p:ext uri="{BB962C8B-B14F-4D97-AF65-F5344CB8AC3E}">
        <p14:creationId xmlns:p14="http://schemas.microsoft.com/office/powerpoint/2010/main" val="35212452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12/1/2024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83231383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hyperlink" Target="#_Toc180420451"/><Relationship Id="rId3" Type="http://schemas.openxmlformats.org/officeDocument/2006/relationships/hyperlink" Target="#_Toc180420446"/><Relationship Id="rId7" Type="http://schemas.openxmlformats.org/officeDocument/2006/relationships/hyperlink" Target="#_Toc180420450"/><Relationship Id="rId2" Type="http://schemas.openxmlformats.org/officeDocument/2006/relationships/hyperlink" Target="#_Toc180420445"/><Relationship Id="rId1" Type="http://schemas.openxmlformats.org/officeDocument/2006/relationships/slideLayout" Target="../slideLayouts/slideLayout15.xml"/><Relationship Id="rId6" Type="http://schemas.openxmlformats.org/officeDocument/2006/relationships/hyperlink" Target="#_Toc180420449"/><Relationship Id="rId5" Type="http://schemas.openxmlformats.org/officeDocument/2006/relationships/hyperlink" Target="#_Toc180420448"/><Relationship Id="rId4" Type="http://schemas.openxmlformats.org/officeDocument/2006/relationships/hyperlink" Target="#_Toc180420447"/><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393E5A-EFDB-4B93-874D-B391E952ECE1}"/>
              </a:ext>
            </a:extLst>
          </p:cNvPr>
          <p:cNvPicPr>
            <a:picLocks noChangeAspect="1"/>
          </p:cNvPicPr>
          <p:nvPr/>
        </p:nvPicPr>
        <p:blipFill>
          <a:blip r:embed="rId2"/>
          <a:stretch>
            <a:fillRect/>
          </a:stretch>
        </p:blipFill>
        <p:spPr>
          <a:xfrm>
            <a:off x="1344415" y="89154"/>
            <a:ext cx="5730240" cy="6679692"/>
          </a:xfrm>
          <a:prstGeom prst="rect">
            <a:avLst/>
          </a:prstGeom>
        </p:spPr>
      </p:pic>
    </p:spTree>
    <p:extLst>
      <p:ext uri="{BB962C8B-B14F-4D97-AF65-F5344CB8AC3E}">
        <p14:creationId xmlns:p14="http://schemas.microsoft.com/office/powerpoint/2010/main" val="4251492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 International Business      Communications</a:t>
            </a:r>
            <a:br>
              <a:rPr lang="en-US" dirty="0"/>
            </a:br>
            <a:endParaRPr lang="en-US" dirty="0"/>
          </a:p>
        </p:txBody>
      </p:sp>
      <p:pic>
        <p:nvPicPr>
          <p:cNvPr id="2050" name="Picture 2" descr="B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2925051"/>
            <a:ext cx="5450974" cy="3627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808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 </a:t>
            </a:r>
          </a:p>
        </p:txBody>
      </p:sp>
      <p:sp>
        <p:nvSpPr>
          <p:cNvPr id="5" name="Rectangle 1"/>
          <p:cNvSpPr>
            <a:spLocks noGrp="1" noChangeArrowheads="1"/>
          </p:cNvSpPr>
          <p:nvPr>
            <p:ph sz="half" idx="1"/>
          </p:nvPr>
        </p:nvSpPr>
        <p:spPr bwMode="auto">
          <a:xfrm>
            <a:off x="1141413" y="2358349"/>
            <a:ext cx="4878386"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200000"/>
              </a:lnSpc>
              <a:spcBef>
                <a:spcPct val="0"/>
              </a:spcBef>
              <a:spcAft>
                <a:spcPct val="0"/>
              </a:spcAft>
              <a:buClrTx/>
              <a:buSzTx/>
              <a:buFontTx/>
              <a:buNone/>
              <a:tabLst>
                <a:tab pos="5937250" algn="r"/>
              </a:tabLst>
            </a:pPr>
            <a:r>
              <a:rPr kumimoji="0" lang="en-GB" altLang="en-US" sz="1200" b="0" i="0" u="sng" strike="noStrike" cap="none" normalizeH="0" baseline="0" dirty="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INTRODUCTION</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tab pos="5937250" algn="r"/>
              </a:tabLst>
            </a:pPr>
            <a:r>
              <a:rPr kumimoji="0" lang="en-GB" altLang="en-US" sz="1200" b="0" i="0" u="sng" strike="noStrike" cap="none" normalizeH="0" baseline="0" dirty="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MAIN BODY</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tab pos="5937250" algn="r"/>
              </a:tabLst>
            </a:pPr>
            <a:r>
              <a:rPr kumimoji="0" lang="en-GB" altLang="en-US" sz="1200" b="1" i="0" u="sng" strike="noStrike" cap="none" normalizeH="0" baseline="0" dirty="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The cultural elements to overcome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tab pos="5937250" algn="r"/>
              </a:tabLst>
            </a:pPr>
            <a:r>
              <a:rPr kumimoji="0" lang="en-GB" altLang="en-US" sz="1200" b="1" i="0" u="sng" strike="noStrike" cap="none" normalizeH="0" baseline="0" dirty="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Strategies for Success</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tab pos="5937250" algn="r"/>
              </a:tabLst>
            </a:pPr>
            <a:r>
              <a:rPr kumimoji="0" lang="en-GB" altLang="en-US" sz="1200" b="1" i="0" u="sng" strike="noStrike" cap="none" normalizeH="0" baseline="0" dirty="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Emphasise the importance of cultural awareness and adaptability in cross-cultural negotiations.</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tab pos="5937250" algn="r"/>
              </a:tabLst>
            </a:pPr>
            <a:r>
              <a:rPr kumimoji="0" lang="en-GB" altLang="en-US" sz="1200" b="0" i="0" u="sng" strike="noStrike" cap="none" normalizeH="0" baseline="0" dirty="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CONCLUSION</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tab pos="5937250" algn="r"/>
              </a:tabLst>
            </a:pPr>
            <a:r>
              <a:rPr kumimoji="0" lang="en-GB" altLang="en-US" sz="1200" b="0" i="0" u="sng" strike="noStrike" cap="none" normalizeH="0" baseline="0" dirty="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REFERENCES</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7" name="Picture 3" descr="The Complete Guide To International Business Communication | SIMON &amp; SIMON"/>
          <p:cNvPicPr>
            <a:picLocks noGrp="1" noChangeAspect="1" noChangeArrowheads="1"/>
          </p:cNvPicPr>
          <p:nvPr>
            <p:ph sz="half" idx="2"/>
          </p:nvPr>
        </p:nvPicPr>
        <p:blipFill>
          <a:blip r:embed="rId9">
            <a:extLst>
              <a:ext uri="{28A0092B-C50C-407E-A947-70E740481C1C}">
                <a14:useLocalDpi xmlns:a14="http://schemas.microsoft.com/office/drawing/2010/main" val="0"/>
              </a:ext>
            </a:extLst>
          </a:blip>
          <a:srcRect/>
          <a:stretch>
            <a:fillRect/>
          </a:stretch>
        </p:blipFill>
        <p:spPr bwMode="auto">
          <a:xfrm>
            <a:off x="6248665" y="2249488"/>
            <a:ext cx="4722282" cy="3541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202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br>
              <a:rPr lang="en-US" dirty="0"/>
            </a:br>
            <a:r>
              <a:rPr lang="en-GB" b="1" dirty="0"/>
              <a:t>INTRODUCTION</a:t>
            </a:r>
            <a:br>
              <a:rPr lang="en-US" b="1" dirty="0"/>
            </a:br>
            <a:endParaRPr lang="en-US" dirty="0"/>
          </a:p>
        </p:txBody>
      </p:sp>
      <p:sp>
        <p:nvSpPr>
          <p:cNvPr id="3" name="Content Placeholder 2"/>
          <p:cNvSpPr>
            <a:spLocks noGrp="1"/>
          </p:cNvSpPr>
          <p:nvPr>
            <p:ph sz="half" idx="1"/>
          </p:nvPr>
        </p:nvSpPr>
        <p:spPr>
          <a:xfrm>
            <a:off x="680224" y="2249486"/>
            <a:ext cx="5339575" cy="3541714"/>
          </a:xfrm>
        </p:spPr>
        <p:txBody>
          <a:bodyPr>
            <a:normAutofit fontScale="62500" lnSpcReduction="20000"/>
          </a:bodyPr>
          <a:lstStyle/>
          <a:p>
            <a:pPr marL="0" indent="0" algn="just">
              <a:buNone/>
            </a:pPr>
            <a:r>
              <a:rPr lang="en-GB" dirty="0">
                <a:latin typeface="Times New Roman" panose="02020603050405020304" pitchFamily="18" charset="0"/>
                <a:cs typeface="Times New Roman" panose="02020603050405020304" pitchFamily="18" charset="0"/>
              </a:rPr>
              <a:t>International business communication is a regular business communication in e which communication takes place across cultures. There are multiple aspects in international business communication which an organisation need to consider to establish their working such as cultural preferences, professional communication, marketing communication, social behaviours  and many more (</a:t>
            </a:r>
            <a:r>
              <a:rPr lang="en-GB" dirty="0" err="1">
                <a:latin typeface="Times New Roman" panose="02020603050405020304" pitchFamily="18" charset="0"/>
                <a:cs typeface="Times New Roman" panose="02020603050405020304" pitchFamily="18" charset="0"/>
              </a:rPr>
              <a:t>Bargiela-Chiappini</a:t>
            </a:r>
            <a:r>
              <a:rPr lang="en-GB" dirty="0">
                <a:latin typeface="Times New Roman" panose="02020603050405020304" pitchFamily="18" charset="0"/>
                <a:cs typeface="Times New Roman" panose="02020603050405020304" pitchFamily="18" charset="0"/>
              </a:rPr>
              <a:t>, 2020). The presentation is being created in context to develop to establish mutual beneficial collaboration with a Chinese form. The aim of the report is to highlight the cultural element for the organisation to overcome with strategies to generate effective collaborations. This report also explains about significance of cultural awareness with adaptability measures. </a:t>
            </a:r>
            <a:endParaRPr lang="en-US" dirty="0">
              <a:latin typeface="Times New Roman" panose="02020603050405020304" pitchFamily="18" charset="0"/>
              <a:cs typeface="Times New Roman" panose="02020603050405020304" pitchFamily="18" charset="0"/>
            </a:endParaRPr>
          </a:p>
          <a:p>
            <a:endParaRPr lang="en-US" dirty="0"/>
          </a:p>
        </p:txBody>
      </p:sp>
      <p:pic>
        <p:nvPicPr>
          <p:cNvPr id="3074" name="Picture 2" descr="Business communication as a common language of domestic and international  businesses – safir ertebat mandegha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198" y="2249486"/>
            <a:ext cx="4875213" cy="3095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008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cultural elements to overcome</a:t>
            </a:r>
            <a:br>
              <a:rPr lang="en-US" b="1" u="sng" dirty="0"/>
            </a:br>
            <a:endParaRPr lang="en-US" dirty="0"/>
          </a:p>
        </p:txBody>
      </p:sp>
      <p:sp>
        <p:nvSpPr>
          <p:cNvPr id="3" name="Content Placeholder 2"/>
          <p:cNvSpPr>
            <a:spLocks noGrp="1"/>
          </p:cNvSpPr>
          <p:nvPr>
            <p:ph sz="half" idx="1"/>
          </p:nvPr>
        </p:nvSpPr>
        <p:spPr>
          <a:xfrm>
            <a:off x="301084" y="2249485"/>
            <a:ext cx="5718716" cy="3649509"/>
          </a:xfrm>
        </p:spPr>
        <p:txBody>
          <a:bodyPr>
            <a:normAutofit fontScale="62500" lnSpcReduction="20000"/>
          </a:bodyPr>
          <a:lstStyle/>
          <a:p>
            <a:pPr marL="0" indent="0" algn="just">
              <a:buNone/>
            </a:pPr>
            <a:r>
              <a:rPr lang="en-GB" dirty="0">
                <a:latin typeface="Times New Roman" panose="02020603050405020304" pitchFamily="18" charset="0"/>
                <a:cs typeface="Times New Roman" panose="02020603050405020304" pitchFamily="18" charset="0"/>
              </a:rPr>
              <a:t>In order to establish work with a Chinese for it is important to evaluate the cultural elements which helps business to implement effective collaborative measures. Some of the cultural aspects to overcome are stated in detail below:</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Greeting protocols- Chinese business culture are actively respecting hierarchy as per the seniority. Chinese counterpart stated more significance to eye contact and greetings in the organisation.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Engage in business with small tasks- In Chinese culture business meeting are more conservational which highly helps in building personal relationships. These meetings encourages current events, sharing of interests, casual conservations (Hampden-Turner, </a:t>
            </a:r>
            <a:r>
              <a:rPr lang="en-GB" dirty="0" err="1">
                <a:latin typeface="Times New Roman" panose="02020603050405020304" pitchFamily="18" charset="0"/>
                <a:cs typeface="Times New Roman" panose="02020603050405020304" pitchFamily="18" charset="0"/>
              </a:rPr>
              <a:t>Trompenaars</a:t>
            </a:r>
            <a:r>
              <a:rPr lang="en-GB" dirty="0">
                <a:latin typeface="Times New Roman" panose="02020603050405020304" pitchFamily="18" charset="0"/>
                <a:cs typeface="Times New Roman" panose="02020603050405020304" pitchFamily="18" charset="0"/>
              </a:rPr>
              <a:t> and Hampden-Turner, 2020). This highly helps in developing positive working environment. The UK based business need to learn about engagement meetings to deal with Chinese firm. </a:t>
            </a:r>
            <a:endParaRPr lang="en-US" dirty="0">
              <a:latin typeface="Times New Roman" panose="02020603050405020304" pitchFamily="18" charset="0"/>
              <a:cs typeface="Times New Roman" panose="02020603050405020304" pitchFamily="18" charset="0"/>
            </a:endParaRPr>
          </a:p>
          <a:p>
            <a:endParaRPr lang="en-US" dirty="0"/>
          </a:p>
        </p:txBody>
      </p:sp>
      <p:pic>
        <p:nvPicPr>
          <p:cNvPr id="4098" name="Picture 2" descr="Strategic Business Interactions in Contemporary Diverse Global World - The  Key Group International Inc."/>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249485"/>
            <a:ext cx="4875213" cy="3453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61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sz="half" idx="1"/>
          </p:nvPr>
        </p:nvSpPr>
        <p:spPr>
          <a:xfrm>
            <a:off x="613318" y="2249486"/>
            <a:ext cx="5406482" cy="3541714"/>
          </a:xfrm>
        </p:spPr>
        <p:txBody>
          <a:bodyPr>
            <a:normAutofit fontScale="55000" lnSpcReduction="20000"/>
          </a:bodyPr>
          <a:lstStyle/>
          <a:p>
            <a:pPr lvl="0" algn="just"/>
            <a:r>
              <a:rPr lang="en-GB" dirty="0">
                <a:latin typeface="Times New Roman" panose="02020603050405020304" pitchFamily="18" charset="0"/>
                <a:cs typeface="Times New Roman" panose="02020603050405020304" pitchFamily="18" charset="0"/>
              </a:rPr>
              <a:t>Norms and business etiquettes- Chinese form establish string relationships with the other part before closing their deal and to connect with the business they are dealing with. Trust and ethics is the main aspect of doing business. There is much need for the UK based form to learn about the strategies which helps in developing relationships with the clients on the basis of trust, honesty and integrity.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Respecting hierarchy and social relations- In order to deal with Chinese working culture it is important to learn hierarchical working structure and knowledge of social relations. Chinese culture highly prioritise the harmony in the working. Thus, they are focusing more on team working. Also these people are more inclined towards punctuality. So in order to handle Chinese Clients and to establish business with them it is important to focus on punctuality and completing tasks as per the deadlines. </a:t>
            </a:r>
            <a:endParaRPr lang="en-US" dirty="0">
              <a:latin typeface="Times New Roman" panose="02020603050405020304" pitchFamily="18" charset="0"/>
              <a:cs typeface="Times New Roman" panose="02020603050405020304" pitchFamily="18" charset="0"/>
            </a:endParaRPr>
          </a:p>
          <a:p>
            <a:endParaRPr lang="en-US" dirty="0"/>
          </a:p>
        </p:txBody>
      </p:sp>
      <p:pic>
        <p:nvPicPr>
          <p:cNvPr id="5126" name="Picture 6" descr="Cultural Awareness and Sensitivity Training | Zoe Talent Solution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649675" y="2454443"/>
            <a:ext cx="4204020" cy="2522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7989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Strategies for Success</a:t>
            </a:r>
            <a:br>
              <a:rPr lang="en-US" b="1" u="sng" dirty="0"/>
            </a:br>
            <a:endParaRPr lang="en-US" dirty="0"/>
          </a:p>
        </p:txBody>
      </p:sp>
      <p:sp>
        <p:nvSpPr>
          <p:cNvPr id="3" name="Content Placeholder 2"/>
          <p:cNvSpPr>
            <a:spLocks noGrp="1"/>
          </p:cNvSpPr>
          <p:nvPr>
            <p:ph sz="half" idx="1"/>
          </p:nvPr>
        </p:nvSpPr>
        <p:spPr>
          <a:xfrm>
            <a:off x="446050" y="2249486"/>
            <a:ext cx="5573750" cy="3541714"/>
          </a:xfrm>
        </p:spPr>
        <p:txBody>
          <a:bodyPr>
            <a:normAutofit fontScale="55000" lnSpcReduction="20000"/>
          </a:bodyPr>
          <a:lstStyle/>
          <a:p>
            <a:pPr marL="0" indent="0" algn="just">
              <a:buNone/>
            </a:pPr>
            <a:r>
              <a:rPr lang="en-GB" dirty="0">
                <a:latin typeface="Times New Roman" panose="02020603050405020304" pitchFamily="18" charset="0"/>
                <a:cs typeface="Times New Roman" panose="02020603050405020304" pitchFamily="18" charset="0"/>
              </a:rPr>
              <a:t>In order to deal with Chinese business and to develop successful business partnership, there are certain strategies which needs to implement in order to create growing working structure, such as:</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Promoting an open culture to make sure that Chinese people speak up in meetings- having an open culture in the business organisation highly promotes diversified working culture, this helps in making people more comfortable in speaking up their values and perspectives (</a:t>
            </a:r>
            <a:r>
              <a:rPr lang="en-GB" dirty="0" err="1">
                <a:latin typeface="Times New Roman" panose="02020603050405020304" pitchFamily="18" charset="0"/>
                <a:cs typeface="Times New Roman" panose="02020603050405020304" pitchFamily="18" charset="0"/>
              </a:rPr>
              <a:t>Ozfidan</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Toprak</a:t>
            </a:r>
            <a:r>
              <a:rPr lang="en-GB" dirty="0">
                <a:latin typeface="Times New Roman" panose="02020603050405020304" pitchFamily="18" charset="0"/>
                <a:cs typeface="Times New Roman" panose="02020603050405020304" pitchFamily="18" charset="0"/>
              </a:rPr>
              <a:t>, 2020). This strategy will mainly help in establishing collaborative working and partnership with the clients.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Understanding core values of the Chinese people- Chinese people behave in a certain ways on the basis of their beliefs and what they think as right or wrong. In recent research Shanghai trainees have suggested that there are five points which is the core values of the Chinese people, these values are more inclined towards collectivism, respecting the hierarchy, harmony and balance, relationships maintenance and many more. </a:t>
            </a:r>
            <a:endParaRPr lang="en-US" dirty="0">
              <a:latin typeface="Times New Roman" panose="02020603050405020304" pitchFamily="18" charset="0"/>
              <a:cs typeface="Times New Roman" panose="02020603050405020304" pitchFamily="18" charset="0"/>
            </a:endParaRPr>
          </a:p>
          <a:p>
            <a:endParaRPr lang="en-US" dirty="0"/>
          </a:p>
        </p:txBody>
      </p:sp>
      <p:pic>
        <p:nvPicPr>
          <p:cNvPr id="6150" name="Picture 6" descr="Fostering Cultural Awareness in Early Childhood | Kaydee News Blo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240004" y="2249486"/>
            <a:ext cx="2994818" cy="2994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490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sz="half" idx="1"/>
          </p:nvPr>
        </p:nvSpPr>
        <p:spPr>
          <a:xfrm>
            <a:off x="479502" y="2249486"/>
            <a:ext cx="5540297" cy="3541714"/>
          </a:xfrm>
        </p:spPr>
        <p:txBody>
          <a:bodyPr>
            <a:normAutofit fontScale="70000" lnSpcReduction="20000"/>
          </a:bodyPr>
          <a:lstStyle/>
          <a:p>
            <a:pPr lvl="0" algn="just"/>
            <a:r>
              <a:rPr lang="en-GB" dirty="0">
                <a:latin typeface="Times New Roman" panose="02020603050405020304" pitchFamily="18" charset="0"/>
                <a:cs typeface="Times New Roman" panose="02020603050405020304" pitchFamily="18" charset="0"/>
              </a:rPr>
              <a:t>Non-verbal communication strategy- This is an important aspects of the Chinese working culture which effectively provide helps to the Chinese people in working with others. Nonverbal cues among the employees often work effectively more than verbal communication.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Dealing with language and communication differences- In order to collaborate with the Chinese firms it is crucial to understand the language and the communication differences which establish greater formality and ethics.  There is need to establish working more with considering different in communication procedure and fill this gap by concluding on common spoken language. </a:t>
            </a:r>
            <a:endParaRPr lang="en-US" dirty="0">
              <a:latin typeface="Times New Roman" panose="02020603050405020304" pitchFamily="18" charset="0"/>
              <a:cs typeface="Times New Roman" panose="02020603050405020304" pitchFamily="18" charset="0"/>
            </a:endParaRPr>
          </a:p>
          <a:p>
            <a:endParaRPr lang="en-US" dirty="0"/>
          </a:p>
        </p:txBody>
      </p:sp>
      <p:pic>
        <p:nvPicPr>
          <p:cNvPr id="7170" name="Picture 2" descr="Cultural Awareness: Over 21,254 Royalty-Free Licensable Stock Illustrations  &amp; Drawings | Shutterstock"/>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2265267"/>
            <a:ext cx="4875213" cy="3510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5754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Emphasise the importance of cultural awareness and adaptability in cross-cultural negotiations. </a:t>
            </a:r>
            <a:br>
              <a:rPr lang="en-US" b="1" u="sng" dirty="0"/>
            </a:br>
            <a:endParaRPr lang="en-US" dirty="0"/>
          </a:p>
        </p:txBody>
      </p:sp>
      <p:sp>
        <p:nvSpPr>
          <p:cNvPr id="3" name="Content Placeholder 2"/>
          <p:cNvSpPr>
            <a:spLocks noGrp="1"/>
          </p:cNvSpPr>
          <p:nvPr>
            <p:ph sz="half" idx="1"/>
          </p:nvPr>
        </p:nvSpPr>
        <p:spPr>
          <a:xfrm>
            <a:off x="747132" y="2249485"/>
            <a:ext cx="5272667" cy="3939441"/>
          </a:xfrm>
        </p:spPr>
        <p:txBody>
          <a:bodyPr>
            <a:normAutofit fontScale="62500" lnSpcReduction="20000"/>
          </a:bodyPr>
          <a:lstStyle/>
          <a:p>
            <a:pPr marL="0" indent="0" algn="just">
              <a:buNone/>
            </a:pPr>
            <a:r>
              <a:rPr lang="en-GB" dirty="0">
                <a:latin typeface="Times New Roman" panose="02020603050405020304" pitchFamily="18" charset="0"/>
                <a:cs typeface="Times New Roman" panose="02020603050405020304" pitchFamily="18" charset="0"/>
              </a:rPr>
              <a:t>Being culturally aware it is important to focus on diversity with a meaningful ways. Having cultural aware is more about understanding and recognising the working ways of the individuals and forming diverse working culture in the organisation. Having a culture of awareness in the organisation highly helps in enabling more people to establish communication in an effective ways. Having culture awareness makes it easy for the organisation to establishing working with the different nation effectively. It holds major significance, which is evaluated in detail below:</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Effective communication- The major advantage of cultural awareness is that it allows effective structure of communication with the employees having different culture. Having lack of culture awareness can lead to misjudge the people and create difference in among people. Culture awareness leads better understanding among individual. </a:t>
            </a:r>
            <a:endParaRPr lang="en-US" dirty="0">
              <a:latin typeface="Times New Roman" panose="02020603050405020304" pitchFamily="18" charset="0"/>
              <a:cs typeface="Times New Roman" panose="02020603050405020304" pitchFamily="18" charset="0"/>
            </a:endParaRPr>
          </a:p>
          <a:p>
            <a:endParaRPr lang="en-US" dirty="0"/>
          </a:p>
        </p:txBody>
      </p:sp>
      <p:pic>
        <p:nvPicPr>
          <p:cNvPr id="8194" name="Picture 2" descr="Becoming more European with Erasmus - Playing 4 Soft Skills - Magazin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543190" y="2430379"/>
            <a:ext cx="4125771" cy="3272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4434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sz="half" idx="1"/>
          </p:nvPr>
        </p:nvSpPr>
        <p:spPr>
          <a:xfrm>
            <a:off x="713678" y="2249486"/>
            <a:ext cx="5306121" cy="3541714"/>
          </a:xfrm>
        </p:spPr>
        <p:txBody>
          <a:bodyPr>
            <a:normAutofit fontScale="70000" lnSpcReduction="20000"/>
          </a:bodyPr>
          <a:lstStyle/>
          <a:p>
            <a:pPr marL="0" indent="0" algn="just">
              <a:buNone/>
            </a:pPr>
            <a:r>
              <a:rPr lang="en-GB" dirty="0">
                <a:latin typeface="Times New Roman" panose="02020603050405020304" pitchFamily="18" charset="0"/>
                <a:cs typeface="Times New Roman" panose="02020603050405020304" pitchFamily="18" charset="0"/>
              </a:rPr>
              <a:t>Embracing adaptability in the cross cultures negotiations is majorly important for maintaining right working structure. It is important that culture diversity should be adopted with the open mind that helps in establishing right </a:t>
            </a:r>
            <a:r>
              <a:rPr lang="en-GB" dirty="0" err="1">
                <a:latin typeface="Times New Roman" panose="02020603050405020304" pitchFamily="18" charset="0"/>
                <a:cs typeface="Times New Roman" panose="02020603050405020304" pitchFamily="18" charset="0"/>
              </a:rPr>
              <a:t>decisioning</a:t>
            </a:r>
            <a:r>
              <a:rPr lang="en-GB" dirty="0">
                <a:latin typeface="Times New Roman" panose="02020603050405020304" pitchFamily="18" charset="0"/>
                <a:cs typeface="Times New Roman" panose="02020603050405020304" pitchFamily="18" charset="0"/>
              </a:rPr>
              <a:t> and in navigating cultural differences. Having adaptability will increase the chances of both the firms in finding mutual agreeable outcomes which highly generate growth and development. Skill of adaptability among the organisation highly empowers the craft of reaching out to better agreements with the customers, suppliers and with the co-worker as well. Also this fosters the team working within the company specifically with the people who are unfamiliar with the cultures. </a:t>
            </a:r>
            <a:endParaRPr lang="en-US" dirty="0">
              <a:latin typeface="Times New Roman" panose="02020603050405020304" pitchFamily="18" charset="0"/>
              <a:cs typeface="Times New Roman" panose="02020603050405020304" pitchFamily="18" charset="0"/>
            </a:endParaRPr>
          </a:p>
        </p:txBody>
      </p:sp>
      <p:pic>
        <p:nvPicPr>
          <p:cNvPr id="9218" name="Picture 2" descr="Building Cross-Cultural Awareness In Your Team"/>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384954" y="2430380"/>
            <a:ext cx="3912160" cy="3007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9319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br>
              <a:rPr lang="en-US" b="1" dirty="0"/>
            </a:br>
            <a:endParaRPr lang="en-US" dirty="0"/>
          </a:p>
        </p:txBody>
      </p:sp>
      <p:sp>
        <p:nvSpPr>
          <p:cNvPr id="3" name="Content Placeholder 2"/>
          <p:cNvSpPr>
            <a:spLocks noGrp="1"/>
          </p:cNvSpPr>
          <p:nvPr>
            <p:ph idx="1"/>
          </p:nvPr>
        </p:nvSpPr>
        <p:spPr/>
        <p:txBody>
          <a:bodyPr>
            <a:normAutofit fontScale="92500"/>
          </a:bodyPr>
          <a:lstStyle/>
          <a:p>
            <a:pPr marL="0" indent="0" algn="just">
              <a:buNone/>
            </a:pPr>
            <a:r>
              <a:rPr lang="en-GB" dirty="0">
                <a:latin typeface="Times New Roman" panose="02020603050405020304" pitchFamily="18" charset="0"/>
                <a:cs typeface="Times New Roman" panose="02020603050405020304" pitchFamily="18" charset="0"/>
              </a:rPr>
              <a:t>From the above presentation this is being concluded that communication is an important aspect in the organisation that binds people and develop transparent working culture. There is Presentation evaluate the important working aspects which brining effectiveness to collaborate with the Chinese firm. There is explanation of Chinese cultural elements such as Greeting protocols, Engage in business with small tasks, Language protocol, Righteousness working, Norms and business etiquettes and Respecting hierarchy and social relations. Added to that there is strategies to establish effective working with significance of cultural awareness and adaptability. </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343847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br>
              <a:rPr lang="en-US" b="1" dirty="0"/>
            </a:br>
            <a:endParaRPr lang="en-US" dirty="0"/>
          </a:p>
        </p:txBody>
      </p:sp>
      <p:sp>
        <p:nvSpPr>
          <p:cNvPr id="3" name="Content Placeholder 2"/>
          <p:cNvSpPr>
            <a:spLocks noGrp="1"/>
          </p:cNvSpPr>
          <p:nvPr>
            <p:ph idx="1"/>
          </p:nvPr>
        </p:nvSpPr>
        <p:spPr/>
        <p:txBody>
          <a:bodyPr>
            <a:normAutofit fontScale="85000" lnSpcReduction="20000"/>
          </a:bodyPr>
          <a:lstStyle/>
          <a:p>
            <a:pPr algn="just"/>
            <a:r>
              <a:rPr lang="en-GB" dirty="0" err="1">
                <a:latin typeface="Times New Roman" panose="02020603050405020304" pitchFamily="18" charset="0"/>
                <a:cs typeface="Times New Roman" panose="02020603050405020304" pitchFamily="18" charset="0"/>
              </a:rPr>
              <a:t>Bargiela-Chiappini</a:t>
            </a:r>
            <a:r>
              <a:rPr lang="en-GB" dirty="0">
                <a:latin typeface="Times New Roman" panose="02020603050405020304" pitchFamily="18" charset="0"/>
                <a:cs typeface="Times New Roman" panose="02020603050405020304" pitchFamily="18" charset="0"/>
              </a:rPr>
              <a:t>, F. ed., 2020. Languages of Business: An International Perspective. Edinburgh University Press.</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Di </a:t>
            </a:r>
            <a:r>
              <a:rPr lang="en-GB" dirty="0" err="1">
                <a:latin typeface="Times New Roman" panose="02020603050405020304" pitchFamily="18" charset="0"/>
                <a:cs typeface="Times New Roman" panose="02020603050405020304" pitchFamily="18" charset="0"/>
              </a:rPr>
              <a:t>Vaio</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Palladino</a:t>
            </a:r>
            <a:r>
              <a:rPr lang="en-GB" dirty="0">
                <a:latin typeface="Times New Roman" panose="02020603050405020304" pitchFamily="18" charset="0"/>
                <a:cs typeface="Times New Roman" panose="02020603050405020304" pitchFamily="18" charset="0"/>
              </a:rPr>
              <a:t>, R., Hassan, R. and Escobar, O., 2020. Artificial intelligence and business models in the sustainable development goals perspective: A systematic literature review. Journal of Business Research, 121, pp.283-314.</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Hampden-Turner, C., </a:t>
            </a:r>
            <a:r>
              <a:rPr lang="en-GB" dirty="0" err="1">
                <a:latin typeface="Times New Roman" panose="02020603050405020304" pitchFamily="18" charset="0"/>
                <a:cs typeface="Times New Roman" panose="02020603050405020304" pitchFamily="18" charset="0"/>
              </a:rPr>
              <a:t>Trompenaars</a:t>
            </a:r>
            <a:r>
              <a:rPr lang="en-GB" dirty="0">
                <a:latin typeface="Times New Roman" panose="02020603050405020304" pitchFamily="18" charset="0"/>
                <a:cs typeface="Times New Roman" panose="02020603050405020304" pitchFamily="18" charset="0"/>
              </a:rPr>
              <a:t>, F. and Hampden-Turner, C., 2020. Riding the waves of culture: Understanding diversity in global business. Hachette UK.</a:t>
            </a:r>
            <a:endParaRPr lang="en-US"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Oroni</a:t>
            </a:r>
            <a:r>
              <a:rPr lang="en-GB" dirty="0">
                <a:latin typeface="Times New Roman" panose="02020603050405020304" pitchFamily="18" charset="0"/>
                <a:cs typeface="Times New Roman" panose="02020603050405020304" pitchFamily="18" charset="0"/>
              </a:rPr>
              <a:t>, C.Z. and </a:t>
            </a:r>
            <a:r>
              <a:rPr lang="en-GB" dirty="0" err="1">
                <a:latin typeface="Times New Roman" panose="02020603050405020304" pitchFamily="18" charset="0"/>
                <a:cs typeface="Times New Roman" panose="02020603050405020304" pitchFamily="18" charset="0"/>
              </a:rPr>
              <a:t>Xianping</a:t>
            </a:r>
            <a:r>
              <a:rPr lang="en-GB" dirty="0">
                <a:latin typeface="Times New Roman" panose="02020603050405020304" pitchFamily="18" charset="0"/>
                <a:cs typeface="Times New Roman" panose="02020603050405020304" pitchFamily="18" charset="0"/>
              </a:rPr>
              <a:t>, F., 2023. Structural evaluation of management capability and the mediation role of cybersecurity awareness towards enterprise performance. Journal of Data, Information and Management, 5(4), pp.345-361.</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1957917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1692</Words>
  <Application>Microsoft Office PowerPoint</Application>
  <PresentationFormat>Widescreen</PresentationFormat>
  <Paragraphs>50</Paragraphs>
  <Slides>12</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12</vt:i4>
      </vt:variant>
    </vt:vector>
  </HeadingPairs>
  <TitlesOfParts>
    <vt:vector size="20" baseType="lpstr">
      <vt:lpstr>Arial</vt:lpstr>
      <vt:lpstr>Calibri</vt:lpstr>
      <vt:lpstr>Calibri Light</vt:lpstr>
      <vt:lpstr>Times New Roman</vt:lpstr>
      <vt:lpstr>Trebuchet MS</vt:lpstr>
      <vt:lpstr>Tw Cen MT</vt:lpstr>
      <vt:lpstr>Office Theme</vt:lpstr>
      <vt:lpstr>Circuit</vt:lpstr>
      <vt:lpstr>PowerPoint Presentation</vt:lpstr>
      <vt:lpstr> International Business      Communications </vt:lpstr>
      <vt:lpstr>Table of content </vt:lpstr>
      <vt:lpstr>  INTRODUCTION </vt:lpstr>
      <vt:lpstr>The cultural elements to overcome </vt:lpstr>
      <vt:lpstr>Continue..</vt:lpstr>
      <vt:lpstr>Strategies for Success </vt:lpstr>
      <vt:lpstr>Continue..</vt:lpstr>
      <vt:lpstr>Emphasise the importance of cultural awareness and adaptability in cross-cultural negotiations.  </vt:lpstr>
      <vt:lpstr>Continue..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LCBB6001 International Business Communications </dc:title>
  <dc:creator>Petrica Dana (2215984)</dc:creator>
  <cp:lastModifiedBy>Petrica Dana (2215984)</cp:lastModifiedBy>
  <cp:revision>3</cp:revision>
  <dcterms:created xsi:type="dcterms:W3CDTF">2024-12-01T17:59:09Z</dcterms:created>
  <dcterms:modified xsi:type="dcterms:W3CDTF">2024-12-01T18:06:07Z</dcterms:modified>
</cp:coreProperties>
</file>