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sldIdLst>
    <p:sldId id="282" r:id="rId6"/>
    <p:sldId id="284" r:id="rId7"/>
    <p:sldId id="314" r:id="rId8"/>
    <p:sldId id="317" r:id="rId9"/>
    <p:sldId id="320" r:id="rId10"/>
    <p:sldId id="351" r:id="rId11"/>
    <p:sldId id="328" r:id="rId12"/>
    <p:sldId id="329" r:id="rId13"/>
    <p:sldId id="330" r:id="rId14"/>
    <p:sldId id="259" r:id="rId15"/>
    <p:sldId id="270" r:id="rId16"/>
    <p:sldId id="273" r:id="rId17"/>
    <p:sldId id="274" r:id="rId18"/>
    <p:sldId id="275" r:id="rId19"/>
    <p:sldId id="352" r:id="rId20"/>
    <p:sldId id="331" r:id="rId21"/>
    <p:sldId id="332" r:id="rId22"/>
    <p:sldId id="333" r:id="rId23"/>
    <p:sldId id="334" r:id="rId24"/>
    <p:sldId id="335" r:id="rId25"/>
    <p:sldId id="336" r:id="rId26"/>
    <p:sldId id="337" r:id="rId27"/>
    <p:sldId id="338" r:id="rId28"/>
    <p:sldId id="339" r:id="rId29"/>
    <p:sldId id="340" r:id="rId30"/>
    <p:sldId id="341" r:id="rId31"/>
    <p:sldId id="342" r:id="rId32"/>
    <p:sldId id="343" r:id="rId33"/>
    <p:sldId id="344" r:id="rId34"/>
    <p:sldId id="345" r:id="rId35"/>
    <p:sldId id="346" r:id="rId36"/>
    <p:sldId id="347" r:id="rId37"/>
    <p:sldId id="348" r:id="rId38"/>
    <p:sldId id="349" r:id="rId39"/>
    <p:sldId id="350" r:id="rId40"/>
    <p:sldId id="327" r:id="rId41"/>
    <p:sldId id="32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64" autoAdjust="0"/>
    <p:restoredTop sz="94619" autoAdjust="0"/>
  </p:normalViewPr>
  <p:slideViewPr>
    <p:cSldViewPr snapToGrid="0">
      <p:cViewPr varScale="1">
        <p:scale>
          <a:sx n="87" d="100"/>
          <a:sy n="87" d="100"/>
        </p:scale>
        <p:origin x="3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3/30/2023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3/30/2023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3/30/2023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3/30/2023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3/30/2023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3/30/2023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3/30/2023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3285780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31869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3/30/2023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8835380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153966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61714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158669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00035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3/30/2023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1205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3/30/2023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29666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02628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82651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3/30/2023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3/30/2023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256363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jp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7" name="Rectangle 5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638620" y="863695"/>
            <a:ext cx="3511233" cy="3779995"/>
          </a:xfrm>
        </p:spPr>
        <p:txBody>
          <a:bodyPr anchor="ctr">
            <a:normAutofit/>
          </a:bodyPr>
          <a:lstStyle/>
          <a:p>
            <a:r>
              <a:rPr lang="en-US">
                <a:solidFill>
                  <a:srgbClr val="FFFFFF"/>
                </a:solidFill>
              </a:rPr>
              <a:t>Professional skills for Mental Health </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638621" y="4739780"/>
            <a:ext cx="3511233" cy="1147054"/>
          </a:xfrm>
        </p:spPr>
        <p:txBody>
          <a:bodyPr anchor="t">
            <a:normAutofit/>
          </a:bodyPr>
          <a:lstStyle/>
          <a:p>
            <a:r>
              <a:rPr lang="en-US" sz="2000" dirty="0">
                <a:solidFill>
                  <a:srgbClr val="FFFFFF">
                    <a:alpha val="75000"/>
                  </a:srgbClr>
                </a:solidFill>
              </a:rPr>
              <a:t>Saturday, 30</a:t>
            </a:r>
            <a:r>
              <a:rPr lang="en-US" sz="2000" baseline="30000" dirty="0">
                <a:solidFill>
                  <a:srgbClr val="FFFFFF">
                    <a:alpha val="75000"/>
                  </a:srgbClr>
                </a:solidFill>
              </a:rPr>
              <a:t>th</a:t>
            </a:r>
            <a:r>
              <a:rPr lang="en-US" sz="2000" dirty="0">
                <a:solidFill>
                  <a:srgbClr val="FFFFFF">
                    <a:alpha val="75000"/>
                  </a:srgbClr>
                </a:solidFill>
              </a:rPr>
              <a:t>  April</a:t>
            </a:r>
          </a:p>
        </p:txBody>
      </p:sp>
      <p:sp>
        <p:nvSpPr>
          <p:cNvPr id="59" name="Rectangle 5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42B641CA-4737-4D10-9512-3EB6A9C0AD32}"/>
              </a:ext>
            </a:extLst>
          </p:cNvPr>
          <p:cNvPicPr>
            <a:picLocks noChangeAspect="1"/>
          </p:cNvPicPr>
          <p:nvPr/>
        </p:nvPicPr>
        <p:blipFill rotWithShape="1">
          <a:blip r:embed="rId3"/>
          <a:srcRect l="3951" r="13277" b="-1"/>
          <a:stretch/>
        </p:blipFill>
        <p:spPr>
          <a:xfrm>
            <a:off x="4654295" y="457200"/>
            <a:ext cx="7086151" cy="5899650"/>
          </a:xfrm>
          <a:prstGeom prst="rect">
            <a:avLst/>
          </a:prstGeom>
        </p:spPr>
      </p:pic>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E3471C-5483-40A3-B388-8B2C3DA6626F}"/>
              </a:ext>
            </a:extLst>
          </p:cNvPr>
          <p:cNvSpPr>
            <a:spLocks noGrp="1"/>
          </p:cNvSpPr>
          <p:nvPr>
            <p:ph type="title"/>
          </p:nvPr>
        </p:nvSpPr>
        <p:spPr>
          <a:xfrm>
            <a:off x="138023" y="827314"/>
            <a:ext cx="4647829" cy="5348515"/>
          </a:xfrm>
        </p:spPr>
        <p:txBody>
          <a:bodyPr vert="horz" lIns="91440" tIns="45720" rIns="91440" bIns="45720" rtlCol="0" anchor="ctr">
            <a:normAutofit fontScale="90000"/>
          </a:bodyPr>
          <a:lstStyle/>
          <a:p>
            <a:pPr marL="285750" indent="-285750">
              <a:lnSpc>
                <a:spcPct val="90000"/>
              </a:lnSpc>
              <a:buFont typeface="Courier New" panose="02070309020205020404" pitchFamily="49" charset="0"/>
              <a:buChar char="o"/>
            </a:pP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r>
              <a:rPr lang="en-US" sz="3100" dirty="0">
                <a:solidFill>
                  <a:schemeClr val="tx1"/>
                </a:solidFill>
              </a:rPr>
              <a:t>Review from 25</a:t>
            </a:r>
            <a:r>
              <a:rPr lang="en-US" sz="3100" baseline="30000" dirty="0">
                <a:solidFill>
                  <a:schemeClr val="tx1"/>
                </a:solidFill>
              </a:rPr>
              <a:t>th</a:t>
            </a:r>
            <a:r>
              <a:rPr lang="en-US" sz="3100" dirty="0">
                <a:solidFill>
                  <a:schemeClr val="tx1"/>
                </a:solidFill>
              </a:rPr>
              <a:t> March </a:t>
            </a:r>
            <a:br>
              <a:rPr lang="en-US" sz="3100" dirty="0">
                <a:solidFill>
                  <a:schemeClr val="tx1"/>
                </a:solidFill>
              </a:rPr>
            </a:br>
            <a:br>
              <a:rPr lang="en-US" sz="3100" dirty="0">
                <a:solidFill>
                  <a:schemeClr val="tx1"/>
                </a:solidFill>
              </a:rPr>
            </a:br>
            <a:r>
              <a:rPr lang="en-US" sz="3100" dirty="0">
                <a:solidFill>
                  <a:srgbClr val="00B0F0"/>
                </a:solidFill>
              </a:rPr>
              <a:t>Assessment 2: PDP Review</a:t>
            </a:r>
            <a:br>
              <a:rPr lang="en-US" sz="3100" dirty="0">
                <a:solidFill>
                  <a:srgbClr val="00B0F0"/>
                </a:solidFill>
              </a:rPr>
            </a:br>
            <a:r>
              <a:rPr lang="en-US" sz="3100" dirty="0">
                <a:solidFill>
                  <a:srgbClr val="00B0F0"/>
                </a:solidFill>
              </a:rPr>
              <a:t>Skills overview</a:t>
            </a:r>
            <a:br>
              <a:rPr lang="en-US" sz="3100" dirty="0">
                <a:solidFill>
                  <a:srgbClr val="00B0F0"/>
                </a:solidFill>
              </a:rPr>
            </a:br>
            <a:br>
              <a:rPr lang="en-US" sz="3100" dirty="0">
                <a:solidFill>
                  <a:srgbClr val="00B0F0"/>
                </a:solidFill>
              </a:rPr>
            </a:br>
            <a:r>
              <a:rPr lang="en-US" sz="3100" dirty="0">
                <a:solidFill>
                  <a:schemeClr val="tx1"/>
                </a:solidFill>
              </a:rPr>
              <a:t>Motivational Interviewing</a:t>
            </a:r>
            <a:br>
              <a:rPr lang="en-US" sz="3100" dirty="0">
                <a:solidFill>
                  <a:schemeClr val="tx1"/>
                </a:solidFill>
              </a:rPr>
            </a:br>
            <a:br>
              <a:rPr lang="en-US" sz="3100" dirty="0">
                <a:solidFill>
                  <a:schemeClr val="tx1"/>
                </a:solidFill>
              </a:rPr>
            </a:br>
            <a:r>
              <a:rPr lang="en-US" sz="3100" dirty="0">
                <a:solidFill>
                  <a:schemeClr val="tx1"/>
                </a:solidFill>
              </a:rPr>
              <a:t>Skills Practice</a:t>
            </a: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kumimoji="0" lang="en-US" sz="2700"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endParaRPr lang="en-US" sz="1700" dirty="0">
              <a:solidFill>
                <a:schemeClr val="tx1"/>
              </a:solidFill>
            </a:endParaRPr>
          </a:p>
        </p:txBody>
      </p:sp>
      <p:sp>
        <p:nvSpPr>
          <p:cNvPr id="54" name="Rectangle 5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D7B7D9B7-ACD6-47C5-90A0-4781C382AD7B}"/>
              </a:ext>
            </a:extLst>
          </p:cNvPr>
          <p:cNvPicPr>
            <a:picLocks noChangeAspect="1"/>
          </p:cNvPicPr>
          <p:nvPr/>
        </p:nvPicPr>
        <p:blipFill rotWithShape="1">
          <a:blip r:embed="rId2"/>
          <a:srcRect r="-2" b="9015"/>
          <a:stretch/>
        </p:blipFill>
        <p:spPr>
          <a:xfrm>
            <a:off x="4677298" y="-57499"/>
            <a:ext cx="7537705" cy="6857990"/>
          </a:xfrm>
          <a:prstGeom prst="rect">
            <a:avLst/>
          </a:prstGeom>
        </p:spPr>
      </p:pic>
    </p:spTree>
    <p:extLst>
      <p:ext uri="{BB962C8B-B14F-4D97-AF65-F5344CB8AC3E}">
        <p14:creationId xmlns:p14="http://schemas.microsoft.com/office/powerpoint/2010/main" val="1448755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296C930-07D1-4B5D-980E-238FCDF89FAB}"/>
              </a:ext>
            </a:extLst>
          </p:cNvPr>
          <p:cNvSpPr>
            <a:spLocks noGrp="1"/>
          </p:cNvSpPr>
          <p:nvPr>
            <p:ph type="title"/>
          </p:nvPr>
        </p:nvSpPr>
        <p:spPr>
          <a:xfrm>
            <a:off x="609906" y="702155"/>
            <a:ext cx="3568661" cy="2134128"/>
          </a:xfrm>
        </p:spPr>
        <p:txBody>
          <a:bodyPr>
            <a:normAutofit/>
          </a:bodyPr>
          <a:lstStyle/>
          <a:p>
            <a:r>
              <a:rPr lang="en-GB" dirty="0"/>
              <a:t>Ground Rules for the day</a:t>
            </a:r>
            <a:br>
              <a:rPr lang="en-GB" dirty="0"/>
            </a:br>
            <a:br>
              <a:rPr lang="en-GB" dirty="0"/>
            </a:br>
            <a:r>
              <a:rPr lang="en-GB" dirty="0"/>
              <a:t>Check in</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6" name="Picture 15" descr="Growing plant">
            <a:extLst>
              <a:ext uri="{FF2B5EF4-FFF2-40B4-BE49-F238E27FC236}">
                <a16:creationId xmlns:a16="http://schemas.microsoft.com/office/drawing/2014/main" id="{582B9E6C-FBE4-4494-8260-9CB0AA9BD7BC}"/>
              </a:ext>
            </a:extLst>
          </p:cNvPr>
          <p:cNvPicPr>
            <a:picLocks noChangeAspect="1"/>
          </p:cNvPicPr>
          <p:nvPr/>
        </p:nvPicPr>
        <p:blipFill rotWithShape="1">
          <a:blip r:embed="rId2"/>
          <a:srcRect l="14226" r="12408" b="-1"/>
          <a:stretch/>
        </p:blipFill>
        <p:spPr>
          <a:xfrm>
            <a:off x="4654295" y="10"/>
            <a:ext cx="7537705" cy="6857990"/>
          </a:xfrm>
          <a:prstGeom prst="rect">
            <a:avLst/>
          </a:prstGeom>
        </p:spPr>
      </p:pic>
    </p:spTree>
    <p:extLst>
      <p:ext uri="{BB962C8B-B14F-4D97-AF65-F5344CB8AC3E}">
        <p14:creationId xmlns:p14="http://schemas.microsoft.com/office/powerpoint/2010/main" val="936235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5755A-EED9-43B7-9E74-0DF36210E0ED}"/>
              </a:ext>
            </a:extLst>
          </p:cNvPr>
          <p:cNvSpPr>
            <a:spLocks noGrp="1"/>
          </p:cNvSpPr>
          <p:nvPr>
            <p:ph type="title"/>
          </p:nvPr>
        </p:nvSpPr>
        <p:spPr>
          <a:xfrm>
            <a:off x="581192" y="702156"/>
            <a:ext cx="11029616" cy="1161150"/>
          </a:xfrm>
        </p:spPr>
        <p:txBody>
          <a:bodyPr>
            <a:normAutofit fontScale="90000"/>
          </a:bodyPr>
          <a:lstStyle/>
          <a:p>
            <a:r>
              <a:rPr lang="en-GB" dirty="0"/>
              <a:t>Assessment Overview – Assessment 2:  Personal Development Plan PDP/Portfolio (1,500 words and includes references) </a:t>
            </a:r>
            <a:r>
              <a:rPr lang="en-GB" dirty="0">
                <a:solidFill>
                  <a:srgbClr val="FF0000"/>
                </a:solidFill>
              </a:rPr>
              <a:t>–  6</a:t>
            </a:r>
            <a:r>
              <a:rPr lang="en-GB" baseline="30000" dirty="0">
                <a:solidFill>
                  <a:srgbClr val="FF0000"/>
                </a:solidFill>
              </a:rPr>
              <a:t>th</a:t>
            </a:r>
            <a:r>
              <a:rPr lang="en-GB" dirty="0">
                <a:solidFill>
                  <a:srgbClr val="FF0000"/>
                </a:solidFill>
              </a:rPr>
              <a:t> May</a:t>
            </a:r>
          </a:p>
        </p:txBody>
      </p:sp>
      <p:sp>
        <p:nvSpPr>
          <p:cNvPr id="3" name="Content Placeholder 2">
            <a:extLst>
              <a:ext uri="{FF2B5EF4-FFF2-40B4-BE49-F238E27FC236}">
                <a16:creationId xmlns:a16="http://schemas.microsoft.com/office/drawing/2014/main" id="{197546D2-D704-456E-9D0A-9D0B9324FDED}"/>
              </a:ext>
            </a:extLst>
          </p:cNvPr>
          <p:cNvSpPr>
            <a:spLocks noGrp="1"/>
          </p:cNvSpPr>
          <p:nvPr>
            <p:ph idx="1"/>
          </p:nvPr>
        </p:nvSpPr>
        <p:spPr>
          <a:xfrm>
            <a:off x="632950" y="2058838"/>
            <a:ext cx="11029615" cy="4347713"/>
          </a:xfrm>
          <a:solidFill>
            <a:schemeClr val="accent1">
              <a:lumMod val="20000"/>
              <a:lumOff val="80000"/>
            </a:schemeClr>
          </a:solidFill>
          <a:ln>
            <a:solidFill>
              <a:schemeClr val="bg2"/>
            </a:solidFill>
          </a:ln>
        </p:spPr>
        <p:txBody>
          <a:bodyPr>
            <a:normAutofit fontScale="92500"/>
          </a:bodyPr>
          <a:lstStyle/>
          <a:p>
            <a:r>
              <a:rPr lang="en-GB" sz="2100" b="1" dirty="0">
                <a:solidFill>
                  <a:schemeClr val="tx1"/>
                </a:solidFill>
              </a:rPr>
              <a:t>Interpersonal skills and professional competencies are central to the fields of Psychology, Counselling and the Allied Health Professions. </a:t>
            </a:r>
          </a:p>
          <a:p>
            <a:r>
              <a:rPr lang="en-GB" sz="2100" dirty="0">
                <a:solidFill>
                  <a:schemeClr val="tx1"/>
                </a:solidFill>
              </a:rPr>
              <a:t>Using the information on Moodle and your own research, you must complete a Personal Development Plan and accompanying portfolio that identifies the range of interpersonal skills and professional competencies required for a professional pathway of your choice in the field of Mental Health.</a:t>
            </a:r>
          </a:p>
          <a:p>
            <a:r>
              <a:rPr lang="en-GB" sz="2100" b="1" dirty="0">
                <a:solidFill>
                  <a:schemeClr val="tx1"/>
                </a:solidFill>
              </a:rPr>
              <a:t>Portfolio includes the following: </a:t>
            </a:r>
          </a:p>
          <a:p>
            <a:pPr lvl="1">
              <a:buFont typeface="Courier New" panose="02070309020205020404" pitchFamily="49" charset="0"/>
              <a:buChar char="o"/>
            </a:pPr>
            <a:r>
              <a:rPr lang="en-GB" sz="2100" b="1" dirty="0">
                <a:solidFill>
                  <a:schemeClr val="tx1"/>
                </a:solidFill>
              </a:rPr>
              <a:t> 1: Summary  250-300 words </a:t>
            </a:r>
          </a:p>
          <a:p>
            <a:pPr lvl="1">
              <a:buFont typeface="Courier New" panose="02070309020205020404" pitchFamily="49" charset="0"/>
              <a:buChar char="o"/>
            </a:pPr>
            <a:r>
              <a:rPr lang="en-GB" sz="2100" b="1" dirty="0">
                <a:solidFill>
                  <a:schemeClr val="tx1"/>
                </a:solidFill>
              </a:rPr>
              <a:t> 2: PDP Planning Grid &amp; References </a:t>
            </a:r>
          </a:p>
          <a:p>
            <a:pPr lvl="1">
              <a:buFont typeface="Courier New" panose="02070309020205020404" pitchFamily="49" charset="0"/>
              <a:buChar char="o"/>
            </a:pPr>
            <a:r>
              <a:rPr lang="en-GB" sz="2100" b="1" dirty="0">
                <a:solidFill>
                  <a:schemeClr val="tx1"/>
                </a:solidFill>
              </a:rPr>
              <a:t> 3. Appendix: Professional Roles in MH (screen shots with captions) </a:t>
            </a:r>
          </a:p>
          <a:p>
            <a:pPr marL="0" indent="0">
              <a:buNone/>
            </a:pPr>
            <a:r>
              <a:rPr lang="en-GB" sz="2100" b="1" dirty="0">
                <a:solidFill>
                  <a:srgbClr val="FF0000"/>
                </a:solidFill>
              </a:rPr>
              <a:t>You will be utilising the PDP template on Moodle for your submission to Turnitin </a:t>
            </a:r>
          </a:p>
          <a:p>
            <a:endParaRPr lang="en-GB" dirty="0"/>
          </a:p>
        </p:txBody>
      </p:sp>
    </p:spTree>
    <p:extLst>
      <p:ext uri="{BB962C8B-B14F-4D97-AF65-F5344CB8AC3E}">
        <p14:creationId xmlns:p14="http://schemas.microsoft.com/office/powerpoint/2010/main" val="1399062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22CBE-ED3A-481D-AF95-E52D84D080FC}"/>
              </a:ext>
            </a:extLst>
          </p:cNvPr>
          <p:cNvSpPr>
            <a:spLocks noGrp="1"/>
          </p:cNvSpPr>
          <p:nvPr>
            <p:ph type="title"/>
          </p:nvPr>
        </p:nvSpPr>
        <p:spPr/>
        <p:txBody>
          <a:bodyPr/>
          <a:lstStyle/>
          <a:p>
            <a:r>
              <a:rPr lang="en-GB" dirty="0"/>
              <a:t>Assessment Overview – Assessment  1:  Practical Skills (In Class) </a:t>
            </a:r>
            <a:r>
              <a:rPr lang="en-GB" dirty="0">
                <a:solidFill>
                  <a:srgbClr val="FF0000"/>
                </a:solidFill>
              </a:rPr>
              <a:t>in Class 29</a:t>
            </a:r>
            <a:r>
              <a:rPr lang="en-GB" baseline="30000" dirty="0">
                <a:solidFill>
                  <a:srgbClr val="FF0000"/>
                </a:solidFill>
              </a:rPr>
              <a:t>th</a:t>
            </a:r>
            <a:r>
              <a:rPr lang="en-GB" dirty="0">
                <a:solidFill>
                  <a:srgbClr val="FF0000"/>
                </a:solidFill>
              </a:rPr>
              <a:t> April</a:t>
            </a:r>
          </a:p>
        </p:txBody>
      </p:sp>
      <p:sp>
        <p:nvSpPr>
          <p:cNvPr id="3" name="Content Placeholder 2">
            <a:extLst>
              <a:ext uri="{FF2B5EF4-FFF2-40B4-BE49-F238E27FC236}">
                <a16:creationId xmlns:a16="http://schemas.microsoft.com/office/drawing/2014/main" id="{CAFA02FB-7153-472C-99EB-2165D91B137D}"/>
              </a:ext>
            </a:extLst>
          </p:cNvPr>
          <p:cNvSpPr>
            <a:spLocks noGrp="1"/>
          </p:cNvSpPr>
          <p:nvPr>
            <p:ph idx="1"/>
          </p:nvPr>
        </p:nvSpPr>
        <p:spPr>
          <a:xfrm>
            <a:off x="581192" y="2300377"/>
            <a:ext cx="11029615" cy="4198189"/>
          </a:xfrm>
          <a:solidFill>
            <a:schemeClr val="accent1">
              <a:lumMod val="20000"/>
              <a:lumOff val="80000"/>
            </a:schemeClr>
          </a:solidFill>
        </p:spPr>
        <p:txBody>
          <a:bodyPr/>
          <a:lstStyle/>
          <a:p>
            <a:r>
              <a:rPr lang="en-GB" dirty="0">
                <a:solidFill>
                  <a:schemeClr val="tx1"/>
                </a:solidFill>
              </a:rPr>
              <a:t>Using the case scenario provided and additional guidance on Moodle you will engage in a </a:t>
            </a:r>
            <a:r>
              <a:rPr lang="en-GB" b="1" dirty="0">
                <a:solidFill>
                  <a:schemeClr val="tx1"/>
                </a:solidFill>
              </a:rPr>
              <a:t>10 minute in-class session that will demonstrate the basic foundations of motivational interviewing skills. </a:t>
            </a:r>
          </a:p>
          <a:p>
            <a:r>
              <a:rPr lang="en-GB" dirty="0">
                <a:solidFill>
                  <a:schemeClr val="tx1"/>
                </a:solidFill>
              </a:rPr>
              <a:t>Each student will be required to engage in two (four-minute role plays) with a fellow student. </a:t>
            </a:r>
          </a:p>
          <a:p>
            <a:r>
              <a:rPr lang="en-GB" dirty="0">
                <a:solidFill>
                  <a:schemeClr val="tx1"/>
                </a:solidFill>
              </a:rPr>
              <a:t>Following the two role-plays, the student being assessed will be asked to provide some brief self reflections for two minutes on how they felt each session went. </a:t>
            </a:r>
          </a:p>
          <a:p>
            <a:r>
              <a:rPr lang="en-GB" dirty="0">
                <a:solidFill>
                  <a:schemeClr val="tx1"/>
                </a:solidFill>
              </a:rPr>
              <a:t>The order of assessment will be confirmed through random allocation. The allocation of “student clients” for each scenario will be given on the day, so all students must arrive at 9.30am in preparation. </a:t>
            </a:r>
          </a:p>
          <a:p>
            <a:r>
              <a:rPr lang="en-GB" dirty="0">
                <a:solidFill>
                  <a:schemeClr val="tx1"/>
                </a:solidFill>
              </a:rPr>
              <a:t>They should also prepare for their role as a client by using one of the scenarios provided and be prepared to talk about this for up to four minutes each. Such scenarios may include ambivalence about career choices; further study; course engagement; work motivation; relationships; health behaviours etc</a:t>
            </a:r>
          </a:p>
        </p:txBody>
      </p:sp>
    </p:spTree>
    <p:extLst>
      <p:ext uri="{BB962C8B-B14F-4D97-AF65-F5344CB8AC3E}">
        <p14:creationId xmlns:p14="http://schemas.microsoft.com/office/powerpoint/2010/main" val="2462778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8BF45-1805-4686-8580-F4106069CAA3}"/>
              </a:ext>
            </a:extLst>
          </p:cNvPr>
          <p:cNvSpPr>
            <a:spLocks noGrp="1"/>
          </p:cNvSpPr>
          <p:nvPr>
            <p:ph type="title"/>
          </p:nvPr>
        </p:nvSpPr>
        <p:spPr>
          <a:xfrm>
            <a:off x="4579243" y="1419225"/>
            <a:ext cx="6798608" cy="2346136"/>
          </a:xfrm>
        </p:spPr>
        <p:txBody>
          <a:bodyPr vert="horz" lIns="91440" tIns="45720" rIns="91440" bIns="45720" rtlCol="0" anchor="b">
            <a:normAutofit/>
          </a:bodyPr>
          <a:lstStyle/>
          <a:p>
            <a:r>
              <a:rPr lang="en-US" sz="4400"/>
              <a:t>Recap of Active Listening Skills </a:t>
            </a:r>
          </a:p>
        </p:txBody>
      </p:sp>
      <p:sp>
        <p:nvSpPr>
          <p:cNvPr id="20" name="Rectangle 19">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History">
            <a:extLst>
              <a:ext uri="{FF2B5EF4-FFF2-40B4-BE49-F238E27FC236}">
                <a16:creationId xmlns:a16="http://schemas.microsoft.com/office/drawing/2014/main" id="{AD645BB0-EAC1-6AB3-1D17-76E8369162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3640015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FAC09A83-97D2-4A01-BE24-D31FC8524EF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849155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3F8F3B0-3ECE-4EC3-954F-8FAEAA7AE8A8}"/>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949098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9B6F1618-2105-417E-BBE5-0198202BD59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763546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Empathy</a:t>
            </a:r>
          </a:p>
          <a:p>
            <a:r>
              <a:rPr lang="en-GB" sz="4000" dirty="0"/>
              <a:t>Congruence</a:t>
            </a:r>
          </a:p>
          <a:p>
            <a:r>
              <a:rPr lang="en-GB" sz="4000" dirty="0"/>
              <a:t>Unconditional positive regard</a:t>
            </a:r>
            <a:endParaRPr lang="en-US" sz="4000" dirty="0"/>
          </a:p>
        </p:txBody>
      </p:sp>
    </p:spTree>
    <p:extLst>
      <p:ext uri="{BB962C8B-B14F-4D97-AF65-F5344CB8AC3E}">
        <p14:creationId xmlns:p14="http://schemas.microsoft.com/office/powerpoint/2010/main" val="3027340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Empathy</a:t>
            </a:r>
          </a:p>
          <a:p>
            <a:pPr lvl="3">
              <a:buFont typeface="Wingdings" pitchFamily="2" charset="2"/>
              <a:buChar char="Ø"/>
            </a:pPr>
            <a:r>
              <a:rPr lang="en-GB" sz="2400" dirty="0"/>
              <a:t>Demonstrating an understanding of client’s issues</a:t>
            </a:r>
          </a:p>
          <a:p>
            <a:pPr lvl="3">
              <a:buFont typeface="Wingdings" pitchFamily="2" charset="2"/>
              <a:buChar char="Ø"/>
            </a:pPr>
            <a:r>
              <a:rPr lang="en-GB" sz="2400" dirty="0"/>
              <a:t>Tuning in to their perspective </a:t>
            </a:r>
          </a:p>
          <a:p>
            <a:pPr lvl="3">
              <a:buFont typeface="Wingdings" pitchFamily="2" charset="2"/>
              <a:buChar char="Ø"/>
            </a:pPr>
            <a:r>
              <a:rPr lang="en-GB" sz="2400" dirty="0"/>
              <a:t>Accepting the person on their terms/worldview. </a:t>
            </a:r>
          </a:p>
          <a:p>
            <a:pPr lvl="3">
              <a:buFont typeface="Wingdings" pitchFamily="2" charset="2"/>
              <a:buChar char="Ø"/>
            </a:pPr>
            <a:r>
              <a:rPr lang="en-GB" sz="2400" dirty="0"/>
              <a:t>Healing state for client when this is present </a:t>
            </a:r>
          </a:p>
          <a:p>
            <a:pPr lvl="3">
              <a:buFont typeface="Wingdings" pitchFamily="2" charset="2"/>
              <a:buChar char="Ø"/>
            </a:pPr>
            <a:endParaRPr lang="en-GB" sz="2400" dirty="0"/>
          </a:p>
        </p:txBody>
      </p:sp>
    </p:spTree>
    <p:extLst>
      <p:ext uri="{BB962C8B-B14F-4D97-AF65-F5344CB8AC3E}">
        <p14:creationId xmlns:p14="http://schemas.microsoft.com/office/powerpoint/2010/main" val="10684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Congruence</a:t>
            </a:r>
          </a:p>
          <a:p>
            <a:pPr lvl="3">
              <a:buFont typeface="Wingdings" pitchFamily="2" charset="2"/>
              <a:buChar char="Ø"/>
            </a:pPr>
            <a:r>
              <a:rPr lang="en-GB" sz="2400" dirty="0"/>
              <a:t>Demonstrating authenticity – external matching internal</a:t>
            </a:r>
          </a:p>
          <a:p>
            <a:pPr lvl="3">
              <a:buFont typeface="Wingdings" pitchFamily="2" charset="2"/>
              <a:buChar char="Ø"/>
            </a:pPr>
            <a:r>
              <a:rPr lang="en-GB" sz="2400" dirty="0"/>
              <a:t>Allows client to see own positive qualities – in a way may not have been seen before</a:t>
            </a:r>
          </a:p>
          <a:p>
            <a:pPr lvl="3">
              <a:buFont typeface="Wingdings" pitchFamily="2" charset="2"/>
              <a:buChar char="Ø"/>
            </a:pPr>
            <a:r>
              <a:rPr lang="en-GB" sz="2400" dirty="0"/>
              <a:t>Allows trust building</a:t>
            </a:r>
            <a:endParaRPr lang="en-GB" sz="2800" dirty="0"/>
          </a:p>
          <a:p>
            <a:pPr lvl="3">
              <a:buFont typeface="Wingdings" pitchFamily="2" charset="2"/>
              <a:buChar char="Ø"/>
            </a:pPr>
            <a:endParaRPr lang="en-GB" sz="2400" dirty="0"/>
          </a:p>
        </p:txBody>
      </p:sp>
    </p:spTree>
    <p:extLst>
      <p:ext uri="{BB962C8B-B14F-4D97-AF65-F5344CB8AC3E}">
        <p14:creationId xmlns:p14="http://schemas.microsoft.com/office/powerpoint/2010/main" val="146043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Unconditional positive regard</a:t>
            </a:r>
          </a:p>
          <a:p>
            <a:pPr lvl="3">
              <a:buFont typeface="Wingdings" pitchFamily="2" charset="2"/>
              <a:buChar char="Ø"/>
            </a:pPr>
            <a:r>
              <a:rPr lang="en-GB" sz="2400" dirty="0"/>
              <a:t>Warmth, caring, interest – which is healing</a:t>
            </a:r>
          </a:p>
          <a:p>
            <a:pPr lvl="3">
              <a:buFont typeface="Wingdings" pitchFamily="2" charset="2"/>
              <a:buChar char="Ø"/>
            </a:pPr>
            <a:r>
              <a:rPr lang="en-GB" sz="2400" dirty="0"/>
              <a:t>Non-judgemental – acceptance for who they are</a:t>
            </a:r>
          </a:p>
          <a:p>
            <a:pPr lvl="3">
              <a:buFont typeface="Wingdings" pitchFamily="2" charset="2"/>
              <a:buChar char="Ø"/>
            </a:pPr>
            <a:r>
              <a:rPr lang="en-GB" sz="2400" dirty="0"/>
              <a:t>Your acceptance leads to client self-acceptance </a:t>
            </a:r>
            <a:endParaRPr lang="en-GB" sz="3200" dirty="0"/>
          </a:p>
          <a:p>
            <a:pPr lvl="3">
              <a:buFont typeface="Wingdings" pitchFamily="2" charset="2"/>
              <a:buChar char="Ø"/>
            </a:pPr>
            <a:endParaRPr lang="en-GB" sz="2400" dirty="0"/>
          </a:p>
        </p:txBody>
      </p:sp>
    </p:spTree>
    <p:extLst>
      <p:ext uri="{BB962C8B-B14F-4D97-AF65-F5344CB8AC3E}">
        <p14:creationId xmlns:p14="http://schemas.microsoft.com/office/powerpoint/2010/main" val="587262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FA1F-2004-7922-C9F5-89ABCB187342}"/>
              </a:ext>
            </a:extLst>
          </p:cNvPr>
          <p:cNvSpPr>
            <a:spLocks noGrp="1"/>
          </p:cNvSpPr>
          <p:nvPr>
            <p:ph type="title"/>
          </p:nvPr>
        </p:nvSpPr>
        <p:spPr/>
        <p:txBody>
          <a:bodyPr/>
          <a:lstStyle/>
          <a:p>
            <a:r>
              <a:rPr lang="en-GB" dirty="0"/>
              <a:t>Basic Counselling Skills</a:t>
            </a:r>
            <a:endParaRPr lang="en-US" dirty="0"/>
          </a:p>
        </p:txBody>
      </p:sp>
      <p:sp>
        <p:nvSpPr>
          <p:cNvPr id="3" name="Content Placeholder 2">
            <a:extLst>
              <a:ext uri="{FF2B5EF4-FFF2-40B4-BE49-F238E27FC236}">
                <a16:creationId xmlns:a16="http://schemas.microsoft.com/office/drawing/2014/main" id="{29BE94C2-3AB8-398A-99D8-C911684ADB8F}"/>
              </a:ext>
            </a:extLst>
          </p:cNvPr>
          <p:cNvSpPr>
            <a:spLocks noGrp="1"/>
          </p:cNvSpPr>
          <p:nvPr>
            <p:ph idx="1"/>
          </p:nvPr>
        </p:nvSpPr>
        <p:spPr>
          <a:xfrm>
            <a:off x="1066800" y="1775037"/>
            <a:ext cx="10058400" cy="4649046"/>
          </a:xfrm>
        </p:spPr>
        <p:txBody>
          <a:bodyPr>
            <a:normAutofit/>
          </a:bodyPr>
          <a:lstStyle/>
          <a:p>
            <a:pPr marL="0" indent="0" algn="ctr">
              <a:buNone/>
            </a:pPr>
            <a:r>
              <a:rPr lang="en-GB" sz="4000" dirty="0"/>
              <a:t>ACTIVE LISTENING SKILLS – </a:t>
            </a:r>
          </a:p>
          <a:p>
            <a:endParaRPr lang="en-GB" sz="4000" dirty="0"/>
          </a:p>
          <a:p>
            <a:r>
              <a:rPr lang="en-GB" sz="4000" dirty="0"/>
              <a:t>paraphrasing</a:t>
            </a:r>
          </a:p>
          <a:p>
            <a:r>
              <a:rPr lang="en-GB" sz="4000" dirty="0"/>
              <a:t>summarising</a:t>
            </a:r>
          </a:p>
          <a:p>
            <a:r>
              <a:rPr lang="en-GB" sz="4000" dirty="0"/>
              <a:t>silence</a:t>
            </a:r>
          </a:p>
          <a:p>
            <a:r>
              <a:rPr lang="en-GB" sz="4000" dirty="0"/>
              <a:t>questions</a:t>
            </a:r>
          </a:p>
          <a:p>
            <a:endParaRPr lang="en-GB" sz="4000" dirty="0"/>
          </a:p>
          <a:p>
            <a:endParaRPr lang="en-GB" sz="4000" dirty="0"/>
          </a:p>
          <a:p>
            <a:endParaRPr lang="en-US" sz="4000" dirty="0"/>
          </a:p>
        </p:txBody>
      </p:sp>
    </p:spTree>
    <p:extLst>
      <p:ext uri="{BB962C8B-B14F-4D97-AF65-F5344CB8AC3E}">
        <p14:creationId xmlns:p14="http://schemas.microsoft.com/office/powerpoint/2010/main" val="2064573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1" name="Rectangle 20">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 drink on table">
            <a:extLst>
              <a:ext uri="{FF2B5EF4-FFF2-40B4-BE49-F238E27FC236}">
                <a16:creationId xmlns:a16="http://schemas.microsoft.com/office/drawing/2014/main" id="{AE285859-E2F5-8BDA-F1BB-BCD4657D4358}"/>
              </a:ext>
            </a:extLst>
          </p:cNvPr>
          <p:cNvPicPr>
            <a:picLocks noChangeAspect="1"/>
          </p:cNvPicPr>
          <p:nvPr/>
        </p:nvPicPr>
        <p:blipFill rotWithShape="1">
          <a:blip r:embed="rId3">
            <a:alphaModFix amt="45000"/>
          </a:blip>
          <a:srcRect t="26948"/>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2C17C198-BD3F-4AC5-852A-45576A6B98F6}"/>
              </a:ext>
            </a:extLst>
          </p:cNvPr>
          <p:cNvSpPr>
            <a:spLocks noGrp="1"/>
          </p:cNvSpPr>
          <p:nvPr>
            <p:ph type="title"/>
          </p:nvPr>
        </p:nvSpPr>
        <p:spPr>
          <a:xfrm>
            <a:off x="1561708" y="2091263"/>
            <a:ext cx="9068586" cy="2461504"/>
          </a:xfrm>
        </p:spPr>
        <p:txBody>
          <a:bodyPr vert="horz" lIns="91440" tIns="45720" rIns="91440" bIns="45720" rtlCol="0" anchor="ctr">
            <a:normAutofit/>
          </a:bodyPr>
          <a:lstStyle/>
          <a:p>
            <a:pPr algn="ctr">
              <a:lnSpc>
                <a:spcPct val="83000"/>
              </a:lnSpc>
            </a:pPr>
            <a:r>
              <a:rPr lang="en-US" sz="7200" cap="all" spc="-100" dirty="0"/>
              <a:t>Break</a:t>
            </a:r>
            <a:br>
              <a:rPr lang="en-US" sz="7200" cap="all" spc="-100" dirty="0"/>
            </a:br>
            <a:endParaRPr lang="en-US" sz="7200" cap="all" spc="-100" dirty="0"/>
          </a:p>
        </p:txBody>
      </p:sp>
      <p:sp>
        <p:nvSpPr>
          <p:cNvPr id="25" name="Rectangle 24">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21149308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01A49E9-1EE6-40E5-BC63-DAF4A3F942C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401437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54536989-E94A-4EDD-9598-A2B5559239E7}"/>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705485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BFCB647-3200-4BF0-BEC0-BA2ADFB6EF63}"/>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711271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CCCD896-25CA-4D6B-BA27-75F580B9FB9E}"/>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718485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2518CB5-7435-4366-8957-C49369002E6F}"/>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998978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4257-2F6A-4290-8A9F-0E00835928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AD0A8-7A36-4134-B92C-0BC81FF46DF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41F257A-27E5-41A8-9E88-BFEDA20AABC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83788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9DF677-1AAD-4274-9413-EF96C0B9A057}"/>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E2ED3A5-A27E-4C24-A44D-E1CBA70647A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462D927-DA0F-4AB6-85E7-474964F3529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57289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90D9306-ED05-4B7D-8BF1-5E2FB7C91342}"/>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549863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5AB4-30DE-4BE2-B19C-E7C7090B33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C4C2E3-5DBE-4047-AB6E-2A5882B292F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9CEC892-FCB8-43C1-AA28-6FD18BD4446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85194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015E6349-1745-43B4-BD25-A6BB0BB6D30C}"/>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854620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F7D184-20B9-463F-A70E-F4F85A113511}"/>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DD313B2-8149-44F5-BA57-406C4030A8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49F739-8401-43CF-A94C-AA2BFB1DCB9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619401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742FA573-C7E1-4922-A151-EB94B54AB63C}"/>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495222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03CE33DB-9642-488D-9332-87904E09D06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737994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42A9B251-36A1-4A5C-82FE-2A2993FC1F84}"/>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326996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1E14A585-FAB9-4E47-A366-D2AFF380D73D}"/>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029453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B5992AA-9C5A-407A-AA7A-9372690E8E69}"/>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994746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64569F-651C-4813-B3B8-318FB4E733E0}"/>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5B2BE6A-4D68-428B-A82F-9143B4CD0A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2658E47-925B-4ED1-9573-2598438573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37612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12488746-03E3-4516-A4DC-EFA3E31B0D0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2345949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A79125C3-760E-4351-8B50-FDB2F3E94D8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4924475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Food on a table">
            <a:extLst>
              <a:ext uri="{FF2B5EF4-FFF2-40B4-BE49-F238E27FC236}">
                <a16:creationId xmlns:a16="http://schemas.microsoft.com/office/drawing/2014/main" id="{92930742-8272-C855-4451-5690EE697437}"/>
              </a:ext>
            </a:extLst>
          </p:cNvPr>
          <p:cNvPicPr>
            <a:picLocks noChangeAspect="1"/>
          </p:cNvPicPr>
          <p:nvPr/>
        </p:nvPicPr>
        <p:blipFill rotWithShape="1">
          <a:blip r:embed="rId2"/>
          <a:srcRect t="9842" b="5889"/>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609A9-218A-4833-8BBF-36A6647E33E3}"/>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dirty="0">
                <a:solidFill>
                  <a:schemeClr val="bg1"/>
                </a:solidFill>
              </a:rPr>
              <a:t>Lunch </a:t>
            </a:r>
          </a:p>
        </p:txBody>
      </p:sp>
      <p:cxnSp>
        <p:nvCxnSpPr>
          <p:cNvPr id="19" name="Straight Connector 18">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681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6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6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70">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3" name="Rectangle 72">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76" name="Rectangle 75">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20E2CD0-0485-43B6-BB53-305393B66B0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effectLst/>
              </a:rPr>
              <a:t>Practical In-Class Skills Assessment: Skills Checklist</a:t>
            </a:r>
            <a:br>
              <a:rPr lang="en-US" sz="3600">
                <a:solidFill>
                  <a:srgbClr val="FFFFFF"/>
                </a:solidFill>
                <a:effectLst/>
              </a:rPr>
            </a:br>
            <a:endParaRPr lang="en-US" sz="3600">
              <a:solidFill>
                <a:srgbClr val="FFFFFF"/>
              </a:solidFill>
            </a:endParaRPr>
          </a:p>
        </p:txBody>
      </p:sp>
      <p:pic>
        <p:nvPicPr>
          <p:cNvPr id="7" name="Graphic 6" descr="Check List">
            <a:extLst>
              <a:ext uri="{FF2B5EF4-FFF2-40B4-BE49-F238E27FC236}">
                <a16:creationId xmlns:a16="http://schemas.microsoft.com/office/drawing/2014/main" id="{C889DB68-3CBB-C907-7ADF-EFE04B2FBF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42543011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5" name="Rectangle 34">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01C76-E701-43B0-B5A1-DA45BA03859B}"/>
              </a:ext>
            </a:extLst>
          </p:cNvPr>
          <p:cNvSpPr>
            <a:spLocks noGrp="1"/>
          </p:cNvSpPr>
          <p:nvPr>
            <p:ph type="title"/>
          </p:nvPr>
        </p:nvSpPr>
        <p:spPr>
          <a:xfrm>
            <a:off x="4579243" y="1419225"/>
            <a:ext cx="6798608" cy="4482172"/>
          </a:xfrm>
          <a:solidFill>
            <a:schemeClr val="accent1">
              <a:lumMod val="20000"/>
              <a:lumOff val="80000"/>
            </a:schemeClr>
          </a:solidFill>
        </p:spPr>
        <p:txBody>
          <a:bodyPr vert="horz" lIns="91440" tIns="45720" rIns="91440" bIns="45720" rtlCol="0" anchor="b">
            <a:normAutofit fontScale="90000"/>
          </a:bodyPr>
          <a:lstStyle/>
          <a:p>
            <a:r>
              <a:rPr lang="en-US" sz="4400" dirty="0"/>
              <a:t>Next Session – </a:t>
            </a:r>
            <a:r>
              <a:rPr lang="en-US" sz="4400"/>
              <a:t>29</a:t>
            </a:r>
            <a:r>
              <a:rPr lang="en-US" sz="4400" baseline="30000"/>
              <a:t>th</a:t>
            </a:r>
            <a:r>
              <a:rPr lang="en-US" sz="4400"/>
              <a:t> April</a:t>
            </a:r>
            <a:br>
              <a:rPr lang="en-US" sz="4400"/>
            </a:br>
            <a:r>
              <a:rPr lang="en-US" sz="4400"/>
              <a:t>Practical </a:t>
            </a:r>
            <a:r>
              <a:rPr lang="en-US" sz="4400" dirty="0"/>
              <a:t>Skills Assessment</a:t>
            </a:r>
            <a:br>
              <a:rPr lang="en-US" sz="4400" dirty="0"/>
            </a:br>
            <a:r>
              <a:rPr lang="en-US" sz="4400" dirty="0"/>
              <a:t>Evaluation of the Day – Feedback</a:t>
            </a:r>
            <a:br>
              <a:rPr lang="en-US" sz="4400" dirty="0"/>
            </a:br>
            <a:br>
              <a:rPr lang="en-US" sz="4400" dirty="0"/>
            </a:br>
            <a:endParaRPr lang="en-US" sz="4400" dirty="0"/>
          </a:p>
        </p:txBody>
      </p:sp>
      <p:sp>
        <p:nvSpPr>
          <p:cNvPr id="37" name="Rectangle 36">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Questionnaire">
            <a:extLst>
              <a:ext uri="{FF2B5EF4-FFF2-40B4-BE49-F238E27FC236}">
                <a16:creationId xmlns:a16="http://schemas.microsoft.com/office/drawing/2014/main" id="{ADB99DEE-84C1-B258-1F3D-CA2E1DFD37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56374750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455B2D-BAB7-438A-85DA-0266A24CB79F}">
  <ds:schemaRefs>
    <ds:schemaRef ds:uri="16c05727-aa75-4e4a-9b5f-8a80a1165891"/>
    <ds:schemaRef ds:uri="http://schemas.microsoft.com/office/2006/metadata/properties"/>
    <ds:schemaRef ds:uri="http://schemas.microsoft.com/office/infopath/2007/PartnerControls"/>
    <ds:schemaRef ds:uri="71af3243-3dd4-4a8d-8c0d-dd76da1f02a5"/>
    <ds:schemaRef ds:uri="http://www.w3.org/XML/1998/namespace"/>
    <ds:schemaRef ds:uri="http://schemas.microsoft.com/office/2006/documentManagement/types"/>
    <ds:schemaRef ds:uri="http://purl.org/dc/terms/"/>
    <ds:schemaRef ds:uri="http://purl.org/dc/dcmitype/"/>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D8C6403A-684A-431F-8F36-A24C99E286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{26663FD1-C94B-41EA-BAAD-1D9AFAA671FA}tf11964407_win32</Template>
  <TotalTime>0</TotalTime>
  <Words>578</Words>
  <Application>Microsoft Office PowerPoint</Application>
  <PresentationFormat>Widescreen</PresentationFormat>
  <Paragraphs>59</Paragraphs>
  <Slides>37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Century Gothic</vt:lpstr>
      <vt:lpstr>Courier New</vt:lpstr>
      <vt:lpstr>Franklin Gothic Book</vt:lpstr>
      <vt:lpstr>Franklin Gothic Demi</vt:lpstr>
      <vt:lpstr>Garamond</vt:lpstr>
      <vt:lpstr>Gill Sans MT</vt:lpstr>
      <vt:lpstr>Wingdings</vt:lpstr>
      <vt:lpstr>Wingdings 2</vt:lpstr>
      <vt:lpstr>DividendVTI</vt:lpstr>
      <vt:lpstr>Savon</vt:lpstr>
      <vt:lpstr>Professional skills for Mental Health </vt:lpstr>
      <vt:lpstr>                               Review from 25th March   Assessment 2: PDP Review Skills overview  Motivational Interviewing  Skills Practice                       </vt:lpstr>
      <vt:lpstr>Ground Rules for the day  Check in</vt:lpstr>
      <vt:lpstr>Assessment Overview – Assessment 2:  Personal Development Plan PDP/Portfolio (1,500 words and includes references) –  6th May</vt:lpstr>
      <vt:lpstr>Assessment Overview – Assessment  1:  Practical Skills (In Class) in Class 29th April</vt:lpstr>
      <vt:lpstr>Recap of Active Listening Skills </vt:lpstr>
      <vt:lpstr>PowerPoint Presentation</vt:lpstr>
      <vt:lpstr>PowerPoint Presentation</vt:lpstr>
      <vt:lpstr>PowerPoint Presentation</vt:lpstr>
      <vt:lpstr>Person-centred core conditions</vt:lpstr>
      <vt:lpstr>Person-centred core conditions</vt:lpstr>
      <vt:lpstr>Person-centred core conditions</vt:lpstr>
      <vt:lpstr>Person-centred core conditions</vt:lpstr>
      <vt:lpstr>Basic Counselling Skills</vt:lpstr>
      <vt:lpstr>Break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Lunch </vt:lpstr>
      <vt:lpstr>Practical In-Class Skills Assessment: Skills Checklist </vt:lpstr>
      <vt:lpstr>Next Session – 29th April Practical Skills Assessment Evaluation of the Day – Feedback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dc:title>
  <dc:creator>Ruth Groff</dc:creator>
  <cp:lastModifiedBy>Ruth Groff</cp:lastModifiedBy>
  <cp:revision>18</cp:revision>
  <dcterms:created xsi:type="dcterms:W3CDTF">2022-01-24T18:35:43Z</dcterms:created>
  <dcterms:modified xsi:type="dcterms:W3CDTF">2023-03-30T09:23:26Z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