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1.xml" ContentType="application/vnd.openxmlformats-officedocument.presentationml.tags+xml"/>
  <Override PartName="/ppt/notesSlides/notesSlide9.xml" ContentType="application/vnd.openxmlformats-officedocument.presentationml.notesSlide+xml"/>
  <Override PartName="/ppt/tags/tag2.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100"/>
  </p:notesMasterIdLst>
  <p:sldIdLst>
    <p:sldId id="409" r:id="rId10"/>
    <p:sldId id="412" r:id="rId11"/>
    <p:sldId id="262" r:id="rId12"/>
    <p:sldId id="1290" r:id="rId13"/>
    <p:sldId id="1291" r:id="rId14"/>
    <p:sldId id="1292" r:id="rId15"/>
    <p:sldId id="1293" r:id="rId16"/>
    <p:sldId id="1294" r:id="rId17"/>
    <p:sldId id="556" r:id="rId18"/>
    <p:sldId id="557" r:id="rId19"/>
    <p:sldId id="532" r:id="rId20"/>
    <p:sldId id="558" r:id="rId21"/>
    <p:sldId id="257" r:id="rId22"/>
    <p:sldId id="1284" r:id="rId23"/>
    <p:sldId id="1285" r:id="rId24"/>
    <p:sldId id="500" r:id="rId25"/>
    <p:sldId id="509" r:id="rId26"/>
    <p:sldId id="501" r:id="rId27"/>
    <p:sldId id="502" r:id="rId28"/>
    <p:sldId id="503" r:id="rId29"/>
    <p:sldId id="508" r:id="rId30"/>
    <p:sldId id="511" r:id="rId31"/>
    <p:sldId id="512" r:id="rId32"/>
    <p:sldId id="510" r:id="rId33"/>
    <p:sldId id="513" r:id="rId34"/>
    <p:sldId id="514" r:id="rId35"/>
    <p:sldId id="515" r:id="rId36"/>
    <p:sldId id="516" r:id="rId37"/>
    <p:sldId id="517" r:id="rId38"/>
    <p:sldId id="518" r:id="rId39"/>
    <p:sldId id="519" r:id="rId40"/>
    <p:sldId id="520" r:id="rId41"/>
    <p:sldId id="521" r:id="rId42"/>
    <p:sldId id="522" r:id="rId43"/>
    <p:sldId id="523" r:id="rId44"/>
    <p:sldId id="524" r:id="rId45"/>
    <p:sldId id="1094" r:id="rId46"/>
    <p:sldId id="1137" r:id="rId47"/>
    <p:sldId id="1138" r:id="rId48"/>
    <p:sldId id="1139" r:id="rId49"/>
    <p:sldId id="1140" r:id="rId50"/>
    <p:sldId id="1141" r:id="rId51"/>
    <p:sldId id="1142" r:id="rId52"/>
    <p:sldId id="1143" r:id="rId53"/>
    <p:sldId id="1144" r:id="rId54"/>
    <p:sldId id="1145" r:id="rId55"/>
    <p:sldId id="1146" r:id="rId56"/>
    <p:sldId id="1147" r:id="rId57"/>
    <p:sldId id="1148" r:id="rId58"/>
    <p:sldId id="1149" r:id="rId59"/>
    <p:sldId id="1295" r:id="rId60"/>
    <p:sldId id="1296" r:id="rId61"/>
    <p:sldId id="1297" r:id="rId62"/>
    <p:sldId id="1169" r:id="rId63"/>
    <p:sldId id="1171" r:id="rId64"/>
    <p:sldId id="1172" r:id="rId65"/>
    <p:sldId id="1173" r:id="rId66"/>
    <p:sldId id="1174" r:id="rId67"/>
    <p:sldId id="1175" r:id="rId68"/>
    <p:sldId id="1176" r:id="rId69"/>
    <p:sldId id="1177" r:id="rId70"/>
    <p:sldId id="1179" r:id="rId71"/>
    <p:sldId id="1299" r:id="rId72"/>
    <p:sldId id="1162" r:id="rId73"/>
    <p:sldId id="1300" r:id="rId74"/>
    <p:sldId id="1301" r:id="rId75"/>
    <p:sldId id="1302" r:id="rId76"/>
    <p:sldId id="1303" r:id="rId77"/>
    <p:sldId id="1178" r:id="rId78"/>
    <p:sldId id="1054" r:id="rId79"/>
    <p:sldId id="1298" r:id="rId80"/>
    <p:sldId id="1096" r:id="rId81"/>
    <p:sldId id="1095" r:id="rId82"/>
    <p:sldId id="1097" r:id="rId83"/>
    <p:sldId id="1098" r:id="rId84"/>
    <p:sldId id="1099" r:id="rId85"/>
    <p:sldId id="1100" r:id="rId86"/>
    <p:sldId id="1101" r:id="rId87"/>
    <p:sldId id="1102" r:id="rId88"/>
    <p:sldId id="1103" r:id="rId89"/>
    <p:sldId id="1104" r:id="rId90"/>
    <p:sldId id="1105" r:id="rId91"/>
    <p:sldId id="1106" r:id="rId92"/>
    <p:sldId id="1163" r:id="rId93"/>
    <p:sldId id="1164" r:id="rId94"/>
    <p:sldId id="1165" r:id="rId95"/>
    <p:sldId id="1166" r:id="rId96"/>
    <p:sldId id="1167" r:id="rId97"/>
    <p:sldId id="1168" r:id="rId98"/>
    <p:sldId id="405"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5CC858-C341-4DB0-BAB9-2067EB185006}" v="3" dt="2024-02-16T11:48:55.2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0313" autoAdjust="0"/>
  </p:normalViewPr>
  <p:slideViewPr>
    <p:cSldViewPr snapToGrid="0">
      <p:cViewPr varScale="1">
        <p:scale>
          <a:sx n="85" d="100"/>
          <a:sy n="85" d="100"/>
        </p:scale>
        <p:origin x="13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slide" Target="slides/slide75.xml"/><Relationship Id="rId89" Type="http://schemas.openxmlformats.org/officeDocument/2006/relationships/slide" Target="slides/slide80.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102" Type="http://schemas.openxmlformats.org/officeDocument/2006/relationships/viewProps" Target="viewProps.xml"/><Relationship Id="rId5" Type="http://schemas.openxmlformats.org/officeDocument/2006/relationships/slideMaster" Target="slideMasters/slideMaster2.xml"/><Relationship Id="rId90" Type="http://schemas.openxmlformats.org/officeDocument/2006/relationships/slide" Target="slides/slide81.xml"/><Relationship Id="rId95" Type="http://schemas.openxmlformats.org/officeDocument/2006/relationships/slide" Target="slides/slide86.xml"/><Relationship Id="rId22" Type="http://schemas.openxmlformats.org/officeDocument/2006/relationships/slide" Target="slides/slide13.xml"/><Relationship Id="rId27" Type="http://schemas.openxmlformats.org/officeDocument/2006/relationships/slide" Target="slides/slide18.xml"/><Relationship Id="rId43" Type="http://schemas.openxmlformats.org/officeDocument/2006/relationships/slide" Target="slides/slide34.xml"/><Relationship Id="rId48" Type="http://schemas.openxmlformats.org/officeDocument/2006/relationships/slide" Target="slides/slide39.xml"/><Relationship Id="rId64" Type="http://schemas.openxmlformats.org/officeDocument/2006/relationships/slide" Target="slides/slide55.xml"/><Relationship Id="rId69" Type="http://schemas.openxmlformats.org/officeDocument/2006/relationships/slide" Target="slides/slide60.xml"/><Relationship Id="rId80" Type="http://schemas.openxmlformats.org/officeDocument/2006/relationships/slide" Target="slides/slide71.xml"/><Relationship Id="rId85" Type="http://schemas.openxmlformats.org/officeDocument/2006/relationships/slide" Target="slides/slide76.xml"/><Relationship Id="rId12" Type="http://schemas.openxmlformats.org/officeDocument/2006/relationships/slide" Target="slides/slide3.xml"/><Relationship Id="rId17" Type="http://schemas.openxmlformats.org/officeDocument/2006/relationships/slide" Target="slides/slide8.xml"/><Relationship Id="rId33" Type="http://schemas.openxmlformats.org/officeDocument/2006/relationships/slide" Target="slides/slide24.xml"/><Relationship Id="rId38" Type="http://schemas.openxmlformats.org/officeDocument/2006/relationships/slide" Target="slides/slide29.xml"/><Relationship Id="rId59" Type="http://schemas.openxmlformats.org/officeDocument/2006/relationships/slide" Target="slides/slide50.xml"/><Relationship Id="rId103" Type="http://schemas.openxmlformats.org/officeDocument/2006/relationships/theme" Target="theme/theme1.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slide" Target="slides/slide74.xml"/><Relationship Id="rId88" Type="http://schemas.openxmlformats.org/officeDocument/2006/relationships/slide" Target="slides/slide79.xml"/><Relationship Id="rId91" Type="http://schemas.openxmlformats.org/officeDocument/2006/relationships/slide" Target="slides/slide82.xml"/><Relationship Id="rId96" Type="http://schemas.openxmlformats.org/officeDocument/2006/relationships/slide" Target="slides/slide87.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6" Type="http://schemas.microsoft.com/office/2015/10/relationships/revisionInfo" Target="revisionInfo.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slide" Target="slides/slide72.xml"/><Relationship Id="rId86" Type="http://schemas.openxmlformats.org/officeDocument/2006/relationships/slide" Target="slides/slide77.xml"/><Relationship Id="rId94" Type="http://schemas.openxmlformats.org/officeDocument/2006/relationships/slide" Target="slides/slide85.xml"/><Relationship Id="rId99" Type="http://schemas.openxmlformats.org/officeDocument/2006/relationships/slide" Target="slides/slide90.xml"/><Relationship Id="rId10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97" Type="http://schemas.openxmlformats.org/officeDocument/2006/relationships/slide" Target="slides/slide88.xml"/><Relationship Id="rId104"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62.xml"/><Relationship Id="rId92" Type="http://schemas.openxmlformats.org/officeDocument/2006/relationships/slide" Target="slides/slide83.xml"/><Relationship Id="rId2" Type="http://schemas.openxmlformats.org/officeDocument/2006/relationships/customXml" Target="../customXml/item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87" Type="http://schemas.openxmlformats.org/officeDocument/2006/relationships/slide" Target="slides/slide78.xml"/><Relationship Id="rId61" Type="http://schemas.openxmlformats.org/officeDocument/2006/relationships/slide" Target="slides/slide52.xml"/><Relationship Id="rId82" Type="http://schemas.openxmlformats.org/officeDocument/2006/relationships/slide" Target="slides/slide73.xml"/><Relationship Id="rId19" Type="http://schemas.openxmlformats.org/officeDocument/2006/relationships/slide" Target="slides/slide10.xml"/><Relationship Id="rId14" Type="http://schemas.openxmlformats.org/officeDocument/2006/relationships/slide" Target="slides/slide5.xml"/><Relationship Id="rId30" Type="http://schemas.openxmlformats.org/officeDocument/2006/relationships/slide" Target="slides/slide21.xml"/><Relationship Id="rId35" Type="http://schemas.openxmlformats.org/officeDocument/2006/relationships/slide" Target="slides/slide26.xml"/><Relationship Id="rId56" Type="http://schemas.openxmlformats.org/officeDocument/2006/relationships/slide" Target="slides/slide47.xml"/><Relationship Id="rId77" Type="http://schemas.openxmlformats.org/officeDocument/2006/relationships/slide" Target="slides/slide68.xml"/><Relationship Id="rId100" Type="http://schemas.openxmlformats.org/officeDocument/2006/relationships/notesMaster" Target="notesMasters/notesMaster1.xml"/><Relationship Id="rId105"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slide" Target="slides/slide63.xml"/><Relationship Id="rId93" Type="http://schemas.openxmlformats.org/officeDocument/2006/relationships/slide" Target="slides/slide84.xml"/><Relationship Id="rId98" Type="http://schemas.openxmlformats.org/officeDocument/2006/relationships/slide" Target="slides/slide89.xml"/><Relationship Id="rId3" Type="http://schemas.openxmlformats.org/officeDocument/2006/relationships/customXml" Target="../customXml/item3.xml"/><Relationship Id="rId25" Type="http://schemas.openxmlformats.org/officeDocument/2006/relationships/slide" Target="slides/slide16.xml"/><Relationship Id="rId46" Type="http://schemas.openxmlformats.org/officeDocument/2006/relationships/slide" Target="slides/slide37.xml"/><Relationship Id="rId67" Type="http://schemas.openxmlformats.org/officeDocument/2006/relationships/slide" Target="slides/slide5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815CC858-C341-4DB0-BAB9-2067EB185006}"/>
    <pc:docChg chg="custSel modSld sldOrd">
      <pc:chgData name="Nitheesh Kaliyamurthy" userId="2821ebda-f4ac-4963-9a4e-a836dfc45829" providerId="ADAL" clId="{815CC858-C341-4DB0-BAB9-2067EB185006}" dt="2024-02-16T11:50:59.866" v="223" actId="167"/>
      <pc:docMkLst>
        <pc:docMk/>
      </pc:docMkLst>
      <pc:sldChg chg="modNotesTx">
        <pc:chgData name="Nitheesh Kaliyamurthy" userId="2821ebda-f4ac-4963-9a4e-a836dfc45829" providerId="ADAL" clId="{815CC858-C341-4DB0-BAB9-2067EB185006}" dt="2024-02-16T11:25:22.494" v="0" actId="6549"/>
        <pc:sldMkLst>
          <pc:docMk/>
          <pc:sldMk cId="840170834" sldId="405"/>
        </pc:sldMkLst>
      </pc:sldChg>
      <pc:sldChg chg="modSp mod">
        <pc:chgData name="Nitheesh Kaliyamurthy" userId="2821ebda-f4ac-4963-9a4e-a836dfc45829" providerId="ADAL" clId="{815CC858-C341-4DB0-BAB9-2067EB185006}" dt="2024-02-16T11:47:45.949" v="171" actId="20577"/>
        <pc:sldMkLst>
          <pc:docMk/>
          <pc:sldMk cId="1693028494" sldId="412"/>
        </pc:sldMkLst>
        <pc:spChg chg="mod">
          <ac:chgData name="Nitheesh Kaliyamurthy" userId="2821ebda-f4ac-4963-9a4e-a836dfc45829" providerId="ADAL" clId="{815CC858-C341-4DB0-BAB9-2067EB185006}" dt="2024-02-16T11:47:45.949" v="171" actId="20577"/>
          <ac:spMkLst>
            <pc:docMk/>
            <pc:sldMk cId="1693028494" sldId="412"/>
            <ac:spMk id="7" creationId="{0E5ABF78-4832-15C0-608D-75C50317CFC7}"/>
          </ac:spMkLst>
        </pc:spChg>
      </pc:sldChg>
      <pc:sldChg chg="modSp mod modNotesTx">
        <pc:chgData name="Nitheesh Kaliyamurthy" userId="2821ebda-f4ac-4963-9a4e-a836dfc45829" providerId="ADAL" clId="{815CC858-C341-4DB0-BAB9-2067EB185006}" dt="2024-02-16T11:43:23.212" v="70" actId="6549"/>
        <pc:sldMkLst>
          <pc:docMk/>
          <pc:sldMk cId="1671064827" sldId="1054"/>
        </pc:sldMkLst>
        <pc:spChg chg="mod">
          <ac:chgData name="Nitheesh Kaliyamurthy" userId="2821ebda-f4ac-4963-9a4e-a836dfc45829" providerId="ADAL" clId="{815CC858-C341-4DB0-BAB9-2067EB185006}" dt="2024-02-16T11:42:47.192" v="67" actId="27636"/>
          <ac:spMkLst>
            <pc:docMk/>
            <pc:sldMk cId="1671064827" sldId="1054"/>
            <ac:spMk id="3" creationId="{C02AA8F8-1E43-384B-8982-C0BB94049B5C}"/>
          </ac:spMkLst>
        </pc:spChg>
      </pc:sldChg>
      <pc:sldChg chg="modSp mod modNotesTx">
        <pc:chgData name="Nitheesh Kaliyamurthy" userId="2821ebda-f4ac-4963-9a4e-a836dfc45829" providerId="ADAL" clId="{815CC858-C341-4DB0-BAB9-2067EB185006}" dt="2024-02-16T11:43:58.247" v="90" actId="27636"/>
        <pc:sldMkLst>
          <pc:docMk/>
          <pc:sldMk cId="3245492202" sldId="1095"/>
        </pc:sldMkLst>
        <pc:spChg chg="mod">
          <ac:chgData name="Nitheesh Kaliyamurthy" userId="2821ebda-f4ac-4963-9a4e-a836dfc45829" providerId="ADAL" clId="{815CC858-C341-4DB0-BAB9-2067EB185006}" dt="2024-02-16T11:43:58.247" v="90" actId="27636"/>
          <ac:spMkLst>
            <pc:docMk/>
            <pc:sldMk cId="3245492202" sldId="1095"/>
            <ac:spMk id="3" creationId="{C02AA8F8-1E43-384B-8982-C0BB94049B5C}"/>
          </ac:spMkLst>
        </pc:spChg>
      </pc:sldChg>
      <pc:sldChg chg="modSp mod modNotesTx">
        <pc:chgData name="Nitheesh Kaliyamurthy" userId="2821ebda-f4ac-4963-9a4e-a836dfc45829" providerId="ADAL" clId="{815CC858-C341-4DB0-BAB9-2067EB185006}" dt="2024-02-16T11:43:53.524" v="85" actId="6549"/>
        <pc:sldMkLst>
          <pc:docMk/>
          <pc:sldMk cId="3135922286" sldId="1096"/>
        </pc:sldMkLst>
        <pc:spChg chg="mod">
          <ac:chgData name="Nitheesh Kaliyamurthy" userId="2821ebda-f4ac-4963-9a4e-a836dfc45829" providerId="ADAL" clId="{815CC858-C341-4DB0-BAB9-2067EB185006}" dt="2024-02-16T11:43:50.023" v="84" actId="27636"/>
          <ac:spMkLst>
            <pc:docMk/>
            <pc:sldMk cId="3135922286" sldId="1096"/>
            <ac:spMk id="3" creationId="{C02AA8F8-1E43-384B-8982-C0BB94049B5C}"/>
          </ac:spMkLst>
        </pc:spChg>
      </pc:sldChg>
      <pc:sldChg chg="modSp mod modNotesTx">
        <pc:chgData name="Nitheesh Kaliyamurthy" userId="2821ebda-f4ac-4963-9a4e-a836dfc45829" providerId="ADAL" clId="{815CC858-C341-4DB0-BAB9-2067EB185006}" dt="2024-02-16T11:44:13.078" v="95" actId="6549"/>
        <pc:sldMkLst>
          <pc:docMk/>
          <pc:sldMk cId="3150841884" sldId="1097"/>
        </pc:sldMkLst>
        <pc:spChg chg="mod">
          <ac:chgData name="Nitheesh Kaliyamurthy" userId="2821ebda-f4ac-4963-9a4e-a836dfc45829" providerId="ADAL" clId="{815CC858-C341-4DB0-BAB9-2067EB185006}" dt="2024-02-16T11:44:10.592" v="94" actId="27636"/>
          <ac:spMkLst>
            <pc:docMk/>
            <pc:sldMk cId="3150841884" sldId="1097"/>
            <ac:spMk id="3" creationId="{C02AA8F8-1E43-384B-8982-C0BB94049B5C}"/>
          </ac:spMkLst>
        </pc:spChg>
      </pc:sldChg>
      <pc:sldChg chg="modSp mod modNotesTx">
        <pc:chgData name="Nitheesh Kaliyamurthy" userId="2821ebda-f4ac-4963-9a4e-a836dfc45829" providerId="ADAL" clId="{815CC858-C341-4DB0-BAB9-2067EB185006}" dt="2024-02-16T11:44:57.027" v="100" actId="6549"/>
        <pc:sldMkLst>
          <pc:docMk/>
          <pc:sldMk cId="2978293429" sldId="1098"/>
        </pc:sldMkLst>
        <pc:spChg chg="mod">
          <ac:chgData name="Nitheesh Kaliyamurthy" userId="2821ebda-f4ac-4963-9a4e-a836dfc45829" providerId="ADAL" clId="{815CC858-C341-4DB0-BAB9-2067EB185006}" dt="2024-02-16T11:44:55.164" v="99" actId="27636"/>
          <ac:spMkLst>
            <pc:docMk/>
            <pc:sldMk cId="2978293429" sldId="1098"/>
            <ac:spMk id="3" creationId="{C02AA8F8-1E43-384B-8982-C0BB94049B5C}"/>
          </ac:spMkLst>
        </pc:spChg>
      </pc:sldChg>
      <pc:sldChg chg="modSp mod modNotesTx">
        <pc:chgData name="Nitheesh Kaliyamurthy" userId="2821ebda-f4ac-4963-9a4e-a836dfc45829" providerId="ADAL" clId="{815CC858-C341-4DB0-BAB9-2067EB185006}" dt="2024-02-16T11:45:05.164" v="107" actId="6549"/>
        <pc:sldMkLst>
          <pc:docMk/>
          <pc:sldMk cId="4213987494" sldId="1099"/>
        </pc:sldMkLst>
        <pc:spChg chg="mod">
          <ac:chgData name="Nitheesh Kaliyamurthy" userId="2821ebda-f4ac-4963-9a4e-a836dfc45829" providerId="ADAL" clId="{815CC858-C341-4DB0-BAB9-2067EB185006}" dt="2024-02-16T11:44:59.455" v="104" actId="27636"/>
          <ac:spMkLst>
            <pc:docMk/>
            <pc:sldMk cId="4213987494" sldId="1099"/>
            <ac:spMk id="3" creationId="{C02AA8F8-1E43-384B-8982-C0BB94049B5C}"/>
          </ac:spMkLst>
        </pc:spChg>
        <pc:spChg chg="mod">
          <ac:chgData name="Nitheesh Kaliyamurthy" userId="2821ebda-f4ac-4963-9a4e-a836dfc45829" providerId="ADAL" clId="{815CC858-C341-4DB0-BAB9-2067EB185006}" dt="2024-02-16T11:45:01.284" v="105" actId="1076"/>
          <ac:spMkLst>
            <pc:docMk/>
            <pc:sldMk cId="4213987494" sldId="1099"/>
            <ac:spMk id="4" creationId="{50693879-5816-3444-9D50-A12F1F37F5DE}"/>
          </ac:spMkLst>
        </pc:spChg>
        <pc:graphicFrameChg chg="mod">
          <ac:chgData name="Nitheesh Kaliyamurthy" userId="2821ebda-f4ac-4963-9a4e-a836dfc45829" providerId="ADAL" clId="{815CC858-C341-4DB0-BAB9-2067EB185006}" dt="2024-02-16T11:45:03.468" v="106" actId="1076"/>
          <ac:graphicFrameMkLst>
            <pc:docMk/>
            <pc:sldMk cId="4213987494" sldId="1099"/>
            <ac:graphicFrameMk id="6" creationId="{FCD5C4AB-4FAA-4781-848A-8C81A2D27751}"/>
          </ac:graphicFrameMkLst>
        </pc:graphicFrameChg>
      </pc:sldChg>
      <pc:sldChg chg="modSp mod modNotesTx">
        <pc:chgData name="Nitheesh Kaliyamurthy" userId="2821ebda-f4ac-4963-9a4e-a836dfc45829" providerId="ADAL" clId="{815CC858-C341-4DB0-BAB9-2067EB185006}" dt="2024-02-16T11:45:11.305" v="112" actId="27636"/>
        <pc:sldMkLst>
          <pc:docMk/>
          <pc:sldMk cId="138842109" sldId="1100"/>
        </pc:sldMkLst>
        <pc:spChg chg="mod">
          <ac:chgData name="Nitheesh Kaliyamurthy" userId="2821ebda-f4ac-4963-9a4e-a836dfc45829" providerId="ADAL" clId="{815CC858-C341-4DB0-BAB9-2067EB185006}" dt="2024-02-16T11:45:11.305" v="112" actId="27636"/>
          <ac:spMkLst>
            <pc:docMk/>
            <pc:sldMk cId="138842109" sldId="1100"/>
            <ac:spMk id="3" creationId="{C02AA8F8-1E43-384B-8982-C0BB94049B5C}"/>
          </ac:spMkLst>
        </pc:spChg>
      </pc:sldChg>
      <pc:sldChg chg="modSp mod modNotesTx">
        <pc:chgData name="Nitheesh Kaliyamurthy" userId="2821ebda-f4ac-4963-9a4e-a836dfc45829" providerId="ADAL" clId="{815CC858-C341-4DB0-BAB9-2067EB185006}" dt="2024-02-16T11:45:49.619" v="138" actId="6549"/>
        <pc:sldMkLst>
          <pc:docMk/>
          <pc:sldMk cId="623093671" sldId="1101"/>
        </pc:sldMkLst>
        <pc:spChg chg="mod">
          <ac:chgData name="Nitheesh Kaliyamurthy" userId="2821ebda-f4ac-4963-9a4e-a836dfc45829" providerId="ADAL" clId="{815CC858-C341-4DB0-BAB9-2067EB185006}" dt="2024-02-16T11:45:14.998" v="116" actId="27636"/>
          <ac:spMkLst>
            <pc:docMk/>
            <pc:sldMk cId="623093671" sldId="1101"/>
            <ac:spMk id="3" creationId="{C02AA8F8-1E43-384B-8982-C0BB94049B5C}"/>
          </ac:spMkLst>
        </pc:spChg>
      </pc:sldChg>
      <pc:sldChg chg="modSp mod modNotesTx">
        <pc:chgData name="Nitheesh Kaliyamurthy" userId="2821ebda-f4ac-4963-9a4e-a836dfc45829" providerId="ADAL" clId="{815CC858-C341-4DB0-BAB9-2067EB185006}" dt="2024-02-16T11:45:47.649" v="137" actId="6549"/>
        <pc:sldMkLst>
          <pc:docMk/>
          <pc:sldMk cId="3908413758" sldId="1102"/>
        </pc:sldMkLst>
        <pc:spChg chg="mod">
          <ac:chgData name="Nitheesh Kaliyamurthy" userId="2821ebda-f4ac-4963-9a4e-a836dfc45829" providerId="ADAL" clId="{815CC858-C341-4DB0-BAB9-2067EB185006}" dt="2024-02-16T11:45:17.757" v="120" actId="27636"/>
          <ac:spMkLst>
            <pc:docMk/>
            <pc:sldMk cId="3908413758" sldId="1102"/>
            <ac:spMk id="3" creationId="{C02AA8F8-1E43-384B-8982-C0BB94049B5C}"/>
          </ac:spMkLst>
        </pc:spChg>
        <pc:spChg chg="mod">
          <ac:chgData name="Nitheesh Kaliyamurthy" userId="2821ebda-f4ac-4963-9a4e-a836dfc45829" providerId="ADAL" clId="{815CC858-C341-4DB0-BAB9-2067EB185006}" dt="2024-02-16T11:45:26.052" v="123" actId="14100"/>
          <ac:spMkLst>
            <pc:docMk/>
            <pc:sldMk cId="3908413758" sldId="1102"/>
            <ac:spMk id="4" creationId="{50693879-5816-3444-9D50-A12F1F37F5DE}"/>
          </ac:spMkLst>
        </pc:spChg>
        <pc:picChg chg="mod">
          <ac:chgData name="Nitheesh Kaliyamurthy" userId="2821ebda-f4ac-4963-9a4e-a836dfc45829" providerId="ADAL" clId="{815CC858-C341-4DB0-BAB9-2067EB185006}" dt="2024-02-16T11:45:28.036" v="124" actId="1076"/>
          <ac:picMkLst>
            <pc:docMk/>
            <pc:sldMk cId="3908413758" sldId="1102"/>
            <ac:picMk id="2" creationId="{172591A4-07E9-4769-8307-FD4A14326AF0}"/>
          </ac:picMkLst>
        </pc:picChg>
      </pc:sldChg>
      <pc:sldChg chg="modSp mod modNotesTx">
        <pc:chgData name="Nitheesh Kaliyamurthy" userId="2821ebda-f4ac-4963-9a4e-a836dfc45829" providerId="ADAL" clId="{815CC858-C341-4DB0-BAB9-2067EB185006}" dt="2024-02-16T11:45:44.183" v="136" actId="6549"/>
        <pc:sldMkLst>
          <pc:docMk/>
          <pc:sldMk cId="148282864" sldId="1103"/>
        </pc:sldMkLst>
        <pc:spChg chg="mod">
          <ac:chgData name="Nitheesh Kaliyamurthy" userId="2821ebda-f4ac-4963-9a4e-a836dfc45829" providerId="ADAL" clId="{815CC858-C341-4DB0-BAB9-2067EB185006}" dt="2024-02-16T11:45:31.312" v="128" actId="27636"/>
          <ac:spMkLst>
            <pc:docMk/>
            <pc:sldMk cId="148282864" sldId="1103"/>
            <ac:spMk id="3" creationId="{C02AA8F8-1E43-384B-8982-C0BB94049B5C}"/>
          </ac:spMkLst>
        </pc:spChg>
        <pc:spChg chg="mod">
          <ac:chgData name="Nitheesh Kaliyamurthy" userId="2821ebda-f4ac-4963-9a4e-a836dfc45829" providerId="ADAL" clId="{815CC858-C341-4DB0-BAB9-2067EB185006}" dt="2024-02-16T11:45:33.748" v="129" actId="1076"/>
          <ac:spMkLst>
            <pc:docMk/>
            <pc:sldMk cId="148282864" sldId="1103"/>
            <ac:spMk id="4" creationId="{50693879-5816-3444-9D50-A12F1F37F5DE}"/>
          </ac:spMkLst>
        </pc:spChg>
        <pc:picChg chg="mod">
          <ac:chgData name="Nitheesh Kaliyamurthy" userId="2821ebda-f4ac-4963-9a4e-a836dfc45829" providerId="ADAL" clId="{815CC858-C341-4DB0-BAB9-2067EB185006}" dt="2024-02-16T11:45:35.341" v="130" actId="1076"/>
          <ac:picMkLst>
            <pc:docMk/>
            <pc:sldMk cId="148282864" sldId="1103"/>
            <ac:picMk id="6" creationId="{534BAF84-ACE1-FB4E-9F1B-4DACD8FBFD1A}"/>
          </ac:picMkLst>
        </pc:picChg>
      </pc:sldChg>
      <pc:sldChg chg="modSp mod modNotesTx">
        <pc:chgData name="Nitheesh Kaliyamurthy" userId="2821ebda-f4ac-4963-9a4e-a836dfc45829" providerId="ADAL" clId="{815CC858-C341-4DB0-BAB9-2067EB185006}" dt="2024-02-16T11:45:42.178" v="135" actId="6549"/>
        <pc:sldMkLst>
          <pc:docMk/>
          <pc:sldMk cId="1982114665" sldId="1104"/>
        </pc:sldMkLst>
        <pc:spChg chg="mod">
          <ac:chgData name="Nitheesh Kaliyamurthy" userId="2821ebda-f4ac-4963-9a4e-a836dfc45829" providerId="ADAL" clId="{815CC858-C341-4DB0-BAB9-2067EB185006}" dt="2024-02-16T11:45:40.218" v="134" actId="27636"/>
          <ac:spMkLst>
            <pc:docMk/>
            <pc:sldMk cId="1982114665" sldId="1104"/>
            <ac:spMk id="3" creationId="{C02AA8F8-1E43-384B-8982-C0BB94049B5C}"/>
          </ac:spMkLst>
        </pc:spChg>
      </pc:sldChg>
      <pc:sldChg chg="modSp mod modNotesTx">
        <pc:chgData name="Nitheesh Kaliyamurthy" userId="2821ebda-f4ac-4963-9a4e-a836dfc45829" providerId="ADAL" clId="{815CC858-C341-4DB0-BAB9-2067EB185006}" dt="2024-02-16T11:46:04.731" v="146" actId="6549"/>
        <pc:sldMkLst>
          <pc:docMk/>
          <pc:sldMk cId="322323926" sldId="1105"/>
        </pc:sldMkLst>
        <pc:spChg chg="mod">
          <ac:chgData name="Nitheesh Kaliyamurthy" userId="2821ebda-f4ac-4963-9a4e-a836dfc45829" providerId="ADAL" clId="{815CC858-C341-4DB0-BAB9-2067EB185006}" dt="2024-02-16T11:45:56.885" v="142" actId="27636"/>
          <ac:spMkLst>
            <pc:docMk/>
            <pc:sldMk cId="322323926" sldId="1105"/>
            <ac:spMk id="3" creationId="{C02AA8F8-1E43-384B-8982-C0BB94049B5C}"/>
          </ac:spMkLst>
        </pc:spChg>
        <pc:spChg chg="mod">
          <ac:chgData name="Nitheesh Kaliyamurthy" userId="2821ebda-f4ac-4963-9a4e-a836dfc45829" providerId="ADAL" clId="{815CC858-C341-4DB0-BAB9-2067EB185006}" dt="2024-02-16T11:45:59.388" v="143" actId="1076"/>
          <ac:spMkLst>
            <pc:docMk/>
            <pc:sldMk cId="322323926" sldId="1105"/>
            <ac:spMk id="4" creationId="{50693879-5816-3444-9D50-A12F1F37F5DE}"/>
          </ac:spMkLst>
        </pc:spChg>
        <pc:picChg chg="mod">
          <ac:chgData name="Nitheesh Kaliyamurthy" userId="2821ebda-f4ac-4963-9a4e-a836dfc45829" providerId="ADAL" clId="{815CC858-C341-4DB0-BAB9-2067EB185006}" dt="2024-02-16T11:46:02.940" v="145" actId="14100"/>
          <ac:picMkLst>
            <pc:docMk/>
            <pc:sldMk cId="322323926" sldId="1105"/>
            <ac:picMk id="6" creationId="{B1C2A036-1981-48F7-ABB7-DA2F4CF048C3}"/>
          </ac:picMkLst>
        </pc:picChg>
      </pc:sldChg>
      <pc:sldChg chg="modSp mod modNotesTx">
        <pc:chgData name="Nitheesh Kaliyamurthy" userId="2821ebda-f4ac-4963-9a4e-a836dfc45829" providerId="ADAL" clId="{815CC858-C341-4DB0-BAB9-2067EB185006}" dt="2024-02-16T11:46:13.248" v="152" actId="6549"/>
        <pc:sldMkLst>
          <pc:docMk/>
          <pc:sldMk cId="3821935220" sldId="1106"/>
        </pc:sldMkLst>
        <pc:spChg chg="mod">
          <ac:chgData name="Nitheesh Kaliyamurthy" userId="2821ebda-f4ac-4963-9a4e-a836dfc45829" providerId="ADAL" clId="{815CC858-C341-4DB0-BAB9-2067EB185006}" dt="2024-02-16T11:46:08.536" v="150" actId="27636"/>
          <ac:spMkLst>
            <pc:docMk/>
            <pc:sldMk cId="3821935220" sldId="1106"/>
            <ac:spMk id="3" creationId="{C02AA8F8-1E43-384B-8982-C0BB94049B5C}"/>
          </ac:spMkLst>
        </pc:spChg>
        <pc:spChg chg="mod">
          <ac:chgData name="Nitheesh Kaliyamurthy" userId="2821ebda-f4ac-4963-9a4e-a836dfc45829" providerId="ADAL" clId="{815CC858-C341-4DB0-BAB9-2067EB185006}" dt="2024-02-16T11:46:11.787" v="151" actId="1076"/>
          <ac:spMkLst>
            <pc:docMk/>
            <pc:sldMk cId="3821935220" sldId="1106"/>
            <ac:spMk id="4" creationId="{50693879-5816-3444-9D50-A12F1F37F5DE}"/>
          </ac:spMkLst>
        </pc:spChg>
      </pc:sldChg>
      <pc:sldChg chg="modNotesTx">
        <pc:chgData name="Nitheesh Kaliyamurthy" userId="2821ebda-f4ac-4963-9a4e-a836dfc45829" providerId="ADAL" clId="{815CC858-C341-4DB0-BAB9-2067EB185006}" dt="2024-02-16T11:26:40.854" v="31" actId="6549"/>
        <pc:sldMkLst>
          <pc:docMk/>
          <pc:sldMk cId="3333857626" sldId="1138"/>
        </pc:sldMkLst>
      </pc:sldChg>
      <pc:sldChg chg="modNotesTx">
        <pc:chgData name="Nitheesh Kaliyamurthy" userId="2821ebda-f4ac-4963-9a4e-a836dfc45829" providerId="ADAL" clId="{815CC858-C341-4DB0-BAB9-2067EB185006}" dt="2024-02-16T11:26:38.655" v="30" actId="6549"/>
        <pc:sldMkLst>
          <pc:docMk/>
          <pc:sldMk cId="4133261137" sldId="1139"/>
        </pc:sldMkLst>
      </pc:sldChg>
      <pc:sldChg chg="modNotesTx">
        <pc:chgData name="Nitheesh Kaliyamurthy" userId="2821ebda-f4ac-4963-9a4e-a836dfc45829" providerId="ADAL" clId="{815CC858-C341-4DB0-BAB9-2067EB185006}" dt="2024-02-16T11:26:36.766" v="29" actId="6549"/>
        <pc:sldMkLst>
          <pc:docMk/>
          <pc:sldMk cId="1438106992" sldId="1140"/>
        </pc:sldMkLst>
      </pc:sldChg>
      <pc:sldChg chg="modNotesTx">
        <pc:chgData name="Nitheesh Kaliyamurthy" userId="2821ebda-f4ac-4963-9a4e-a836dfc45829" providerId="ADAL" clId="{815CC858-C341-4DB0-BAB9-2067EB185006}" dt="2024-02-16T11:26:34.481" v="28" actId="6549"/>
        <pc:sldMkLst>
          <pc:docMk/>
          <pc:sldMk cId="1061633231" sldId="1141"/>
        </pc:sldMkLst>
      </pc:sldChg>
      <pc:sldChg chg="modNotesTx">
        <pc:chgData name="Nitheesh Kaliyamurthy" userId="2821ebda-f4ac-4963-9a4e-a836dfc45829" providerId="ADAL" clId="{815CC858-C341-4DB0-BAB9-2067EB185006}" dt="2024-02-16T11:26:31.985" v="27" actId="6549"/>
        <pc:sldMkLst>
          <pc:docMk/>
          <pc:sldMk cId="3331062585" sldId="1142"/>
        </pc:sldMkLst>
      </pc:sldChg>
      <pc:sldChg chg="modNotesTx">
        <pc:chgData name="Nitheesh Kaliyamurthy" userId="2821ebda-f4ac-4963-9a4e-a836dfc45829" providerId="ADAL" clId="{815CC858-C341-4DB0-BAB9-2067EB185006}" dt="2024-02-16T11:26:29.567" v="26" actId="6549"/>
        <pc:sldMkLst>
          <pc:docMk/>
          <pc:sldMk cId="2039092907" sldId="1143"/>
        </pc:sldMkLst>
      </pc:sldChg>
      <pc:sldChg chg="modNotesTx">
        <pc:chgData name="Nitheesh Kaliyamurthy" userId="2821ebda-f4ac-4963-9a4e-a836dfc45829" providerId="ADAL" clId="{815CC858-C341-4DB0-BAB9-2067EB185006}" dt="2024-02-16T11:26:27.426" v="25" actId="6549"/>
        <pc:sldMkLst>
          <pc:docMk/>
          <pc:sldMk cId="1611357241" sldId="1144"/>
        </pc:sldMkLst>
      </pc:sldChg>
      <pc:sldChg chg="modNotesTx">
        <pc:chgData name="Nitheesh Kaliyamurthy" userId="2821ebda-f4ac-4963-9a4e-a836dfc45829" providerId="ADAL" clId="{815CC858-C341-4DB0-BAB9-2067EB185006}" dt="2024-02-16T11:26:24.844" v="24" actId="6549"/>
        <pc:sldMkLst>
          <pc:docMk/>
          <pc:sldMk cId="343911980" sldId="1145"/>
        </pc:sldMkLst>
      </pc:sldChg>
      <pc:sldChg chg="modNotesTx">
        <pc:chgData name="Nitheesh Kaliyamurthy" userId="2821ebda-f4ac-4963-9a4e-a836dfc45829" providerId="ADAL" clId="{815CC858-C341-4DB0-BAB9-2067EB185006}" dt="2024-02-16T11:26:21.006" v="23" actId="6549"/>
        <pc:sldMkLst>
          <pc:docMk/>
          <pc:sldMk cId="723091469" sldId="1146"/>
        </pc:sldMkLst>
      </pc:sldChg>
      <pc:sldChg chg="modNotesTx">
        <pc:chgData name="Nitheesh Kaliyamurthy" userId="2821ebda-f4ac-4963-9a4e-a836dfc45829" providerId="ADAL" clId="{815CC858-C341-4DB0-BAB9-2067EB185006}" dt="2024-02-16T11:26:18.381" v="22" actId="6549"/>
        <pc:sldMkLst>
          <pc:docMk/>
          <pc:sldMk cId="1137369496" sldId="1147"/>
        </pc:sldMkLst>
      </pc:sldChg>
      <pc:sldChg chg="modNotesTx">
        <pc:chgData name="Nitheesh Kaliyamurthy" userId="2821ebda-f4ac-4963-9a4e-a836dfc45829" providerId="ADAL" clId="{815CC858-C341-4DB0-BAB9-2067EB185006}" dt="2024-02-16T11:26:14.820" v="21" actId="6549"/>
        <pc:sldMkLst>
          <pc:docMk/>
          <pc:sldMk cId="569847980" sldId="1148"/>
        </pc:sldMkLst>
      </pc:sldChg>
      <pc:sldChg chg="modNotesTx">
        <pc:chgData name="Nitheesh Kaliyamurthy" userId="2821ebda-f4ac-4963-9a4e-a836dfc45829" providerId="ADAL" clId="{815CC858-C341-4DB0-BAB9-2067EB185006}" dt="2024-02-16T11:26:12.355" v="20" actId="6549"/>
        <pc:sldMkLst>
          <pc:docMk/>
          <pc:sldMk cId="3381700810" sldId="1149"/>
        </pc:sldMkLst>
      </pc:sldChg>
      <pc:sldChg chg="modSp mod">
        <pc:chgData name="Nitheesh Kaliyamurthy" userId="2821ebda-f4ac-4963-9a4e-a836dfc45829" providerId="ADAL" clId="{815CC858-C341-4DB0-BAB9-2067EB185006}" dt="2024-02-16T11:49:21.413" v="184" actId="1076"/>
        <pc:sldMkLst>
          <pc:docMk/>
          <pc:sldMk cId="1428719046" sldId="1162"/>
        </pc:sldMkLst>
        <pc:spChg chg="mod">
          <ac:chgData name="Nitheesh Kaliyamurthy" userId="2821ebda-f4ac-4963-9a4e-a836dfc45829" providerId="ADAL" clId="{815CC858-C341-4DB0-BAB9-2067EB185006}" dt="2024-02-16T11:49:06.033" v="180" actId="27636"/>
          <ac:spMkLst>
            <pc:docMk/>
            <pc:sldMk cId="1428719046" sldId="1162"/>
            <ac:spMk id="3" creationId="{C02AA8F8-1E43-384B-8982-C0BB94049B5C}"/>
          </ac:spMkLst>
        </pc:spChg>
        <pc:spChg chg="mod">
          <ac:chgData name="Nitheesh Kaliyamurthy" userId="2821ebda-f4ac-4963-9a4e-a836dfc45829" providerId="ADAL" clId="{815CC858-C341-4DB0-BAB9-2067EB185006}" dt="2024-02-16T11:49:09.612" v="181" actId="1076"/>
          <ac:spMkLst>
            <pc:docMk/>
            <pc:sldMk cId="1428719046" sldId="1162"/>
            <ac:spMk id="4" creationId="{50693879-5816-3444-9D50-A12F1F37F5DE}"/>
          </ac:spMkLst>
        </pc:spChg>
        <pc:spChg chg="mod">
          <ac:chgData name="Nitheesh Kaliyamurthy" userId="2821ebda-f4ac-4963-9a4e-a836dfc45829" providerId="ADAL" clId="{815CC858-C341-4DB0-BAB9-2067EB185006}" dt="2024-02-16T11:49:21.413" v="184" actId="1076"/>
          <ac:spMkLst>
            <pc:docMk/>
            <pc:sldMk cId="1428719046" sldId="1162"/>
            <ac:spMk id="5" creationId="{4EDC4ACF-0286-4D15-9009-F88EDD8B8CCC}"/>
          </ac:spMkLst>
        </pc:spChg>
        <pc:picChg chg="mod modCrop">
          <ac:chgData name="Nitheesh Kaliyamurthy" userId="2821ebda-f4ac-4963-9a4e-a836dfc45829" providerId="ADAL" clId="{815CC858-C341-4DB0-BAB9-2067EB185006}" dt="2024-02-16T11:49:17.685" v="183" actId="732"/>
          <ac:picMkLst>
            <pc:docMk/>
            <pc:sldMk cId="1428719046" sldId="1162"/>
            <ac:picMk id="2" creationId="{1D9E9AEC-9F0E-4C09-9488-8F4C6AEB703C}"/>
          </ac:picMkLst>
        </pc:picChg>
      </pc:sldChg>
      <pc:sldChg chg="modNotesTx">
        <pc:chgData name="Nitheesh Kaliyamurthy" userId="2821ebda-f4ac-4963-9a4e-a836dfc45829" providerId="ADAL" clId="{815CC858-C341-4DB0-BAB9-2067EB185006}" dt="2024-02-16T11:25:38.351" v="6" actId="6549"/>
        <pc:sldMkLst>
          <pc:docMk/>
          <pc:sldMk cId="476159988" sldId="1163"/>
        </pc:sldMkLst>
      </pc:sldChg>
      <pc:sldChg chg="modNotesTx">
        <pc:chgData name="Nitheesh Kaliyamurthy" userId="2821ebda-f4ac-4963-9a4e-a836dfc45829" providerId="ADAL" clId="{815CC858-C341-4DB0-BAB9-2067EB185006}" dt="2024-02-16T11:25:36.326" v="5" actId="6549"/>
        <pc:sldMkLst>
          <pc:docMk/>
          <pc:sldMk cId="813746976" sldId="1164"/>
        </pc:sldMkLst>
      </pc:sldChg>
      <pc:sldChg chg="modNotesTx">
        <pc:chgData name="Nitheesh Kaliyamurthy" userId="2821ebda-f4ac-4963-9a4e-a836dfc45829" providerId="ADAL" clId="{815CC858-C341-4DB0-BAB9-2067EB185006}" dt="2024-02-16T11:25:33.403" v="4" actId="6549"/>
        <pc:sldMkLst>
          <pc:docMk/>
          <pc:sldMk cId="2776616230" sldId="1165"/>
        </pc:sldMkLst>
      </pc:sldChg>
      <pc:sldChg chg="modNotesTx">
        <pc:chgData name="Nitheesh Kaliyamurthy" userId="2821ebda-f4ac-4963-9a4e-a836dfc45829" providerId="ADAL" clId="{815CC858-C341-4DB0-BAB9-2067EB185006}" dt="2024-02-16T11:25:30.982" v="3" actId="6549"/>
        <pc:sldMkLst>
          <pc:docMk/>
          <pc:sldMk cId="156855606" sldId="1166"/>
        </pc:sldMkLst>
      </pc:sldChg>
      <pc:sldChg chg="modNotesTx">
        <pc:chgData name="Nitheesh Kaliyamurthy" userId="2821ebda-f4ac-4963-9a4e-a836dfc45829" providerId="ADAL" clId="{815CC858-C341-4DB0-BAB9-2067EB185006}" dt="2024-02-16T11:25:26.884" v="2" actId="6549"/>
        <pc:sldMkLst>
          <pc:docMk/>
          <pc:sldMk cId="1999643200" sldId="1167"/>
        </pc:sldMkLst>
      </pc:sldChg>
      <pc:sldChg chg="modNotesTx">
        <pc:chgData name="Nitheesh Kaliyamurthy" userId="2821ebda-f4ac-4963-9a4e-a836dfc45829" providerId="ADAL" clId="{815CC858-C341-4DB0-BAB9-2067EB185006}" dt="2024-02-16T11:25:24.996" v="1" actId="6549"/>
        <pc:sldMkLst>
          <pc:docMk/>
          <pc:sldMk cId="3246029349" sldId="1168"/>
        </pc:sldMkLst>
      </pc:sldChg>
      <pc:sldChg chg="modNotesTx">
        <pc:chgData name="Nitheesh Kaliyamurthy" userId="2821ebda-f4ac-4963-9a4e-a836dfc45829" providerId="ADAL" clId="{815CC858-C341-4DB0-BAB9-2067EB185006}" dt="2024-02-16T11:26:02.496" v="16" actId="6549"/>
        <pc:sldMkLst>
          <pc:docMk/>
          <pc:sldMk cId="1620310113" sldId="1169"/>
        </pc:sldMkLst>
      </pc:sldChg>
      <pc:sldChg chg="modNotesTx">
        <pc:chgData name="Nitheesh Kaliyamurthy" userId="2821ebda-f4ac-4963-9a4e-a836dfc45829" providerId="ADAL" clId="{815CC858-C341-4DB0-BAB9-2067EB185006}" dt="2024-02-16T11:25:59.529" v="15" actId="6549"/>
        <pc:sldMkLst>
          <pc:docMk/>
          <pc:sldMk cId="1795121935" sldId="1171"/>
        </pc:sldMkLst>
      </pc:sldChg>
      <pc:sldChg chg="modSp mod modNotesTx">
        <pc:chgData name="Nitheesh Kaliyamurthy" userId="2821ebda-f4ac-4963-9a4e-a836dfc45829" providerId="ADAL" clId="{815CC858-C341-4DB0-BAB9-2067EB185006}" dt="2024-02-16T11:42:21.583" v="35" actId="27636"/>
        <pc:sldMkLst>
          <pc:docMk/>
          <pc:sldMk cId="2186445505" sldId="1172"/>
        </pc:sldMkLst>
        <pc:spChg chg="mod">
          <ac:chgData name="Nitheesh Kaliyamurthy" userId="2821ebda-f4ac-4963-9a4e-a836dfc45829" providerId="ADAL" clId="{815CC858-C341-4DB0-BAB9-2067EB185006}" dt="2024-02-16T11:42:21.583" v="35" actId="27636"/>
          <ac:spMkLst>
            <pc:docMk/>
            <pc:sldMk cId="2186445505" sldId="1172"/>
            <ac:spMk id="3" creationId="{C02AA8F8-1E43-384B-8982-C0BB94049B5C}"/>
          </ac:spMkLst>
        </pc:spChg>
      </pc:sldChg>
      <pc:sldChg chg="modSp mod modNotesTx">
        <pc:chgData name="Nitheesh Kaliyamurthy" userId="2821ebda-f4ac-4963-9a4e-a836dfc45829" providerId="ADAL" clId="{815CC858-C341-4DB0-BAB9-2067EB185006}" dt="2024-02-16T11:42:24.400" v="39" actId="27636"/>
        <pc:sldMkLst>
          <pc:docMk/>
          <pc:sldMk cId="3138478742" sldId="1173"/>
        </pc:sldMkLst>
        <pc:spChg chg="mod">
          <ac:chgData name="Nitheesh Kaliyamurthy" userId="2821ebda-f4ac-4963-9a4e-a836dfc45829" providerId="ADAL" clId="{815CC858-C341-4DB0-BAB9-2067EB185006}" dt="2024-02-16T11:42:24.400" v="39" actId="27636"/>
          <ac:spMkLst>
            <pc:docMk/>
            <pc:sldMk cId="3138478742" sldId="1173"/>
            <ac:spMk id="3" creationId="{C02AA8F8-1E43-384B-8982-C0BB94049B5C}"/>
          </ac:spMkLst>
        </pc:spChg>
      </pc:sldChg>
      <pc:sldChg chg="modSp mod modNotesTx">
        <pc:chgData name="Nitheesh Kaliyamurthy" userId="2821ebda-f4ac-4963-9a4e-a836dfc45829" providerId="ADAL" clId="{815CC858-C341-4DB0-BAB9-2067EB185006}" dt="2024-02-16T11:42:27.095" v="43" actId="27636"/>
        <pc:sldMkLst>
          <pc:docMk/>
          <pc:sldMk cId="2961471877" sldId="1174"/>
        </pc:sldMkLst>
        <pc:spChg chg="mod">
          <ac:chgData name="Nitheesh Kaliyamurthy" userId="2821ebda-f4ac-4963-9a4e-a836dfc45829" providerId="ADAL" clId="{815CC858-C341-4DB0-BAB9-2067EB185006}" dt="2024-02-16T11:42:27.095" v="43" actId="27636"/>
          <ac:spMkLst>
            <pc:docMk/>
            <pc:sldMk cId="2961471877" sldId="1174"/>
            <ac:spMk id="3" creationId="{C02AA8F8-1E43-384B-8982-C0BB94049B5C}"/>
          </ac:spMkLst>
        </pc:spChg>
      </pc:sldChg>
      <pc:sldChg chg="modSp mod modNotesTx">
        <pc:chgData name="Nitheesh Kaliyamurthy" userId="2821ebda-f4ac-4963-9a4e-a836dfc45829" providerId="ADAL" clId="{815CC858-C341-4DB0-BAB9-2067EB185006}" dt="2024-02-16T11:42:30.351" v="47" actId="27636"/>
        <pc:sldMkLst>
          <pc:docMk/>
          <pc:sldMk cId="3770965104" sldId="1175"/>
        </pc:sldMkLst>
        <pc:spChg chg="mod">
          <ac:chgData name="Nitheesh Kaliyamurthy" userId="2821ebda-f4ac-4963-9a4e-a836dfc45829" providerId="ADAL" clId="{815CC858-C341-4DB0-BAB9-2067EB185006}" dt="2024-02-16T11:42:30.351" v="47" actId="27636"/>
          <ac:spMkLst>
            <pc:docMk/>
            <pc:sldMk cId="3770965104" sldId="1175"/>
            <ac:spMk id="3" creationId="{C02AA8F8-1E43-384B-8982-C0BB94049B5C}"/>
          </ac:spMkLst>
        </pc:spChg>
      </pc:sldChg>
      <pc:sldChg chg="modSp mod modNotesTx">
        <pc:chgData name="Nitheesh Kaliyamurthy" userId="2821ebda-f4ac-4963-9a4e-a836dfc45829" providerId="ADAL" clId="{815CC858-C341-4DB0-BAB9-2067EB185006}" dt="2024-02-16T11:42:34.348" v="51" actId="27636"/>
        <pc:sldMkLst>
          <pc:docMk/>
          <pc:sldMk cId="3288329504" sldId="1176"/>
        </pc:sldMkLst>
        <pc:spChg chg="mod">
          <ac:chgData name="Nitheesh Kaliyamurthy" userId="2821ebda-f4ac-4963-9a4e-a836dfc45829" providerId="ADAL" clId="{815CC858-C341-4DB0-BAB9-2067EB185006}" dt="2024-02-16T11:42:34.348" v="51" actId="27636"/>
          <ac:spMkLst>
            <pc:docMk/>
            <pc:sldMk cId="3288329504" sldId="1176"/>
            <ac:spMk id="3" creationId="{C02AA8F8-1E43-384B-8982-C0BB94049B5C}"/>
          </ac:spMkLst>
        </pc:spChg>
      </pc:sldChg>
      <pc:sldChg chg="modSp mod modNotesTx">
        <pc:chgData name="Nitheesh Kaliyamurthy" userId="2821ebda-f4ac-4963-9a4e-a836dfc45829" providerId="ADAL" clId="{815CC858-C341-4DB0-BAB9-2067EB185006}" dt="2024-02-16T11:42:37.204" v="55" actId="27636"/>
        <pc:sldMkLst>
          <pc:docMk/>
          <pc:sldMk cId="3432532739" sldId="1177"/>
        </pc:sldMkLst>
        <pc:spChg chg="mod">
          <ac:chgData name="Nitheesh Kaliyamurthy" userId="2821ebda-f4ac-4963-9a4e-a836dfc45829" providerId="ADAL" clId="{815CC858-C341-4DB0-BAB9-2067EB185006}" dt="2024-02-16T11:42:37.204" v="55" actId="27636"/>
          <ac:spMkLst>
            <pc:docMk/>
            <pc:sldMk cId="3432532739" sldId="1177"/>
            <ac:spMk id="3" creationId="{C02AA8F8-1E43-384B-8982-C0BB94049B5C}"/>
          </ac:spMkLst>
        </pc:spChg>
      </pc:sldChg>
      <pc:sldChg chg="modSp mod modNotesTx">
        <pc:chgData name="Nitheesh Kaliyamurthy" userId="2821ebda-f4ac-4963-9a4e-a836dfc45829" providerId="ADAL" clId="{815CC858-C341-4DB0-BAB9-2067EB185006}" dt="2024-02-16T11:42:40.360" v="59" actId="27636"/>
        <pc:sldMkLst>
          <pc:docMk/>
          <pc:sldMk cId="203251173" sldId="1178"/>
        </pc:sldMkLst>
        <pc:spChg chg="mod">
          <ac:chgData name="Nitheesh Kaliyamurthy" userId="2821ebda-f4ac-4963-9a4e-a836dfc45829" providerId="ADAL" clId="{815CC858-C341-4DB0-BAB9-2067EB185006}" dt="2024-02-16T11:42:40.360" v="59" actId="27636"/>
          <ac:spMkLst>
            <pc:docMk/>
            <pc:sldMk cId="203251173" sldId="1178"/>
            <ac:spMk id="3" creationId="{C02AA8F8-1E43-384B-8982-C0BB94049B5C}"/>
          </ac:spMkLst>
        </pc:spChg>
      </pc:sldChg>
      <pc:sldChg chg="modSp mod ord modNotesTx">
        <pc:chgData name="Nitheesh Kaliyamurthy" userId="2821ebda-f4ac-4963-9a4e-a836dfc45829" providerId="ADAL" clId="{815CC858-C341-4DB0-BAB9-2067EB185006}" dt="2024-02-16T11:43:09.155" v="69"/>
        <pc:sldMkLst>
          <pc:docMk/>
          <pc:sldMk cId="927303159" sldId="1179"/>
        </pc:sldMkLst>
        <pc:spChg chg="mod">
          <ac:chgData name="Nitheesh Kaliyamurthy" userId="2821ebda-f4ac-4963-9a4e-a836dfc45829" providerId="ADAL" clId="{815CC858-C341-4DB0-BAB9-2067EB185006}" dt="2024-02-16T11:42:44.042" v="63" actId="27636"/>
          <ac:spMkLst>
            <pc:docMk/>
            <pc:sldMk cId="927303159" sldId="1179"/>
            <ac:spMk id="3" creationId="{C02AA8F8-1E43-384B-8982-C0BB94049B5C}"/>
          </ac:spMkLst>
        </pc:spChg>
      </pc:sldChg>
      <pc:sldChg chg="modNotesTx">
        <pc:chgData name="Nitheesh Kaliyamurthy" userId="2821ebda-f4ac-4963-9a4e-a836dfc45829" providerId="ADAL" clId="{815CC858-C341-4DB0-BAB9-2067EB185006}" dt="2024-02-16T11:26:09.936" v="19" actId="6549"/>
        <pc:sldMkLst>
          <pc:docMk/>
          <pc:sldMk cId="1778704877" sldId="1295"/>
        </pc:sldMkLst>
      </pc:sldChg>
      <pc:sldChg chg="modNotesTx">
        <pc:chgData name="Nitheesh Kaliyamurthy" userId="2821ebda-f4ac-4963-9a4e-a836dfc45829" providerId="ADAL" clId="{815CC858-C341-4DB0-BAB9-2067EB185006}" dt="2024-02-16T11:26:07.719" v="18" actId="6549"/>
        <pc:sldMkLst>
          <pc:docMk/>
          <pc:sldMk cId="114563841" sldId="1296"/>
        </pc:sldMkLst>
      </pc:sldChg>
      <pc:sldChg chg="modNotesTx">
        <pc:chgData name="Nitheesh Kaliyamurthy" userId="2821ebda-f4ac-4963-9a4e-a836dfc45829" providerId="ADAL" clId="{815CC858-C341-4DB0-BAB9-2067EB185006}" dt="2024-02-16T11:26:05.046" v="17" actId="6549"/>
        <pc:sldMkLst>
          <pc:docMk/>
          <pc:sldMk cId="1098373422" sldId="1297"/>
        </pc:sldMkLst>
      </pc:sldChg>
      <pc:sldChg chg="modSp mod modNotesTx">
        <pc:chgData name="Nitheesh Kaliyamurthy" userId="2821ebda-f4ac-4963-9a4e-a836dfc45829" providerId="ADAL" clId="{815CC858-C341-4DB0-BAB9-2067EB185006}" dt="2024-02-16T11:43:44.421" v="80" actId="14100"/>
        <pc:sldMkLst>
          <pc:docMk/>
          <pc:sldMk cId="3490214741" sldId="1298"/>
        </pc:sldMkLst>
        <pc:spChg chg="mod">
          <ac:chgData name="Nitheesh Kaliyamurthy" userId="2821ebda-f4ac-4963-9a4e-a836dfc45829" providerId="ADAL" clId="{815CC858-C341-4DB0-BAB9-2067EB185006}" dt="2024-02-16T11:43:30.306" v="75" actId="27636"/>
          <ac:spMkLst>
            <pc:docMk/>
            <pc:sldMk cId="3490214741" sldId="1298"/>
            <ac:spMk id="3" creationId="{C02AA8F8-1E43-384B-8982-C0BB94049B5C}"/>
          </ac:spMkLst>
        </pc:spChg>
        <pc:spChg chg="mod">
          <ac:chgData name="Nitheesh Kaliyamurthy" userId="2821ebda-f4ac-4963-9a4e-a836dfc45829" providerId="ADAL" clId="{815CC858-C341-4DB0-BAB9-2067EB185006}" dt="2024-02-16T11:43:32.582" v="76" actId="1076"/>
          <ac:spMkLst>
            <pc:docMk/>
            <pc:sldMk cId="3490214741" sldId="1298"/>
            <ac:spMk id="4" creationId="{50693879-5816-3444-9D50-A12F1F37F5DE}"/>
          </ac:spMkLst>
        </pc:spChg>
        <pc:graphicFrameChg chg="mod modGraphic">
          <ac:chgData name="Nitheesh Kaliyamurthy" userId="2821ebda-f4ac-4963-9a4e-a836dfc45829" providerId="ADAL" clId="{815CC858-C341-4DB0-BAB9-2067EB185006}" dt="2024-02-16T11:43:44.421" v="80" actId="14100"/>
          <ac:graphicFrameMkLst>
            <pc:docMk/>
            <pc:sldMk cId="3490214741" sldId="1298"/>
            <ac:graphicFrameMk id="5" creationId="{2F798802-014A-47D2-99CA-CBFCCDD79014}"/>
          </ac:graphicFrameMkLst>
        </pc:graphicFrameChg>
      </pc:sldChg>
      <pc:sldChg chg="modSp mod">
        <pc:chgData name="Nitheesh Kaliyamurthy" userId="2821ebda-f4ac-4963-9a4e-a836dfc45829" providerId="ADAL" clId="{815CC858-C341-4DB0-BAB9-2067EB185006}" dt="2024-02-16T11:49:02.593" v="176" actId="27636"/>
        <pc:sldMkLst>
          <pc:docMk/>
          <pc:sldMk cId="559006369" sldId="1299"/>
        </pc:sldMkLst>
        <pc:spChg chg="mod">
          <ac:chgData name="Nitheesh Kaliyamurthy" userId="2821ebda-f4ac-4963-9a4e-a836dfc45829" providerId="ADAL" clId="{815CC858-C341-4DB0-BAB9-2067EB185006}" dt="2024-02-16T11:49:02.593" v="176" actId="27636"/>
          <ac:spMkLst>
            <pc:docMk/>
            <pc:sldMk cId="559006369" sldId="1299"/>
            <ac:spMk id="3" creationId="{C02AA8F8-1E43-384B-8982-C0BB94049B5C}"/>
          </ac:spMkLst>
        </pc:spChg>
      </pc:sldChg>
      <pc:sldChg chg="modSp mod">
        <pc:chgData name="Nitheesh Kaliyamurthy" userId="2821ebda-f4ac-4963-9a4e-a836dfc45829" providerId="ADAL" clId="{815CC858-C341-4DB0-BAB9-2067EB185006}" dt="2024-02-16T11:49:37.292" v="190" actId="1076"/>
        <pc:sldMkLst>
          <pc:docMk/>
          <pc:sldMk cId="1965132950" sldId="1300"/>
        </pc:sldMkLst>
        <pc:spChg chg="mod">
          <ac:chgData name="Nitheesh Kaliyamurthy" userId="2821ebda-f4ac-4963-9a4e-a836dfc45829" providerId="ADAL" clId="{815CC858-C341-4DB0-BAB9-2067EB185006}" dt="2024-02-16T11:49:32.774" v="188" actId="27636"/>
          <ac:spMkLst>
            <pc:docMk/>
            <pc:sldMk cId="1965132950" sldId="1300"/>
            <ac:spMk id="3" creationId="{C02AA8F8-1E43-384B-8982-C0BB94049B5C}"/>
          </ac:spMkLst>
        </pc:spChg>
        <pc:spChg chg="mod">
          <ac:chgData name="Nitheesh Kaliyamurthy" userId="2821ebda-f4ac-4963-9a4e-a836dfc45829" providerId="ADAL" clId="{815CC858-C341-4DB0-BAB9-2067EB185006}" dt="2024-02-16T11:49:37.292" v="190" actId="1076"/>
          <ac:spMkLst>
            <pc:docMk/>
            <pc:sldMk cId="1965132950" sldId="1300"/>
            <ac:spMk id="7" creationId="{CE037D05-F4D0-48D0-8234-34BA10DADA1F}"/>
          </ac:spMkLst>
        </pc:spChg>
        <pc:picChg chg="mod">
          <ac:chgData name="Nitheesh Kaliyamurthy" userId="2821ebda-f4ac-4963-9a4e-a836dfc45829" providerId="ADAL" clId="{815CC858-C341-4DB0-BAB9-2067EB185006}" dt="2024-02-16T11:49:35.355" v="189" actId="1076"/>
          <ac:picMkLst>
            <pc:docMk/>
            <pc:sldMk cId="1965132950" sldId="1300"/>
            <ac:picMk id="6" creationId="{966E6271-C6CB-4CFF-B36C-ECE51AAAA50C}"/>
          </ac:picMkLst>
        </pc:picChg>
      </pc:sldChg>
      <pc:sldChg chg="modSp mod">
        <pc:chgData name="Nitheesh Kaliyamurthy" userId="2821ebda-f4ac-4963-9a4e-a836dfc45829" providerId="ADAL" clId="{815CC858-C341-4DB0-BAB9-2067EB185006}" dt="2024-02-16T11:50:11.694" v="201" actId="27636"/>
        <pc:sldMkLst>
          <pc:docMk/>
          <pc:sldMk cId="2346952103" sldId="1301"/>
        </pc:sldMkLst>
        <pc:spChg chg="mod">
          <ac:chgData name="Nitheesh Kaliyamurthy" userId="2821ebda-f4ac-4963-9a4e-a836dfc45829" providerId="ADAL" clId="{815CC858-C341-4DB0-BAB9-2067EB185006}" dt="2024-02-16T11:50:11.694" v="201" actId="27636"/>
          <ac:spMkLst>
            <pc:docMk/>
            <pc:sldMk cId="2346952103" sldId="1301"/>
            <ac:spMk id="3" creationId="{C02AA8F8-1E43-384B-8982-C0BB94049B5C}"/>
          </ac:spMkLst>
        </pc:spChg>
        <pc:spChg chg="mod">
          <ac:chgData name="Nitheesh Kaliyamurthy" userId="2821ebda-f4ac-4963-9a4e-a836dfc45829" providerId="ADAL" clId="{815CC858-C341-4DB0-BAB9-2067EB185006}" dt="2024-02-16T11:50:06.807" v="198" actId="20577"/>
          <ac:spMkLst>
            <pc:docMk/>
            <pc:sldMk cId="2346952103" sldId="1301"/>
            <ac:spMk id="5" creationId="{4CA10A0F-14F5-4D24-A681-D5B014F825DE}"/>
          </ac:spMkLst>
        </pc:spChg>
        <pc:spChg chg="mod">
          <ac:chgData name="Nitheesh Kaliyamurthy" userId="2821ebda-f4ac-4963-9a4e-a836dfc45829" providerId="ADAL" clId="{815CC858-C341-4DB0-BAB9-2067EB185006}" dt="2024-02-16T11:49:56.893" v="195" actId="14100"/>
          <ac:spMkLst>
            <pc:docMk/>
            <pc:sldMk cId="2346952103" sldId="1301"/>
            <ac:spMk id="8" creationId="{5D60AE0B-4151-4662-8353-49A8C99F0907}"/>
          </ac:spMkLst>
        </pc:spChg>
        <pc:picChg chg="mod ord modCrop">
          <ac:chgData name="Nitheesh Kaliyamurthy" userId="2821ebda-f4ac-4963-9a4e-a836dfc45829" providerId="ADAL" clId="{815CC858-C341-4DB0-BAB9-2067EB185006}" dt="2024-02-16T11:49:50.300" v="193" actId="732"/>
          <ac:picMkLst>
            <pc:docMk/>
            <pc:sldMk cId="2346952103" sldId="1301"/>
            <ac:picMk id="2" creationId="{2C3AFF60-F1F8-4882-8EFC-EA6791F75D0C}"/>
          </ac:picMkLst>
        </pc:picChg>
      </pc:sldChg>
      <pc:sldChg chg="modSp mod">
        <pc:chgData name="Nitheesh Kaliyamurthy" userId="2821ebda-f4ac-4963-9a4e-a836dfc45829" providerId="ADAL" clId="{815CC858-C341-4DB0-BAB9-2067EB185006}" dt="2024-02-16T11:50:24.429" v="208" actId="732"/>
        <pc:sldMkLst>
          <pc:docMk/>
          <pc:sldMk cId="1029756947" sldId="1302"/>
        </pc:sldMkLst>
        <pc:spChg chg="mod">
          <ac:chgData name="Nitheesh Kaliyamurthy" userId="2821ebda-f4ac-4963-9a4e-a836dfc45829" providerId="ADAL" clId="{815CC858-C341-4DB0-BAB9-2067EB185006}" dt="2024-02-16T11:50:15.255" v="205" actId="27636"/>
          <ac:spMkLst>
            <pc:docMk/>
            <pc:sldMk cId="1029756947" sldId="1302"/>
            <ac:spMk id="3" creationId="{C02AA8F8-1E43-384B-8982-C0BB94049B5C}"/>
          </ac:spMkLst>
        </pc:spChg>
        <pc:spChg chg="mod">
          <ac:chgData name="Nitheesh Kaliyamurthy" userId="2821ebda-f4ac-4963-9a4e-a836dfc45829" providerId="ADAL" clId="{815CC858-C341-4DB0-BAB9-2067EB185006}" dt="2024-02-16T11:50:19.020" v="206" actId="1076"/>
          <ac:spMkLst>
            <pc:docMk/>
            <pc:sldMk cId="1029756947" sldId="1302"/>
            <ac:spMk id="5" creationId="{4CA10A0F-14F5-4D24-A681-D5B014F825DE}"/>
          </ac:spMkLst>
        </pc:spChg>
        <pc:picChg chg="mod modCrop">
          <ac:chgData name="Nitheesh Kaliyamurthy" userId="2821ebda-f4ac-4963-9a4e-a836dfc45829" providerId="ADAL" clId="{815CC858-C341-4DB0-BAB9-2067EB185006}" dt="2024-02-16T11:50:24.429" v="208" actId="732"/>
          <ac:picMkLst>
            <pc:docMk/>
            <pc:sldMk cId="1029756947" sldId="1302"/>
            <ac:picMk id="6" creationId="{B1082E27-07EB-4EAF-8551-78CD5189D1F2}"/>
          </ac:picMkLst>
        </pc:picChg>
      </pc:sldChg>
      <pc:sldChg chg="modSp mod">
        <pc:chgData name="Nitheesh Kaliyamurthy" userId="2821ebda-f4ac-4963-9a4e-a836dfc45829" providerId="ADAL" clId="{815CC858-C341-4DB0-BAB9-2067EB185006}" dt="2024-02-16T11:50:59.866" v="223" actId="167"/>
        <pc:sldMkLst>
          <pc:docMk/>
          <pc:sldMk cId="3846167052" sldId="1303"/>
        </pc:sldMkLst>
        <pc:spChg chg="mod">
          <ac:chgData name="Nitheesh Kaliyamurthy" userId="2821ebda-f4ac-4963-9a4e-a836dfc45829" providerId="ADAL" clId="{815CC858-C341-4DB0-BAB9-2067EB185006}" dt="2024-02-16T11:50:28.301" v="212" actId="27636"/>
          <ac:spMkLst>
            <pc:docMk/>
            <pc:sldMk cId="3846167052" sldId="1303"/>
            <ac:spMk id="3" creationId="{C02AA8F8-1E43-384B-8982-C0BB94049B5C}"/>
          </ac:spMkLst>
        </pc:spChg>
        <pc:spChg chg="mod">
          <ac:chgData name="Nitheesh Kaliyamurthy" userId="2821ebda-f4ac-4963-9a4e-a836dfc45829" providerId="ADAL" clId="{815CC858-C341-4DB0-BAB9-2067EB185006}" dt="2024-02-16T11:50:46.991" v="219" actId="123"/>
          <ac:spMkLst>
            <pc:docMk/>
            <pc:sldMk cId="3846167052" sldId="1303"/>
            <ac:spMk id="4" creationId="{50693879-5816-3444-9D50-A12F1F37F5DE}"/>
          </ac:spMkLst>
        </pc:spChg>
        <pc:spChg chg="mod">
          <ac:chgData name="Nitheesh Kaliyamurthy" userId="2821ebda-f4ac-4963-9a4e-a836dfc45829" providerId="ADAL" clId="{815CC858-C341-4DB0-BAB9-2067EB185006}" dt="2024-02-16T11:50:56.625" v="222" actId="14100"/>
          <ac:spMkLst>
            <pc:docMk/>
            <pc:sldMk cId="3846167052" sldId="1303"/>
            <ac:spMk id="5" creationId="{4CA10A0F-14F5-4D24-A681-D5B014F825DE}"/>
          </ac:spMkLst>
        </pc:spChg>
        <pc:picChg chg="mod ord modCrop">
          <ac:chgData name="Nitheesh Kaliyamurthy" userId="2821ebda-f4ac-4963-9a4e-a836dfc45829" providerId="ADAL" clId="{815CC858-C341-4DB0-BAB9-2067EB185006}" dt="2024-02-16T11:50:59.866" v="223" actId="167"/>
          <ac:picMkLst>
            <pc:docMk/>
            <pc:sldMk cId="3846167052" sldId="1303"/>
            <ac:picMk id="2" creationId="{B0AFCBE4-DA7A-4348-8128-1171C5A3EAF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16/02/2024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a:t>
            </a:fld>
            <a:endParaRPr lang="en-GB"/>
          </a:p>
        </p:txBody>
      </p:sp>
    </p:spTree>
    <p:extLst>
      <p:ext uri="{BB962C8B-B14F-4D97-AF65-F5344CB8AC3E}">
        <p14:creationId xmlns:p14="http://schemas.microsoft.com/office/powerpoint/2010/main" val="461339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8737285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816353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5704192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38733195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133219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8079642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84085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03278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2074472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611732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151621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778285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3780352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18250216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20595069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9062481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0725940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5986358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2643237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3892632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8826593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5010515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27001802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38609728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36961492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7702912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11462862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436477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5955964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146232219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21662863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15564731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61</a:t>
            </a:fld>
            <a:endParaRPr lang="en-US" dirty="0"/>
          </a:p>
        </p:txBody>
      </p:sp>
    </p:spTree>
    <p:extLst>
      <p:ext uri="{BB962C8B-B14F-4D97-AF65-F5344CB8AC3E}">
        <p14:creationId xmlns:p14="http://schemas.microsoft.com/office/powerpoint/2010/main" val="823494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62</a:t>
            </a:fld>
            <a:endParaRPr lang="en-US" dirty="0"/>
          </a:p>
        </p:txBody>
      </p:sp>
    </p:spTree>
    <p:extLst>
      <p:ext uri="{BB962C8B-B14F-4D97-AF65-F5344CB8AC3E}">
        <p14:creationId xmlns:p14="http://schemas.microsoft.com/office/powerpoint/2010/main" val="12148449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63</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64</a:t>
            </a:fld>
            <a:endParaRPr lang="en-US" dirty="0"/>
          </a:p>
        </p:txBody>
      </p:sp>
    </p:spTree>
    <p:extLst>
      <p:ext uri="{BB962C8B-B14F-4D97-AF65-F5344CB8AC3E}">
        <p14:creationId xmlns:p14="http://schemas.microsoft.com/office/powerpoint/2010/main" val="123341028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65</a:t>
            </a:fld>
            <a:endParaRPr lang="en-US" dirty="0"/>
          </a:p>
        </p:txBody>
      </p:sp>
    </p:spTree>
    <p:extLst>
      <p:ext uri="{BB962C8B-B14F-4D97-AF65-F5344CB8AC3E}">
        <p14:creationId xmlns:p14="http://schemas.microsoft.com/office/powerpoint/2010/main" val="75698869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66</a:t>
            </a:fld>
            <a:endParaRPr lang="en-US" dirty="0"/>
          </a:p>
        </p:txBody>
      </p:sp>
    </p:spTree>
    <p:extLst>
      <p:ext uri="{BB962C8B-B14F-4D97-AF65-F5344CB8AC3E}">
        <p14:creationId xmlns:p14="http://schemas.microsoft.com/office/powerpoint/2010/main" val="29420876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67</a:t>
            </a:fld>
            <a:endParaRPr lang="en-US" dirty="0"/>
          </a:p>
        </p:txBody>
      </p:sp>
    </p:spTree>
    <p:extLst>
      <p:ext uri="{BB962C8B-B14F-4D97-AF65-F5344CB8AC3E}">
        <p14:creationId xmlns:p14="http://schemas.microsoft.com/office/powerpoint/2010/main" val="289798342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68</a:t>
            </a:fld>
            <a:endParaRPr lang="en-US" dirty="0"/>
          </a:p>
        </p:txBody>
      </p:sp>
    </p:spTree>
    <p:extLst>
      <p:ext uri="{BB962C8B-B14F-4D97-AF65-F5344CB8AC3E}">
        <p14:creationId xmlns:p14="http://schemas.microsoft.com/office/powerpoint/2010/main" val="17239244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69</a:t>
            </a:fld>
            <a:endParaRPr lang="en-US" dirty="0"/>
          </a:p>
        </p:txBody>
      </p:sp>
    </p:spTree>
    <p:extLst>
      <p:ext uri="{BB962C8B-B14F-4D97-AF65-F5344CB8AC3E}">
        <p14:creationId xmlns:p14="http://schemas.microsoft.com/office/powerpoint/2010/main" val="39943761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70</a:t>
            </a:fld>
            <a:endParaRPr lang="en-US" dirty="0"/>
          </a:p>
        </p:txBody>
      </p:sp>
    </p:spTree>
    <p:extLst>
      <p:ext uri="{BB962C8B-B14F-4D97-AF65-F5344CB8AC3E}">
        <p14:creationId xmlns:p14="http://schemas.microsoft.com/office/powerpoint/2010/main" val="309231227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71</a:t>
            </a:fld>
            <a:endParaRPr lang="en-US" dirty="0"/>
          </a:p>
        </p:txBody>
      </p:sp>
    </p:spTree>
    <p:extLst>
      <p:ext uri="{BB962C8B-B14F-4D97-AF65-F5344CB8AC3E}">
        <p14:creationId xmlns:p14="http://schemas.microsoft.com/office/powerpoint/2010/main" val="23407426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72</a:t>
            </a:fld>
            <a:endParaRPr lang="en-US" dirty="0"/>
          </a:p>
        </p:txBody>
      </p:sp>
    </p:spTree>
    <p:extLst>
      <p:ext uri="{BB962C8B-B14F-4D97-AF65-F5344CB8AC3E}">
        <p14:creationId xmlns:p14="http://schemas.microsoft.com/office/powerpoint/2010/main" val="9865379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73</a:t>
            </a:fld>
            <a:endParaRPr lang="en-US" dirty="0"/>
          </a:p>
        </p:txBody>
      </p:sp>
    </p:spTree>
    <p:extLst>
      <p:ext uri="{BB962C8B-B14F-4D97-AF65-F5344CB8AC3E}">
        <p14:creationId xmlns:p14="http://schemas.microsoft.com/office/powerpoint/2010/main" val="203939785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74</a:t>
            </a:fld>
            <a:endParaRPr lang="en-US" dirty="0"/>
          </a:p>
        </p:txBody>
      </p:sp>
    </p:spTree>
    <p:extLst>
      <p:ext uri="{BB962C8B-B14F-4D97-AF65-F5344CB8AC3E}">
        <p14:creationId xmlns:p14="http://schemas.microsoft.com/office/powerpoint/2010/main" val="352562814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75</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76</a:t>
            </a:fld>
            <a:endParaRPr lang="en-US" dirty="0"/>
          </a:p>
        </p:txBody>
      </p:sp>
    </p:spTree>
    <p:extLst>
      <p:ext uri="{BB962C8B-B14F-4D97-AF65-F5344CB8AC3E}">
        <p14:creationId xmlns:p14="http://schemas.microsoft.com/office/powerpoint/2010/main" val="24624725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77</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78</a:t>
            </a:fld>
            <a:endParaRPr lang="en-US" dirty="0"/>
          </a:p>
        </p:txBody>
      </p:sp>
    </p:spTree>
    <p:extLst>
      <p:ext uri="{BB962C8B-B14F-4D97-AF65-F5344CB8AC3E}">
        <p14:creationId xmlns:p14="http://schemas.microsoft.com/office/powerpoint/2010/main" val="2881076578"/>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79</a:t>
            </a:fld>
            <a:endParaRPr lang="en-US" dirty="0"/>
          </a:p>
        </p:txBody>
      </p:sp>
    </p:spTree>
    <p:extLst>
      <p:ext uri="{BB962C8B-B14F-4D97-AF65-F5344CB8AC3E}">
        <p14:creationId xmlns:p14="http://schemas.microsoft.com/office/powerpoint/2010/main" val="83619196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80</a:t>
            </a:fld>
            <a:endParaRPr lang="en-US" dirty="0"/>
          </a:p>
        </p:txBody>
      </p:sp>
    </p:spTree>
    <p:extLst>
      <p:ext uri="{BB962C8B-B14F-4D97-AF65-F5344CB8AC3E}">
        <p14:creationId xmlns:p14="http://schemas.microsoft.com/office/powerpoint/2010/main" val="1325527671"/>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81</a:t>
            </a:fld>
            <a:endParaRPr lang="en-US" dirty="0"/>
          </a:p>
        </p:txBody>
      </p:sp>
    </p:spTree>
    <p:extLst>
      <p:ext uri="{BB962C8B-B14F-4D97-AF65-F5344CB8AC3E}">
        <p14:creationId xmlns:p14="http://schemas.microsoft.com/office/powerpoint/2010/main" val="319657188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82</a:t>
            </a:fld>
            <a:endParaRPr lang="en-US" dirty="0"/>
          </a:p>
        </p:txBody>
      </p:sp>
    </p:spTree>
    <p:extLst>
      <p:ext uri="{BB962C8B-B14F-4D97-AF65-F5344CB8AC3E}">
        <p14:creationId xmlns:p14="http://schemas.microsoft.com/office/powerpoint/2010/main" val="222603031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83</a:t>
            </a:fld>
            <a:endParaRPr lang="en-US" dirty="0"/>
          </a:p>
        </p:txBody>
      </p:sp>
    </p:spTree>
    <p:extLst>
      <p:ext uri="{BB962C8B-B14F-4D97-AF65-F5344CB8AC3E}">
        <p14:creationId xmlns:p14="http://schemas.microsoft.com/office/powerpoint/2010/main" val="156444223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84</a:t>
            </a:fld>
            <a:endParaRPr lang="en-US" dirty="0"/>
          </a:p>
        </p:txBody>
      </p:sp>
    </p:spTree>
    <p:extLst>
      <p:ext uri="{BB962C8B-B14F-4D97-AF65-F5344CB8AC3E}">
        <p14:creationId xmlns:p14="http://schemas.microsoft.com/office/powerpoint/2010/main" val="304425613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85</a:t>
            </a:fld>
            <a:endParaRPr lang="en-US" dirty="0"/>
          </a:p>
        </p:txBody>
      </p:sp>
    </p:spTree>
    <p:extLst>
      <p:ext uri="{BB962C8B-B14F-4D97-AF65-F5344CB8AC3E}">
        <p14:creationId xmlns:p14="http://schemas.microsoft.com/office/powerpoint/2010/main" val="90861578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86</a:t>
            </a:fld>
            <a:endParaRPr lang="en-US" dirty="0"/>
          </a:p>
        </p:txBody>
      </p:sp>
    </p:spTree>
    <p:extLst>
      <p:ext uri="{BB962C8B-B14F-4D97-AF65-F5344CB8AC3E}">
        <p14:creationId xmlns:p14="http://schemas.microsoft.com/office/powerpoint/2010/main" val="12160936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lang="en-CA"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87</a:t>
            </a:fld>
            <a:endParaRPr lang="en-US" dirty="0"/>
          </a:p>
        </p:txBody>
      </p:sp>
    </p:spTree>
    <p:extLst>
      <p:ext uri="{BB962C8B-B14F-4D97-AF65-F5344CB8AC3E}">
        <p14:creationId xmlns:p14="http://schemas.microsoft.com/office/powerpoint/2010/main" val="366535468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88</a:t>
            </a:fld>
            <a:endParaRPr lang="en-US" dirty="0"/>
          </a:p>
        </p:txBody>
      </p:sp>
    </p:spTree>
    <p:extLst>
      <p:ext uri="{BB962C8B-B14F-4D97-AF65-F5344CB8AC3E}">
        <p14:creationId xmlns:p14="http://schemas.microsoft.com/office/powerpoint/2010/main" val="97269872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89</a:t>
            </a:fld>
            <a:endParaRPr lang="en-US" dirty="0"/>
          </a:p>
        </p:txBody>
      </p:sp>
    </p:spTree>
    <p:extLst>
      <p:ext uri="{BB962C8B-B14F-4D97-AF65-F5344CB8AC3E}">
        <p14:creationId xmlns:p14="http://schemas.microsoft.com/office/powerpoint/2010/main" val="57659032"/>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90</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16/02/2024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2/16/2024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2/16/2024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9.tiff"/><Relationship Id="rId4" Type="http://schemas.openxmlformats.org/officeDocument/2006/relationships/image" Target="../media/image8.tiff"/></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9.xml"/><Relationship Id="rId1" Type="http://schemas.openxmlformats.org/officeDocument/2006/relationships/tags" Target="../tags/tag1.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2.xml"/><Relationship Id="rId5" Type="http://schemas.openxmlformats.org/officeDocument/2006/relationships/image" Target="../media/image29.pn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9.xml"/><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png"/><Relationship Id="rId1" Type="http://schemas.openxmlformats.org/officeDocument/2006/relationships/slideLayout" Target="../slideLayouts/slideLayout9.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4.png"/></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2.png"/><Relationship Id="rId1" Type="http://schemas.openxmlformats.org/officeDocument/2006/relationships/slideLayout" Target="../slideLayouts/slideLayout9.xml"/><Relationship Id="rId4" Type="http://schemas.openxmlformats.org/officeDocument/2006/relationships/image" Target="../media/image59.png"/></Relationships>
</file>

<file path=ppt/slides/_rels/slide3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png"/><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9.png"/><Relationship Id="rId1" Type="http://schemas.openxmlformats.org/officeDocument/2006/relationships/slideLayout" Target="../slideLayouts/slideLayout9.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4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7.xml"/><Relationship Id="rId1" Type="http://schemas.openxmlformats.org/officeDocument/2006/relationships/slideLayout" Target="../slideLayouts/slideLayout19.xml"/><Relationship Id="rId4" Type="http://schemas.openxmlformats.org/officeDocument/2006/relationships/image" Target="../media/image69.png"/></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45.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9.xml"/><Relationship Id="rId1" Type="http://schemas.openxmlformats.org/officeDocument/2006/relationships/slideLayout" Target="../slideLayouts/slideLayout19.xml"/><Relationship Id="rId4" Type="http://schemas.openxmlformats.org/officeDocument/2006/relationships/image" Target="../media/image71.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47.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4.xml"/><Relationship Id="rId1" Type="http://schemas.openxmlformats.org/officeDocument/2006/relationships/slideLayout" Target="../slideLayouts/slideLayout19.xml"/></Relationships>
</file>

<file path=ppt/slides/_rels/slide51.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25.xml"/><Relationship Id="rId1" Type="http://schemas.openxmlformats.org/officeDocument/2006/relationships/slideLayout" Target="../slideLayouts/slideLayout19.xml"/></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_rels/slide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27.xml"/><Relationship Id="rId1" Type="http://schemas.openxmlformats.org/officeDocument/2006/relationships/slideLayout" Target="../slideLayouts/slideLayout19.xml"/></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28.xml"/><Relationship Id="rId1" Type="http://schemas.openxmlformats.org/officeDocument/2006/relationships/slideLayout" Target="../slideLayouts/slideLayout19.xml"/></Relationships>
</file>

<file path=ppt/slides/_rels/slide55.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notesSlide" Target="../notesSlides/notesSlide30.xml"/><Relationship Id="rId1" Type="http://schemas.openxmlformats.org/officeDocument/2006/relationships/slideLayout" Target="../slideLayouts/slideLayout19.xml"/></Relationships>
</file>

<file path=ppt/slides/_rels/slide57.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1.xml"/><Relationship Id="rId1" Type="http://schemas.openxmlformats.org/officeDocument/2006/relationships/slideLayout" Target="../slideLayouts/slideLayout19.xml"/></Relationships>
</file>

<file path=ppt/slides/_rels/slide5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32.xml"/><Relationship Id="rId1" Type="http://schemas.openxmlformats.org/officeDocument/2006/relationships/slideLayout" Target="../slideLayouts/slideLayout19.xml"/><Relationship Id="rId4" Type="http://schemas.openxmlformats.org/officeDocument/2006/relationships/image" Target="../media/image84.png"/></Relationships>
</file>

<file path=ppt/slides/_rels/slide5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33.xml"/><Relationship Id="rId1" Type="http://schemas.openxmlformats.org/officeDocument/2006/relationships/slideLayout" Target="../slideLayouts/slideLayout19.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9.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9.xml"/></Relationships>
</file>

<file path=ppt/slides/_rels/slide62.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6.xml"/><Relationship Id="rId1" Type="http://schemas.openxmlformats.org/officeDocument/2006/relationships/slideLayout" Target="../slideLayouts/slideLayout19.xml"/><Relationship Id="rId6" Type="http://schemas.openxmlformats.org/officeDocument/2006/relationships/image" Target="../media/image89.png"/><Relationship Id="rId5" Type="http://schemas.openxmlformats.org/officeDocument/2006/relationships/image" Target="../media/image88.png"/><Relationship Id="rId4" Type="http://schemas.openxmlformats.org/officeDocument/2006/relationships/image" Target="../media/image87.png"/></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9.xml"/></Relationships>
</file>

<file path=ppt/slides/_rels/slide64.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38.xml"/><Relationship Id="rId1" Type="http://schemas.openxmlformats.org/officeDocument/2006/relationships/slideLayout" Target="../slideLayouts/slideLayout19.xml"/></Relationships>
</file>

<file path=ppt/slides/_rels/slide65.xml.rels><?xml version="1.0" encoding="UTF-8" standalone="yes"?>
<Relationships xmlns="http://schemas.openxmlformats.org/package/2006/relationships"><Relationship Id="rId3" Type="http://schemas.openxmlformats.org/officeDocument/2006/relationships/image" Target="../media/image91.png"/><Relationship Id="rId2" Type="http://schemas.openxmlformats.org/officeDocument/2006/relationships/notesSlide" Target="../notesSlides/notesSlide39.xml"/><Relationship Id="rId1" Type="http://schemas.openxmlformats.org/officeDocument/2006/relationships/slideLayout" Target="../slideLayouts/slideLayout19.xml"/></Relationships>
</file>

<file path=ppt/slides/_rels/slide6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40.xml"/><Relationship Id="rId1" Type="http://schemas.openxmlformats.org/officeDocument/2006/relationships/slideLayout" Target="../slideLayouts/slideLayout19.xml"/></Relationships>
</file>

<file path=ppt/slides/_rels/slide67.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41.xml"/><Relationship Id="rId1" Type="http://schemas.openxmlformats.org/officeDocument/2006/relationships/slideLayout" Target="../slideLayouts/slideLayout19.xml"/></Relationships>
</file>

<file path=ppt/slides/_rels/slide6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42.xml"/><Relationship Id="rId1" Type="http://schemas.openxmlformats.org/officeDocument/2006/relationships/slideLayout" Target="../slideLayouts/slideLayout19.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9.xml"/></Relationships>
</file>

<file path=ppt/slides/_rels/slide70.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4.xml"/><Relationship Id="rId1" Type="http://schemas.openxmlformats.org/officeDocument/2006/relationships/slideLayout" Target="../slideLayouts/slideLayout19.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9.xml"/></Relationships>
</file>

<file path=ppt/slides/_rels/slide72.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46.xml"/><Relationship Id="rId1" Type="http://schemas.openxmlformats.org/officeDocument/2006/relationships/slideLayout" Target="../slideLayouts/slideLayout19.xml"/></Relationships>
</file>

<file path=ppt/slides/_rels/slide73.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47.xml"/><Relationship Id="rId1" Type="http://schemas.openxmlformats.org/officeDocument/2006/relationships/slideLayout" Target="../slideLayouts/slideLayout19.xml"/></Relationships>
</file>

<file path=ppt/slides/_rels/slide74.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48.xml"/><Relationship Id="rId1" Type="http://schemas.openxmlformats.org/officeDocument/2006/relationships/slideLayout" Target="../slideLayouts/slideLayout19.xml"/></Relationships>
</file>

<file path=ppt/slides/_rels/slide75.xml.rels><?xml version="1.0" encoding="UTF-8" standalone="yes"?>
<Relationships xmlns="http://schemas.openxmlformats.org/package/2006/relationships"><Relationship Id="rId3" Type="http://schemas.openxmlformats.org/officeDocument/2006/relationships/image" Target="../media/image99.png"/><Relationship Id="rId2" Type="http://schemas.openxmlformats.org/officeDocument/2006/relationships/notesSlide" Target="../notesSlides/notesSlide49.xml"/><Relationship Id="rId1" Type="http://schemas.openxmlformats.org/officeDocument/2006/relationships/slideLayout" Target="../slideLayouts/slideLayout19.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9.xml"/></Relationships>
</file>

<file path=ppt/slides/_rels/slide77.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51.xml"/><Relationship Id="rId1" Type="http://schemas.openxmlformats.org/officeDocument/2006/relationships/slideLayout" Target="../slideLayouts/slideLayout19.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9.xml"/></Relationships>
</file>

<file path=ppt/slides/_rels/slide79.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53.xml"/><Relationship Id="rId1" Type="http://schemas.openxmlformats.org/officeDocument/2006/relationships/slideLayout" Target="../slideLayouts/slideLayout19.xml"/></Relationships>
</file>

<file path=ppt/slides/_rels/slide8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notesSlide" Target="../notesSlides/notesSlide54.xml"/><Relationship Id="rId1" Type="http://schemas.openxmlformats.org/officeDocument/2006/relationships/slideLayout" Target="../slideLayouts/slideLayout19.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_rels/slide82.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56.xml"/><Relationship Id="rId1" Type="http://schemas.openxmlformats.org/officeDocument/2006/relationships/slideLayout" Target="../slideLayouts/slideLayout19.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9.xml"/></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9.xml"/></Relationships>
</file>

<file path=ppt/slides/_rels/slide85.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59.xml"/><Relationship Id="rId1" Type="http://schemas.openxmlformats.org/officeDocument/2006/relationships/slideLayout" Target="../slideLayouts/slideLayout19.xml"/></Relationships>
</file>

<file path=ppt/slides/_rels/slide86.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60.xml"/><Relationship Id="rId1" Type="http://schemas.openxmlformats.org/officeDocument/2006/relationships/slideLayout" Target="../slideLayouts/slideLayout19.xml"/><Relationship Id="rId4" Type="http://schemas.openxmlformats.org/officeDocument/2006/relationships/image" Target="../media/image105.png"/></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9.xml"/></Relationships>
</file>

<file path=ppt/slides/_rels/slide88.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62.xml"/><Relationship Id="rId1" Type="http://schemas.openxmlformats.org/officeDocument/2006/relationships/slideLayout" Target="../slideLayouts/slideLayout19.xml"/><Relationship Id="rId4" Type="http://schemas.openxmlformats.org/officeDocument/2006/relationships/image" Target="../media/image107.png"/></Relationships>
</file>

<file path=ppt/slides/_rels/slide89.xml.rels><?xml version="1.0" encoding="UTF-8" standalone="yes"?>
<Relationships xmlns="http://schemas.openxmlformats.org/package/2006/relationships"><Relationship Id="rId3" Type="http://schemas.openxmlformats.org/officeDocument/2006/relationships/image" Target="../media/image108.png"/><Relationship Id="rId2" Type="http://schemas.openxmlformats.org/officeDocument/2006/relationships/notesSlide" Target="../notesSlides/notesSlide63.xml"/><Relationship Id="rId1" Type="http://schemas.openxmlformats.org/officeDocument/2006/relationships/slideLayout" Target="../slideLayouts/slideLayout19.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68557" y="1138036"/>
            <a:ext cx="5444382" cy="1402470"/>
          </a:xfrm>
        </p:spPr>
        <p:txBody>
          <a:bodyPr vert="horz" lIns="91440" tIns="45720" rIns="91440" bIns="45720" rtlCol="0" anchor="t">
            <a:normAutofit/>
          </a:bodyPr>
          <a:lstStyle/>
          <a:p>
            <a:r>
              <a:rPr lang="en-US" sz="3200" b="1">
                <a:solidFill>
                  <a:schemeClr val="tx1"/>
                </a:solidFill>
              </a:rPr>
              <a:t>Today’s Discussion</a:t>
            </a:r>
          </a:p>
        </p:txBody>
      </p:sp>
      <p:pic>
        <p:nvPicPr>
          <p:cNvPr id="11" name="Picture 10">
            <a:extLst>
              <a:ext uri="{FF2B5EF4-FFF2-40B4-BE49-F238E27FC236}">
                <a16:creationId xmlns:a16="http://schemas.microsoft.com/office/drawing/2014/main" id="{C48FEEA4-FF41-3951-6FCB-EEFD482C3B6A}"/>
              </a:ext>
            </a:extLst>
          </p:cNvPr>
          <p:cNvPicPr>
            <a:picLocks noChangeAspect="1"/>
          </p:cNvPicPr>
          <p:nvPr/>
        </p:nvPicPr>
        <p:blipFill rotWithShape="1">
          <a:blip r:embed="rId3"/>
          <a:srcRect l="59063" r="1" b="1"/>
          <a:stretch/>
        </p:blipFill>
        <p:spPr>
          <a:xfrm>
            <a:off x="-1" y="10"/>
            <a:ext cx="5151179" cy="6857990"/>
          </a:xfrm>
          <a:prstGeom prst="rect">
            <a:avLst/>
          </a:prstGeom>
        </p:spPr>
      </p:pic>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E5ABF78-4832-15C0-608D-75C50317CFC7}"/>
              </a:ext>
            </a:extLst>
          </p:cNvPr>
          <p:cNvSpPr txBox="1"/>
          <p:nvPr/>
        </p:nvSpPr>
        <p:spPr>
          <a:xfrm>
            <a:off x="5868556" y="2160491"/>
            <a:ext cx="6018643" cy="2537018"/>
          </a:xfrm>
          <a:prstGeom prst="rect">
            <a:avLst/>
          </a:prstGeom>
        </p:spPr>
        <p:txBody>
          <a:bodyPr vert="horz" lIns="91440" tIns="45720" rIns="91440" bIns="45720" rtlCol="0">
            <a:normAutofit/>
          </a:bodyPr>
          <a:lstStyle/>
          <a:p>
            <a:pPr>
              <a:lnSpc>
                <a:spcPct val="90000"/>
              </a:lnSpc>
              <a:spcBef>
                <a:spcPts val="0"/>
              </a:spcBef>
              <a:spcAft>
                <a:spcPts val="600"/>
              </a:spcAft>
            </a:pPr>
            <a:r>
              <a:rPr lang="en-US" sz="2000" i="1" dirty="0"/>
              <a:t>We will</a:t>
            </a:r>
          </a:p>
          <a:p>
            <a:pPr marL="0" lvl="1" indent="-228600">
              <a:lnSpc>
                <a:spcPct val="90000"/>
              </a:lnSpc>
              <a:spcAft>
                <a:spcPts val="600"/>
              </a:spcAft>
              <a:buFont typeface="Arial" panose="020B0604020202020204" pitchFamily="34" charset="0"/>
              <a:buChar char="•"/>
            </a:pPr>
            <a:r>
              <a:rPr lang="en-US" sz="2000" b="1" i="1" dirty="0"/>
              <a:t>Understand DHCP, DNS</a:t>
            </a:r>
          </a:p>
          <a:p>
            <a:pPr marL="0" lvl="1" indent="-228600">
              <a:lnSpc>
                <a:spcPct val="90000"/>
              </a:lnSpc>
              <a:spcAft>
                <a:spcPts val="600"/>
              </a:spcAft>
              <a:buFont typeface="Arial" panose="020B0604020202020204" pitchFamily="34" charset="0"/>
              <a:buChar char="•"/>
            </a:pPr>
            <a:r>
              <a:rPr lang="en-US" sz="2000" b="1" i="1" dirty="0"/>
              <a:t>Understand Interconnected (Enterprise) Networks, Operations, Routing, Features and its components</a:t>
            </a:r>
          </a:p>
        </p:txBody>
      </p:sp>
      <p:sp>
        <p:nvSpPr>
          <p:cNvPr id="2" name="Content Placeholder 2">
            <a:extLst>
              <a:ext uri="{FF2B5EF4-FFF2-40B4-BE49-F238E27FC236}">
                <a16:creationId xmlns:a16="http://schemas.microsoft.com/office/drawing/2014/main" id="{CF910805-59C3-A1A8-FC70-3151B1816185}"/>
              </a:ext>
            </a:extLst>
          </p:cNvPr>
          <p:cNvSpPr>
            <a:spLocks noGrp="1"/>
          </p:cNvSpPr>
          <p:nvPr>
            <p:ph idx="1"/>
          </p:nvPr>
        </p:nvSpPr>
        <p:spPr>
          <a:xfrm>
            <a:off x="5284068" y="4222425"/>
            <a:ext cx="6907932" cy="1497539"/>
          </a:xfrm>
        </p:spPr>
        <p:txBody>
          <a:bodyPr>
            <a:noAutofit/>
          </a:bodyPr>
          <a:lstStyle/>
          <a:p>
            <a:pPr marL="90487" lvl="1" indent="0" algn="just">
              <a:buNone/>
            </a:pPr>
            <a:r>
              <a:rPr lang="en-GB" sz="2000" i="1" dirty="0"/>
              <a:t>During our earlier lectures, we were discussing Enterprise Network Infrastructure powered by Microsoft Technology, Active Directory Services following the concepts of Virtualization, its types and other features.</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0972800" cy="3367169"/>
          </a:xfrm>
        </p:spPr>
        <p:txBody>
          <a:bodyPr>
            <a:noAutofit/>
          </a:bodyPr>
          <a:lstStyle/>
          <a:p>
            <a:pPr marL="433387" lvl="1" indent="-342900" algn="just">
              <a:buFont typeface="Courier New" panose="02070309020205020404" pitchFamily="49" charset="0"/>
              <a:buChar char="o"/>
            </a:pPr>
            <a:r>
              <a:rPr lang="en-US" sz="2000" dirty="0"/>
              <a:t>Domain names were created to convert the numeric IP addresses into a simple, recognizable name.</a:t>
            </a:r>
          </a:p>
          <a:p>
            <a:pPr marL="433387" lvl="1" indent="-342900" algn="just">
              <a:buFont typeface="Courier New" panose="02070309020205020404" pitchFamily="49" charset="0"/>
              <a:buChar char="o"/>
            </a:pPr>
            <a:r>
              <a:rPr lang="en-US" sz="2000" dirty="0"/>
              <a:t>Fully-qualified domain names (FQDNs), such as http://www.uwtsd.com, are much easier for people to remember than 198.133.219.25.</a:t>
            </a:r>
          </a:p>
          <a:p>
            <a:pPr marL="433387" lvl="1" indent="-342900" algn="just">
              <a:buFont typeface="Courier New" panose="02070309020205020404" pitchFamily="49" charset="0"/>
              <a:buChar char="o"/>
            </a:pPr>
            <a:r>
              <a:rPr lang="en-US" sz="2000" dirty="0"/>
              <a:t>The DNS protocol defines an automated service that matches resource names with the required numeric network address. It includes the format for queries, responses, and data.</a:t>
            </a:r>
          </a:p>
          <a:p>
            <a:pPr marL="433387" lvl="1" indent="-342900" algn="just">
              <a:buFont typeface="Courier New" panose="02070309020205020404" pitchFamily="49" charset="0"/>
              <a:buChar char="o"/>
            </a:pPr>
            <a:endParaRPr lang="en-GB" sz="2000" dirty="0"/>
          </a:p>
        </p:txBody>
      </p:sp>
      <p:grpSp>
        <p:nvGrpSpPr>
          <p:cNvPr id="7" name="Group 6">
            <a:extLst>
              <a:ext uri="{FF2B5EF4-FFF2-40B4-BE49-F238E27FC236}">
                <a16:creationId xmlns:a16="http://schemas.microsoft.com/office/drawing/2014/main" id="{5BD4B955-A48D-77E4-F3CC-4C78D92A852C}"/>
              </a:ext>
            </a:extLst>
          </p:cNvPr>
          <p:cNvGrpSpPr/>
          <p:nvPr/>
        </p:nvGrpSpPr>
        <p:grpSpPr>
          <a:xfrm>
            <a:off x="463713" y="2485475"/>
            <a:ext cx="5873215" cy="2942977"/>
            <a:chOff x="226647" y="2209776"/>
            <a:chExt cx="5873215" cy="2942977"/>
          </a:xfrm>
        </p:grpSpPr>
        <p:pic>
          <p:nvPicPr>
            <p:cNvPr id="4" name="Picture 3">
              <a:extLst>
                <a:ext uri="{FF2B5EF4-FFF2-40B4-BE49-F238E27FC236}">
                  <a16:creationId xmlns:a16="http://schemas.microsoft.com/office/drawing/2014/main" id="{1EA701DE-2B2A-8EAA-F61C-A26BF6DF2123}"/>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l="37561"/>
            <a:stretch/>
          </p:blipFill>
          <p:spPr>
            <a:xfrm>
              <a:off x="2423186" y="2209776"/>
              <a:ext cx="3676676" cy="2766192"/>
            </a:xfrm>
            <a:prstGeom prst="rect">
              <a:avLst/>
            </a:prstGeom>
          </p:spPr>
        </p:pic>
        <p:pic>
          <p:nvPicPr>
            <p:cNvPr id="5" name="Picture 4">
              <a:extLst>
                <a:ext uri="{FF2B5EF4-FFF2-40B4-BE49-F238E27FC236}">
                  <a16:creationId xmlns:a16="http://schemas.microsoft.com/office/drawing/2014/main" id="{29D7A172-EBF2-92E2-9D26-85A9A2825D7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57320"/>
            <a:stretch/>
          </p:blipFill>
          <p:spPr>
            <a:xfrm>
              <a:off x="226647" y="3490056"/>
              <a:ext cx="2422953" cy="1662697"/>
            </a:xfrm>
            <a:prstGeom prst="rect">
              <a:avLst/>
            </a:prstGeom>
          </p:spPr>
        </p:pic>
      </p:grpSp>
      <p:pic>
        <p:nvPicPr>
          <p:cNvPr id="6" name="Picture 5">
            <a:extLst>
              <a:ext uri="{FF2B5EF4-FFF2-40B4-BE49-F238E27FC236}">
                <a16:creationId xmlns:a16="http://schemas.microsoft.com/office/drawing/2014/main" id="{4C1451CA-6606-1E05-CD9E-538EDB188DD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137987" y="2488935"/>
            <a:ext cx="4529350" cy="2681376"/>
          </a:xfrm>
          <a:prstGeom prst="rect">
            <a:avLst/>
          </a:prstGeom>
        </p:spPr>
      </p:pic>
    </p:spTree>
    <p:extLst>
      <p:ext uri="{BB962C8B-B14F-4D97-AF65-F5344CB8AC3E}">
        <p14:creationId xmlns:p14="http://schemas.microsoft.com/office/powerpoint/2010/main" val="357841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D69F334-8C76-72C5-A0EC-9157B7BC495E}"/>
              </a:ext>
            </a:extLst>
          </p:cNvPr>
          <p:cNvPicPr>
            <a:picLocks noChangeAspect="1"/>
          </p:cNvPicPr>
          <p:nvPr/>
        </p:nvPicPr>
        <p:blipFill>
          <a:blip r:embed="rId2"/>
          <a:stretch>
            <a:fillRect/>
          </a:stretch>
        </p:blipFill>
        <p:spPr>
          <a:xfrm>
            <a:off x="304799" y="952724"/>
            <a:ext cx="11653462" cy="4228876"/>
          </a:xfrm>
          <a:prstGeom prst="rect">
            <a:avLst/>
          </a:prstGeom>
        </p:spPr>
      </p:pic>
    </p:spTree>
    <p:extLst>
      <p:ext uri="{BB962C8B-B14F-4D97-AF65-F5344CB8AC3E}">
        <p14:creationId xmlns:p14="http://schemas.microsoft.com/office/powerpoint/2010/main" val="1426810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63A93F-7303-8F8D-883A-9AAC103338DA}"/>
              </a:ext>
            </a:extLst>
          </p:cNvPr>
          <p:cNvPicPr>
            <a:picLocks noChangeAspect="1"/>
          </p:cNvPicPr>
          <p:nvPr/>
        </p:nvPicPr>
        <p:blipFill>
          <a:blip r:embed="rId2"/>
          <a:stretch>
            <a:fillRect/>
          </a:stretch>
        </p:blipFill>
        <p:spPr>
          <a:xfrm>
            <a:off x="986927" y="208547"/>
            <a:ext cx="10210462" cy="5326229"/>
          </a:xfrm>
          <a:prstGeom prst="rect">
            <a:avLst/>
          </a:prstGeom>
        </p:spPr>
      </p:pic>
    </p:spTree>
    <p:extLst>
      <p:ext uri="{BB962C8B-B14F-4D97-AF65-F5344CB8AC3E}">
        <p14:creationId xmlns:p14="http://schemas.microsoft.com/office/powerpoint/2010/main" val="477981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F06376-6497-F600-348F-D06C0C0CED05}"/>
              </a:ext>
            </a:extLst>
          </p:cNvPr>
          <p:cNvPicPr>
            <a:picLocks noChangeAspect="1"/>
          </p:cNvPicPr>
          <p:nvPr/>
        </p:nvPicPr>
        <p:blipFill rotWithShape="1">
          <a:blip r:embed="rId2"/>
          <a:srcRect l="3271"/>
          <a:stretch/>
        </p:blipFill>
        <p:spPr>
          <a:xfrm>
            <a:off x="0" y="3052"/>
            <a:ext cx="5450036" cy="3425948"/>
          </a:xfrm>
          <a:prstGeom prst="rect">
            <a:avLst/>
          </a:prstGeom>
        </p:spPr>
      </p:pic>
      <p:grpSp>
        <p:nvGrpSpPr>
          <p:cNvPr id="3" name="Group 2">
            <a:extLst>
              <a:ext uri="{FF2B5EF4-FFF2-40B4-BE49-F238E27FC236}">
                <a16:creationId xmlns:a16="http://schemas.microsoft.com/office/drawing/2014/main" id="{1E2B341E-137A-5DD9-6AF9-5088CC4C354A}"/>
              </a:ext>
            </a:extLst>
          </p:cNvPr>
          <p:cNvGrpSpPr/>
          <p:nvPr/>
        </p:nvGrpSpPr>
        <p:grpSpPr>
          <a:xfrm>
            <a:off x="4904418" y="1962567"/>
            <a:ext cx="7043738" cy="3586163"/>
            <a:chOff x="2845955" y="1822738"/>
            <a:chExt cx="7043738" cy="3586163"/>
          </a:xfrm>
        </p:grpSpPr>
        <p:sp>
          <p:nvSpPr>
            <p:cNvPr id="5" name="AutoShape 5">
              <a:extLst>
                <a:ext uri="{FF2B5EF4-FFF2-40B4-BE49-F238E27FC236}">
                  <a16:creationId xmlns:a16="http://schemas.microsoft.com/office/drawing/2014/main" id="{E505A342-DAE7-16AA-18BA-B582DA8E605B}"/>
                </a:ext>
              </a:extLst>
            </p:cNvPr>
            <p:cNvSpPr>
              <a:spLocks noChangeArrowheads="1"/>
            </p:cNvSpPr>
            <p:nvPr/>
          </p:nvSpPr>
          <p:spPr bwMode="auto">
            <a:xfrm>
              <a:off x="8373630" y="4794538"/>
              <a:ext cx="1384300" cy="51752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dirty="0" err="1">
                  <a:latin typeface="Arial Narrow" panose="020B0606020202030204" pitchFamily="34" charset="0"/>
                </a:rPr>
                <a:t>nos</a:t>
              </a:r>
              <a:endParaRPr lang="en-US" altLang="en-US" sz="2200" dirty="0">
                <a:latin typeface="Arial Narrow" panose="020B0606020202030204" pitchFamily="34" charset="0"/>
              </a:endParaRPr>
            </a:p>
          </p:txBody>
        </p:sp>
        <p:sp>
          <p:nvSpPr>
            <p:cNvPr id="6" name="Line 6">
              <a:extLst>
                <a:ext uri="{FF2B5EF4-FFF2-40B4-BE49-F238E27FC236}">
                  <a16:creationId xmlns:a16="http://schemas.microsoft.com/office/drawing/2014/main" id="{605E864D-C765-B675-C5CC-1D41FFAA3393}"/>
                </a:ext>
              </a:extLst>
            </p:cNvPr>
            <p:cNvSpPr>
              <a:spLocks noChangeShapeType="1"/>
            </p:cNvSpPr>
            <p:nvPr/>
          </p:nvSpPr>
          <p:spPr bwMode="auto">
            <a:xfrm>
              <a:off x="9065780" y="4162713"/>
              <a:ext cx="0" cy="630238"/>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7" name="Line 7">
              <a:extLst>
                <a:ext uri="{FF2B5EF4-FFF2-40B4-BE49-F238E27FC236}">
                  <a16:creationId xmlns:a16="http://schemas.microsoft.com/office/drawing/2014/main" id="{C054A511-6937-6E5C-CD36-F24B26AEB651}"/>
                </a:ext>
              </a:extLst>
            </p:cNvPr>
            <p:cNvSpPr>
              <a:spLocks noChangeShapeType="1"/>
            </p:cNvSpPr>
            <p:nvPr/>
          </p:nvSpPr>
          <p:spPr bwMode="auto">
            <a:xfrm flipV="1">
              <a:off x="6105093"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8" name="Oval 8">
              <a:extLst>
                <a:ext uri="{FF2B5EF4-FFF2-40B4-BE49-F238E27FC236}">
                  <a16:creationId xmlns:a16="http://schemas.microsoft.com/office/drawing/2014/main" id="{029CAEFE-9457-CC54-848F-D498B9F90041}"/>
                </a:ext>
              </a:extLst>
            </p:cNvPr>
            <p:cNvSpPr>
              <a:spLocks noChangeArrowheads="1"/>
            </p:cNvSpPr>
            <p:nvPr/>
          </p:nvSpPr>
          <p:spPr bwMode="auto">
            <a:xfrm>
              <a:off x="2845955" y="3176876"/>
              <a:ext cx="2784475" cy="1668462"/>
            </a:xfrm>
            <a:prstGeom prst="ellipse">
              <a:avLst/>
            </a:prstGeom>
            <a:gradFill rotWithShape="1">
              <a:gsLst>
                <a:gs pos="0">
                  <a:srgbClr val="F0F1FF"/>
                </a:gs>
                <a:gs pos="100000">
                  <a:srgbClr val="B3C8DF"/>
                </a:gs>
              </a:gsLst>
              <a:path path="shape">
                <a:fillToRect l="50000" t="50000" r="50000" b="50000"/>
              </a:path>
            </a:gradFill>
            <a:ln w="9525">
              <a:solidFill>
                <a:srgbClr val="333333"/>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grpSp>
          <p:nvGrpSpPr>
            <p:cNvPr id="9" name="Group 9">
              <a:extLst>
                <a:ext uri="{FF2B5EF4-FFF2-40B4-BE49-F238E27FC236}">
                  <a16:creationId xmlns:a16="http://schemas.microsoft.com/office/drawing/2014/main" id="{BFFB392A-D53E-EA48-C4B2-180C10A0AD01}"/>
                </a:ext>
              </a:extLst>
            </p:cNvPr>
            <p:cNvGrpSpPr>
              <a:grpSpLocks/>
            </p:cNvGrpSpPr>
            <p:nvPr/>
          </p:nvGrpSpPr>
          <p:grpSpPr bwMode="auto">
            <a:xfrm>
              <a:off x="2936443" y="2392651"/>
              <a:ext cx="1385887" cy="1403350"/>
              <a:chOff x="2938" y="2114"/>
              <a:chExt cx="1189" cy="1204"/>
            </a:xfrm>
          </p:grpSpPr>
          <p:pic>
            <p:nvPicPr>
              <p:cNvPr id="26" name="Picture 10" descr="Server01">
                <a:extLst>
                  <a:ext uri="{FF2B5EF4-FFF2-40B4-BE49-F238E27FC236}">
                    <a16:creationId xmlns:a16="http://schemas.microsoft.com/office/drawing/2014/main" id="{37BF3B2B-A267-3F70-CD60-012E7D31E7E8}"/>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1" descr="Server01">
                <a:extLst>
                  <a:ext uri="{FF2B5EF4-FFF2-40B4-BE49-F238E27FC236}">
                    <a16:creationId xmlns:a16="http://schemas.microsoft.com/office/drawing/2014/main" id="{EBF4A15F-6431-60A7-B20A-78B9FC8661D6}"/>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8" name="Picture 12" descr="Server01">
                <a:extLst>
                  <a:ext uri="{FF2B5EF4-FFF2-40B4-BE49-F238E27FC236}">
                    <a16:creationId xmlns:a16="http://schemas.microsoft.com/office/drawing/2014/main" id="{88270351-3E0A-A9DA-2A47-3F6FA8E30150}"/>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 name="AutoShape 13">
              <a:extLst>
                <a:ext uri="{FF2B5EF4-FFF2-40B4-BE49-F238E27FC236}">
                  <a16:creationId xmlns:a16="http://schemas.microsoft.com/office/drawing/2014/main" id="{CE0F6EF2-3810-504E-0589-CF0140C13C5A}"/>
                </a:ext>
              </a:extLst>
            </p:cNvPr>
            <p:cNvSpPr>
              <a:spLocks noChangeArrowheads="1"/>
            </p:cNvSpPr>
            <p:nvPr/>
          </p:nvSpPr>
          <p:spPr bwMode="auto">
            <a:xfrm>
              <a:off x="3123768" y="1922751"/>
              <a:ext cx="1327150"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a:t>
              </a:r>
            </a:p>
            <a:p>
              <a:pPr>
                <a:lnSpc>
                  <a:spcPct val="85000"/>
                </a:lnSpc>
              </a:pPr>
              <a:r>
                <a:rPr lang="en-US" altLang="en-US">
                  <a:latin typeface="Arial Narrow" panose="020B0606020202030204" pitchFamily="34" charset="0"/>
                </a:rPr>
                <a:t>DNS Servers</a:t>
              </a:r>
            </a:p>
          </p:txBody>
        </p:sp>
        <p:sp>
          <p:nvSpPr>
            <p:cNvPr id="11" name="AutoShape 14">
              <a:extLst>
                <a:ext uri="{FF2B5EF4-FFF2-40B4-BE49-F238E27FC236}">
                  <a16:creationId xmlns:a16="http://schemas.microsoft.com/office/drawing/2014/main" id="{7BE0C45A-F4E6-EBA6-ABBF-7222351C467E}"/>
                </a:ext>
              </a:extLst>
            </p:cNvPr>
            <p:cNvSpPr>
              <a:spLocks noChangeArrowheads="1"/>
            </p:cNvSpPr>
            <p:nvPr/>
          </p:nvSpPr>
          <p:spPr bwMode="auto">
            <a:xfrm>
              <a:off x="5211330" y="2756188"/>
              <a:ext cx="1123950" cy="2984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Root Hints</a:t>
              </a:r>
            </a:p>
          </p:txBody>
        </p:sp>
        <p:sp>
          <p:nvSpPr>
            <p:cNvPr id="12" name="Line 15">
              <a:extLst>
                <a:ext uri="{FF2B5EF4-FFF2-40B4-BE49-F238E27FC236}">
                  <a16:creationId xmlns:a16="http://schemas.microsoft.com/office/drawing/2014/main" id="{2D70A2AD-34CF-AF8B-FF0F-90948BDA36C6}"/>
                </a:ext>
              </a:extLst>
            </p:cNvPr>
            <p:cNvSpPr>
              <a:spLocks noChangeShapeType="1"/>
            </p:cNvSpPr>
            <p:nvPr/>
          </p:nvSpPr>
          <p:spPr bwMode="auto">
            <a:xfrm flipV="1">
              <a:off x="4390593" y="4356388"/>
              <a:ext cx="822325" cy="4127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3" name="Picture 16" descr="Computer_DesktopComputerSansKeyboard01">
              <a:extLst>
                <a:ext uri="{FF2B5EF4-FFF2-40B4-BE49-F238E27FC236}">
                  <a16:creationId xmlns:a16="http://schemas.microsoft.com/office/drawing/2014/main" id="{C53EFE88-E6E4-0314-D0E4-4ECF3CA726A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77805" y="4235738"/>
              <a:ext cx="963613" cy="1173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Line 17">
              <a:extLst>
                <a:ext uri="{FF2B5EF4-FFF2-40B4-BE49-F238E27FC236}">
                  <a16:creationId xmlns:a16="http://schemas.microsoft.com/office/drawing/2014/main" id="{37D25458-C3FF-CD17-BAB0-EAB437F6DF22}"/>
                </a:ext>
              </a:extLst>
            </p:cNvPr>
            <p:cNvSpPr>
              <a:spLocks noChangeShapeType="1"/>
            </p:cNvSpPr>
            <p:nvPr/>
          </p:nvSpPr>
          <p:spPr bwMode="auto">
            <a:xfrm flipH="1" flipV="1">
              <a:off x="4393768" y="2914938"/>
              <a:ext cx="1079500" cy="4254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15" name="Picture 18" descr="Server01">
              <a:extLst>
                <a:ext uri="{FF2B5EF4-FFF2-40B4-BE49-F238E27FC236}">
                  <a16:creationId xmlns:a16="http://schemas.microsoft.com/office/drawing/2014/main" id="{C7438780-E326-CC28-AFDE-FF9E90E91A32}"/>
                </a:ext>
              </a:extLst>
            </p:cNvPr>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5152593" y="3243551"/>
              <a:ext cx="1165225" cy="137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9">
              <a:extLst>
                <a:ext uri="{FF2B5EF4-FFF2-40B4-BE49-F238E27FC236}">
                  <a16:creationId xmlns:a16="http://schemas.microsoft.com/office/drawing/2014/main" id="{115EC6C6-3D6B-E6A6-A82A-6E44D655AD4C}"/>
                </a:ext>
              </a:extLst>
            </p:cNvPr>
            <p:cNvSpPr>
              <a:spLocks noChangeArrowheads="1"/>
            </p:cNvSpPr>
            <p:nvPr/>
          </p:nvSpPr>
          <p:spPr bwMode="auto">
            <a:xfrm>
              <a:off x="5909830" y="4205576"/>
              <a:ext cx="1606550" cy="3365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Local DNS Server</a:t>
              </a:r>
            </a:p>
          </p:txBody>
        </p:sp>
        <p:pic>
          <p:nvPicPr>
            <p:cNvPr id="17" name="Picture 20" descr="Internet01">
              <a:extLst>
                <a:ext uri="{FF2B5EF4-FFF2-40B4-BE49-F238E27FC236}">
                  <a16:creationId xmlns:a16="http://schemas.microsoft.com/office/drawing/2014/main" id="{8E058DE4-AFDC-5804-4F9D-0FC1585FD25A}"/>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241868" y="1822738"/>
              <a:ext cx="1647825"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8" name="Group 21">
              <a:extLst>
                <a:ext uri="{FF2B5EF4-FFF2-40B4-BE49-F238E27FC236}">
                  <a16:creationId xmlns:a16="http://schemas.microsoft.com/office/drawing/2014/main" id="{E4A3F686-6EF2-1597-CDD6-C9FE508E87DD}"/>
                </a:ext>
              </a:extLst>
            </p:cNvPr>
            <p:cNvGrpSpPr>
              <a:grpSpLocks/>
            </p:cNvGrpSpPr>
            <p:nvPr/>
          </p:nvGrpSpPr>
          <p:grpSpPr bwMode="auto">
            <a:xfrm>
              <a:off x="7251268" y="2392651"/>
              <a:ext cx="1385887" cy="1403350"/>
              <a:chOff x="2938" y="2114"/>
              <a:chExt cx="1189" cy="1204"/>
            </a:xfrm>
          </p:grpSpPr>
          <p:pic>
            <p:nvPicPr>
              <p:cNvPr id="23" name="Picture 22" descr="Server01">
                <a:extLst>
                  <a:ext uri="{FF2B5EF4-FFF2-40B4-BE49-F238E27FC236}">
                    <a16:creationId xmlns:a16="http://schemas.microsoft.com/office/drawing/2014/main" id="{6EA978AC-BEF9-25AE-2214-6F5833F7526D}"/>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61" y="2114"/>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Server01">
                <a:extLst>
                  <a:ext uri="{FF2B5EF4-FFF2-40B4-BE49-F238E27FC236}">
                    <a16:creationId xmlns:a16="http://schemas.microsoft.com/office/drawing/2014/main" id="{F638E22C-00C8-9381-CFB1-0552ADB4B30D}"/>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2938" y="2342"/>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Server01">
                <a:extLst>
                  <a:ext uri="{FF2B5EF4-FFF2-40B4-BE49-F238E27FC236}">
                    <a16:creationId xmlns:a16="http://schemas.microsoft.com/office/drawing/2014/main" id="{EDA4866E-0A79-DD0F-2153-4A8AB4BB60FF}"/>
                  </a:ext>
                </a:extLst>
              </p:cNvPr>
              <p:cNvPicPr>
                <a:picLocks noChangeAspect="1" noChangeArrowheads="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3393" y="2455"/>
                <a:ext cx="734" cy="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9" name="AutoShape 25">
              <a:extLst>
                <a:ext uri="{FF2B5EF4-FFF2-40B4-BE49-F238E27FC236}">
                  <a16:creationId xmlns:a16="http://schemas.microsoft.com/office/drawing/2014/main" id="{DB22AB0B-D965-1450-D5F4-A676A515AEA1}"/>
                </a:ext>
              </a:extLst>
            </p:cNvPr>
            <p:cNvSpPr>
              <a:spLocks noChangeArrowheads="1"/>
            </p:cNvSpPr>
            <p:nvPr/>
          </p:nvSpPr>
          <p:spPr bwMode="auto">
            <a:xfrm>
              <a:off x="6627380" y="1922751"/>
              <a:ext cx="1558925" cy="6032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Cluster of </a:t>
              </a:r>
            </a:p>
            <a:p>
              <a:pPr>
                <a:lnSpc>
                  <a:spcPct val="85000"/>
                </a:lnSpc>
              </a:pPr>
              <a:r>
                <a:rPr lang="en-US" altLang="en-US">
                  <a:latin typeface="Arial Narrow" panose="020B0606020202030204" pitchFamily="34" charset="0"/>
                </a:rPr>
                <a:t>Root (.) Servers</a:t>
              </a:r>
            </a:p>
          </p:txBody>
        </p:sp>
        <p:sp>
          <p:nvSpPr>
            <p:cNvPr id="20" name="AutoShape 26">
              <a:extLst>
                <a:ext uri="{FF2B5EF4-FFF2-40B4-BE49-F238E27FC236}">
                  <a16:creationId xmlns:a16="http://schemas.microsoft.com/office/drawing/2014/main" id="{64D3248C-E2EB-B54E-AB69-13487C406CB7}"/>
                </a:ext>
              </a:extLst>
            </p:cNvPr>
            <p:cNvSpPr>
              <a:spLocks noChangeArrowheads="1"/>
            </p:cNvSpPr>
            <p:nvPr/>
          </p:nvSpPr>
          <p:spPr bwMode="auto">
            <a:xfrm>
              <a:off x="8621280" y="3916651"/>
              <a:ext cx="889000" cy="438150"/>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com</a:t>
              </a:r>
            </a:p>
          </p:txBody>
        </p:sp>
        <p:sp>
          <p:nvSpPr>
            <p:cNvPr id="21" name="Line 27">
              <a:extLst>
                <a:ext uri="{FF2B5EF4-FFF2-40B4-BE49-F238E27FC236}">
                  <a16:creationId xmlns:a16="http://schemas.microsoft.com/office/drawing/2014/main" id="{DC35F203-B751-5BFF-1EB9-AFF7B784C0DF}"/>
                </a:ext>
              </a:extLst>
            </p:cNvPr>
            <p:cNvSpPr>
              <a:spLocks noChangeShapeType="1"/>
            </p:cNvSpPr>
            <p:nvPr/>
          </p:nvSpPr>
          <p:spPr bwMode="auto">
            <a:xfrm>
              <a:off x="9065780" y="3456276"/>
              <a:ext cx="0" cy="4762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2" name="AutoShape 28">
              <a:extLst>
                <a:ext uri="{FF2B5EF4-FFF2-40B4-BE49-F238E27FC236}">
                  <a16:creationId xmlns:a16="http://schemas.microsoft.com/office/drawing/2014/main" id="{1A9195B9-D133-6E1F-B3FD-C3A750832D88}"/>
                </a:ext>
              </a:extLst>
            </p:cNvPr>
            <p:cNvSpPr>
              <a:spLocks noChangeArrowheads="1"/>
            </p:cNvSpPr>
            <p:nvPr/>
          </p:nvSpPr>
          <p:spPr bwMode="auto">
            <a:xfrm>
              <a:off x="4711268" y="4978688"/>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grpSp>
      <p:sp>
        <p:nvSpPr>
          <p:cNvPr id="29" name="Rectangle 20">
            <a:extLst>
              <a:ext uri="{FF2B5EF4-FFF2-40B4-BE49-F238E27FC236}">
                <a16:creationId xmlns:a16="http://schemas.microsoft.com/office/drawing/2014/main" id="{2F1C0097-3F96-5132-3E67-629B792DEEE3}"/>
              </a:ext>
            </a:extLst>
          </p:cNvPr>
          <p:cNvSpPr>
            <a:spLocks noChangeArrowheads="1"/>
          </p:cNvSpPr>
          <p:nvPr/>
        </p:nvSpPr>
        <p:spPr bwMode="auto">
          <a:xfrm rot="19850192">
            <a:off x="5478841" y="3600981"/>
            <a:ext cx="2109788"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b="0" dirty="0">
                <a:latin typeface="Arial Narrow" panose="020B0606020202030204" pitchFamily="34" charset="0"/>
              </a:rPr>
              <a:t>Recursive query for </a:t>
            </a:r>
          </a:p>
          <a:p>
            <a:pPr>
              <a:lnSpc>
                <a:spcPct val="85000"/>
              </a:lnSpc>
            </a:pPr>
            <a:r>
              <a:rPr lang="en-US" altLang="en-US" b="0" dirty="0">
                <a:latin typeface="Arial Narrow" panose="020B0606020202030204" pitchFamily="34" charset="0"/>
              </a:rPr>
              <a:t>lec1.nos.com</a:t>
            </a:r>
          </a:p>
        </p:txBody>
      </p:sp>
      <p:sp>
        <p:nvSpPr>
          <p:cNvPr id="30" name="Rectangle 25">
            <a:extLst>
              <a:ext uri="{FF2B5EF4-FFF2-40B4-BE49-F238E27FC236}">
                <a16:creationId xmlns:a16="http://schemas.microsoft.com/office/drawing/2014/main" id="{66E155DD-276B-B94F-4DDD-F59A9394BA14}"/>
              </a:ext>
            </a:extLst>
          </p:cNvPr>
          <p:cNvSpPr>
            <a:spLocks noChangeArrowheads="1"/>
          </p:cNvSpPr>
          <p:nvPr/>
        </p:nvSpPr>
        <p:spPr bwMode="auto">
          <a:xfrm>
            <a:off x="7850477" y="2564187"/>
            <a:ext cx="1611313"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Iterative Queries</a:t>
            </a:r>
          </a:p>
        </p:txBody>
      </p:sp>
      <p:sp>
        <p:nvSpPr>
          <p:cNvPr id="31" name="Text Box 28">
            <a:extLst>
              <a:ext uri="{FF2B5EF4-FFF2-40B4-BE49-F238E27FC236}">
                <a16:creationId xmlns:a16="http://schemas.microsoft.com/office/drawing/2014/main" id="{C9B643FB-76D3-E8AE-1EF2-DDEAABFD5448}"/>
              </a:ext>
            </a:extLst>
          </p:cNvPr>
          <p:cNvSpPr txBox="1">
            <a:spLocks noChangeArrowheads="1"/>
          </p:cNvSpPr>
          <p:nvPr/>
        </p:nvSpPr>
        <p:spPr bwMode="auto">
          <a:xfrm>
            <a:off x="8539651" y="3482266"/>
            <a:ext cx="9556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.com</a:t>
            </a:r>
          </a:p>
        </p:txBody>
      </p:sp>
      <p:sp>
        <p:nvSpPr>
          <p:cNvPr id="32" name="Line 30">
            <a:extLst>
              <a:ext uri="{FF2B5EF4-FFF2-40B4-BE49-F238E27FC236}">
                <a16:creationId xmlns:a16="http://schemas.microsoft.com/office/drawing/2014/main" id="{D2168234-F82A-3CBF-FDFA-DD9EF269CD9D}"/>
              </a:ext>
            </a:extLst>
          </p:cNvPr>
          <p:cNvSpPr>
            <a:spLocks noChangeShapeType="1"/>
          </p:cNvSpPr>
          <p:nvPr/>
        </p:nvSpPr>
        <p:spPr bwMode="auto">
          <a:xfrm rot="21306729" flipH="1" flipV="1">
            <a:off x="9152580" y="4856586"/>
            <a:ext cx="1074714" cy="456039"/>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3" name="Text Box 33">
            <a:extLst>
              <a:ext uri="{FF2B5EF4-FFF2-40B4-BE49-F238E27FC236}">
                <a16:creationId xmlns:a16="http://schemas.microsoft.com/office/drawing/2014/main" id="{C8B0EDED-130E-147B-021F-388CD3D26CFA}"/>
              </a:ext>
            </a:extLst>
          </p:cNvPr>
          <p:cNvSpPr txBox="1">
            <a:spLocks noChangeArrowheads="1"/>
          </p:cNvSpPr>
          <p:nvPr/>
        </p:nvSpPr>
        <p:spPr bwMode="auto">
          <a:xfrm rot="1211601">
            <a:off x="8289809" y="5094416"/>
            <a:ext cx="2127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Authoritative Response</a:t>
            </a:r>
          </a:p>
        </p:txBody>
      </p:sp>
      <p:sp>
        <p:nvSpPr>
          <p:cNvPr id="34" name="Line 30">
            <a:extLst>
              <a:ext uri="{FF2B5EF4-FFF2-40B4-BE49-F238E27FC236}">
                <a16:creationId xmlns:a16="http://schemas.microsoft.com/office/drawing/2014/main" id="{23BDE3D6-8542-CF00-2345-E8E3923102D8}"/>
              </a:ext>
            </a:extLst>
          </p:cNvPr>
          <p:cNvSpPr>
            <a:spLocks noChangeShapeType="1"/>
          </p:cNvSpPr>
          <p:nvPr/>
        </p:nvSpPr>
        <p:spPr bwMode="auto">
          <a:xfrm rot="21306729" flipH="1" flipV="1">
            <a:off x="8547165" y="3798417"/>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 name="Text Box 28">
            <a:extLst>
              <a:ext uri="{FF2B5EF4-FFF2-40B4-BE49-F238E27FC236}">
                <a16:creationId xmlns:a16="http://schemas.microsoft.com/office/drawing/2014/main" id="{96510D8C-D258-1A0C-8A94-BAE3F77BCD50}"/>
              </a:ext>
            </a:extLst>
          </p:cNvPr>
          <p:cNvSpPr txBox="1">
            <a:spLocks noChangeArrowheads="1"/>
          </p:cNvSpPr>
          <p:nvPr/>
        </p:nvSpPr>
        <p:spPr bwMode="auto">
          <a:xfrm>
            <a:off x="9163753" y="3932950"/>
            <a:ext cx="13646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squar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36" name="Line 30">
            <a:extLst>
              <a:ext uri="{FF2B5EF4-FFF2-40B4-BE49-F238E27FC236}">
                <a16:creationId xmlns:a16="http://schemas.microsoft.com/office/drawing/2014/main" id="{A1DAC898-4006-FD57-9119-7B1227ADCBF3}"/>
              </a:ext>
            </a:extLst>
          </p:cNvPr>
          <p:cNvSpPr>
            <a:spLocks noChangeShapeType="1"/>
          </p:cNvSpPr>
          <p:nvPr/>
        </p:nvSpPr>
        <p:spPr bwMode="auto">
          <a:xfrm rot="21306729" flipH="1" flipV="1">
            <a:off x="9171267" y="4249101"/>
            <a:ext cx="1111287" cy="53144"/>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25328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Line 40">
            <a:extLst>
              <a:ext uri="{FF2B5EF4-FFF2-40B4-BE49-F238E27FC236}">
                <a16:creationId xmlns:a16="http://schemas.microsoft.com/office/drawing/2014/main" id="{00BEB6C0-64F9-8FE8-5C91-5DA3E90146DA}"/>
              </a:ext>
            </a:extLst>
          </p:cNvPr>
          <p:cNvSpPr>
            <a:spLocks noChangeShapeType="1"/>
          </p:cNvSpPr>
          <p:nvPr/>
        </p:nvSpPr>
        <p:spPr bwMode="auto">
          <a:xfrm flipH="1">
            <a:off x="6818945" y="1405579"/>
            <a:ext cx="74612" cy="3003550"/>
          </a:xfrm>
          <a:prstGeom prst="line">
            <a:avLst/>
          </a:prstGeom>
          <a:noFill/>
          <a:ln w="76200">
            <a:solidFill>
              <a:schemeClr val="accent2"/>
            </a:solidFill>
            <a:prstDash val="dash"/>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 name="Oval 5">
            <a:extLst>
              <a:ext uri="{FF2B5EF4-FFF2-40B4-BE49-F238E27FC236}">
                <a16:creationId xmlns:a16="http://schemas.microsoft.com/office/drawing/2014/main" id="{74BC515A-F126-76B0-72CA-A5726F95DFE1}"/>
              </a:ext>
            </a:extLst>
          </p:cNvPr>
          <p:cNvSpPr>
            <a:spLocks noChangeArrowheads="1"/>
          </p:cNvSpPr>
          <p:nvPr/>
        </p:nvSpPr>
        <p:spPr bwMode="auto">
          <a:xfrm>
            <a:off x="2640645" y="2154879"/>
            <a:ext cx="3233737" cy="3149600"/>
          </a:xfrm>
          <a:prstGeom prst="ellipse">
            <a:avLst/>
          </a:prstGeom>
          <a:gradFill rotWithShape="1">
            <a:gsLst>
              <a:gs pos="0">
                <a:srgbClr val="F0F1FF"/>
              </a:gs>
              <a:gs pos="100000">
                <a:srgbClr val="B3C8DF"/>
              </a:gs>
            </a:gsLst>
            <a:path path="shape">
              <a:fillToRect l="50000" t="50000" r="50000" b="50000"/>
            </a:path>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8" name="AutoShape 6">
            <a:extLst>
              <a:ext uri="{FF2B5EF4-FFF2-40B4-BE49-F238E27FC236}">
                <a16:creationId xmlns:a16="http://schemas.microsoft.com/office/drawing/2014/main" id="{190942AE-C3EC-CF3C-FB4D-4D620F110126}"/>
              </a:ext>
            </a:extLst>
          </p:cNvPr>
          <p:cNvSpPr>
            <a:spLocks noChangeArrowheads="1"/>
          </p:cNvSpPr>
          <p:nvPr/>
        </p:nvSpPr>
        <p:spPr bwMode="auto">
          <a:xfrm>
            <a:off x="6115682" y="4909191"/>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Computer1</a:t>
            </a:r>
          </a:p>
        </p:txBody>
      </p:sp>
      <p:sp>
        <p:nvSpPr>
          <p:cNvPr id="9" name="AutoShape 7">
            <a:extLst>
              <a:ext uri="{FF2B5EF4-FFF2-40B4-BE49-F238E27FC236}">
                <a16:creationId xmlns:a16="http://schemas.microsoft.com/office/drawing/2014/main" id="{0FA1A5E9-140C-8753-B971-A004D2DF0A33}"/>
              </a:ext>
            </a:extLst>
          </p:cNvPr>
          <p:cNvSpPr>
            <a:spLocks noChangeArrowheads="1"/>
          </p:cNvSpPr>
          <p:nvPr/>
        </p:nvSpPr>
        <p:spPr bwMode="auto">
          <a:xfrm>
            <a:off x="8177845" y="4552004"/>
            <a:ext cx="14287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nos.com</a:t>
            </a:r>
          </a:p>
        </p:txBody>
      </p:sp>
      <p:pic>
        <p:nvPicPr>
          <p:cNvPr id="10" name="Picture 8" descr="Internet01">
            <a:extLst>
              <a:ext uri="{FF2B5EF4-FFF2-40B4-BE49-F238E27FC236}">
                <a16:creationId xmlns:a16="http://schemas.microsoft.com/office/drawing/2014/main" id="{A3159555-0221-D835-9C09-3286B0EBA5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01595" y="1886591"/>
            <a:ext cx="1909762"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a:extLst>
              <a:ext uri="{FF2B5EF4-FFF2-40B4-BE49-F238E27FC236}">
                <a16:creationId xmlns:a16="http://schemas.microsoft.com/office/drawing/2014/main" id="{EE58FB6F-1A97-42B0-2DEA-FA3856544EFC}"/>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7396795" y="1462729"/>
            <a:ext cx="884237" cy="103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0" descr="Server01">
            <a:extLst>
              <a:ext uri="{FF2B5EF4-FFF2-40B4-BE49-F238E27FC236}">
                <a16:creationId xmlns:a16="http://schemas.microsoft.com/office/drawing/2014/main" id="{C8B42D37-1DED-F5B3-1E90-C9DD4A886507}"/>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7550782" y="2623191"/>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1" descr="Server01">
            <a:extLst>
              <a:ext uri="{FF2B5EF4-FFF2-40B4-BE49-F238E27FC236}">
                <a16:creationId xmlns:a16="http://schemas.microsoft.com/office/drawing/2014/main" id="{A817F094-1C5C-EF85-65D2-526C2428CE84}"/>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8569957" y="3540766"/>
            <a:ext cx="884238" cy="1039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AutoShape 12">
            <a:extLst>
              <a:ext uri="{FF2B5EF4-FFF2-40B4-BE49-F238E27FC236}">
                <a16:creationId xmlns:a16="http://schemas.microsoft.com/office/drawing/2014/main" id="{298ED2E7-2245-8C59-C861-67DD4EEE4490}"/>
              </a:ext>
            </a:extLst>
          </p:cNvPr>
          <p:cNvSpPr>
            <a:spLocks noChangeArrowheads="1"/>
          </p:cNvSpPr>
          <p:nvPr/>
        </p:nvSpPr>
        <p:spPr bwMode="auto">
          <a:xfrm>
            <a:off x="8125457" y="1746891"/>
            <a:ext cx="12763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Root Hint (.)</a:t>
            </a:r>
          </a:p>
        </p:txBody>
      </p:sp>
      <p:sp>
        <p:nvSpPr>
          <p:cNvPr id="15" name="AutoShape 13">
            <a:extLst>
              <a:ext uri="{FF2B5EF4-FFF2-40B4-BE49-F238E27FC236}">
                <a16:creationId xmlns:a16="http://schemas.microsoft.com/office/drawing/2014/main" id="{7F0AA91E-3062-5554-CDA1-9D4BA2C08846}"/>
              </a:ext>
            </a:extLst>
          </p:cNvPr>
          <p:cNvSpPr>
            <a:spLocks noChangeArrowheads="1"/>
          </p:cNvSpPr>
          <p:nvPr/>
        </p:nvSpPr>
        <p:spPr bwMode="auto">
          <a:xfrm>
            <a:off x="8266745" y="2637479"/>
            <a:ext cx="552450" cy="3333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.com</a:t>
            </a:r>
          </a:p>
        </p:txBody>
      </p:sp>
      <p:sp>
        <p:nvSpPr>
          <p:cNvPr id="16" name="Line 14">
            <a:extLst>
              <a:ext uri="{FF2B5EF4-FFF2-40B4-BE49-F238E27FC236}">
                <a16:creationId xmlns:a16="http://schemas.microsoft.com/office/drawing/2014/main" id="{CA04BD32-D0C6-D4DE-F8D4-F584559AE240}"/>
              </a:ext>
            </a:extLst>
          </p:cNvPr>
          <p:cNvSpPr>
            <a:spLocks noChangeShapeType="1"/>
          </p:cNvSpPr>
          <p:nvPr/>
        </p:nvSpPr>
        <p:spPr bwMode="auto">
          <a:xfrm>
            <a:off x="4950457" y="1734191"/>
            <a:ext cx="2206625" cy="1588"/>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 name="Line 15">
            <a:extLst>
              <a:ext uri="{FF2B5EF4-FFF2-40B4-BE49-F238E27FC236}">
                <a16:creationId xmlns:a16="http://schemas.microsoft.com/office/drawing/2014/main" id="{67FDCE84-481E-1C1F-CA46-5E472D8EEB60}"/>
              </a:ext>
            </a:extLst>
          </p:cNvPr>
          <p:cNvSpPr>
            <a:spLocks noChangeShapeType="1"/>
          </p:cNvSpPr>
          <p:nvPr/>
        </p:nvSpPr>
        <p:spPr bwMode="auto">
          <a:xfrm>
            <a:off x="4985382" y="2351729"/>
            <a:ext cx="2379663" cy="50165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8" name="Line 16">
            <a:extLst>
              <a:ext uri="{FF2B5EF4-FFF2-40B4-BE49-F238E27FC236}">
                <a16:creationId xmlns:a16="http://schemas.microsoft.com/office/drawing/2014/main" id="{F5FFFCCB-FB58-E5D7-14C5-81006B4EB325}"/>
              </a:ext>
            </a:extLst>
          </p:cNvPr>
          <p:cNvSpPr>
            <a:spLocks noChangeShapeType="1"/>
          </p:cNvSpPr>
          <p:nvPr/>
        </p:nvSpPr>
        <p:spPr bwMode="auto">
          <a:xfrm>
            <a:off x="4574220" y="2872429"/>
            <a:ext cx="3956050" cy="14097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9" name="Rectangle 17">
            <a:extLst>
              <a:ext uri="{FF2B5EF4-FFF2-40B4-BE49-F238E27FC236}">
                <a16:creationId xmlns:a16="http://schemas.microsoft.com/office/drawing/2014/main" id="{1BC3F037-69A6-9279-8BE6-A23D4F5DB6D9}"/>
              </a:ext>
            </a:extLst>
          </p:cNvPr>
          <p:cNvSpPr>
            <a:spLocks noChangeArrowheads="1"/>
          </p:cNvSpPr>
          <p:nvPr/>
        </p:nvSpPr>
        <p:spPr bwMode="auto">
          <a:xfrm>
            <a:off x="5225095" y="1381766"/>
            <a:ext cx="1611312"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0" name="Rectangle 18">
            <a:extLst>
              <a:ext uri="{FF2B5EF4-FFF2-40B4-BE49-F238E27FC236}">
                <a16:creationId xmlns:a16="http://schemas.microsoft.com/office/drawing/2014/main" id="{866CF476-1B7F-4C84-730E-A897434286E5}"/>
              </a:ext>
            </a:extLst>
          </p:cNvPr>
          <p:cNvSpPr>
            <a:spLocks noChangeArrowheads="1"/>
          </p:cNvSpPr>
          <p:nvPr/>
        </p:nvSpPr>
        <p:spPr bwMode="auto">
          <a:xfrm rot="1192288">
            <a:off x="6209345" y="3339154"/>
            <a:ext cx="1611312" cy="449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1" name="Rectangle 19">
            <a:extLst>
              <a:ext uri="{FF2B5EF4-FFF2-40B4-BE49-F238E27FC236}">
                <a16:creationId xmlns:a16="http://schemas.microsoft.com/office/drawing/2014/main" id="{F6B5B205-A3B9-5499-A68B-50909CFA1392}"/>
              </a:ext>
            </a:extLst>
          </p:cNvPr>
          <p:cNvSpPr>
            <a:spLocks noChangeArrowheads="1"/>
          </p:cNvSpPr>
          <p:nvPr/>
        </p:nvSpPr>
        <p:spPr bwMode="auto">
          <a:xfrm rot="690929">
            <a:off x="5482270" y="2240604"/>
            <a:ext cx="1443037"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Iterative Query</a:t>
            </a:r>
          </a:p>
        </p:txBody>
      </p:sp>
      <p:sp>
        <p:nvSpPr>
          <p:cNvPr id="22" name="Text Box 20">
            <a:extLst>
              <a:ext uri="{FF2B5EF4-FFF2-40B4-BE49-F238E27FC236}">
                <a16:creationId xmlns:a16="http://schemas.microsoft.com/office/drawing/2014/main" id="{FAB0B577-AC7F-596D-3216-84ABD6AD4F03}"/>
              </a:ext>
            </a:extLst>
          </p:cNvPr>
          <p:cNvSpPr txBox="1">
            <a:spLocks noChangeArrowheads="1"/>
          </p:cNvSpPr>
          <p:nvPr/>
        </p:nvSpPr>
        <p:spPr bwMode="auto">
          <a:xfrm>
            <a:off x="5494970" y="1834204"/>
            <a:ext cx="9556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Ask .com</a:t>
            </a:r>
          </a:p>
        </p:txBody>
      </p:sp>
      <p:sp>
        <p:nvSpPr>
          <p:cNvPr id="23" name="Line 21">
            <a:extLst>
              <a:ext uri="{FF2B5EF4-FFF2-40B4-BE49-F238E27FC236}">
                <a16:creationId xmlns:a16="http://schemas.microsoft.com/office/drawing/2014/main" id="{FD52756A-2246-6EA8-7FA7-A102227519C6}"/>
              </a:ext>
            </a:extLst>
          </p:cNvPr>
          <p:cNvSpPr>
            <a:spLocks noChangeShapeType="1"/>
          </p:cNvSpPr>
          <p:nvPr/>
        </p:nvSpPr>
        <p:spPr bwMode="auto">
          <a:xfrm flipH="1" flipV="1">
            <a:off x="4937757" y="1878654"/>
            <a:ext cx="2197100" cy="1587"/>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 name="Line 22">
            <a:extLst>
              <a:ext uri="{FF2B5EF4-FFF2-40B4-BE49-F238E27FC236}">
                <a16:creationId xmlns:a16="http://schemas.microsoft.com/office/drawing/2014/main" id="{BFFE67EB-F38C-6C84-CAF3-777CAD2C9109}"/>
              </a:ext>
            </a:extLst>
          </p:cNvPr>
          <p:cNvSpPr>
            <a:spLocks noChangeShapeType="1"/>
          </p:cNvSpPr>
          <p:nvPr/>
        </p:nvSpPr>
        <p:spPr bwMode="auto">
          <a:xfrm flipH="1" flipV="1">
            <a:off x="4505957" y="2959741"/>
            <a:ext cx="3933825" cy="141605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5" name="Line 23">
            <a:extLst>
              <a:ext uri="{FF2B5EF4-FFF2-40B4-BE49-F238E27FC236}">
                <a16:creationId xmlns:a16="http://schemas.microsoft.com/office/drawing/2014/main" id="{34FD58D9-9E0D-913D-8B2A-6B182E02E531}"/>
              </a:ext>
            </a:extLst>
          </p:cNvPr>
          <p:cNvSpPr>
            <a:spLocks noChangeShapeType="1"/>
          </p:cNvSpPr>
          <p:nvPr/>
        </p:nvSpPr>
        <p:spPr bwMode="auto">
          <a:xfrm flipH="1" flipV="1">
            <a:off x="4913945" y="2464441"/>
            <a:ext cx="2406650" cy="528638"/>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6" name="Text Box 24">
            <a:extLst>
              <a:ext uri="{FF2B5EF4-FFF2-40B4-BE49-F238E27FC236}">
                <a16:creationId xmlns:a16="http://schemas.microsoft.com/office/drawing/2014/main" id="{47F9F543-F705-72DF-44FE-863C3F0084F3}"/>
              </a:ext>
            </a:extLst>
          </p:cNvPr>
          <p:cNvSpPr txBox="1">
            <a:spLocks noChangeArrowheads="1"/>
          </p:cNvSpPr>
          <p:nvPr/>
        </p:nvSpPr>
        <p:spPr bwMode="auto">
          <a:xfrm rot="775546">
            <a:off x="5548199" y="2694907"/>
            <a:ext cx="126989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Ask nos.com</a:t>
            </a:r>
          </a:p>
        </p:txBody>
      </p:sp>
      <p:sp>
        <p:nvSpPr>
          <p:cNvPr id="27" name="Text Box 25">
            <a:extLst>
              <a:ext uri="{FF2B5EF4-FFF2-40B4-BE49-F238E27FC236}">
                <a16:creationId xmlns:a16="http://schemas.microsoft.com/office/drawing/2014/main" id="{69123DEC-8D88-9FD4-5981-B784E11E410C}"/>
              </a:ext>
            </a:extLst>
          </p:cNvPr>
          <p:cNvSpPr txBox="1">
            <a:spLocks noChangeArrowheads="1"/>
          </p:cNvSpPr>
          <p:nvPr/>
        </p:nvSpPr>
        <p:spPr bwMode="auto">
          <a:xfrm rot="1132119">
            <a:off x="5775957" y="3778891"/>
            <a:ext cx="21272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Authoritative Response</a:t>
            </a:r>
          </a:p>
        </p:txBody>
      </p:sp>
      <p:sp>
        <p:nvSpPr>
          <p:cNvPr id="28" name="AutoShape 26">
            <a:extLst>
              <a:ext uri="{FF2B5EF4-FFF2-40B4-BE49-F238E27FC236}">
                <a16:creationId xmlns:a16="http://schemas.microsoft.com/office/drawing/2014/main" id="{B0E5C630-7D5E-28BC-A70B-482EB6A46E2B}"/>
              </a:ext>
            </a:extLst>
          </p:cNvPr>
          <p:cNvSpPr>
            <a:spLocks noChangeArrowheads="1"/>
          </p:cNvSpPr>
          <p:nvPr/>
        </p:nvSpPr>
        <p:spPr bwMode="auto">
          <a:xfrm>
            <a:off x="2281870" y="4802829"/>
            <a:ext cx="1196975" cy="56515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Local </a:t>
            </a:r>
          </a:p>
          <a:p>
            <a:r>
              <a:rPr lang="en-US" altLang="en-US">
                <a:latin typeface="Arial Narrow" panose="020B0606020202030204" pitchFamily="34" charset="0"/>
              </a:rPr>
              <a:t>DNS Server</a:t>
            </a:r>
          </a:p>
        </p:txBody>
      </p:sp>
      <p:pic>
        <p:nvPicPr>
          <p:cNvPr id="29" name="Picture 27" descr="Computer_DesktopComputerSansKeyboard01">
            <a:extLst>
              <a:ext uri="{FF2B5EF4-FFF2-40B4-BE49-F238E27FC236}">
                <a16:creationId xmlns:a16="http://schemas.microsoft.com/office/drawing/2014/main" id="{B89B3ADB-6630-1E00-BD8D-B12E893945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01295" y="4366266"/>
            <a:ext cx="782637"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 name="Picture 28" descr="Server01">
            <a:extLst>
              <a:ext uri="{FF2B5EF4-FFF2-40B4-BE49-F238E27FC236}">
                <a16:creationId xmlns:a16="http://schemas.microsoft.com/office/drawing/2014/main" id="{B6064A6C-CC39-ADD5-8FA1-7AD5905E7545}"/>
              </a:ext>
            </a:extLst>
          </p:cNvPr>
          <p:cNvPicPr>
            <a:picLocks noChangeAspect="1" noChangeArrowheads="1"/>
          </p:cNvPicPr>
          <p:nvPr/>
        </p:nvPicPr>
        <p:blipFill>
          <a:blip r:embed="rId6">
            <a:grayscl/>
            <a:extLst>
              <a:ext uri="{28A0092B-C50C-407E-A947-70E740481C1C}">
                <a14:useLocalDpi xmlns:a14="http://schemas.microsoft.com/office/drawing/2010/main" val="0"/>
              </a:ext>
            </a:extLst>
          </a:blip>
          <a:srcRect/>
          <a:stretch>
            <a:fillRect/>
          </a:stretch>
        </p:blipFill>
        <p:spPr bwMode="auto">
          <a:xfrm>
            <a:off x="3785232" y="1577029"/>
            <a:ext cx="912813" cy="107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AutoShape 29">
            <a:extLst>
              <a:ext uri="{FF2B5EF4-FFF2-40B4-BE49-F238E27FC236}">
                <a16:creationId xmlns:a16="http://schemas.microsoft.com/office/drawing/2014/main" id="{476D07FC-9414-E9F3-4CE0-9662A3A440A6}"/>
              </a:ext>
            </a:extLst>
          </p:cNvPr>
          <p:cNvSpPr>
            <a:spLocks noChangeArrowheads="1"/>
          </p:cNvSpPr>
          <p:nvPr/>
        </p:nvSpPr>
        <p:spPr bwMode="auto">
          <a:xfrm>
            <a:off x="2613657" y="1653229"/>
            <a:ext cx="1095375" cy="384175"/>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Forwarder</a:t>
            </a:r>
          </a:p>
        </p:txBody>
      </p:sp>
      <p:pic>
        <p:nvPicPr>
          <p:cNvPr id="32" name="Picture 30" descr="Server01">
            <a:extLst>
              <a:ext uri="{FF2B5EF4-FFF2-40B4-BE49-F238E27FC236}">
                <a16:creationId xmlns:a16="http://schemas.microsoft.com/office/drawing/2014/main" id="{5F811AB4-4DBC-72AC-4FF6-D8394A83DD54}"/>
              </a:ext>
            </a:extLst>
          </p:cNvPr>
          <p:cNvPicPr>
            <a:picLocks noChangeAspect="1" noChangeArrowheads="1"/>
          </p:cNvPicPr>
          <p:nvPr/>
        </p:nvPicPr>
        <p:blipFill>
          <a:blip r:embed="rId7">
            <a:grayscl/>
            <a:extLst>
              <a:ext uri="{28A0092B-C50C-407E-A947-70E740481C1C}">
                <a14:useLocalDpi xmlns:a14="http://schemas.microsoft.com/office/drawing/2010/main" val="0"/>
              </a:ext>
            </a:extLst>
          </a:blip>
          <a:srcRect/>
          <a:stretch>
            <a:fillRect/>
          </a:stretch>
        </p:blipFill>
        <p:spPr bwMode="auto">
          <a:xfrm>
            <a:off x="2466020" y="3748729"/>
            <a:ext cx="958850" cy="1127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 name="Line 31">
            <a:extLst>
              <a:ext uri="{FF2B5EF4-FFF2-40B4-BE49-F238E27FC236}">
                <a16:creationId xmlns:a16="http://schemas.microsoft.com/office/drawing/2014/main" id="{F8A41C85-F5C2-12CC-157F-D5887C9B9F43}"/>
              </a:ext>
            </a:extLst>
          </p:cNvPr>
          <p:cNvSpPr>
            <a:spLocks noChangeShapeType="1"/>
          </p:cNvSpPr>
          <p:nvPr/>
        </p:nvSpPr>
        <p:spPr bwMode="auto">
          <a:xfrm flipH="1" flipV="1">
            <a:off x="3528057" y="4080516"/>
            <a:ext cx="1681163" cy="569913"/>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 name="Line 32">
            <a:extLst>
              <a:ext uri="{FF2B5EF4-FFF2-40B4-BE49-F238E27FC236}">
                <a16:creationId xmlns:a16="http://schemas.microsoft.com/office/drawing/2014/main" id="{8432A382-2EF8-30C8-4502-CF5B336F8B2D}"/>
              </a:ext>
            </a:extLst>
          </p:cNvPr>
          <p:cNvSpPr>
            <a:spLocks noChangeShapeType="1"/>
          </p:cNvSpPr>
          <p:nvPr/>
        </p:nvSpPr>
        <p:spPr bwMode="auto">
          <a:xfrm>
            <a:off x="3713795" y="3986854"/>
            <a:ext cx="1522412" cy="533400"/>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35" name="Rectangle 33">
            <a:extLst>
              <a:ext uri="{FF2B5EF4-FFF2-40B4-BE49-F238E27FC236}">
                <a16:creationId xmlns:a16="http://schemas.microsoft.com/office/drawing/2014/main" id="{D806CD64-8FCC-C5AF-9407-1DB073BDC551}"/>
              </a:ext>
            </a:extLst>
          </p:cNvPr>
          <p:cNvSpPr>
            <a:spLocks noChangeArrowheads="1"/>
          </p:cNvSpPr>
          <p:nvPr/>
        </p:nvSpPr>
        <p:spPr bwMode="auto">
          <a:xfrm>
            <a:off x="2923220" y="3604266"/>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36" name="Rectangle 34">
            <a:extLst>
              <a:ext uri="{FF2B5EF4-FFF2-40B4-BE49-F238E27FC236}">
                <a16:creationId xmlns:a16="http://schemas.microsoft.com/office/drawing/2014/main" id="{AD564E7C-FC9D-0830-B46D-2AB3C56FC6E5}"/>
              </a:ext>
            </a:extLst>
          </p:cNvPr>
          <p:cNvSpPr>
            <a:spLocks noChangeArrowheads="1"/>
          </p:cNvSpPr>
          <p:nvPr/>
        </p:nvSpPr>
        <p:spPr bwMode="auto">
          <a:xfrm rot="1024122">
            <a:off x="3318507" y="4334516"/>
            <a:ext cx="2109788"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latin typeface="Arial Narrow" panose="020B0606020202030204" pitchFamily="34" charset="0"/>
              </a:rPr>
              <a:t>Recursive query for </a:t>
            </a:r>
          </a:p>
          <a:p>
            <a:r>
              <a:rPr lang="en-US" altLang="en-US" b="0" dirty="0">
                <a:latin typeface="Arial Narrow" panose="020B0606020202030204" pitchFamily="34" charset="0"/>
              </a:rPr>
              <a:t>mail1.nos.com</a:t>
            </a:r>
          </a:p>
        </p:txBody>
      </p:sp>
      <p:sp>
        <p:nvSpPr>
          <p:cNvPr id="37" name="Rectangle 35">
            <a:extLst>
              <a:ext uri="{FF2B5EF4-FFF2-40B4-BE49-F238E27FC236}">
                <a16:creationId xmlns:a16="http://schemas.microsoft.com/office/drawing/2014/main" id="{8B281F4E-08A0-A23C-5DC5-D48B1C7F0901}"/>
              </a:ext>
            </a:extLst>
          </p:cNvPr>
          <p:cNvSpPr>
            <a:spLocks noChangeArrowheads="1"/>
          </p:cNvSpPr>
          <p:nvPr/>
        </p:nvSpPr>
        <p:spPr bwMode="auto">
          <a:xfrm rot="1033310">
            <a:off x="3777295" y="3834454"/>
            <a:ext cx="1654175" cy="50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38" name="Line 36">
            <a:extLst>
              <a:ext uri="{FF2B5EF4-FFF2-40B4-BE49-F238E27FC236}">
                <a16:creationId xmlns:a16="http://schemas.microsoft.com/office/drawing/2014/main" id="{70054968-39B1-8DE3-FD2A-B061CAF47CAA}"/>
              </a:ext>
            </a:extLst>
          </p:cNvPr>
          <p:cNvSpPr>
            <a:spLocks noChangeShapeType="1"/>
          </p:cNvSpPr>
          <p:nvPr/>
        </p:nvSpPr>
        <p:spPr bwMode="auto">
          <a:xfrm flipV="1">
            <a:off x="2980370" y="2478729"/>
            <a:ext cx="776287" cy="1168400"/>
          </a:xfrm>
          <a:prstGeom prst="line">
            <a:avLst/>
          </a:prstGeom>
          <a:noFill/>
          <a:ln w="50800">
            <a:solidFill>
              <a:srgbClr val="CC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9" name="Line 37">
            <a:extLst>
              <a:ext uri="{FF2B5EF4-FFF2-40B4-BE49-F238E27FC236}">
                <a16:creationId xmlns:a16="http://schemas.microsoft.com/office/drawing/2014/main" id="{9DFD3E53-7BD5-40F4-4C80-B6230A3E4B78}"/>
              </a:ext>
            </a:extLst>
          </p:cNvPr>
          <p:cNvSpPr>
            <a:spLocks noChangeShapeType="1"/>
          </p:cNvSpPr>
          <p:nvPr/>
        </p:nvSpPr>
        <p:spPr bwMode="auto">
          <a:xfrm flipH="1">
            <a:off x="3170870" y="2613666"/>
            <a:ext cx="709612" cy="1063625"/>
          </a:xfrm>
          <a:prstGeom prst="line">
            <a:avLst/>
          </a:prstGeom>
          <a:noFill/>
          <a:ln w="50800" cap="rnd">
            <a:solidFill>
              <a:srgbClr val="CC0000"/>
            </a:solidFill>
            <a:prstDash val="sysDot"/>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40" name="Text Box 38">
            <a:extLst>
              <a:ext uri="{FF2B5EF4-FFF2-40B4-BE49-F238E27FC236}">
                <a16:creationId xmlns:a16="http://schemas.microsoft.com/office/drawing/2014/main" id="{46E7765A-2A46-3464-604F-A06C367CCA97}"/>
              </a:ext>
            </a:extLst>
          </p:cNvPr>
          <p:cNvSpPr txBox="1">
            <a:spLocks noChangeArrowheads="1"/>
          </p:cNvSpPr>
          <p:nvPr/>
        </p:nvSpPr>
        <p:spPr bwMode="auto">
          <a:xfrm rot="18034437">
            <a:off x="3101020" y="3069278"/>
            <a:ext cx="1284288"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172.16.64.11</a:t>
            </a:r>
          </a:p>
        </p:txBody>
      </p:sp>
      <p:sp>
        <p:nvSpPr>
          <p:cNvPr id="41" name="Text Box 39">
            <a:extLst>
              <a:ext uri="{FF2B5EF4-FFF2-40B4-BE49-F238E27FC236}">
                <a16:creationId xmlns:a16="http://schemas.microsoft.com/office/drawing/2014/main" id="{5341A4B8-F62B-D655-18CE-1E16B3A1736C}"/>
              </a:ext>
            </a:extLst>
          </p:cNvPr>
          <p:cNvSpPr txBox="1">
            <a:spLocks noChangeArrowheads="1"/>
          </p:cNvSpPr>
          <p:nvPr/>
        </p:nvSpPr>
        <p:spPr bwMode="auto">
          <a:xfrm rot="18276063">
            <a:off x="2357276" y="2789085"/>
            <a:ext cx="1581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latin typeface="Arial Narrow" panose="020B0606020202030204" pitchFamily="34" charset="0"/>
              </a:rPr>
              <a:t>Recursive Query</a:t>
            </a:r>
          </a:p>
        </p:txBody>
      </p:sp>
      <p:sp>
        <p:nvSpPr>
          <p:cNvPr id="42" name="Text Box 41">
            <a:extLst>
              <a:ext uri="{FF2B5EF4-FFF2-40B4-BE49-F238E27FC236}">
                <a16:creationId xmlns:a16="http://schemas.microsoft.com/office/drawing/2014/main" id="{644B12A2-4E0B-9182-69E1-104D4AB5536E}"/>
              </a:ext>
            </a:extLst>
          </p:cNvPr>
          <p:cNvSpPr txBox="1">
            <a:spLocks noChangeArrowheads="1"/>
          </p:cNvSpPr>
          <p:nvPr/>
        </p:nvSpPr>
        <p:spPr bwMode="auto">
          <a:xfrm>
            <a:off x="6499857" y="4390079"/>
            <a:ext cx="7239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solidFill>
                  <a:schemeClr val="accent2"/>
                </a:solidFill>
              </a:rPr>
              <a:t>WAN</a:t>
            </a:r>
          </a:p>
        </p:txBody>
      </p:sp>
      <p:graphicFrame>
        <p:nvGraphicFramePr>
          <p:cNvPr id="43" name="Group 55">
            <a:extLst>
              <a:ext uri="{FF2B5EF4-FFF2-40B4-BE49-F238E27FC236}">
                <a16:creationId xmlns:a16="http://schemas.microsoft.com/office/drawing/2014/main" id="{BE6FCAE9-02B4-1244-8B05-E772243C742F}"/>
              </a:ext>
            </a:extLst>
          </p:cNvPr>
          <p:cNvGraphicFramePr>
            <a:graphicFrameLocks noGrp="1"/>
          </p:cNvGraphicFramePr>
          <p:nvPr>
            <p:extLst>
              <p:ext uri="{D42A27DB-BD31-4B8C-83A1-F6EECF244321}">
                <p14:modId xmlns:p14="http://schemas.microsoft.com/office/powerpoint/2010/main" val="539545152"/>
              </p:ext>
            </p:extLst>
          </p:nvPr>
        </p:nvGraphicFramePr>
        <p:xfrm>
          <a:off x="6385054" y="151160"/>
          <a:ext cx="3480806" cy="1060555"/>
        </p:xfrm>
        <a:graphic>
          <a:graphicData uri="http://schemas.openxmlformats.org/drawingml/2006/table">
            <a:tbl>
              <a:tblPr>
                <a:tableStyleId>{3B4B98B0-60AC-42C2-AFA5-B58CD77FA1E5}</a:tableStyleId>
              </a:tblPr>
              <a:tblGrid>
                <a:gridCol w="1178509">
                  <a:extLst>
                    <a:ext uri="{9D8B030D-6E8A-4147-A177-3AD203B41FA5}">
                      <a16:colId xmlns:a16="http://schemas.microsoft.com/office/drawing/2014/main" val="20000"/>
                    </a:ext>
                  </a:extLst>
                </a:gridCol>
                <a:gridCol w="1162914">
                  <a:extLst>
                    <a:ext uri="{9D8B030D-6E8A-4147-A177-3AD203B41FA5}">
                      <a16:colId xmlns:a16="http://schemas.microsoft.com/office/drawing/2014/main" val="20001"/>
                    </a:ext>
                  </a:extLst>
                </a:gridCol>
                <a:gridCol w="1139383">
                  <a:extLst>
                    <a:ext uri="{9D8B030D-6E8A-4147-A177-3AD203B41FA5}">
                      <a16:colId xmlns:a16="http://schemas.microsoft.com/office/drawing/2014/main" val="20002"/>
                    </a:ext>
                  </a:extLst>
                </a:gridCol>
              </a:tblGrid>
              <a:tr h="249516">
                <a:tc gridSpan="3">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Caching Table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58322">
                <a:tc>
                  <a:txBody>
                    <a:bodyPr/>
                    <a:lstStyle/>
                    <a:p>
                      <a:pPr marL="0" marR="0" lvl="0" indent="0" algn="ctr" defTabSz="914400" rtl="0" eaLnBrk="0" fontAlgn="base" latinLnBrk="0" hangingPunct="0">
                        <a:lnSpc>
                          <a:spcPct val="100000"/>
                        </a:lnSpc>
                        <a:spcBef>
                          <a:spcPct val="20000"/>
                        </a:spcBef>
                        <a:spcAft>
                          <a:spcPct val="0"/>
                        </a:spcAft>
                        <a:buClr>
                          <a:schemeClr val="folHlink"/>
                        </a:buClr>
                        <a:buSzPct val="90000"/>
                        <a:buFont typeface="Wingdings 2" pitchFamily="18" charset="2"/>
                        <a:buNone/>
                        <a:tabLst/>
                      </a:pPr>
                      <a:r>
                        <a:rPr kumimoji="1" lang="en-US" sz="1400" u="none" strike="noStrike" cap="none" normalizeH="0" baseline="0">
                          <a:ln>
                            <a:noFill/>
                          </a:ln>
                          <a:effectLst/>
                        </a:rPr>
                        <a:t>Host Name</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IP Address</a:t>
                      </a:r>
                      <a:endParaRPr kumimoji="1" lang="en-US" sz="1400" b="0"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a:ln>
                            <a:noFill/>
                          </a:ln>
                          <a:effectLst/>
                        </a:rPr>
                        <a:t>TTL</a:t>
                      </a:r>
                      <a:endParaRPr kumimoji="1" lang="en-US" sz="1400" b="0" i="0" u="none" strike="noStrike" cap="none" normalizeH="0" baseline="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1"/>
                  </a:ext>
                </a:extLst>
              </a:tr>
              <a:tr h="451019">
                <a:tc>
                  <a:txBody>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1" lang="en-US" sz="1400" u="none" strike="noStrike" cap="none" normalizeH="0" baseline="0" dirty="0">
                          <a:ln>
                            <a:noFill/>
                          </a:ln>
                          <a:effectLst/>
                        </a:rPr>
                        <a:t>Lect.nos.com</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10.1.1.10</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tc>
                  <a:txBody>
                    <a:bodyPr/>
                    <a:lstStyle/>
                    <a:p>
                      <a:pPr marL="177800" marR="0" lvl="0" indent="-177800" algn="ctr" defTabSz="914400" rtl="0" eaLnBrk="0" fontAlgn="base" latinLnBrk="0" hangingPunct="0">
                        <a:lnSpc>
                          <a:spcPct val="100000"/>
                        </a:lnSpc>
                        <a:spcBef>
                          <a:spcPct val="0"/>
                        </a:spcBef>
                        <a:spcAft>
                          <a:spcPct val="0"/>
                        </a:spcAft>
                        <a:buClr>
                          <a:schemeClr val="accent2"/>
                        </a:buClr>
                        <a:buSzPct val="90000"/>
                        <a:buFont typeface="Wingdings" pitchFamily="2" charset="2"/>
                        <a:buNone/>
                        <a:tabLst/>
                      </a:pPr>
                      <a:r>
                        <a:rPr kumimoji="1" lang="en-US" sz="1400" u="none" strike="noStrike" cap="none" normalizeH="0" baseline="0" dirty="0">
                          <a:ln>
                            <a:noFill/>
                          </a:ln>
                          <a:effectLst/>
                        </a:rPr>
                        <a:t>28 second</a:t>
                      </a:r>
                      <a:endParaRPr kumimoji="1" lang="en-US" sz="1400" b="1" i="0" u="none" strike="noStrike" cap="none" normalizeH="0" baseline="0" dirty="0">
                        <a:ln>
                          <a:noFill/>
                        </a:ln>
                        <a:solidFill>
                          <a:schemeClr val="tx1"/>
                        </a:solidFill>
                        <a:effectLst/>
                        <a:latin typeface="Helvetica" pitchFamily="34" charset="0"/>
                      </a:endParaRPr>
                    </a:p>
                  </a:txBody>
                  <a:tcPr marT="45704" marB="45704" anchor="ctr" horzOverflow="overflow"/>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61161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E462FA-B613-F3A0-6068-D35A7BE602E9}"/>
              </a:ext>
            </a:extLst>
          </p:cNvPr>
          <p:cNvPicPr>
            <a:picLocks noChangeAspect="1"/>
          </p:cNvPicPr>
          <p:nvPr/>
        </p:nvPicPr>
        <p:blipFill>
          <a:blip r:embed="rId2"/>
          <a:stretch>
            <a:fillRect/>
          </a:stretch>
        </p:blipFill>
        <p:spPr>
          <a:xfrm>
            <a:off x="226835" y="584312"/>
            <a:ext cx="6334126" cy="4510666"/>
          </a:xfrm>
          <a:prstGeom prst="rect">
            <a:avLst/>
          </a:prstGeom>
        </p:spPr>
      </p:pic>
      <p:pic>
        <p:nvPicPr>
          <p:cNvPr id="5" name="Picture 4">
            <a:extLst>
              <a:ext uri="{FF2B5EF4-FFF2-40B4-BE49-F238E27FC236}">
                <a16:creationId xmlns:a16="http://schemas.microsoft.com/office/drawing/2014/main" id="{9EFBE9EE-A02E-C43E-CF6E-DFF233EDCAAE}"/>
              </a:ext>
            </a:extLst>
          </p:cNvPr>
          <p:cNvPicPr>
            <a:picLocks noChangeAspect="1"/>
          </p:cNvPicPr>
          <p:nvPr/>
        </p:nvPicPr>
        <p:blipFill>
          <a:blip r:embed="rId3"/>
          <a:stretch>
            <a:fillRect/>
          </a:stretch>
        </p:blipFill>
        <p:spPr>
          <a:xfrm>
            <a:off x="6560961" y="898349"/>
            <a:ext cx="5496264" cy="2520516"/>
          </a:xfrm>
          <a:prstGeom prst="rect">
            <a:avLst/>
          </a:prstGeom>
        </p:spPr>
      </p:pic>
    </p:spTree>
    <p:extLst>
      <p:ext uri="{BB962C8B-B14F-4D97-AF65-F5344CB8AC3E}">
        <p14:creationId xmlns:p14="http://schemas.microsoft.com/office/powerpoint/2010/main" val="2953030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Message Format</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11535508" cy="3367169"/>
          </a:xfrm>
        </p:spPr>
        <p:txBody>
          <a:bodyPr>
            <a:noAutofit/>
          </a:bodyPr>
          <a:lstStyle/>
          <a:p>
            <a:pPr marL="433387" lvl="1" indent="-342900" algn="just">
              <a:buFont typeface="Courier New" panose="02070309020205020404" pitchFamily="49" charset="0"/>
              <a:buChar char="o"/>
            </a:pPr>
            <a:r>
              <a:rPr lang="en-US" sz="2000" dirty="0"/>
              <a:t>The DNS server stores different types of resource records that are used to resolve names. </a:t>
            </a:r>
          </a:p>
          <a:p>
            <a:pPr marL="433387" lvl="1" indent="-342900" algn="just">
              <a:buFont typeface="Courier New" panose="02070309020205020404" pitchFamily="49" charset="0"/>
              <a:buChar char="o"/>
            </a:pPr>
            <a:r>
              <a:rPr lang="en-US" sz="2000" dirty="0"/>
              <a:t>These records contain the name, address, and type of record.</a:t>
            </a:r>
          </a:p>
          <a:p>
            <a:pPr marL="890587" lvl="2" indent="-342900" algn="just">
              <a:buFont typeface="Wingdings" panose="05000000000000000000" pitchFamily="2" charset="2"/>
              <a:buChar char="ü"/>
            </a:pPr>
            <a:r>
              <a:rPr lang="en-US" dirty="0"/>
              <a:t>A - An end device IPv4 address</a:t>
            </a:r>
          </a:p>
          <a:p>
            <a:pPr marL="890587" lvl="2" indent="-342900" algn="just">
              <a:buFont typeface="Wingdings" panose="05000000000000000000" pitchFamily="2" charset="2"/>
              <a:buChar char="ü"/>
            </a:pPr>
            <a:r>
              <a:rPr lang="en-US" dirty="0"/>
              <a:t>NS - An authoritative name server</a:t>
            </a:r>
          </a:p>
          <a:p>
            <a:pPr marL="890587" lvl="2" indent="-342900" algn="just">
              <a:buFont typeface="Wingdings" panose="05000000000000000000" pitchFamily="2" charset="2"/>
              <a:buChar char="ü"/>
            </a:pPr>
            <a:r>
              <a:rPr lang="en-US" dirty="0"/>
              <a:t>AAAA - An end device IPv6 address (pronounced quad-A)</a:t>
            </a:r>
          </a:p>
          <a:p>
            <a:pPr marL="890587" lvl="2" indent="-342900" algn="just">
              <a:buFont typeface="Wingdings" panose="05000000000000000000" pitchFamily="2" charset="2"/>
              <a:buChar char="ü"/>
            </a:pPr>
            <a:r>
              <a:rPr lang="en-US" dirty="0"/>
              <a:t>MX - A mail exchange record</a:t>
            </a:r>
          </a:p>
          <a:p>
            <a:pPr marL="547687" lvl="2" indent="0" algn="just">
              <a:buNone/>
            </a:pPr>
            <a:endParaRPr lang="en-US" dirty="0"/>
          </a:p>
          <a:p>
            <a:pPr marL="547687" lvl="2" indent="0" algn="just">
              <a:buNone/>
            </a:pPr>
            <a:endParaRPr lang="en-US" dirty="0"/>
          </a:p>
          <a:p>
            <a:pPr marL="433387" lvl="1" indent="-342900" algn="just">
              <a:buFont typeface="Courier New" panose="02070309020205020404" pitchFamily="49" charset="0"/>
              <a:buChar char="o"/>
            </a:pPr>
            <a:r>
              <a:rPr lang="en-US" sz="2000" dirty="0"/>
              <a:t>When a client makes a query, the server DNS process first looks at its own records to resolve the name. If it is unable to resolve the name by using its stored records, it contacts other servers to resolve the name. </a:t>
            </a:r>
          </a:p>
          <a:p>
            <a:pPr marL="433387" lvl="1" indent="-342900" algn="just">
              <a:buFont typeface="Courier New" panose="02070309020205020404" pitchFamily="49" charset="0"/>
              <a:buChar char="o"/>
            </a:pPr>
            <a:r>
              <a:rPr lang="en-US" sz="2000" dirty="0"/>
              <a:t>After a match is found and returned to the original requesting server, the server temporarily stores the numbered address in the event that the same name is requested again.</a:t>
            </a:r>
          </a:p>
          <a:p>
            <a:pPr marL="433387" lvl="1" indent="-342900" algn="just">
              <a:buFont typeface="Courier New" panose="02070309020205020404" pitchFamily="49" charset="0"/>
              <a:buChar char="o"/>
            </a:pPr>
            <a:r>
              <a:rPr lang="en-US" sz="2000" dirty="0"/>
              <a:t>DNS uses the same message format between servers, consisting of a question, answer, authority, and additional information for all types of client queries and server responses, error messages, and transfer of resource record information.</a:t>
            </a:r>
          </a:p>
          <a:p>
            <a:pPr marL="433387" lvl="1" indent="-342900" algn="just">
              <a:buFont typeface="Courier New" panose="02070309020205020404" pitchFamily="49" charset="0"/>
              <a:buChar char="o"/>
            </a:pPr>
            <a:endParaRPr lang="en-US" sz="2000" dirty="0"/>
          </a:p>
          <a:p>
            <a:pPr marL="433387" lvl="1" indent="-342900" algn="just">
              <a:buFont typeface="Courier New" panose="02070309020205020404" pitchFamily="49" charset="0"/>
              <a:buChar char="o"/>
            </a:pPr>
            <a:endParaRPr lang="en-GB" sz="2000" dirty="0"/>
          </a:p>
        </p:txBody>
      </p:sp>
      <p:graphicFrame>
        <p:nvGraphicFramePr>
          <p:cNvPr id="8" name="Table 7">
            <a:extLst>
              <a:ext uri="{FF2B5EF4-FFF2-40B4-BE49-F238E27FC236}">
                <a16:creationId xmlns:a16="http://schemas.microsoft.com/office/drawing/2014/main" id="{E5B4C57D-3686-E911-2D7E-F6C2640C3090}"/>
              </a:ext>
            </a:extLst>
          </p:cNvPr>
          <p:cNvGraphicFramePr>
            <a:graphicFrameLocks noGrp="1"/>
          </p:cNvGraphicFramePr>
          <p:nvPr>
            <p:extLst>
              <p:ext uri="{D42A27DB-BD31-4B8C-83A1-F6EECF244321}">
                <p14:modId xmlns:p14="http://schemas.microsoft.com/office/powerpoint/2010/main" val="1724752095"/>
              </p:ext>
            </p:extLst>
          </p:nvPr>
        </p:nvGraphicFramePr>
        <p:xfrm>
          <a:off x="7179734" y="1195142"/>
          <a:ext cx="5012266" cy="2233859"/>
        </p:xfrm>
        <a:graphic>
          <a:graphicData uri="http://schemas.openxmlformats.org/drawingml/2006/table">
            <a:tbl>
              <a:tblPr firstRow="1" bandRow="1">
                <a:tableStyleId>{5C22544A-7EE6-4342-B048-85BDC9FD1C3A}</a:tableStyleId>
              </a:tblPr>
              <a:tblGrid>
                <a:gridCol w="948266">
                  <a:extLst>
                    <a:ext uri="{9D8B030D-6E8A-4147-A177-3AD203B41FA5}">
                      <a16:colId xmlns:a16="http://schemas.microsoft.com/office/drawing/2014/main" val="2315706228"/>
                    </a:ext>
                  </a:extLst>
                </a:gridCol>
                <a:gridCol w="4064000">
                  <a:extLst>
                    <a:ext uri="{9D8B030D-6E8A-4147-A177-3AD203B41FA5}">
                      <a16:colId xmlns:a16="http://schemas.microsoft.com/office/drawing/2014/main" val="542607747"/>
                    </a:ext>
                  </a:extLst>
                </a:gridCol>
              </a:tblGrid>
              <a:tr h="676159">
                <a:tc>
                  <a:txBody>
                    <a:bodyPr/>
                    <a:lstStyle/>
                    <a:p>
                      <a:pPr algn="ctr" fontAlgn="ctr"/>
                      <a:r>
                        <a:rPr lang="en-US" sz="1600" b="1" dirty="0">
                          <a:effectLst/>
                        </a:rPr>
                        <a:t>DNS message</a:t>
                      </a:r>
                      <a:endParaRPr lang="en-US" sz="1600" dirty="0">
                        <a:effectLst/>
                      </a:endParaRPr>
                    </a:p>
                  </a:txBody>
                  <a:tcPr marL="47625" marR="47625" marT="47625" marB="47625" anchor="ctr"/>
                </a:tc>
                <a:tc>
                  <a:txBody>
                    <a:bodyPr/>
                    <a:lstStyle/>
                    <a:p>
                      <a:pPr algn="ctr" fontAlgn="ctr"/>
                      <a:r>
                        <a:rPr lang="en-US" sz="1600" b="1" dirty="0">
                          <a:effectLst/>
                        </a:rPr>
                        <a:t>Description</a:t>
                      </a:r>
                      <a:endParaRPr lang="en-US" sz="1600" dirty="0">
                        <a:effectLst/>
                      </a:endParaRPr>
                    </a:p>
                  </a:txBody>
                  <a:tcPr marL="47625" marR="47625" marT="47625" marB="47625" anchor="ctr"/>
                </a:tc>
                <a:extLst>
                  <a:ext uri="{0D108BD9-81ED-4DB2-BD59-A6C34878D82A}">
                    <a16:rowId xmlns:a16="http://schemas.microsoft.com/office/drawing/2014/main" val="315480480"/>
                  </a:ext>
                </a:extLst>
              </a:tr>
              <a:tr h="389425">
                <a:tc>
                  <a:txBody>
                    <a:bodyPr/>
                    <a:lstStyle/>
                    <a:p>
                      <a:pPr algn="l" fontAlgn="ctr"/>
                      <a:r>
                        <a:rPr lang="en-US" sz="1600" b="0" dirty="0">
                          <a:effectLst/>
                        </a:rPr>
                        <a:t>Question</a:t>
                      </a:r>
                    </a:p>
                  </a:txBody>
                  <a:tcPr marL="47625" marR="47625" marT="47625" marB="47625" anchor="ctr"/>
                </a:tc>
                <a:tc>
                  <a:txBody>
                    <a:bodyPr/>
                    <a:lstStyle/>
                    <a:p>
                      <a:pPr algn="l" fontAlgn="ctr"/>
                      <a:r>
                        <a:rPr lang="en-US" sz="1600" b="0" dirty="0">
                          <a:effectLst/>
                        </a:rPr>
                        <a:t>The question for the name server</a:t>
                      </a:r>
                    </a:p>
                  </a:txBody>
                  <a:tcPr marL="47625" marR="47625" marT="47625" marB="47625" anchor="ctr"/>
                </a:tc>
                <a:extLst>
                  <a:ext uri="{0D108BD9-81ED-4DB2-BD59-A6C34878D82A}">
                    <a16:rowId xmlns:a16="http://schemas.microsoft.com/office/drawing/2014/main" val="1252125352"/>
                  </a:ext>
                </a:extLst>
              </a:tr>
              <a:tr h="389425">
                <a:tc>
                  <a:txBody>
                    <a:bodyPr/>
                    <a:lstStyle/>
                    <a:p>
                      <a:pPr algn="l" fontAlgn="ctr"/>
                      <a:r>
                        <a:rPr lang="en-US" sz="1600" b="0" dirty="0">
                          <a:effectLst/>
                        </a:rPr>
                        <a:t>Answer</a:t>
                      </a:r>
                    </a:p>
                  </a:txBody>
                  <a:tcPr marL="47625" marR="47625" marT="47625" marB="47625" anchor="ctr"/>
                </a:tc>
                <a:tc>
                  <a:txBody>
                    <a:bodyPr/>
                    <a:lstStyle/>
                    <a:p>
                      <a:pPr algn="l" fontAlgn="ctr"/>
                      <a:r>
                        <a:rPr lang="en-US" sz="1600" b="0" dirty="0">
                          <a:effectLst/>
                        </a:rPr>
                        <a:t>Resource Records answering the question</a:t>
                      </a:r>
                    </a:p>
                  </a:txBody>
                  <a:tcPr marL="47625" marR="47625" marT="47625" marB="47625" anchor="ctr"/>
                </a:tc>
                <a:extLst>
                  <a:ext uri="{0D108BD9-81ED-4DB2-BD59-A6C34878D82A}">
                    <a16:rowId xmlns:a16="http://schemas.microsoft.com/office/drawing/2014/main" val="1891012850"/>
                  </a:ext>
                </a:extLst>
              </a:tr>
              <a:tr h="389425">
                <a:tc>
                  <a:txBody>
                    <a:bodyPr/>
                    <a:lstStyle/>
                    <a:p>
                      <a:pPr algn="l" fontAlgn="ctr"/>
                      <a:r>
                        <a:rPr lang="en-US" sz="1600" b="0" dirty="0">
                          <a:effectLst/>
                        </a:rPr>
                        <a:t>Authority</a:t>
                      </a:r>
                    </a:p>
                  </a:txBody>
                  <a:tcPr marL="47625" marR="47625" marT="47625" marB="47625" anchor="ctr"/>
                </a:tc>
                <a:tc>
                  <a:txBody>
                    <a:bodyPr/>
                    <a:lstStyle/>
                    <a:p>
                      <a:pPr algn="l" fontAlgn="ctr"/>
                      <a:r>
                        <a:rPr lang="en-US" sz="1600" b="0" dirty="0">
                          <a:effectLst/>
                        </a:rPr>
                        <a:t>Resource Records pointing toward an authority</a:t>
                      </a:r>
                    </a:p>
                  </a:txBody>
                  <a:tcPr marL="47625" marR="47625" marT="47625" marB="47625" anchor="ctr"/>
                </a:tc>
                <a:extLst>
                  <a:ext uri="{0D108BD9-81ED-4DB2-BD59-A6C34878D82A}">
                    <a16:rowId xmlns:a16="http://schemas.microsoft.com/office/drawing/2014/main" val="2540945836"/>
                  </a:ext>
                </a:extLst>
              </a:tr>
              <a:tr h="389425">
                <a:tc>
                  <a:txBody>
                    <a:bodyPr/>
                    <a:lstStyle/>
                    <a:p>
                      <a:pPr algn="l" fontAlgn="ctr"/>
                      <a:r>
                        <a:rPr lang="en-US" sz="1600" b="0" dirty="0">
                          <a:effectLst/>
                        </a:rPr>
                        <a:t>Additional</a:t>
                      </a:r>
                    </a:p>
                  </a:txBody>
                  <a:tcPr marL="47625" marR="47625" marT="47625" marB="47625" anchor="ctr"/>
                </a:tc>
                <a:tc>
                  <a:txBody>
                    <a:bodyPr/>
                    <a:lstStyle/>
                    <a:p>
                      <a:pPr algn="l" fontAlgn="ctr"/>
                      <a:r>
                        <a:rPr lang="en-US" sz="1600" b="0" dirty="0">
                          <a:effectLst/>
                        </a:rPr>
                        <a:t>Resource Records holding additional info</a:t>
                      </a:r>
                    </a:p>
                  </a:txBody>
                  <a:tcPr marL="47625" marR="47625" marT="47625" marB="47625" anchor="ctr"/>
                </a:tc>
                <a:extLst>
                  <a:ext uri="{0D108BD9-81ED-4DB2-BD59-A6C34878D82A}">
                    <a16:rowId xmlns:a16="http://schemas.microsoft.com/office/drawing/2014/main" val="3919801711"/>
                  </a:ext>
                </a:extLst>
              </a:tr>
            </a:tbl>
          </a:graphicData>
        </a:graphic>
      </p:graphicFrame>
    </p:spTree>
    <p:extLst>
      <p:ext uri="{BB962C8B-B14F-4D97-AF65-F5344CB8AC3E}">
        <p14:creationId xmlns:p14="http://schemas.microsoft.com/office/powerpoint/2010/main" val="1541883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Hierarchy</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4763043" cy="3367169"/>
          </a:xfrm>
        </p:spPr>
        <p:txBody>
          <a:bodyPr>
            <a:noAutofit/>
          </a:bodyPr>
          <a:lstStyle/>
          <a:p>
            <a:pPr marL="433387" lvl="1" indent="-342900" algn="just">
              <a:buFont typeface="Courier New" panose="02070309020205020404" pitchFamily="49" charset="0"/>
              <a:buChar char="o"/>
            </a:pPr>
            <a:r>
              <a:rPr lang="en-US" sz="2000" dirty="0"/>
              <a:t>DNS uses a hierarchical system to create a database to provide name resolution.</a:t>
            </a:r>
          </a:p>
          <a:p>
            <a:pPr marL="433387" lvl="1" indent="-342900" algn="just">
              <a:buFont typeface="Courier New" panose="02070309020205020404" pitchFamily="49" charset="0"/>
              <a:buChar char="o"/>
            </a:pPr>
            <a:r>
              <a:rPr lang="en-US" sz="2000" dirty="0"/>
              <a:t>Each DNS server maintains a specific database file and is only responsible for managing name-to-IP mappings for that small portion of the entire DNS structure.</a:t>
            </a:r>
          </a:p>
          <a:p>
            <a:pPr marL="433387" lvl="1" indent="-342900" algn="just">
              <a:buFont typeface="Courier New" panose="02070309020205020404" pitchFamily="49" charset="0"/>
              <a:buChar char="o"/>
            </a:pPr>
            <a:r>
              <a:rPr lang="en-US" sz="2000" dirty="0"/>
              <a:t>When a DNS server receives a request for a name translation that is not within its DNS zone, the DNS server forwards the request to another DNS server within the proper zone for translation.</a:t>
            </a:r>
          </a:p>
          <a:p>
            <a:pPr marL="433387" lvl="1" indent="-342900" algn="just">
              <a:buFont typeface="Courier New" panose="02070309020205020404" pitchFamily="49" charset="0"/>
              <a:buChar char="o"/>
            </a:pPr>
            <a:r>
              <a:rPr lang="en-US" sz="2000" dirty="0"/>
              <a:t>Examples of top-level domains:</a:t>
            </a:r>
          </a:p>
          <a:p>
            <a:pPr marL="890587" lvl="2" indent="-342900" algn="just">
              <a:buFont typeface="Wingdings" panose="05000000000000000000" pitchFamily="2" charset="2"/>
              <a:buChar char="ü"/>
            </a:pPr>
            <a:r>
              <a:rPr lang="en-US" sz="1800" dirty="0"/>
              <a:t>.com - a business or industry</a:t>
            </a:r>
          </a:p>
          <a:p>
            <a:pPr marL="890587" lvl="2" indent="-342900" algn="just">
              <a:buFont typeface="Wingdings" panose="05000000000000000000" pitchFamily="2" charset="2"/>
              <a:buChar char="ü"/>
            </a:pPr>
            <a:r>
              <a:rPr lang="en-US" sz="1800" dirty="0"/>
              <a:t>.org - a non-profit organization</a:t>
            </a:r>
          </a:p>
          <a:p>
            <a:pPr marL="890587" lvl="2" indent="-342900" algn="just">
              <a:buFont typeface="Wingdings" panose="05000000000000000000" pitchFamily="2" charset="2"/>
              <a:buChar char="ü"/>
            </a:pPr>
            <a:r>
              <a:rPr lang="en-US" sz="1800" dirty="0"/>
              <a:t>.</a:t>
            </a:r>
            <a:r>
              <a:rPr lang="en-US" sz="1800" dirty="0" err="1"/>
              <a:t>uk</a:t>
            </a:r>
            <a:r>
              <a:rPr lang="en-US" sz="1800" dirty="0"/>
              <a:t> - United Kingdom</a:t>
            </a:r>
          </a:p>
          <a:p>
            <a:pPr>
              <a:lnSpc>
                <a:spcPct val="85000"/>
              </a:lnSpc>
              <a:spcBef>
                <a:spcPct val="30000"/>
              </a:spcBef>
              <a:buFont typeface="Arial" panose="020B0604020202020204" pitchFamily="34" charset="0"/>
              <a:buChar char="•"/>
            </a:pPr>
            <a:endParaRPr lang="en-US" sz="1300" dirty="0"/>
          </a:p>
          <a:p>
            <a:pPr marL="433387" lvl="1" indent="-342900" algn="just">
              <a:buFont typeface="Courier New" panose="02070309020205020404" pitchFamily="49" charset="0"/>
              <a:buChar char="o"/>
            </a:pPr>
            <a:endParaRPr lang="en-GB" sz="2000" dirty="0"/>
          </a:p>
        </p:txBody>
      </p:sp>
      <p:pic>
        <p:nvPicPr>
          <p:cNvPr id="4" name="Picture 3">
            <a:extLst>
              <a:ext uri="{FF2B5EF4-FFF2-40B4-BE49-F238E27FC236}">
                <a16:creationId xmlns:a16="http://schemas.microsoft.com/office/drawing/2014/main" id="{12740932-447A-B699-420C-34E8A8202CF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412089" y="369383"/>
            <a:ext cx="5648419" cy="5175352"/>
          </a:xfrm>
          <a:prstGeom prst="rect">
            <a:avLst/>
          </a:prstGeom>
        </p:spPr>
      </p:pic>
    </p:spTree>
    <p:extLst>
      <p:ext uri="{BB962C8B-B14F-4D97-AF65-F5344CB8AC3E}">
        <p14:creationId xmlns:p14="http://schemas.microsoft.com/office/powerpoint/2010/main" val="3310663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21" y="2898666"/>
            <a:ext cx="3794654" cy="1143000"/>
          </a:xfrm>
        </p:spPr>
        <p:txBody>
          <a:bodyPr>
            <a:noAutofit/>
          </a:bodyPr>
          <a:lstStyle/>
          <a:p>
            <a:pPr algn="l"/>
            <a:r>
              <a:rPr lang="en-US" sz="3600" dirty="0">
                <a:solidFill>
                  <a:schemeClr val="accent1">
                    <a:lumMod val="50000"/>
                  </a:schemeClr>
                </a:solidFill>
              </a:rPr>
              <a:t>DOMAIN NAME SYSTEM</a:t>
            </a:r>
            <a:endParaRPr lang="en-GB" sz="36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641662" y="420403"/>
            <a:ext cx="6453971" cy="4872919"/>
          </a:xfrm>
          <a:prstGeom prst="rect">
            <a:avLst/>
          </a:prstGeom>
        </p:spPr>
      </p:pic>
      <p:sp>
        <p:nvSpPr>
          <p:cNvPr id="5" name="Rectangle 4"/>
          <p:cNvSpPr/>
          <p:nvPr/>
        </p:nvSpPr>
        <p:spPr>
          <a:xfrm>
            <a:off x="369113" y="151052"/>
            <a:ext cx="6265200" cy="3000821"/>
          </a:xfrm>
          <a:prstGeom prst="rect">
            <a:avLst/>
          </a:prstGeom>
        </p:spPr>
        <p:txBody>
          <a:bodyPr wrap="square">
            <a:spAutoFit/>
          </a:bodyPr>
          <a:lstStyle/>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host name</a:t>
            </a:r>
            <a:r>
              <a:rPr lang="en-US" altLang="en-US" dirty="0">
                <a:latin typeface="+mj-lt"/>
              </a:rPr>
              <a:t> is the DNS name of a device on a network</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US" altLang="en-US" dirty="0">
                <a:latin typeface="+mj-lt"/>
              </a:rPr>
              <a:t>A </a:t>
            </a:r>
            <a:r>
              <a:rPr lang="en-US" altLang="en-US" i="1" dirty="0">
                <a:latin typeface="+mj-lt"/>
              </a:rPr>
              <a:t>fully qualified domain name (FQDN) </a:t>
            </a:r>
            <a:r>
              <a:rPr lang="en-US" altLang="en-US" dirty="0">
                <a:latin typeface="+mj-lt"/>
              </a:rPr>
              <a:t>is a domain name that uniquely identifies a machine in the domain namespace tree</a:t>
            </a: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r>
              <a:rPr lang="en-GB" altLang="en-US" i="1" dirty="0">
                <a:latin typeface="+mj-lt"/>
              </a:rPr>
              <a:t>Machines can have the same names within different domains</a:t>
            </a:r>
          </a:p>
          <a:p>
            <a:pPr lvl="1"/>
            <a:r>
              <a:rPr lang="en-US" altLang="en-US" b="1" dirty="0">
                <a:latin typeface="+mj-lt"/>
              </a:rPr>
              <a:t>server1.lecture.nos</a:t>
            </a:r>
          </a:p>
          <a:p>
            <a:pPr lvl="1"/>
            <a:r>
              <a:rPr lang="en-US" altLang="en-US" b="1" dirty="0">
                <a:latin typeface="+mj-lt"/>
              </a:rPr>
              <a:t>server1.batch1.nos</a:t>
            </a:r>
            <a:endParaRPr lang="en-GB" altLang="en-US" b="1"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a:p>
            <a:pPr marL="285750" indent="-285750" algn="just">
              <a:lnSpc>
                <a:spcPct val="85000"/>
              </a:lnSpc>
              <a:buFont typeface="Wingdings" panose="05000000000000000000" pitchFamily="2" charset="2"/>
              <a:buChar char="Ø"/>
            </a:pPr>
            <a:endParaRPr lang="en-US" altLang="en-US" dirty="0">
              <a:latin typeface="+mj-lt"/>
            </a:endParaRPr>
          </a:p>
        </p:txBody>
      </p:sp>
      <p:grpSp>
        <p:nvGrpSpPr>
          <p:cNvPr id="69" name="Group 6"/>
          <p:cNvGrpSpPr>
            <a:grpSpLocks/>
          </p:cNvGrpSpPr>
          <p:nvPr/>
        </p:nvGrpSpPr>
        <p:grpSpPr bwMode="auto">
          <a:xfrm>
            <a:off x="139549" y="4139779"/>
            <a:ext cx="2352675" cy="1549400"/>
            <a:chOff x="839" y="1663"/>
            <a:chExt cx="1482" cy="976"/>
          </a:xfrm>
        </p:grpSpPr>
        <p:sp>
          <p:nvSpPr>
            <p:cNvPr id="70" name="AutoShape 7"/>
            <p:cNvSpPr>
              <a:spLocks/>
            </p:cNvSpPr>
            <p:nvPr/>
          </p:nvSpPr>
          <p:spPr bwMode="auto">
            <a:xfrm rot="5400000">
              <a:off x="1536" y="1302"/>
              <a:ext cx="213" cy="1356"/>
            </a:xfrm>
            <a:prstGeom prst="leftBrace">
              <a:avLst>
                <a:gd name="adj1" fmla="val 53052"/>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1" name="Text Box 8"/>
            <p:cNvSpPr txBox="1">
              <a:spLocks noChangeArrowheads="1"/>
            </p:cNvSpPr>
            <p:nvPr/>
          </p:nvSpPr>
          <p:spPr bwMode="auto">
            <a:xfrm>
              <a:off x="1405" y="1663"/>
              <a:ext cx="45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FQDN</a:t>
              </a:r>
            </a:p>
          </p:txBody>
        </p:sp>
        <p:sp>
          <p:nvSpPr>
            <p:cNvPr id="72" name="Text Box 9"/>
            <p:cNvSpPr txBox="1">
              <a:spLocks noChangeArrowheads="1"/>
            </p:cNvSpPr>
            <p:nvPr/>
          </p:nvSpPr>
          <p:spPr bwMode="auto">
            <a:xfrm>
              <a:off x="1052" y="2030"/>
              <a:ext cx="124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server1.lecture.nos</a:t>
              </a:r>
            </a:p>
          </p:txBody>
        </p:sp>
        <p:sp>
          <p:nvSpPr>
            <p:cNvPr id="76" name="AutoShape 13"/>
            <p:cNvSpPr>
              <a:spLocks/>
            </p:cNvSpPr>
            <p:nvPr/>
          </p:nvSpPr>
          <p:spPr bwMode="auto">
            <a:xfrm rot="16200000">
              <a:off x="1165" y="2213"/>
              <a:ext cx="235" cy="232"/>
            </a:xfrm>
            <a:prstGeom prst="leftBrace">
              <a:avLst>
                <a:gd name="adj1" fmla="val 16823"/>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78" name="AutoShape 15"/>
            <p:cNvSpPr>
              <a:spLocks/>
            </p:cNvSpPr>
            <p:nvPr/>
          </p:nvSpPr>
          <p:spPr bwMode="auto">
            <a:xfrm rot="16200000">
              <a:off x="1810" y="1977"/>
              <a:ext cx="263" cy="687"/>
            </a:xfrm>
            <a:prstGeom prst="leftBrace">
              <a:avLst>
                <a:gd name="adj1" fmla="val 33959"/>
                <a:gd name="adj2" fmla="val 50000"/>
              </a:avLst>
            </a:prstGeom>
            <a:noFill/>
            <a:ln w="28575">
              <a:solidFill>
                <a:srgbClr val="CC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p>
          </p:txBody>
        </p:sp>
        <p:sp>
          <p:nvSpPr>
            <p:cNvPr id="82" name="Text Box 19"/>
            <p:cNvSpPr txBox="1">
              <a:spLocks noChangeArrowheads="1"/>
            </p:cNvSpPr>
            <p:nvPr/>
          </p:nvSpPr>
          <p:spPr bwMode="auto">
            <a:xfrm>
              <a:off x="1575" y="2404"/>
              <a:ext cx="726"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solidFill>
                    <a:srgbClr val="CC0000"/>
                  </a:solidFill>
                  <a:latin typeface="Arial Narrow" panose="020B0606020202030204" pitchFamily="34" charset="0"/>
                </a:rPr>
                <a:t>DNS Suffix</a:t>
              </a:r>
            </a:p>
          </p:txBody>
        </p:sp>
        <p:sp>
          <p:nvSpPr>
            <p:cNvPr id="83" name="Text Box 20"/>
            <p:cNvSpPr txBox="1">
              <a:spLocks noChangeArrowheads="1"/>
            </p:cNvSpPr>
            <p:nvPr/>
          </p:nvSpPr>
          <p:spPr bwMode="auto">
            <a:xfrm>
              <a:off x="839" y="2408"/>
              <a:ext cx="733"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Host Name</a:t>
              </a:r>
            </a:p>
          </p:txBody>
        </p:sp>
      </p:grpSp>
      <p:grpSp>
        <p:nvGrpSpPr>
          <p:cNvPr id="84" name="Group 21"/>
          <p:cNvGrpSpPr>
            <a:grpSpLocks/>
          </p:cNvGrpSpPr>
          <p:nvPr/>
        </p:nvGrpSpPr>
        <p:grpSpPr bwMode="auto">
          <a:xfrm>
            <a:off x="2881000" y="1847741"/>
            <a:ext cx="3733800" cy="3624263"/>
            <a:chOff x="2784" y="1496"/>
            <a:chExt cx="2352" cy="2283"/>
          </a:xfrm>
        </p:grpSpPr>
        <p:sp>
          <p:nvSpPr>
            <p:cNvPr id="86" name="AutoShape 23"/>
            <p:cNvSpPr>
              <a:spLocks noChangeArrowheads="1"/>
            </p:cNvSpPr>
            <p:nvPr/>
          </p:nvSpPr>
          <p:spPr bwMode="auto">
            <a:xfrm>
              <a:off x="3784" y="3545"/>
              <a:ext cx="1352" cy="234"/>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192.168.0.67</a:t>
              </a:r>
            </a:p>
          </p:txBody>
        </p:sp>
        <p:sp>
          <p:nvSpPr>
            <p:cNvPr id="87" name="AutoShape 24"/>
            <p:cNvSpPr>
              <a:spLocks noChangeArrowheads="1"/>
            </p:cNvSpPr>
            <p:nvPr/>
          </p:nvSpPr>
          <p:spPr bwMode="auto">
            <a:xfrm>
              <a:off x="2784" y="3122"/>
              <a:ext cx="1416"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Server1 = 192.168.0.66</a:t>
              </a:r>
            </a:p>
          </p:txBody>
        </p:sp>
        <p:sp>
          <p:nvSpPr>
            <p:cNvPr id="88" name="Line 25"/>
            <p:cNvSpPr>
              <a:spLocks noChangeShapeType="1"/>
            </p:cNvSpPr>
            <p:nvPr/>
          </p:nvSpPr>
          <p:spPr bwMode="auto">
            <a:xfrm flipH="1">
              <a:off x="3815" y="1735"/>
              <a:ext cx="3" cy="91"/>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89" name="Line 26"/>
            <p:cNvSpPr>
              <a:spLocks noChangeShapeType="1"/>
            </p:cNvSpPr>
            <p:nvPr/>
          </p:nvSpPr>
          <p:spPr bwMode="auto">
            <a:xfrm>
              <a:off x="3824" y="2064"/>
              <a:ext cx="0" cy="128"/>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0" name="Line 27"/>
            <p:cNvSpPr>
              <a:spLocks noChangeShapeType="1"/>
            </p:cNvSpPr>
            <p:nvPr/>
          </p:nvSpPr>
          <p:spPr bwMode="auto">
            <a:xfrm flipH="1">
              <a:off x="3498" y="2428"/>
              <a:ext cx="325" cy="310"/>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1" name="Line 28"/>
            <p:cNvSpPr>
              <a:spLocks noChangeShapeType="1"/>
            </p:cNvSpPr>
            <p:nvPr/>
          </p:nvSpPr>
          <p:spPr bwMode="auto">
            <a:xfrm>
              <a:off x="3855" y="2413"/>
              <a:ext cx="485" cy="333"/>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sp>
          <p:nvSpPr>
            <p:cNvPr id="92" name="Line 29"/>
            <p:cNvSpPr>
              <a:spLocks noChangeShapeType="1"/>
            </p:cNvSpPr>
            <p:nvPr/>
          </p:nvSpPr>
          <p:spPr bwMode="auto">
            <a:xfrm>
              <a:off x="4507" y="2878"/>
              <a:ext cx="0" cy="192"/>
            </a:xfrm>
            <a:prstGeom prst="line">
              <a:avLst/>
            </a:prstGeom>
            <a:noFill/>
            <a:ln w="38100">
              <a:solidFill>
                <a:srgbClr val="333333"/>
              </a:solidFill>
              <a:round/>
              <a:headEnd/>
              <a:tailEnd/>
            </a:ln>
            <a:extLst>
              <a:ext uri="{909E8E84-426E-40DD-AFC4-6F175D3DCCD1}">
                <a14:hiddenFill xmlns:a14="http://schemas.microsoft.com/office/drawing/2010/main">
                  <a:noFill/>
                </a14:hiddenFill>
              </a:ext>
            </a:extLst>
          </p:spPr>
          <p:txBody>
            <a:bodyPr anchor="ctr"/>
            <a:lstStyle/>
            <a:p>
              <a:endParaRPr lang="en-GB"/>
            </a:p>
          </p:txBody>
        </p:sp>
        <p:pic>
          <p:nvPicPr>
            <p:cNvPr id="93" name="Picture 30"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5" y="2668"/>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4" name="AutoShape 31"/>
            <p:cNvSpPr>
              <a:spLocks noChangeArrowheads="1"/>
            </p:cNvSpPr>
            <p:nvPr/>
          </p:nvSpPr>
          <p:spPr bwMode="auto">
            <a:xfrm>
              <a:off x="3435" y="1841"/>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.com</a:t>
              </a:r>
            </a:p>
          </p:txBody>
        </p:sp>
        <p:sp>
          <p:nvSpPr>
            <p:cNvPr id="95" name="AutoShape 32"/>
            <p:cNvSpPr>
              <a:spLocks noChangeArrowheads="1"/>
            </p:cNvSpPr>
            <p:nvPr/>
          </p:nvSpPr>
          <p:spPr bwMode="auto">
            <a:xfrm>
              <a:off x="3430" y="1496"/>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 Root</a:t>
              </a:r>
            </a:p>
          </p:txBody>
        </p:sp>
        <p:sp>
          <p:nvSpPr>
            <p:cNvPr id="96" name="AutoShape 33"/>
            <p:cNvSpPr>
              <a:spLocks noChangeArrowheads="1"/>
            </p:cNvSpPr>
            <p:nvPr/>
          </p:nvSpPr>
          <p:spPr bwMode="auto">
            <a:xfrm>
              <a:off x="3445" y="2187"/>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err="1">
                  <a:latin typeface="Arial Narrow" panose="020B0606020202030204" pitchFamily="34" charset="0"/>
                </a:rPr>
                <a:t>nos</a:t>
              </a:r>
              <a:endParaRPr lang="en-US" altLang="en-US" dirty="0">
                <a:latin typeface="Arial Narrow" panose="020B0606020202030204" pitchFamily="34" charset="0"/>
              </a:endParaRPr>
            </a:p>
          </p:txBody>
        </p:sp>
        <p:sp>
          <p:nvSpPr>
            <p:cNvPr id="97" name="AutoShape 34"/>
            <p:cNvSpPr>
              <a:spLocks noChangeArrowheads="1"/>
            </p:cNvSpPr>
            <p:nvPr/>
          </p:nvSpPr>
          <p:spPr bwMode="auto">
            <a:xfrm>
              <a:off x="4119" y="2639"/>
              <a:ext cx="777" cy="243"/>
            </a:xfrm>
            <a:prstGeom prst="roundRect">
              <a:avLst>
                <a:gd name="adj" fmla="val 16852"/>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dirty="0">
                  <a:latin typeface="Arial Narrow" panose="020B0606020202030204" pitchFamily="34" charset="0"/>
                </a:rPr>
                <a:t>lecture</a:t>
              </a:r>
            </a:p>
          </p:txBody>
        </p:sp>
        <p:pic>
          <p:nvPicPr>
            <p:cNvPr id="98"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4" y="3069"/>
              <a:ext cx="427" cy="5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99" name="Text Box 36"/>
          <p:cNvSpPr txBox="1">
            <a:spLocks noChangeArrowheads="1"/>
          </p:cNvSpPr>
          <p:nvPr/>
        </p:nvSpPr>
        <p:spPr bwMode="auto">
          <a:xfrm>
            <a:off x="4249738" y="1512888"/>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endParaRPr lang="en-GB" altLang="en-US"/>
          </a:p>
        </p:txBody>
      </p:sp>
    </p:spTree>
    <p:extLst>
      <p:ext uri="{BB962C8B-B14F-4D97-AF65-F5344CB8AC3E}">
        <p14:creationId xmlns:p14="http://schemas.microsoft.com/office/powerpoint/2010/main" val="16331103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20520" cy="583962"/>
          </a:xfrm>
        </p:spPr>
        <p:txBody>
          <a:bodyPr>
            <a:noAutofit/>
          </a:bodyPr>
          <a:lstStyle/>
          <a:p>
            <a:r>
              <a:rPr lang="en-US" sz="3200" dirty="0">
                <a:solidFill>
                  <a:schemeClr val="accent1">
                    <a:lumMod val="50000"/>
                  </a:schemeClr>
                </a:solidFill>
              </a:rPr>
              <a:t>Domain Name Service – </a:t>
            </a:r>
            <a:r>
              <a:rPr lang="en-US" sz="3200" dirty="0" err="1">
                <a:solidFill>
                  <a:schemeClr val="accent1">
                    <a:lumMod val="50000"/>
                  </a:schemeClr>
                </a:solidFill>
              </a:rPr>
              <a:t>nslookup</a:t>
            </a:r>
            <a:endParaRPr lang="en-GB" sz="3200" dirty="0">
              <a:solidFill>
                <a:schemeClr val="accent1">
                  <a:lumMod val="50000"/>
                </a:schemeClr>
              </a:solidFill>
            </a:endParaRPr>
          </a:p>
        </p:txBody>
      </p:sp>
      <p:sp>
        <p:nvSpPr>
          <p:cNvPr id="3" name="Content Placeholder 2"/>
          <p:cNvSpPr>
            <a:spLocks noGrp="1"/>
          </p:cNvSpPr>
          <p:nvPr>
            <p:ph idx="1"/>
          </p:nvPr>
        </p:nvSpPr>
        <p:spPr>
          <a:xfrm>
            <a:off x="328246" y="801891"/>
            <a:ext cx="6298332" cy="3367169"/>
          </a:xfrm>
        </p:spPr>
        <p:txBody>
          <a:bodyPr>
            <a:noAutofit/>
          </a:bodyPr>
          <a:lstStyle/>
          <a:p>
            <a:pPr marL="433387" lvl="1" indent="-342900" algn="just">
              <a:buFont typeface="Courier New" panose="02070309020205020404" pitchFamily="49" charset="0"/>
              <a:buChar char="o"/>
            </a:pPr>
            <a:r>
              <a:rPr lang="en-US" sz="2000" dirty="0" err="1"/>
              <a:t>Nslookup</a:t>
            </a:r>
            <a:r>
              <a:rPr lang="en-US" sz="2000" dirty="0"/>
              <a:t> is a computer operating system utility that allows a user to manually query the DNS servers configured on the device to resolve a given host name. </a:t>
            </a:r>
          </a:p>
          <a:p>
            <a:pPr marL="433387" lvl="1" indent="-342900" algn="just">
              <a:buFont typeface="Courier New" panose="02070309020205020404" pitchFamily="49" charset="0"/>
              <a:buChar char="o"/>
            </a:pPr>
            <a:r>
              <a:rPr lang="en-US" sz="2000" dirty="0"/>
              <a:t>This utility can also be used to troubleshoot name resolution issues and to verify the current status of the name servers.</a:t>
            </a:r>
          </a:p>
          <a:p>
            <a:pPr marL="433387" lvl="1" indent="-342900" algn="just">
              <a:buFont typeface="Courier New" panose="02070309020205020404" pitchFamily="49" charset="0"/>
              <a:buChar char="o"/>
            </a:pPr>
            <a:r>
              <a:rPr lang="en-US" sz="2000" dirty="0"/>
              <a:t>When the </a:t>
            </a:r>
            <a:r>
              <a:rPr lang="en-US" sz="2000" dirty="0" err="1"/>
              <a:t>nslookup</a:t>
            </a:r>
            <a:r>
              <a:rPr lang="en-US" sz="2000" dirty="0"/>
              <a:t> command is issued, the default DNS server configured for your host is displayed.  </a:t>
            </a:r>
          </a:p>
          <a:p>
            <a:pPr marL="433387" lvl="1" indent="-342900" algn="just">
              <a:buFont typeface="Courier New" panose="02070309020205020404" pitchFamily="49" charset="0"/>
              <a:buChar char="o"/>
            </a:pPr>
            <a:r>
              <a:rPr lang="en-US" sz="2000" dirty="0"/>
              <a:t>The name of a host or domain can be entered at the </a:t>
            </a:r>
            <a:r>
              <a:rPr lang="en-US" sz="2000" dirty="0" err="1"/>
              <a:t>nslookup</a:t>
            </a:r>
            <a:r>
              <a:rPr lang="en-US" sz="2000" dirty="0"/>
              <a:t> prompt.</a:t>
            </a:r>
          </a:p>
          <a:p>
            <a:pPr>
              <a:lnSpc>
                <a:spcPct val="85000"/>
              </a:lnSpc>
              <a:spcBef>
                <a:spcPct val="30000"/>
              </a:spcBef>
              <a:buFont typeface="Arial" panose="020B0604020202020204" pitchFamily="34" charset="0"/>
              <a:buChar char="•"/>
            </a:pPr>
            <a:endParaRPr lang="en-US" sz="1800" dirty="0"/>
          </a:p>
          <a:p>
            <a:pPr marL="433387" lvl="1" indent="-342900" algn="just">
              <a:buFont typeface="Courier New" panose="02070309020205020404" pitchFamily="49" charset="0"/>
              <a:buChar char="o"/>
            </a:pPr>
            <a:endParaRPr lang="en-US" sz="2000" dirty="0"/>
          </a:p>
          <a:p>
            <a:pPr>
              <a:lnSpc>
                <a:spcPct val="85000"/>
              </a:lnSpc>
              <a:spcBef>
                <a:spcPct val="30000"/>
              </a:spcBef>
              <a:buFont typeface="Arial" panose="020B0604020202020204" pitchFamily="34" charset="0"/>
              <a:buChar char="•"/>
            </a:pPr>
            <a:endParaRPr lang="en-US" sz="1300" dirty="0"/>
          </a:p>
          <a:p>
            <a:pPr marL="433387" lvl="1" indent="-342900" algn="just">
              <a:buFont typeface="Courier New" panose="02070309020205020404" pitchFamily="49" charset="0"/>
              <a:buChar char="o"/>
            </a:pPr>
            <a:endParaRPr lang="en-GB" sz="2000" dirty="0"/>
          </a:p>
        </p:txBody>
      </p:sp>
      <p:pic>
        <p:nvPicPr>
          <p:cNvPr id="5" name="Picture 4">
            <a:extLst>
              <a:ext uri="{FF2B5EF4-FFF2-40B4-BE49-F238E27FC236}">
                <a16:creationId xmlns:a16="http://schemas.microsoft.com/office/drawing/2014/main" id="{B4A64CEF-BE49-5E30-3AD5-77860D45576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41395" y="801891"/>
            <a:ext cx="4763043" cy="4171186"/>
          </a:xfrm>
          <a:prstGeom prst="rect">
            <a:avLst/>
          </a:prstGeom>
        </p:spPr>
      </p:pic>
    </p:spTree>
    <p:extLst>
      <p:ext uri="{BB962C8B-B14F-4D97-AF65-F5344CB8AC3E}">
        <p14:creationId xmlns:p14="http://schemas.microsoft.com/office/powerpoint/2010/main" val="2147556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0" y="0"/>
            <a:ext cx="8145462" cy="838200"/>
          </a:xfrm>
        </p:spPr>
        <p:txBody>
          <a:bodyPr>
            <a:normAutofit/>
          </a:bodyPr>
          <a:lstStyle/>
          <a:p>
            <a:r>
              <a:rPr lang="en-US" sz="3200" dirty="0">
                <a:solidFill>
                  <a:schemeClr val="accent1">
                    <a:lumMod val="50000"/>
                  </a:schemeClr>
                </a:solidFill>
              </a:rPr>
              <a:t>DHCPv4 Server and Client</a:t>
            </a:r>
          </a:p>
        </p:txBody>
      </p:sp>
      <p:sp>
        <p:nvSpPr>
          <p:cNvPr id="2" name="Content Placeholder 1"/>
          <p:cNvSpPr>
            <a:spLocks noGrp="1"/>
          </p:cNvSpPr>
          <p:nvPr>
            <p:ph idx="1"/>
          </p:nvPr>
        </p:nvSpPr>
        <p:spPr>
          <a:xfrm>
            <a:off x="204786" y="764265"/>
            <a:ext cx="11840457" cy="4702037"/>
          </a:xfrm>
        </p:spPr>
        <p:txBody>
          <a:bodyPr>
            <a:normAutofit/>
          </a:bodyPr>
          <a:lstStyle/>
          <a:p>
            <a:pPr algn="just">
              <a:lnSpc>
                <a:spcPct val="100000"/>
              </a:lnSpc>
              <a:buFont typeface="Courier New" panose="02070309020205020404" pitchFamily="49" charset="0"/>
              <a:buChar char="o"/>
            </a:pPr>
            <a:r>
              <a:rPr lang="en-US" sz="2000" i="1" dirty="0">
                <a:solidFill>
                  <a:schemeClr val="tx2"/>
                </a:solidFill>
              </a:rPr>
              <a:t>Dynamic Host Configuration Protocol v4 (DHCPv4) </a:t>
            </a:r>
            <a:r>
              <a:rPr lang="en-US" sz="2000" b="1" i="1" dirty="0">
                <a:solidFill>
                  <a:srgbClr val="FF0000"/>
                </a:solidFill>
              </a:rPr>
              <a:t>assigns IPv4 addresses and other network configuration information dynamically</a:t>
            </a:r>
            <a:r>
              <a:rPr lang="en-US" sz="2000" i="1" dirty="0">
                <a:solidFill>
                  <a:schemeClr val="tx2"/>
                </a:solidFill>
              </a:rPr>
              <a:t>. </a:t>
            </a:r>
          </a:p>
          <a:p>
            <a:pPr algn="just">
              <a:lnSpc>
                <a:spcPct val="100000"/>
              </a:lnSpc>
              <a:buFont typeface="Courier New" panose="02070309020205020404" pitchFamily="49" charset="0"/>
              <a:buChar char="o"/>
            </a:pPr>
            <a:r>
              <a:rPr lang="en-US" sz="2000" i="1" dirty="0">
                <a:solidFill>
                  <a:schemeClr val="tx2"/>
                </a:solidFill>
              </a:rPr>
              <a:t>Because desktop clients typically make up the bulk of network nodes, DHCPv4 is an extremely useful and timesaving tool for network administrators.</a:t>
            </a:r>
          </a:p>
          <a:p>
            <a:pPr algn="just">
              <a:lnSpc>
                <a:spcPct val="100000"/>
              </a:lnSpc>
              <a:buFont typeface="Courier New" panose="02070309020205020404" pitchFamily="49" charset="0"/>
              <a:buChar char="o"/>
            </a:pPr>
            <a:r>
              <a:rPr lang="en-US" sz="2000" i="1" dirty="0">
                <a:solidFill>
                  <a:schemeClr val="tx2"/>
                </a:solidFill>
              </a:rPr>
              <a:t>A </a:t>
            </a:r>
            <a:r>
              <a:rPr lang="en-US" sz="2000" b="1" i="1" dirty="0">
                <a:solidFill>
                  <a:srgbClr val="FF0000"/>
                </a:solidFill>
              </a:rPr>
              <a:t>dedicated DHCPv4 server is scalable and relatively easy to manage</a:t>
            </a:r>
            <a:r>
              <a:rPr lang="en-US" sz="2000" i="1" dirty="0">
                <a:solidFill>
                  <a:schemeClr val="tx2"/>
                </a:solidFill>
              </a:rPr>
              <a:t>. However, in a small branch or SOHO location, a </a:t>
            </a:r>
            <a:r>
              <a:rPr lang="en-US" sz="2000" b="1" i="1" dirty="0">
                <a:solidFill>
                  <a:srgbClr val="00B050"/>
                </a:solidFill>
              </a:rPr>
              <a:t>Cisco router can be configured to provide DHCPv4 services without the need for a dedicated server</a:t>
            </a:r>
            <a:r>
              <a:rPr lang="en-US" sz="2000" i="1" dirty="0">
                <a:solidFill>
                  <a:schemeClr val="tx2"/>
                </a:solidFill>
              </a:rPr>
              <a:t>. </a:t>
            </a:r>
            <a:r>
              <a:rPr lang="en-US" sz="2000" b="1" i="1" dirty="0">
                <a:effectLst>
                  <a:outerShdw blurRad="38100" dist="38100" dir="2700000" algn="tl">
                    <a:srgbClr val="000000">
                      <a:alpha val="43137"/>
                    </a:srgbClr>
                  </a:outerShdw>
                </a:effectLst>
              </a:rPr>
              <a:t>Cisco IOS software supports an optional, full-featured DHCPv4 server</a:t>
            </a:r>
            <a:r>
              <a:rPr lang="en-US" sz="2000" i="1" dirty="0">
                <a:solidFill>
                  <a:schemeClr val="tx2"/>
                </a:solidFill>
              </a:rPr>
              <a:t>.</a:t>
            </a:r>
          </a:p>
          <a:p>
            <a:pPr algn="just">
              <a:lnSpc>
                <a:spcPct val="100000"/>
              </a:lnSpc>
              <a:buFont typeface="Courier New" panose="02070309020205020404" pitchFamily="49" charset="0"/>
              <a:buChar char="o"/>
            </a:pPr>
            <a:r>
              <a:rPr lang="en-US" sz="2000" i="1" dirty="0">
                <a:solidFill>
                  <a:schemeClr val="tx2"/>
                </a:solidFill>
              </a:rPr>
              <a:t>The DHCPv4 server </a:t>
            </a:r>
            <a:r>
              <a:rPr lang="en-US" sz="2000" b="1" i="1" dirty="0">
                <a:solidFill>
                  <a:srgbClr val="FF0000"/>
                </a:solidFill>
              </a:rPr>
              <a:t>dynamically assigns, or leases, an IPv4 address from a pool of addresses for a limited period of time chosen by the server, or until the client no longer needs the address</a:t>
            </a:r>
            <a:r>
              <a:rPr lang="en-US" sz="2000" i="1" dirty="0">
                <a:solidFill>
                  <a:schemeClr val="tx2"/>
                </a:solidFill>
              </a:rPr>
              <a:t>.</a:t>
            </a:r>
          </a:p>
          <a:p>
            <a:pPr algn="just">
              <a:lnSpc>
                <a:spcPct val="100000"/>
              </a:lnSpc>
              <a:buFont typeface="Courier New" panose="02070309020205020404" pitchFamily="49" charset="0"/>
              <a:buChar char="o"/>
            </a:pPr>
            <a:r>
              <a:rPr lang="en-US" sz="2000" i="1" dirty="0">
                <a:solidFill>
                  <a:schemeClr val="tx2"/>
                </a:solidFill>
              </a:rPr>
              <a:t>Clients lease the information from the server for an administratively defined period. Administrators configure DHCPv4 servers to set the leases to time out at different intervals. The lease is typically anywhere from 24 hours to a week or more. When the lease expires, the client must ask for another address, although the client is typically reassigned the same address.</a:t>
            </a:r>
          </a:p>
          <a:p>
            <a:pPr algn="just">
              <a:lnSpc>
                <a:spcPct val="100000"/>
              </a:lnSpc>
              <a:buFont typeface="Courier New" panose="02070309020205020404" pitchFamily="49" charset="0"/>
              <a:buChar char="o"/>
            </a:pPr>
            <a:endParaRPr lang="en-US" sz="2000" i="1" dirty="0">
              <a:solidFill>
                <a:schemeClr val="tx2"/>
              </a:solidFill>
            </a:endParaRPr>
          </a:p>
          <a:p>
            <a:pPr>
              <a:buFont typeface="Courier New" panose="02070309020205020404" pitchFamily="49" charset="0"/>
              <a:buChar char="o"/>
            </a:pPr>
            <a:endParaRPr lang="en-US" sz="2400" dirty="0"/>
          </a:p>
        </p:txBody>
      </p:sp>
    </p:spTree>
    <p:extLst>
      <p:ext uri="{BB962C8B-B14F-4D97-AF65-F5344CB8AC3E}">
        <p14:creationId xmlns:p14="http://schemas.microsoft.com/office/powerpoint/2010/main" val="2332118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230356" cy="582803"/>
          </a:xfrm>
        </p:spPr>
        <p:txBody>
          <a:bodyPr>
            <a:normAutofit/>
          </a:bodyPr>
          <a:lstStyle/>
          <a:p>
            <a:r>
              <a:rPr lang="en-US" sz="3200" dirty="0">
                <a:solidFill>
                  <a:schemeClr val="accent1">
                    <a:lumMod val="50000"/>
                  </a:schemeClr>
                </a:solidFill>
                <a:ea typeface="ＭＳ Ｐゴシック" pitchFamily="34" charset="-128"/>
              </a:rPr>
              <a:t>DHCPv4 Operation</a:t>
            </a:r>
            <a:endParaRPr lang="en-US" sz="60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3607" y="665487"/>
            <a:ext cx="6191034" cy="4455952"/>
          </a:xfrm>
        </p:spPr>
        <p:txBody>
          <a:bodyPr/>
          <a:lstStyle/>
          <a:p>
            <a:pPr marL="285750" indent="-285750" algn="just">
              <a:buFont typeface="Courier New" panose="02070309020205020404" pitchFamily="49" charset="0"/>
              <a:buChar char="o"/>
            </a:pPr>
            <a:r>
              <a:rPr lang="en-US" sz="1800" dirty="0">
                <a:solidFill>
                  <a:srgbClr val="000000"/>
                </a:solidFill>
              </a:rPr>
              <a:t>DHCPv4 works in a client/server mode. When a client communicates with a DHCPv4 server, the server assigns or leases an IPv4 address to that client. </a:t>
            </a:r>
          </a:p>
          <a:p>
            <a:pPr marL="285750" indent="-285750" algn="just">
              <a:buFont typeface="Courier New" panose="02070309020205020404" pitchFamily="49" charset="0"/>
              <a:buChar char="o"/>
            </a:pPr>
            <a:r>
              <a:rPr lang="en-US" sz="1800" dirty="0">
                <a:solidFill>
                  <a:srgbClr val="000000"/>
                </a:solidFill>
              </a:rPr>
              <a:t>The client connects to the network with that leased IPv4 address until the lease expires. The client must contact the DHCP server periodically to extend the lease. </a:t>
            </a:r>
          </a:p>
          <a:p>
            <a:pPr marL="285750" indent="-285750" algn="just">
              <a:buFont typeface="Courier New" panose="02070309020205020404" pitchFamily="49" charset="0"/>
              <a:buChar char="o"/>
            </a:pPr>
            <a:r>
              <a:rPr lang="en-US" sz="1800" dirty="0">
                <a:solidFill>
                  <a:srgbClr val="000000"/>
                </a:solidFill>
              </a:rPr>
              <a:t>This lease mechanism ensures that clients that move or power off do not keep addresses that they no longer need. </a:t>
            </a:r>
          </a:p>
          <a:p>
            <a:pPr marL="285750" indent="-285750" algn="just">
              <a:buFont typeface="Courier New" panose="02070309020205020404" pitchFamily="49" charset="0"/>
              <a:buChar char="o"/>
            </a:pPr>
            <a:r>
              <a:rPr lang="en-US" sz="1800" dirty="0">
                <a:solidFill>
                  <a:srgbClr val="000000"/>
                </a:solidFill>
              </a:rPr>
              <a:t>When a lease expires, the DHCP server returns the address to the pool where it can be reallocated, as necessary.</a:t>
            </a:r>
          </a:p>
          <a:p>
            <a:pPr marL="285750" indent="-285750" algn="just">
              <a:buFont typeface="Courier New" panose="02070309020205020404" pitchFamily="49" charset="0"/>
              <a:buChar char="o"/>
            </a:pPr>
            <a:endParaRPr lang="en-US" sz="1800" dirty="0">
              <a:solidFill>
                <a:srgbClr val="000000"/>
              </a:solidFill>
            </a:endParaRPr>
          </a:p>
        </p:txBody>
      </p:sp>
      <p:pic>
        <p:nvPicPr>
          <p:cNvPr id="7" name="Content Placeholder 5">
            <a:extLst>
              <a:ext uri="{FF2B5EF4-FFF2-40B4-BE49-F238E27FC236}">
                <a16:creationId xmlns:a16="http://schemas.microsoft.com/office/drawing/2014/main" id="{9DFE38AE-DC1B-4EDF-BB8C-B08DDC406D04}"/>
              </a:ext>
            </a:extLst>
          </p:cNvPr>
          <p:cNvPicPr>
            <a:picLocks noChangeAspect="1"/>
          </p:cNvPicPr>
          <p:nvPr/>
        </p:nvPicPr>
        <p:blipFill>
          <a:blip r:embed="rId4"/>
          <a:stretch>
            <a:fillRect/>
          </a:stretch>
        </p:blipFill>
        <p:spPr>
          <a:xfrm>
            <a:off x="6538248" y="1756391"/>
            <a:ext cx="5653752" cy="3917707"/>
          </a:xfrm>
          <a:prstGeom prst="rect">
            <a:avLst/>
          </a:prstGeom>
        </p:spPr>
      </p:pic>
      <p:sp>
        <p:nvSpPr>
          <p:cNvPr id="8" name="TextBox 7">
            <a:extLst>
              <a:ext uri="{FF2B5EF4-FFF2-40B4-BE49-F238E27FC236}">
                <a16:creationId xmlns:a16="http://schemas.microsoft.com/office/drawing/2014/main" id="{26DE3629-4B08-48D6-908E-584C8791D437}"/>
              </a:ext>
            </a:extLst>
          </p:cNvPr>
          <p:cNvSpPr txBox="1"/>
          <p:nvPr/>
        </p:nvSpPr>
        <p:spPr>
          <a:xfrm>
            <a:off x="442248" y="3804959"/>
            <a:ext cx="5922393" cy="1754326"/>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r>
              <a:rPr lang="en-US" sz="1800" dirty="0">
                <a:solidFill>
                  <a:srgbClr val="000000"/>
                </a:solidFill>
              </a:rPr>
              <a:t>When the client boots (or otherwise wants to join a network), it begins a four-step process to obtain a lease:</a:t>
            </a:r>
          </a:p>
          <a:p>
            <a:pPr marL="228600" indent="-228600">
              <a:buFont typeface="+mj-lt"/>
              <a:buAutoNum type="arabicPeriod"/>
            </a:pPr>
            <a:r>
              <a:rPr lang="en-US" sz="1800" dirty="0">
                <a:solidFill>
                  <a:srgbClr val="000000"/>
                </a:solidFill>
              </a:rPr>
              <a:t>DHCP Discover (DHCPDISCOVER) </a:t>
            </a:r>
          </a:p>
          <a:p>
            <a:pPr marL="228600" indent="-228600">
              <a:buFont typeface="+mj-lt"/>
              <a:buAutoNum type="arabicPeriod"/>
            </a:pPr>
            <a:r>
              <a:rPr lang="en-US" sz="1800" dirty="0">
                <a:solidFill>
                  <a:srgbClr val="000000"/>
                </a:solidFill>
              </a:rPr>
              <a:t>DHCP Offer (DHCPOFFER)</a:t>
            </a:r>
          </a:p>
          <a:p>
            <a:pPr marL="228600" indent="-228600">
              <a:buFont typeface="+mj-lt"/>
              <a:buAutoNum type="arabicPeriod"/>
            </a:pPr>
            <a:r>
              <a:rPr lang="en-US" sz="1800" dirty="0">
                <a:solidFill>
                  <a:srgbClr val="000000"/>
                </a:solidFill>
              </a:rPr>
              <a:t>DHCP Request (DHCPREQUEST)</a:t>
            </a:r>
          </a:p>
          <a:p>
            <a:pPr marL="228600" indent="-228600">
              <a:buFont typeface="+mj-lt"/>
              <a:buAutoNum type="arabicPeriod"/>
            </a:pPr>
            <a:r>
              <a:rPr lang="en-US" sz="1800" dirty="0">
                <a:solidFill>
                  <a:srgbClr val="000000"/>
                </a:solidFill>
              </a:rPr>
              <a:t>DHCP Acknowledgment (DHCPACK)</a:t>
            </a:r>
          </a:p>
        </p:txBody>
      </p:sp>
    </p:spTree>
    <p:custDataLst>
      <p:tags r:id="rId1"/>
    </p:custDataLst>
    <p:extLst>
      <p:ext uri="{BB962C8B-B14F-4D97-AF65-F5344CB8AC3E}">
        <p14:creationId xmlns:p14="http://schemas.microsoft.com/office/powerpoint/2010/main" val="28440178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230356" cy="582803"/>
          </a:xfrm>
        </p:spPr>
        <p:txBody>
          <a:bodyPr>
            <a:normAutofit/>
          </a:bodyPr>
          <a:lstStyle/>
          <a:p>
            <a:r>
              <a:rPr lang="en-US" sz="3200" dirty="0">
                <a:solidFill>
                  <a:schemeClr val="accent1">
                    <a:lumMod val="50000"/>
                  </a:schemeClr>
                </a:solidFill>
                <a:ea typeface="ＭＳ Ｐゴシック" pitchFamily="34" charset="-128"/>
              </a:rPr>
              <a:t>DHCPv4 Operation</a:t>
            </a:r>
            <a:endParaRPr lang="en-US" sz="6000"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173607" y="665487"/>
            <a:ext cx="6191034" cy="4455952"/>
          </a:xfrm>
        </p:spPr>
        <p:txBody>
          <a:bodyPr/>
          <a:lstStyle/>
          <a:p>
            <a:pPr marL="285750" indent="-285750" algn="just">
              <a:buFont typeface="Courier New" panose="02070309020205020404" pitchFamily="49" charset="0"/>
              <a:buChar char="o"/>
            </a:pPr>
            <a:r>
              <a:rPr lang="en-US" sz="1800" dirty="0">
                <a:solidFill>
                  <a:srgbClr val="000000"/>
                </a:solidFill>
              </a:rPr>
              <a:t>Prior to lease expiration, the </a:t>
            </a:r>
            <a:r>
              <a:rPr lang="en-US" sz="1800" b="1" i="1" dirty="0">
                <a:solidFill>
                  <a:srgbClr val="000000"/>
                </a:solidFill>
              </a:rPr>
              <a:t>client begins a two-step process to renew the lease </a:t>
            </a:r>
            <a:r>
              <a:rPr lang="en-US" sz="1800" dirty="0">
                <a:solidFill>
                  <a:srgbClr val="000000"/>
                </a:solidFill>
              </a:rPr>
              <a:t>with the DHCPv4 server.</a:t>
            </a:r>
          </a:p>
          <a:p>
            <a:pPr marL="0" indent="0" algn="just"/>
            <a:r>
              <a:rPr lang="en-US" sz="1800" b="1" dirty="0">
                <a:solidFill>
                  <a:srgbClr val="000000"/>
                </a:solidFill>
              </a:rPr>
              <a:t>1. DHCP Request (DHCPREQUEST)</a:t>
            </a:r>
          </a:p>
          <a:p>
            <a:pPr marL="685860" lvl="1" indent="-285750" algn="just">
              <a:buFont typeface="Courier New" panose="02070309020205020404" pitchFamily="49" charset="0"/>
              <a:buChar char="o"/>
            </a:pPr>
            <a:r>
              <a:rPr lang="en-US" sz="1800" dirty="0">
                <a:solidFill>
                  <a:srgbClr val="000000"/>
                </a:solidFill>
              </a:rPr>
              <a:t>Before the lease expires, the client sends a DHCPREQUEST message directly to the DHCPv4 server that originally offered the IPv4 address. If a DHCPACK is not received within a specified amount of time, the client broadcasts another DHCPREQUEST so that one of the other DHCPv4 servers can extend the lease.</a:t>
            </a:r>
          </a:p>
          <a:p>
            <a:pPr marL="285750" indent="-285750" algn="just">
              <a:buFont typeface="Courier New" panose="02070309020205020404" pitchFamily="49" charset="0"/>
              <a:buChar char="o"/>
            </a:pPr>
            <a:endParaRPr lang="en-US" sz="1800" dirty="0">
              <a:solidFill>
                <a:srgbClr val="000000"/>
              </a:solidFill>
            </a:endParaRPr>
          </a:p>
          <a:p>
            <a:pPr marL="0" indent="0" algn="just"/>
            <a:r>
              <a:rPr lang="en-US" sz="1800" b="1" dirty="0">
                <a:solidFill>
                  <a:srgbClr val="000000"/>
                </a:solidFill>
              </a:rPr>
              <a:t>2. DHCP Acknowledgment (DHCPACK)</a:t>
            </a:r>
          </a:p>
          <a:p>
            <a:pPr marL="685860" lvl="1" indent="-285750" algn="just">
              <a:buFont typeface="Courier New" panose="02070309020205020404" pitchFamily="49" charset="0"/>
              <a:buChar char="o"/>
            </a:pPr>
            <a:r>
              <a:rPr lang="en-US" sz="1800" dirty="0">
                <a:solidFill>
                  <a:srgbClr val="000000"/>
                </a:solidFill>
              </a:rPr>
              <a:t>On receiving the DHCPREQUEST message, the server verifies the lease information by returning a DHCPACK.</a:t>
            </a:r>
          </a:p>
          <a:p>
            <a:pPr marL="285750" indent="-285750" algn="just">
              <a:buFont typeface="Courier New" panose="02070309020205020404" pitchFamily="49" charset="0"/>
              <a:buChar char="o"/>
            </a:pPr>
            <a:endParaRPr lang="en-US" sz="1800" dirty="0">
              <a:solidFill>
                <a:srgbClr val="000000"/>
              </a:solidFill>
            </a:endParaRPr>
          </a:p>
          <a:p>
            <a:pPr marL="285750" indent="-285750" algn="just">
              <a:buFont typeface="Courier New" panose="02070309020205020404" pitchFamily="49" charset="0"/>
              <a:buChar char="o"/>
            </a:pPr>
            <a:endParaRPr lang="en-US" sz="1800" dirty="0">
              <a:solidFill>
                <a:srgbClr val="000000"/>
              </a:solidFill>
            </a:endParaRPr>
          </a:p>
        </p:txBody>
      </p:sp>
      <p:pic>
        <p:nvPicPr>
          <p:cNvPr id="7" name="Content Placeholder 5">
            <a:extLst>
              <a:ext uri="{FF2B5EF4-FFF2-40B4-BE49-F238E27FC236}">
                <a16:creationId xmlns:a16="http://schemas.microsoft.com/office/drawing/2014/main" id="{9DFE38AE-DC1B-4EDF-BB8C-B08DDC406D04}"/>
              </a:ext>
            </a:extLst>
          </p:cNvPr>
          <p:cNvPicPr>
            <a:picLocks noChangeAspect="1"/>
          </p:cNvPicPr>
          <p:nvPr/>
        </p:nvPicPr>
        <p:blipFill>
          <a:blip r:embed="rId4"/>
          <a:stretch>
            <a:fillRect/>
          </a:stretch>
        </p:blipFill>
        <p:spPr>
          <a:xfrm>
            <a:off x="8038680" y="3555346"/>
            <a:ext cx="2795117" cy="1936846"/>
          </a:xfrm>
          <a:prstGeom prst="rect">
            <a:avLst/>
          </a:prstGeom>
        </p:spPr>
      </p:pic>
      <p:pic>
        <p:nvPicPr>
          <p:cNvPr id="9" name="Content Placeholder 4">
            <a:extLst>
              <a:ext uri="{FF2B5EF4-FFF2-40B4-BE49-F238E27FC236}">
                <a16:creationId xmlns:a16="http://schemas.microsoft.com/office/drawing/2014/main" id="{BDB330AC-ED32-403D-988E-EEA33D255896}"/>
              </a:ext>
            </a:extLst>
          </p:cNvPr>
          <p:cNvPicPr>
            <a:picLocks noChangeAspect="1"/>
          </p:cNvPicPr>
          <p:nvPr/>
        </p:nvPicPr>
        <p:blipFill>
          <a:blip r:embed="rId5"/>
          <a:stretch>
            <a:fillRect/>
          </a:stretch>
        </p:blipFill>
        <p:spPr>
          <a:xfrm>
            <a:off x="6409108" y="495992"/>
            <a:ext cx="5609285" cy="2320363"/>
          </a:xfrm>
          <a:prstGeom prst="rect">
            <a:avLst/>
          </a:prstGeom>
        </p:spPr>
      </p:pic>
      <p:sp>
        <p:nvSpPr>
          <p:cNvPr id="10" name="TextBox 9">
            <a:extLst>
              <a:ext uri="{FF2B5EF4-FFF2-40B4-BE49-F238E27FC236}">
                <a16:creationId xmlns:a16="http://schemas.microsoft.com/office/drawing/2014/main" id="{DFF91F92-A0DE-458D-A2AF-ED7BB59A9C26}"/>
              </a:ext>
            </a:extLst>
          </p:cNvPr>
          <p:cNvSpPr txBox="1"/>
          <p:nvPr/>
        </p:nvSpPr>
        <p:spPr>
          <a:xfrm>
            <a:off x="6409107" y="2893463"/>
            <a:ext cx="5609286" cy="584775"/>
          </a:xfrm>
          <a:prstGeom prst="rect">
            <a:avLst/>
          </a:prstGeom>
          <a:noFill/>
        </p:spPr>
        <p:txBody>
          <a:bodyPr wrap="square">
            <a:spAutoFit/>
          </a:bodyPr>
          <a:lstStyle/>
          <a:p>
            <a:pPr algn="just"/>
            <a:r>
              <a:rPr lang="en-US" sz="1600" b="1" i="1" dirty="0">
                <a:solidFill>
                  <a:srgbClr val="FF0000"/>
                </a:solidFill>
              </a:rPr>
              <a:t>Note: These messages (primarily the DHCPOFFER and DHCPACK) can be sent as unicast or broadcast according to IETF RFC 2131.</a:t>
            </a:r>
          </a:p>
        </p:txBody>
      </p:sp>
    </p:spTree>
    <p:custDataLst>
      <p:tags r:id="rId1"/>
    </p:custDataLst>
    <p:extLst>
      <p:ext uri="{BB962C8B-B14F-4D97-AF65-F5344CB8AC3E}">
        <p14:creationId xmlns:p14="http://schemas.microsoft.com/office/powerpoint/2010/main" val="4154100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grpSp>
        <p:nvGrpSpPr>
          <p:cNvPr id="24" name="Group 23"/>
          <p:cNvGrpSpPr/>
          <p:nvPr/>
        </p:nvGrpSpPr>
        <p:grpSpPr>
          <a:xfrm>
            <a:off x="1219089" y="1756950"/>
            <a:ext cx="9349981" cy="3258221"/>
            <a:chOff x="415349" y="1558927"/>
            <a:chExt cx="9349981" cy="3258221"/>
          </a:xfrm>
        </p:grpSpPr>
        <p:sp>
          <p:nvSpPr>
            <p:cNvPr id="8" name="Rectangle 1029"/>
            <p:cNvSpPr>
              <a:spLocks noChangeArrowheads="1"/>
            </p:cNvSpPr>
            <p:nvPr/>
          </p:nvSpPr>
          <p:spPr bwMode="auto">
            <a:xfrm>
              <a:off x="415349" y="1603375"/>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Client Boot</a:t>
              </a:r>
            </a:p>
          </p:txBody>
        </p:sp>
        <p:sp>
          <p:nvSpPr>
            <p:cNvPr id="9" name="Rectangle 1030"/>
            <p:cNvSpPr>
              <a:spLocks noChangeArrowheads="1"/>
            </p:cNvSpPr>
            <p:nvPr/>
          </p:nvSpPr>
          <p:spPr bwMode="auto">
            <a:xfrm>
              <a:off x="4055439" y="1558927"/>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Initialisation state</a:t>
              </a:r>
            </a:p>
          </p:txBody>
        </p:sp>
        <p:sp>
          <p:nvSpPr>
            <p:cNvPr id="10" name="Rectangle 1031"/>
            <p:cNvSpPr>
              <a:spLocks noChangeArrowheads="1"/>
            </p:cNvSpPr>
            <p:nvPr/>
          </p:nvSpPr>
          <p:spPr bwMode="auto">
            <a:xfrm>
              <a:off x="4055439" y="2872583"/>
              <a:ext cx="2095500" cy="63658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Select</a:t>
              </a:r>
            </a:p>
          </p:txBody>
        </p:sp>
        <p:sp>
          <p:nvSpPr>
            <p:cNvPr id="11" name="Rectangle 1032"/>
            <p:cNvSpPr>
              <a:spLocks noChangeArrowheads="1"/>
            </p:cNvSpPr>
            <p:nvPr/>
          </p:nvSpPr>
          <p:spPr bwMode="auto">
            <a:xfrm>
              <a:off x="4055439"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Request</a:t>
              </a:r>
            </a:p>
          </p:txBody>
        </p:sp>
        <p:sp>
          <p:nvSpPr>
            <p:cNvPr id="12" name="Rectangle 1033"/>
            <p:cNvSpPr>
              <a:spLocks noChangeArrowheads="1"/>
            </p:cNvSpPr>
            <p:nvPr/>
          </p:nvSpPr>
          <p:spPr bwMode="auto">
            <a:xfrm>
              <a:off x="7669830" y="4180560"/>
              <a:ext cx="2095500" cy="63658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Bound</a:t>
              </a:r>
            </a:p>
          </p:txBody>
        </p:sp>
        <p:sp>
          <p:nvSpPr>
            <p:cNvPr id="13" name="Line 1034"/>
            <p:cNvSpPr>
              <a:spLocks noChangeShapeType="1"/>
            </p:cNvSpPr>
            <p:nvPr/>
          </p:nvSpPr>
          <p:spPr bwMode="auto">
            <a:xfrm>
              <a:off x="5107578" y="2239963"/>
              <a:ext cx="0" cy="58578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4" name="Line 1035"/>
            <p:cNvSpPr>
              <a:spLocks noChangeShapeType="1"/>
            </p:cNvSpPr>
            <p:nvPr/>
          </p:nvSpPr>
          <p:spPr bwMode="auto">
            <a:xfrm>
              <a:off x="5125587" y="3562290"/>
              <a:ext cx="0" cy="56515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5" name="Line 1036"/>
            <p:cNvSpPr>
              <a:spLocks noChangeShapeType="1"/>
            </p:cNvSpPr>
            <p:nvPr/>
          </p:nvSpPr>
          <p:spPr bwMode="auto">
            <a:xfrm>
              <a:off x="3283144" y="3190875"/>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17" name="Text Box 1038"/>
            <p:cNvSpPr txBox="1">
              <a:spLocks noChangeArrowheads="1"/>
            </p:cNvSpPr>
            <p:nvPr/>
          </p:nvSpPr>
          <p:spPr bwMode="auto">
            <a:xfrm>
              <a:off x="5843680" y="2348587"/>
              <a:ext cx="19415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Discover</a:t>
              </a:r>
            </a:p>
          </p:txBody>
        </p:sp>
        <p:sp>
          <p:nvSpPr>
            <p:cNvPr id="18" name="Text Box 1039"/>
            <p:cNvSpPr txBox="1">
              <a:spLocks noChangeArrowheads="1"/>
            </p:cNvSpPr>
            <p:nvPr/>
          </p:nvSpPr>
          <p:spPr bwMode="auto">
            <a:xfrm>
              <a:off x="5843680" y="3666321"/>
              <a:ext cx="19939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DHCP Request</a:t>
              </a:r>
            </a:p>
          </p:txBody>
        </p:sp>
        <p:sp>
          <p:nvSpPr>
            <p:cNvPr id="19" name="Text Box 1040"/>
            <p:cNvSpPr txBox="1">
              <a:spLocks noChangeArrowheads="1"/>
            </p:cNvSpPr>
            <p:nvPr/>
          </p:nvSpPr>
          <p:spPr bwMode="auto">
            <a:xfrm>
              <a:off x="1784543" y="4146553"/>
              <a:ext cx="1401763"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spcBef>
                  <a:spcPct val="50000"/>
                </a:spcBef>
              </a:pPr>
              <a:r>
                <a:rPr lang="en-GB" altLang="en-US" dirty="0"/>
                <a:t>Receives DHCP </a:t>
              </a:r>
              <a:r>
                <a:rPr lang="en-GB" altLang="en-US" dirty="0" err="1"/>
                <a:t>Ack</a:t>
              </a:r>
              <a:endParaRPr lang="en-GB" altLang="en-US" dirty="0"/>
            </a:p>
          </p:txBody>
        </p:sp>
        <p:sp>
          <p:nvSpPr>
            <p:cNvPr id="20" name="Line 1041"/>
            <p:cNvSpPr>
              <a:spLocks noChangeShapeType="1"/>
            </p:cNvSpPr>
            <p:nvPr/>
          </p:nvSpPr>
          <p:spPr bwMode="auto">
            <a:xfrm>
              <a:off x="2616394" y="1835889"/>
              <a:ext cx="13335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Text Box 1042"/>
            <p:cNvSpPr txBox="1">
              <a:spLocks noChangeArrowheads="1"/>
            </p:cNvSpPr>
            <p:nvPr/>
          </p:nvSpPr>
          <p:spPr bwMode="auto">
            <a:xfrm>
              <a:off x="1687706" y="2872583"/>
              <a:ext cx="159543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Receives DHCP Offer</a:t>
              </a:r>
              <a:endParaRPr lang="en-US" altLang="en-US" dirty="0"/>
            </a:p>
          </p:txBody>
        </p:sp>
        <p:sp>
          <p:nvSpPr>
            <p:cNvPr id="22" name="Line 1044"/>
            <p:cNvSpPr>
              <a:spLocks noChangeShapeType="1"/>
            </p:cNvSpPr>
            <p:nvPr/>
          </p:nvSpPr>
          <p:spPr bwMode="auto">
            <a:xfrm>
              <a:off x="6276178" y="4498854"/>
              <a:ext cx="1268413"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036"/>
            <p:cNvSpPr>
              <a:spLocks noChangeShapeType="1"/>
            </p:cNvSpPr>
            <p:nvPr/>
          </p:nvSpPr>
          <p:spPr bwMode="auto">
            <a:xfrm>
              <a:off x="3281414" y="4466440"/>
              <a:ext cx="549182" cy="788"/>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grpSp>
    </p:spTree>
    <p:extLst>
      <p:ext uri="{BB962C8B-B14F-4D97-AF65-F5344CB8AC3E}">
        <p14:creationId xmlns:p14="http://schemas.microsoft.com/office/powerpoint/2010/main" val="2328740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5"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26029"/>
          <a:stretch/>
        </p:blipFill>
        <p:spPr>
          <a:xfrm>
            <a:off x="315783" y="1417638"/>
            <a:ext cx="7561262" cy="3742465"/>
          </a:xfrm>
          <a:prstGeom prst="rect">
            <a:avLst/>
          </a:prstGeom>
          <a:noFill/>
        </p:spPr>
      </p:pic>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l="30697" t="74812" r="22758"/>
          <a:stretch/>
        </p:blipFill>
        <p:spPr>
          <a:xfrm>
            <a:off x="8063022" y="3997170"/>
            <a:ext cx="3519378" cy="1274369"/>
          </a:xfrm>
          <a:prstGeom prst="rect">
            <a:avLst/>
          </a:prstGeom>
          <a:noFill/>
        </p:spPr>
      </p:pic>
    </p:spTree>
    <p:extLst>
      <p:ext uri="{BB962C8B-B14F-4D97-AF65-F5344CB8AC3E}">
        <p14:creationId xmlns:p14="http://schemas.microsoft.com/office/powerpoint/2010/main" val="10365352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4380615" cy="2613217"/>
          </a:xfrm>
        </p:spPr>
        <p:txBody>
          <a:bodyPr>
            <a:noAutofit/>
          </a:bodyPr>
          <a:lstStyle/>
          <a:p>
            <a:pPr marL="0" indent="0" algn="just">
              <a:spcBef>
                <a:spcPct val="50000"/>
              </a:spcBef>
              <a:buNone/>
            </a:pPr>
            <a:r>
              <a:rPr lang="en-US" altLang="en-US" dirty="0">
                <a:latin typeface="Times New Roman" charset="0"/>
                <a:cs typeface="Arial" charset="0"/>
              </a:rPr>
              <a:t>1- The DHCP client sends a directed IP broadcast with a DHCP request.</a:t>
            </a:r>
          </a:p>
          <a:p>
            <a:pPr marL="0" indent="0" algn="just">
              <a:spcBef>
                <a:spcPct val="50000"/>
              </a:spcBef>
              <a:buNone/>
            </a:pPr>
            <a:r>
              <a:rPr lang="en-US" altLang="en-US" dirty="0">
                <a:latin typeface="Times New Roman" charset="0"/>
                <a:cs typeface="Arial" charset="0"/>
              </a:rPr>
              <a:t>2- The server notes the </a:t>
            </a:r>
            <a:r>
              <a:rPr lang="en-US" altLang="en-US" b="1" dirty="0">
                <a:solidFill>
                  <a:schemeClr val="accent1"/>
                </a:solidFill>
                <a:latin typeface="Times New Roman" charset="0"/>
                <a:cs typeface="Arial" charset="0"/>
              </a:rPr>
              <a:t>blank address</a:t>
            </a:r>
            <a:r>
              <a:rPr lang="en-US" altLang="en-US" dirty="0">
                <a:latin typeface="Times New Roman" charset="0"/>
                <a:cs typeface="Arial" charset="0"/>
              </a:rPr>
              <a:t> field as well as the hardware address of the client.</a:t>
            </a:r>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94275" y="1656694"/>
            <a:ext cx="7239000"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196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3" y="1417638"/>
            <a:ext cx="5137136" cy="2613217"/>
          </a:xfrm>
        </p:spPr>
        <p:txBody>
          <a:bodyPr>
            <a:noAutofit/>
          </a:bodyPr>
          <a:lstStyle/>
          <a:p>
            <a:pPr marL="0" indent="0" algn="just" defTabSz="814388">
              <a:buNone/>
            </a:pPr>
            <a:r>
              <a:rPr lang="en-US" altLang="en-US" sz="2400" dirty="0">
                <a:latin typeface="Constantia" pitchFamily="18" charset="0"/>
              </a:rPr>
              <a:t>3- The DHCP server picks an IP address from the available pool for the segment, as well as the other segment and global parameters. The server adds these values to the appropriate fields of the DHCP packet.</a:t>
            </a:r>
          </a:p>
          <a:p>
            <a:pPr marL="0" indent="0" algn="just" defTabSz="814388">
              <a:buNone/>
            </a:pPr>
            <a:endParaRPr lang="en-US" altLang="en-US" sz="2400" dirty="0">
              <a:latin typeface="Constantia" pitchFamily="18" charset="0"/>
            </a:endParaRPr>
          </a:p>
          <a:p>
            <a:pPr marL="0" indent="0" algn="just" defTabSz="814388">
              <a:buNone/>
            </a:pPr>
            <a:r>
              <a:rPr lang="en-US" altLang="en-US" sz="2400" dirty="0">
                <a:latin typeface="Constantia" pitchFamily="18" charset="0"/>
              </a:rPr>
              <a:t>4- Using the hardware address of the client, it sends this frame back to the client.</a:t>
            </a:r>
          </a:p>
        </p:txBody>
      </p:sp>
      <p:pic>
        <p:nvPicPr>
          <p:cNvPr id="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44469" y="1935480"/>
            <a:ext cx="6432550" cy="2867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76007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pic>
        <p:nvPicPr>
          <p:cNvPr id="7"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b="35591"/>
          <a:stretch/>
        </p:blipFill>
        <p:spPr bwMode="auto">
          <a:xfrm>
            <a:off x="368432" y="1301695"/>
            <a:ext cx="6697663" cy="28875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p:cNvPicPr>
            <a:picLocks noChangeAspect="1" noChangeArrowheads="1"/>
          </p:cNvPicPr>
          <p:nvPr/>
        </p:nvPicPr>
        <p:blipFill rotWithShape="1">
          <a:blip r:embed="rId2">
            <a:extLst>
              <a:ext uri="{28A0092B-C50C-407E-A947-70E740481C1C}">
                <a14:useLocalDpi xmlns:a14="http://schemas.microsoft.com/office/drawing/2010/main" val="0"/>
              </a:ext>
            </a:extLst>
          </a:blip>
          <a:srcRect t="68678" r="4853"/>
          <a:stretch/>
        </p:blipFill>
        <p:spPr bwMode="auto">
          <a:xfrm>
            <a:off x="5727242" y="4274289"/>
            <a:ext cx="6372610" cy="1404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00459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 (Another Scenario)</a:t>
            </a:r>
            <a:endParaRPr lang="en-GB" dirty="0">
              <a:solidFill>
                <a:schemeClr val="accent1">
                  <a:lumMod val="50000"/>
                </a:schemeClr>
              </a:solidFill>
            </a:endParaRPr>
          </a:p>
        </p:txBody>
      </p:sp>
      <p:grpSp>
        <p:nvGrpSpPr>
          <p:cNvPr id="5" name="Group 3"/>
          <p:cNvGrpSpPr>
            <a:grpSpLocks/>
          </p:cNvGrpSpPr>
          <p:nvPr/>
        </p:nvGrpSpPr>
        <p:grpSpPr bwMode="auto">
          <a:xfrm>
            <a:off x="2546350" y="1316038"/>
            <a:ext cx="5869625" cy="4129593"/>
            <a:chOff x="644" y="829"/>
            <a:chExt cx="4385" cy="3035"/>
          </a:xfrm>
        </p:grpSpPr>
        <p:sp>
          <p:nvSpPr>
            <p:cNvPr id="6" name="Oval 4"/>
            <p:cNvSpPr>
              <a:spLocks noChangeArrowheads="1"/>
            </p:cNvSpPr>
            <p:nvPr/>
          </p:nvSpPr>
          <p:spPr bwMode="auto">
            <a:xfrm>
              <a:off x="1022" y="1314"/>
              <a:ext cx="3552" cy="1462"/>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9" name="Picture 5"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31" y="992"/>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16" y="2215"/>
              <a:ext cx="774" cy="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AutoShape 7"/>
            <p:cNvSpPr>
              <a:spLocks noChangeArrowheads="1"/>
            </p:cNvSpPr>
            <p:nvPr/>
          </p:nvSpPr>
          <p:spPr bwMode="auto">
            <a:xfrm>
              <a:off x="3856" y="2501"/>
              <a:ext cx="864" cy="226"/>
            </a:xfrm>
            <a:prstGeom prst="roundRect">
              <a:avLst>
                <a:gd name="adj" fmla="val 11060"/>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Server </a:t>
              </a:r>
            </a:p>
          </p:txBody>
        </p:sp>
        <p:pic>
          <p:nvPicPr>
            <p:cNvPr id="1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25" y="829"/>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9"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75" y="1986"/>
              <a:ext cx="653" cy="8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0"/>
            <p:cNvGrpSpPr>
              <a:grpSpLocks/>
            </p:cNvGrpSpPr>
            <p:nvPr/>
          </p:nvGrpSpPr>
          <p:grpSpPr bwMode="auto">
            <a:xfrm>
              <a:off x="3757" y="2801"/>
              <a:ext cx="648" cy="434"/>
              <a:chOff x="3603" y="2606"/>
              <a:chExt cx="648" cy="434"/>
            </a:xfrm>
          </p:grpSpPr>
          <p:pic>
            <p:nvPicPr>
              <p:cNvPr id="23" name="Picture 11" descr="Database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03" y="2606"/>
                <a:ext cx="648" cy="4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Text Box 12"/>
              <p:cNvSpPr txBox="1">
                <a:spLocks noChangeArrowheads="1"/>
              </p:cNvSpPr>
              <p:nvPr/>
            </p:nvSpPr>
            <p:spPr bwMode="auto">
              <a:xfrm>
                <a:off x="3614" y="2652"/>
                <a:ext cx="627" cy="3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a:t>
                </a:r>
              </a:p>
              <a:p>
                <a:r>
                  <a:rPr lang="en-US" altLang="en-US" sz="1400" dirty="0">
                    <a:latin typeface="Arial Narrow" panose="020B0606020202030204" pitchFamily="34" charset="0"/>
                  </a:rPr>
                  <a:t>Database</a:t>
                </a:r>
              </a:p>
            </p:txBody>
          </p:sp>
        </p:grpSp>
        <p:sp>
          <p:nvSpPr>
            <p:cNvPr id="15" name="AutoShape 13"/>
            <p:cNvSpPr>
              <a:spLocks noChangeArrowheads="1"/>
            </p:cNvSpPr>
            <p:nvPr/>
          </p:nvSpPr>
          <p:spPr bwMode="auto">
            <a:xfrm>
              <a:off x="2743" y="3283"/>
              <a:ext cx="2224" cy="581"/>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b="0" dirty="0">
                  <a:solidFill>
                    <a:srgbClr val="5F5F5F"/>
                  </a:solidFill>
                  <a:latin typeface="Arial Narrow" panose="020B0606020202030204" pitchFamily="34" charset="0"/>
                </a:rPr>
                <a:t>IP Address1: Leased to DHCP Client1</a:t>
              </a:r>
            </a:p>
            <a:p>
              <a:r>
                <a:rPr lang="en-US" altLang="en-US" sz="1400" b="0" dirty="0">
                  <a:solidFill>
                    <a:srgbClr val="5F5F5F"/>
                  </a:solidFill>
                  <a:latin typeface="Arial Narrow" panose="020B0606020202030204" pitchFamily="34" charset="0"/>
                </a:rPr>
                <a:t>IP Address2: Leased to DHCP Client2</a:t>
              </a:r>
            </a:p>
            <a:p>
              <a:r>
                <a:rPr lang="en-US" altLang="en-US" sz="1400" dirty="0">
                  <a:latin typeface="Arial Narrow" panose="020B0606020202030204" pitchFamily="34" charset="0"/>
                </a:rPr>
                <a:t>IP Address3: Available to be leased </a:t>
              </a:r>
            </a:p>
          </p:txBody>
        </p:sp>
        <p:sp>
          <p:nvSpPr>
            <p:cNvPr id="16" name="AutoShape 14"/>
            <p:cNvSpPr>
              <a:spLocks noChangeArrowheads="1"/>
            </p:cNvSpPr>
            <p:nvPr/>
          </p:nvSpPr>
          <p:spPr bwMode="auto">
            <a:xfrm>
              <a:off x="3921" y="959"/>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400" dirty="0">
                  <a:latin typeface="Arial Narrow" panose="020B0606020202030204" pitchFamily="34" charset="0"/>
                </a:rPr>
                <a:t>DHCP Client2:</a:t>
              </a:r>
              <a:br>
                <a:rPr lang="en-US" altLang="en-US" sz="1400" dirty="0">
                  <a:latin typeface="Arial Narrow" panose="020B0606020202030204" pitchFamily="34" charset="0"/>
                </a:rPr>
              </a:br>
              <a:r>
                <a:rPr lang="en-US" altLang="en-US" sz="1400" b="0" dirty="0">
                  <a:latin typeface="Arial Narrow" panose="020B0606020202030204" pitchFamily="34" charset="0"/>
                </a:rPr>
                <a:t>IP configuration </a:t>
              </a:r>
              <a:br>
                <a:rPr lang="en-US" altLang="en-US" sz="1400" b="0" dirty="0">
                  <a:latin typeface="Arial Narrow" panose="020B0606020202030204" pitchFamily="34" charset="0"/>
                </a:rPr>
              </a:br>
              <a:r>
                <a:rPr lang="en-US" altLang="en-US" sz="1400" b="0" dirty="0">
                  <a:latin typeface="Arial Narrow" panose="020B0606020202030204" pitchFamily="34" charset="0"/>
                </a:rPr>
                <a:t>from DHCP server</a:t>
              </a:r>
            </a:p>
          </p:txBody>
        </p:sp>
        <p:sp>
          <p:nvSpPr>
            <p:cNvPr id="17" name="AutoShape 15"/>
            <p:cNvSpPr>
              <a:spLocks noChangeArrowheads="1"/>
            </p:cNvSpPr>
            <p:nvPr/>
          </p:nvSpPr>
          <p:spPr bwMode="auto">
            <a:xfrm>
              <a:off x="644" y="1065"/>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200" dirty="0">
                  <a:latin typeface="Arial Narrow" panose="020B0606020202030204" pitchFamily="34" charset="0"/>
                </a:rPr>
                <a:t>Non-DHCP Client:</a:t>
              </a:r>
              <a:br>
                <a:rPr lang="en-US" altLang="en-US" sz="1200" dirty="0">
                  <a:latin typeface="Arial Narrow" panose="020B0606020202030204" pitchFamily="34" charset="0"/>
                </a:rPr>
              </a:br>
              <a:r>
                <a:rPr lang="en-US" altLang="en-US" sz="1200" b="0" dirty="0">
                  <a:latin typeface="Arial Narrow" panose="020B0606020202030204" pitchFamily="34" charset="0"/>
                </a:rPr>
                <a:t>Static IP </a:t>
              </a:r>
              <a:br>
                <a:rPr lang="en-US" altLang="en-US" sz="1200" b="0" dirty="0">
                  <a:latin typeface="Arial Narrow" panose="020B0606020202030204" pitchFamily="34" charset="0"/>
                </a:rPr>
              </a:br>
              <a:r>
                <a:rPr lang="en-US" altLang="en-US" sz="1200" b="0" dirty="0">
                  <a:latin typeface="Arial Narrow" panose="020B0606020202030204" pitchFamily="34" charset="0"/>
                </a:rPr>
                <a:t>configuration</a:t>
              </a:r>
            </a:p>
          </p:txBody>
        </p:sp>
        <p:sp>
          <p:nvSpPr>
            <p:cNvPr id="18" name="AutoShape 16"/>
            <p:cNvSpPr>
              <a:spLocks noChangeArrowheads="1"/>
            </p:cNvSpPr>
            <p:nvPr/>
          </p:nvSpPr>
          <p:spPr bwMode="auto">
            <a:xfrm>
              <a:off x="945" y="2857"/>
              <a:ext cx="1108" cy="559"/>
            </a:xfrm>
            <a:prstGeom prst="roundRect">
              <a:avLst>
                <a:gd name="adj" fmla="val 3755"/>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dirty="0">
                  <a:latin typeface="Arial Narrow" panose="020B0606020202030204" pitchFamily="34" charset="0"/>
                </a:rPr>
                <a:t>DHCP Client1:</a:t>
              </a:r>
              <a:br>
                <a:rPr lang="en-US" altLang="en-US" sz="1600" dirty="0">
                  <a:latin typeface="Arial Narrow" panose="020B0606020202030204" pitchFamily="34" charset="0"/>
                </a:rPr>
              </a:br>
              <a:r>
                <a:rPr lang="en-US" altLang="en-US" sz="1600" b="0" dirty="0">
                  <a:latin typeface="Arial Narrow" panose="020B0606020202030204" pitchFamily="34" charset="0"/>
                </a:rPr>
                <a:t>IP configuration </a:t>
              </a:r>
              <a:br>
                <a:rPr lang="en-US" altLang="en-US" sz="1600" b="0" dirty="0">
                  <a:latin typeface="Arial Narrow" panose="020B0606020202030204" pitchFamily="34" charset="0"/>
                </a:rPr>
              </a:br>
              <a:r>
                <a:rPr lang="en-US" altLang="en-US" sz="1600" b="0" dirty="0">
                  <a:latin typeface="Arial Narrow" panose="020B0606020202030204" pitchFamily="34" charset="0"/>
                </a:rPr>
                <a:t>from DHCP server</a:t>
              </a:r>
            </a:p>
          </p:txBody>
        </p:sp>
        <p:sp>
          <p:nvSpPr>
            <p:cNvPr id="19" name="AutoShape 17"/>
            <p:cNvSpPr>
              <a:spLocks noChangeArrowheads="1"/>
            </p:cNvSpPr>
            <p:nvPr/>
          </p:nvSpPr>
          <p:spPr bwMode="auto">
            <a:xfrm>
              <a:off x="1940" y="2353"/>
              <a:ext cx="1232" cy="227"/>
            </a:xfrm>
            <a:prstGeom prst="leftRightArrow">
              <a:avLst>
                <a:gd name="adj1" fmla="val 49778"/>
                <a:gd name="adj2" fmla="val 86787"/>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0" name="AutoShape 18"/>
            <p:cNvSpPr>
              <a:spLocks noChangeArrowheads="1"/>
            </p:cNvSpPr>
            <p:nvPr/>
          </p:nvSpPr>
          <p:spPr bwMode="auto">
            <a:xfrm rot="16200000">
              <a:off x="3024" y="1824"/>
              <a:ext cx="664" cy="211"/>
            </a:xfrm>
            <a:prstGeom prst="leftRightArrow">
              <a:avLst>
                <a:gd name="adj1" fmla="val 50000"/>
                <a:gd name="adj2" fmla="val 62938"/>
              </a:avLst>
            </a:prstGeom>
            <a:solidFill>
              <a:srgbClr val="FF0000">
                <a:alpha val="74901"/>
              </a:srgbClr>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1" name="AutoShape 19"/>
            <p:cNvSpPr>
              <a:spLocks noChangeArrowheads="1"/>
            </p:cNvSpPr>
            <p:nvPr/>
          </p:nvSpPr>
          <p:spPr bwMode="auto">
            <a:xfrm>
              <a:off x="3451" y="1811"/>
              <a:ext cx="969"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Renewal </a:t>
              </a:r>
            </a:p>
          </p:txBody>
        </p:sp>
        <p:sp>
          <p:nvSpPr>
            <p:cNvPr id="22" name="AutoShape 20"/>
            <p:cNvSpPr>
              <a:spLocks noChangeArrowheads="1"/>
            </p:cNvSpPr>
            <p:nvPr/>
          </p:nvSpPr>
          <p:spPr bwMode="auto">
            <a:xfrm>
              <a:off x="1958" y="2135"/>
              <a:ext cx="1180" cy="226"/>
            </a:xfrm>
            <a:prstGeom prst="roundRect">
              <a:avLst>
                <a:gd name="adj" fmla="val 11060"/>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Lease Generation </a:t>
              </a:r>
            </a:p>
          </p:txBody>
        </p:sp>
      </p:grpSp>
    </p:spTree>
    <p:extLst>
      <p:ext uri="{BB962C8B-B14F-4D97-AF65-F5344CB8AC3E}">
        <p14:creationId xmlns:p14="http://schemas.microsoft.com/office/powerpoint/2010/main" val="4055080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16" name="Oval 4"/>
          <p:cNvSpPr>
            <a:spLocks noGrp="1" noChangeArrowheads="1"/>
          </p:cNvSpPr>
          <p:nvPr>
            <p:ph idx="1"/>
          </p:nvPr>
        </p:nvSpPr>
        <p:spPr bwMode="auto">
          <a:xfrm>
            <a:off x="124401" y="1824832"/>
            <a:ext cx="6076950" cy="2452687"/>
          </a:xfrm>
          <a:prstGeom prst="ellipse">
            <a:avLst/>
          </a:prstGeom>
          <a:gradFill rotWithShape="1">
            <a:gsLst>
              <a:gs pos="0">
                <a:schemeClr val="bg1"/>
              </a:gs>
              <a:gs pos="100000">
                <a:srgbClr val="CFE1C2"/>
              </a:gs>
            </a:gsLst>
            <a:lin ang="18900000" scaled="1"/>
          </a:gradFill>
          <a:effectLst>
            <a:outerShdw dist="53882" dir="2700000" algn="ctr" rotWithShape="0">
              <a:schemeClr val="bg2"/>
            </a:outerShdw>
          </a:effectLst>
        </p:spPr>
        <p:txBody>
          <a:bodyPr vert="horz" wrap="square" lIns="0" tIns="0" rIns="0" bIns="0" numCol="1" rtlCol="0" anchor="t" anchorCtr="0" compatLnSpc="1">
            <a:prstTxWarp prst="textNoShape">
              <a:avLst/>
            </a:prstTxWarp>
            <a:normAutofit/>
          </a:bodyPr>
          <a:lstStyle/>
          <a:p>
            <a:pPr>
              <a:buFont typeface="Wingdings 2" panose="05020102010507070707" pitchFamily="18" charset="2"/>
              <a:buNone/>
            </a:pPr>
            <a:r>
              <a:rPr lang="en-US" altLang="en-US"/>
              <a:t>                                                          </a:t>
            </a:r>
          </a:p>
        </p:txBody>
      </p:sp>
      <p:pic>
        <p:nvPicPr>
          <p:cNvPr id="18"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1071" y="2876915"/>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7558" y="1270001"/>
            <a:ext cx="842963"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17192" y="3645131"/>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04830" y="2898589"/>
            <a:ext cx="844550" cy="1052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964" y="1189038"/>
            <a:ext cx="996950" cy="119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11"/>
          <p:cNvGrpSpPr>
            <a:grpSpLocks/>
          </p:cNvGrpSpPr>
          <p:nvPr/>
        </p:nvGrpSpPr>
        <p:grpSpPr bwMode="auto">
          <a:xfrm>
            <a:off x="6493402" y="1473201"/>
            <a:ext cx="5378450" cy="428625"/>
            <a:chOff x="1080" y="2834"/>
            <a:chExt cx="3388" cy="270"/>
          </a:xfrm>
        </p:grpSpPr>
        <p:sp>
          <p:nvSpPr>
            <p:cNvPr id="25" name="AutoShape 12"/>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DHCPDISCOVER packet</a:t>
              </a:r>
            </a:p>
          </p:txBody>
        </p:sp>
        <p:sp>
          <p:nvSpPr>
            <p:cNvPr id="26" name="AutoShape 13"/>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27" name="Group 14"/>
          <p:cNvGrpSpPr>
            <a:grpSpLocks/>
          </p:cNvGrpSpPr>
          <p:nvPr/>
        </p:nvGrpSpPr>
        <p:grpSpPr bwMode="auto">
          <a:xfrm>
            <a:off x="6611938" y="2412792"/>
            <a:ext cx="5378450" cy="428625"/>
            <a:chOff x="1080" y="3134"/>
            <a:chExt cx="3388" cy="270"/>
          </a:xfrm>
        </p:grpSpPr>
        <p:sp>
          <p:nvSpPr>
            <p:cNvPr id="28" name="AutoShape 15"/>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servers broadcast a DHCPOFFER packet</a:t>
              </a:r>
            </a:p>
          </p:txBody>
        </p:sp>
        <p:sp>
          <p:nvSpPr>
            <p:cNvPr id="29" name="AutoShape 16"/>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grpSp>
        <p:nvGrpSpPr>
          <p:cNvPr id="30" name="Group 17"/>
          <p:cNvGrpSpPr>
            <a:grpSpLocks/>
          </p:cNvGrpSpPr>
          <p:nvPr/>
        </p:nvGrpSpPr>
        <p:grpSpPr bwMode="auto">
          <a:xfrm>
            <a:off x="6607858" y="3476030"/>
            <a:ext cx="5378450" cy="428625"/>
            <a:chOff x="1080" y="3434"/>
            <a:chExt cx="3388" cy="270"/>
          </a:xfrm>
        </p:grpSpPr>
        <p:sp>
          <p:nvSpPr>
            <p:cNvPr id="31" name="AutoShape 18"/>
            <p:cNvSpPr>
              <a:spLocks noChangeArrowheads="1"/>
            </p:cNvSpPr>
            <p:nvPr/>
          </p:nvSpPr>
          <p:spPr bwMode="auto">
            <a:xfrm>
              <a:off x="1186" y="34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broadcasts a DHCPREQUEST packet</a:t>
              </a:r>
            </a:p>
          </p:txBody>
        </p:sp>
        <p:sp>
          <p:nvSpPr>
            <p:cNvPr id="32" name="AutoShape 19"/>
            <p:cNvSpPr>
              <a:spLocks noChangeArrowheads="1"/>
            </p:cNvSpPr>
            <p:nvPr/>
          </p:nvSpPr>
          <p:spPr bwMode="auto">
            <a:xfrm>
              <a:off x="1080" y="34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3</a:t>
              </a:r>
            </a:p>
          </p:txBody>
        </p:sp>
      </p:grpSp>
      <p:grpSp>
        <p:nvGrpSpPr>
          <p:cNvPr id="33" name="Group 20"/>
          <p:cNvGrpSpPr>
            <a:grpSpLocks/>
          </p:cNvGrpSpPr>
          <p:nvPr/>
        </p:nvGrpSpPr>
        <p:grpSpPr bwMode="auto">
          <a:xfrm>
            <a:off x="6627430" y="4539268"/>
            <a:ext cx="5378450" cy="428625"/>
            <a:chOff x="1080" y="3742"/>
            <a:chExt cx="3388" cy="270"/>
          </a:xfrm>
        </p:grpSpPr>
        <p:sp>
          <p:nvSpPr>
            <p:cNvPr id="34" name="AutoShape 21"/>
            <p:cNvSpPr>
              <a:spLocks noChangeArrowheads="1"/>
            </p:cNvSpPr>
            <p:nvPr/>
          </p:nvSpPr>
          <p:spPr bwMode="auto">
            <a:xfrm>
              <a:off x="1186" y="3742"/>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broadcasts a DHCPACK packet</a:t>
              </a:r>
            </a:p>
          </p:txBody>
        </p:sp>
        <p:sp>
          <p:nvSpPr>
            <p:cNvPr id="35" name="AutoShape 22"/>
            <p:cNvSpPr>
              <a:spLocks noChangeArrowheads="1"/>
            </p:cNvSpPr>
            <p:nvPr/>
          </p:nvSpPr>
          <p:spPr bwMode="auto">
            <a:xfrm>
              <a:off x="1080" y="3773"/>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4</a:t>
              </a:r>
            </a:p>
          </p:txBody>
        </p:sp>
      </p:grpSp>
      <p:pic>
        <p:nvPicPr>
          <p:cNvPr id="36" name="Picture 2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10594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 name="Picture 2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6477" y="226853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2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1158" y="3091381"/>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2" name="Picture 29"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4613" y="3789843"/>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30"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6986" y="3412697"/>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 name="Picture 32"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4379" y="4109609"/>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 name="Picture 3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399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3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7965"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 name="Picture 3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2189" y="223361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 name="Picture 37"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13777" y="224790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 name="Picture 38"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37652" y="3473410"/>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43"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19364"/>
            <a:ext cx="844550" cy="153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 name="Picture 44"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05075"/>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 name="Picture 45"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20127"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 name="Picture 46" descr="2Packet_Cut3Parts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36002" y="2520950"/>
            <a:ext cx="844550" cy="153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AutoShape 54"/>
          <p:cNvSpPr>
            <a:spLocks noChangeArrowheads="1"/>
          </p:cNvSpPr>
          <p:nvPr/>
        </p:nvSpPr>
        <p:spPr bwMode="auto">
          <a:xfrm>
            <a:off x="5334289" y="2073133"/>
            <a:ext cx="823912" cy="57626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Client</a:t>
            </a:r>
          </a:p>
        </p:txBody>
      </p:sp>
      <p:sp>
        <p:nvSpPr>
          <p:cNvPr id="68" name="AutoShape 55"/>
          <p:cNvSpPr>
            <a:spLocks noChangeArrowheads="1"/>
          </p:cNvSpPr>
          <p:nvPr/>
        </p:nvSpPr>
        <p:spPr bwMode="auto">
          <a:xfrm>
            <a:off x="909735" y="3915570"/>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a:t>
            </a:r>
            <a:br>
              <a:rPr lang="en-US" altLang="en-US" dirty="0">
                <a:latin typeface="Arial Narrow" panose="020B0606020202030204" pitchFamily="34" charset="0"/>
              </a:rPr>
            </a:br>
            <a:r>
              <a:rPr lang="en-US" altLang="en-US" dirty="0">
                <a:latin typeface="Arial Narrow" panose="020B0606020202030204" pitchFamily="34" charset="0"/>
              </a:rPr>
              <a:t>Server1</a:t>
            </a:r>
          </a:p>
        </p:txBody>
      </p:sp>
      <p:sp>
        <p:nvSpPr>
          <p:cNvPr id="69" name="AutoShape 56"/>
          <p:cNvSpPr>
            <a:spLocks noChangeArrowheads="1"/>
          </p:cNvSpPr>
          <p:nvPr/>
        </p:nvSpPr>
        <p:spPr bwMode="auto">
          <a:xfrm>
            <a:off x="1442027" y="1473201"/>
            <a:ext cx="882650" cy="56356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spTree>
    <p:extLst>
      <p:ext uri="{BB962C8B-B14F-4D97-AF65-F5344CB8AC3E}">
        <p14:creationId xmlns:p14="http://schemas.microsoft.com/office/powerpoint/2010/main" val="29005009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Operation</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ü"/>
            </a:pPr>
            <a:r>
              <a:rPr lang="en-GB" altLang="en-US" sz="2400" dirty="0"/>
              <a:t>Clients obtain network parameters at boot time.</a:t>
            </a:r>
          </a:p>
          <a:p>
            <a:pPr algn="just">
              <a:buFont typeface="Wingdings" panose="05000000000000000000" pitchFamily="2" charset="2"/>
              <a:buChar char="ü"/>
            </a:pPr>
            <a:r>
              <a:rPr lang="en-GB" altLang="en-US" sz="2400" dirty="0"/>
              <a:t>DHCP Client (host) boots and enters </a:t>
            </a:r>
            <a:r>
              <a:rPr lang="en-GB" altLang="en-US" sz="2400" b="1" dirty="0"/>
              <a:t>initialisation</a:t>
            </a:r>
            <a:r>
              <a:rPr lang="en-GB" altLang="en-US" sz="2400" dirty="0"/>
              <a:t> state</a:t>
            </a:r>
          </a:p>
          <a:p>
            <a:pPr algn="just">
              <a:buFont typeface="Wingdings" panose="05000000000000000000" pitchFamily="2" charset="2"/>
              <a:buChar char="ü"/>
            </a:pPr>
            <a:r>
              <a:rPr lang="en-GB" altLang="en-US" sz="2400" dirty="0"/>
              <a:t>Sends DHCP Discover broadcast message and enters </a:t>
            </a:r>
            <a:r>
              <a:rPr lang="en-GB" altLang="en-US" sz="2400" b="1" dirty="0"/>
              <a:t>select</a:t>
            </a:r>
            <a:r>
              <a:rPr lang="en-GB" altLang="en-US" sz="2400" dirty="0"/>
              <a:t> state</a:t>
            </a:r>
          </a:p>
          <a:p>
            <a:pPr algn="just">
              <a:buFont typeface="Wingdings" panose="05000000000000000000" pitchFamily="2" charset="2"/>
              <a:buChar char="ü"/>
            </a:pPr>
            <a:r>
              <a:rPr lang="en-GB" altLang="en-US" sz="2400" dirty="0"/>
              <a:t>Receives DHCP Offer responses from DHCP server</a:t>
            </a:r>
          </a:p>
          <a:p>
            <a:pPr algn="just">
              <a:buFont typeface="Wingdings" panose="05000000000000000000" pitchFamily="2" charset="2"/>
              <a:buChar char="ü"/>
            </a:pPr>
            <a:r>
              <a:rPr lang="en-GB" altLang="en-US" sz="2400" dirty="0"/>
              <a:t>Selects first offer and negotiates lease time by sending the DHCP server a DHCP Request packet and entering the </a:t>
            </a:r>
            <a:r>
              <a:rPr lang="en-GB" altLang="en-US" sz="2400" b="1" dirty="0"/>
              <a:t>request</a:t>
            </a:r>
            <a:r>
              <a:rPr lang="en-GB" altLang="en-US" sz="2400" dirty="0"/>
              <a:t> state</a:t>
            </a:r>
          </a:p>
          <a:p>
            <a:pPr algn="just">
              <a:buFont typeface="Wingdings" panose="05000000000000000000" pitchFamily="2" charset="2"/>
              <a:buChar char="ü"/>
            </a:pPr>
            <a:r>
              <a:rPr lang="en-GB" altLang="en-US" sz="2400" dirty="0"/>
              <a:t>DHCP Server maintains lease – keeps track of IP addresses.</a:t>
            </a:r>
          </a:p>
          <a:p>
            <a:pPr algn="just">
              <a:buFont typeface="Wingdings" panose="05000000000000000000" pitchFamily="2" charset="2"/>
              <a:buChar char="ü"/>
            </a:pPr>
            <a:r>
              <a:rPr lang="en-GB" altLang="en-US" sz="2400" dirty="0"/>
              <a:t>If server is happy it sends a DHCP </a:t>
            </a:r>
            <a:r>
              <a:rPr lang="en-GB" altLang="en-US" sz="2400" dirty="0" err="1"/>
              <a:t>Ack</a:t>
            </a:r>
            <a:r>
              <a:rPr lang="en-GB" altLang="en-US" sz="2400" dirty="0"/>
              <a:t> to acknowledge the request – and assign client an IP address</a:t>
            </a:r>
          </a:p>
          <a:p>
            <a:pPr algn="just">
              <a:buFont typeface="Wingdings" panose="05000000000000000000" pitchFamily="2" charset="2"/>
              <a:buChar char="ü"/>
            </a:pPr>
            <a:r>
              <a:rPr lang="en-GB" altLang="en-US" sz="2400" dirty="0"/>
              <a:t>Client enters the </a:t>
            </a:r>
            <a:r>
              <a:rPr lang="en-GB" altLang="en-US" sz="2400" b="1" dirty="0"/>
              <a:t>bound</a:t>
            </a:r>
            <a:r>
              <a:rPr lang="en-GB" altLang="en-US" sz="2400" dirty="0"/>
              <a:t> state</a:t>
            </a:r>
          </a:p>
        </p:txBody>
      </p:sp>
    </p:spTree>
    <p:extLst>
      <p:ext uri="{BB962C8B-B14F-4D97-AF65-F5344CB8AC3E}">
        <p14:creationId xmlns:p14="http://schemas.microsoft.com/office/powerpoint/2010/main" val="1024085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Options</a:t>
            </a:r>
            <a:endParaRPr lang="en-GB" dirty="0">
              <a:solidFill>
                <a:schemeClr val="accent1">
                  <a:lumMod val="50000"/>
                </a:schemeClr>
              </a:solidFill>
            </a:endParaRPr>
          </a:p>
        </p:txBody>
      </p:sp>
      <p:sp>
        <p:nvSpPr>
          <p:cNvPr id="8" name="AutoShape 3"/>
          <p:cNvSpPr>
            <a:spLocks noChangeArrowheads="1"/>
          </p:cNvSpPr>
          <p:nvPr/>
        </p:nvSpPr>
        <p:spPr bwMode="auto">
          <a:xfrm>
            <a:off x="1155553" y="1224666"/>
            <a:ext cx="6945914" cy="838200"/>
          </a:xfrm>
          <a:prstGeom prst="roundRect">
            <a:avLst>
              <a:gd name="adj" fmla="val 166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reduces the complexity and amount of administrative work by using automatic TCP/IP configuration</a:t>
            </a:r>
          </a:p>
        </p:txBody>
      </p:sp>
      <p:grpSp>
        <p:nvGrpSpPr>
          <p:cNvPr id="9" name="Group 4"/>
          <p:cNvGrpSpPr>
            <a:grpSpLocks/>
          </p:cNvGrpSpPr>
          <p:nvPr/>
        </p:nvGrpSpPr>
        <p:grpSpPr bwMode="auto">
          <a:xfrm>
            <a:off x="423211" y="2340129"/>
            <a:ext cx="3714750" cy="3115149"/>
            <a:chOff x="-103" y="1582"/>
            <a:chExt cx="2340" cy="2468"/>
          </a:xfrm>
        </p:grpSpPr>
        <p:sp>
          <p:nvSpPr>
            <p:cNvPr id="10" name="AutoShape 5"/>
            <p:cNvSpPr>
              <a:spLocks noChangeArrowheads="1"/>
            </p:cNvSpPr>
            <p:nvPr/>
          </p:nvSpPr>
          <p:spPr bwMode="auto">
            <a:xfrm>
              <a:off x="-103" y="1582"/>
              <a:ext cx="2340" cy="2468"/>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Manual TCP/IP Configuration</a:t>
              </a:r>
            </a:p>
          </p:txBody>
        </p:sp>
        <p:sp>
          <p:nvSpPr>
            <p:cNvPr id="11" name="AutoShape 6"/>
            <p:cNvSpPr>
              <a:spLocks noChangeArrowheads="1"/>
            </p:cNvSpPr>
            <p:nvPr/>
          </p:nvSpPr>
          <p:spPr bwMode="auto">
            <a:xfrm>
              <a:off x="-88" y="1953"/>
              <a:ext cx="2309" cy="1975"/>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entered manually on each client computer</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Possibility of entering incorrect or invalid IP address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Incorrect configuration can lead to communication and network issues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Administrative overload on networks where computers are frequently moved</a:t>
              </a:r>
            </a:p>
          </p:txBody>
        </p:sp>
      </p:grpSp>
      <p:grpSp>
        <p:nvGrpSpPr>
          <p:cNvPr id="12" name="Group 7"/>
          <p:cNvGrpSpPr>
            <a:grpSpLocks/>
          </p:cNvGrpSpPr>
          <p:nvPr/>
        </p:nvGrpSpPr>
        <p:grpSpPr bwMode="auto">
          <a:xfrm>
            <a:off x="5082547" y="2342006"/>
            <a:ext cx="3714750" cy="3062732"/>
            <a:chOff x="2925" y="1435"/>
            <a:chExt cx="2340" cy="2468"/>
          </a:xfrm>
        </p:grpSpPr>
        <p:sp>
          <p:nvSpPr>
            <p:cNvPr id="13" name="AutoShape 8"/>
            <p:cNvSpPr>
              <a:spLocks noChangeArrowheads="1"/>
            </p:cNvSpPr>
            <p:nvPr/>
          </p:nvSpPr>
          <p:spPr bwMode="auto">
            <a:xfrm>
              <a:off x="2925" y="1435"/>
              <a:ext cx="2340" cy="2468"/>
            </a:xfrm>
            <a:prstGeom prst="roundRect">
              <a:avLst>
                <a:gd name="adj" fmla="val 4167"/>
              </a:avLst>
            </a:prstGeom>
            <a:solidFill>
              <a:srgbClr val="B3C8DF"/>
            </a:solidFill>
            <a:ln w="9525" algn="ctr">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Automatic TCP/IP Configuration</a:t>
              </a:r>
            </a:p>
          </p:txBody>
        </p:sp>
        <p:sp>
          <p:nvSpPr>
            <p:cNvPr id="14" name="AutoShape 9"/>
            <p:cNvSpPr>
              <a:spLocks noChangeArrowheads="1"/>
            </p:cNvSpPr>
            <p:nvPr/>
          </p:nvSpPr>
          <p:spPr bwMode="auto">
            <a:xfrm>
              <a:off x="2925" y="1730"/>
              <a:ext cx="2340" cy="2121"/>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90000"/>
                </a:lnSpc>
                <a:spcBef>
                  <a:spcPct val="55000"/>
                </a:spcBef>
                <a:buSzPct val="80000"/>
                <a:buFontTx/>
                <a:buBlip>
                  <a:blip r:embed="rId2"/>
                </a:buBlip>
              </a:pPr>
              <a:r>
                <a:rPr lang="en-US" altLang="en-US" sz="1600" dirty="0">
                  <a:latin typeface="Arial Narrow" panose="020B0606020202030204" pitchFamily="34" charset="0"/>
                </a:rPr>
                <a:t>IP addresses are supplied automatically to client computers</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Ensures that clients always use correct configuration information</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Client configuration is updated automatically to reflect changes in network structure</a:t>
              </a:r>
            </a:p>
            <a:p>
              <a:pPr algn="just">
                <a:lnSpc>
                  <a:spcPct val="90000"/>
                </a:lnSpc>
                <a:spcBef>
                  <a:spcPct val="55000"/>
                </a:spcBef>
                <a:buSzPct val="80000"/>
                <a:buFontTx/>
                <a:buBlip>
                  <a:blip r:embed="rId2"/>
                </a:buBlip>
              </a:pPr>
              <a:r>
                <a:rPr lang="en-US" altLang="en-US" sz="1600" dirty="0">
                  <a:latin typeface="Arial Narrow" panose="020B0606020202030204" pitchFamily="34" charset="0"/>
                </a:rPr>
                <a:t>Eliminates a common source of network problems</a:t>
              </a:r>
            </a:p>
          </p:txBody>
        </p:sp>
      </p:grpSp>
    </p:spTree>
    <p:extLst>
      <p:ext uri="{BB962C8B-B14F-4D97-AF65-F5344CB8AC3E}">
        <p14:creationId xmlns:p14="http://schemas.microsoft.com/office/powerpoint/2010/main" val="24390891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Lease</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buFont typeface="Wingdings" panose="05000000000000000000" pitchFamily="2" charset="2"/>
              <a:buChar char="§"/>
            </a:pPr>
            <a:r>
              <a:rPr lang="en-GB" altLang="en-US" sz="2400" dirty="0"/>
              <a:t>Clients must report back periodically to keep lease.</a:t>
            </a:r>
          </a:p>
          <a:p>
            <a:pPr>
              <a:buFont typeface="Wingdings" panose="05000000000000000000" pitchFamily="2" charset="2"/>
              <a:buChar char="§"/>
            </a:pPr>
            <a:r>
              <a:rPr lang="en-GB" altLang="en-US" sz="2400" dirty="0"/>
              <a:t>Lease expires (configurable lease period).</a:t>
            </a:r>
          </a:p>
        </p:txBody>
      </p:sp>
      <p:grpSp>
        <p:nvGrpSpPr>
          <p:cNvPr id="4" name="Group 3"/>
          <p:cNvGrpSpPr>
            <a:grpSpLocks/>
          </p:cNvGrpSpPr>
          <p:nvPr/>
        </p:nvGrpSpPr>
        <p:grpSpPr bwMode="auto">
          <a:xfrm>
            <a:off x="384174" y="2595156"/>
            <a:ext cx="6770688" cy="2678112"/>
            <a:chOff x="749" y="845"/>
            <a:chExt cx="4265" cy="1687"/>
          </a:xfrm>
        </p:grpSpPr>
        <p:sp>
          <p:nvSpPr>
            <p:cNvPr id="5" name="Oval 4"/>
            <p:cNvSpPr>
              <a:spLocks noChangeArrowheads="1"/>
            </p:cNvSpPr>
            <p:nvPr/>
          </p:nvSpPr>
          <p:spPr bwMode="auto">
            <a:xfrm>
              <a:off x="1094" y="1129"/>
              <a:ext cx="3456" cy="1403"/>
            </a:xfrm>
            <a:prstGeom prst="ellipse">
              <a:avLst/>
            </a:prstGeom>
            <a:gradFill rotWithShape="1">
              <a:gsLst>
                <a:gs pos="0">
                  <a:schemeClr val="bg1"/>
                </a:gs>
                <a:gs pos="100000">
                  <a:srgbClr val="CFE1C2"/>
                </a:gs>
              </a:gsLst>
              <a:lin ang="18900000" scaled="1"/>
            </a:gradFill>
            <a:ln>
              <a:noFill/>
            </a:ln>
            <a:effectLst>
              <a:outerShdw dist="53882" dir="2700000"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6" name="Picture 5"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1" y="1761"/>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71" y="910"/>
              <a:ext cx="531" cy="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omputer_DesktopComputerSansKeyboard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0" y="1793"/>
              <a:ext cx="558" cy="6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 y="845"/>
              <a:ext cx="628" cy="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AutoShape 9"/>
            <p:cNvSpPr>
              <a:spLocks noChangeArrowheads="1"/>
            </p:cNvSpPr>
            <p:nvPr/>
          </p:nvSpPr>
          <p:spPr bwMode="auto">
            <a:xfrm>
              <a:off x="4226" y="1804"/>
              <a:ext cx="788" cy="24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11" name="AutoShape 10"/>
            <p:cNvSpPr>
              <a:spLocks noChangeArrowheads="1"/>
            </p:cNvSpPr>
            <p:nvPr/>
          </p:nvSpPr>
          <p:spPr bwMode="auto">
            <a:xfrm>
              <a:off x="749" y="1911"/>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Server1</a:t>
              </a:r>
            </a:p>
          </p:txBody>
        </p:sp>
        <p:sp>
          <p:nvSpPr>
            <p:cNvPr id="12" name="AutoShape 11"/>
            <p:cNvSpPr>
              <a:spLocks noChangeArrowheads="1"/>
            </p:cNvSpPr>
            <p:nvPr/>
          </p:nvSpPr>
          <p:spPr bwMode="auto">
            <a:xfrm>
              <a:off x="1211" y="977"/>
              <a:ext cx="556" cy="35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a:t>
              </a:r>
              <a:br>
                <a:rPr lang="en-US" altLang="en-US">
                  <a:latin typeface="Arial Narrow" panose="020B0606020202030204" pitchFamily="34" charset="0"/>
                </a:rPr>
              </a:br>
              <a:r>
                <a:rPr lang="en-US" altLang="en-US">
                  <a:latin typeface="Arial Narrow" panose="020B0606020202030204" pitchFamily="34" charset="0"/>
                </a:rPr>
                <a:t>Server2</a:t>
              </a:r>
            </a:p>
          </p:txBody>
        </p:sp>
      </p:grpSp>
      <p:grpSp>
        <p:nvGrpSpPr>
          <p:cNvPr id="13" name="Group 12"/>
          <p:cNvGrpSpPr>
            <a:grpSpLocks/>
          </p:cNvGrpSpPr>
          <p:nvPr/>
        </p:nvGrpSpPr>
        <p:grpSpPr bwMode="auto">
          <a:xfrm>
            <a:off x="6223000" y="4569212"/>
            <a:ext cx="5378450" cy="428625"/>
            <a:chOff x="1080" y="2834"/>
            <a:chExt cx="3388" cy="270"/>
          </a:xfrm>
        </p:grpSpPr>
        <p:sp>
          <p:nvSpPr>
            <p:cNvPr id="14" name="AutoShape 13"/>
            <p:cNvSpPr>
              <a:spLocks noChangeArrowheads="1"/>
            </p:cNvSpPr>
            <p:nvPr/>
          </p:nvSpPr>
          <p:spPr bwMode="auto">
            <a:xfrm>
              <a:off x="1186" y="28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Client sends a DHCPREQUEST packet</a:t>
              </a:r>
            </a:p>
          </p:txBody>
        </p:sp>
        <p:sp>
          <p:nvSpPr>
            <p:cNvPr id="15" name="AutoShape 14"/>
            <p:cNvSpPr>
              <a:spLocks noChangeArrowheads="1"/>
            </p:cNvSpPr>
            <p:nvPr/>
          </p:nvSpPr>
          <p:spPr bwMode="auto">
            <a:xfrm>
              <a:off x="1080" y="28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1</a:t>
              </a:r>
            </a:p>
          </p:txBody>
        </p:sp>
      </p:grpSp>
      <p:grpSp>
        <p:nvGrpSpPr>
          <p:cNvPr id="16" name="Group 15"/>
          <p:cNvGrpSpPr>
            <a:grpSpLocks/>
          </p:cNvGrpSpPr>
          <p:nvPr/>
        </p:nvGrpSpPr>
        <p:grpSpPr bwMode="auto">
          <a:xfrm>
            <a:off x="6223000" y="5192306"/>
            <a:ext cx="5378450" cy="428625"/>
            <a:chOff x="1080" y="3134"/>
            <a:chExt cx="3388" cy="270"/>
          </a:xfrm>
        </p:grpSpPr>
        <p:sp>
          <p:nvSpPr>
            <p:cNvPr id="17" name="AutoShape 16"/>
            <p:cNvSpPr>
              <a:spLocks noChangeArrowheads="1"/>
            </p:cNvSpPr>
            <p:nvPr/>
          </p:nvSpPr>
          <p:spPr bwMode="auto">
            <a:xfrm>
              <a:off x="1186" y="3134"/>
              <a:ext cx="3282" cy="270"/>
            </a:xfrm>
            <a:prstGeom prst="roundRect">
              <a:avLst>
                <a:gd name="adj" fmla="val 4167"/>
              </a:avLst>
            </a:prstGeom>
            <a:gradFill rotWithShape="1">
              <a:gsLst>
                <a:gs pos="0">
                  <a:srgbClr val="EEEFD7"/>
                </a:gs>
                <a:gs pos="100000">
                  <a:srgbClr val="D5D69C"/>
                </a:gs>
              </a:gsLst>
              <a:lin ang="2700000" scaled="1"/>
            </a:gradFill>
            <a:ln w="9525" algn="ctr">
              <a:solidFill>
                <a:srgbClr val="4D4D4D"/>
              </a:solidFill>
              <a:round/>
              <a:headEnd/>
              <a:tailEnd/>
            </a:ln>
            <a:effectLst>
              <a:outerShdw dist="35921" dir="2700000" algn="ctr" rotWithShape="0">
                <a:srgbClr val="AFAFAF"/>
              </a:outerShdw>
            </a:effectLst>
          </p:spPr>
          <p:txBody>
            <a:bodyPr lIns="27432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a:latin typeface="Arial Narrow" panose="020B0606020202030204" pitchFamily="34" charset="0"/>
                </a:rPr>
                <a:t>DHCP Server1 sends a DHCPACK packet</a:t>
              </a:r>
            </a:p>
          </p:txBody>
        </p:sp>
        <p:sp>
          <p:nvSpPr>
            <p:cNvPr id="18" name="AutoShape 17"/>
            <p:cNvSpPr>
              <a:spLocks noChangeArrowheads="1"/>
            </p:cNvSpPr>
            <p:nvPr/>
          </p:nvSpPr>
          <p:spPr bwMode="auto">
            <a:xfrm>
              <a:off x="1080" y="3165"/>
              <a:ext cx="179" cy="208"/>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chemeClr val="tx1">
                  <a:alpha val="50000"/>
                </a:schemeClr>
              </a:outerShdw>
            </a:effectLst>
          </p:spPr>
          <p:txBody>
            <a:bodyPr wrap="none" anchor="ctr"/>
            <a:lstStyle/>
            <a:p>
              <a:pPr algn="ctr">
                <a:defRPr/>
              </a:pPr>
              <a:r>
                <a:rPr lang="en-US" sz="2400">
                  <a:solidFill>
                    <a:srgbClr val="990033"/>
                  </a:solidFill>
                  <a:latin typeface="Arial Narrow" pitchFamily="34" charset="0"/>
                </a:rPr>
                <a:t>2</a:t>
              </a:r>
            </a:p>
          </p:txBody>
        </p:sp>
      </p:grpSp>
      <p:sp>
        <p:nvSpPr>
          <p:cNvPr id="19" name="AutoShape 18"/>
          <p:cNvSpPr>
            <a:spLocks noChangeArrowheads="1"/>
          </p:cNvSpPr>
          <p:nvPr/>
        </p:nvSpPr>
        <p:spPr bwMode="auto">
          <a:xfrm>
            <a:off x="9627293" y="257776"/>
            <a:ext cx="1271311" cy="682696"/>
          </a:xfrm>
          <a:prstGeom prst="roundRect">
            <a:avLst>
              <a:gd name="adj" fmla="val 4167"/>
            </a:avLst>
          </a:prstGeom>
          <a:gradFill rotWithShape="1">
            <a:gsLst>
              <a:gs pos="0">
                <a:srgbClr val="D5D69C"/>
              </a:gs>
              <a:gs pos="100000">
                <a:srgbClr val="EEEFD7"/>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50% of lease duration has expired</a:t>
            </a:r>
          </a:p>
        </p:txBody>
      </p:sp>
      <p:sp>
        <p:nvSpPr>
          <p:cNvPr id="22" name="AutoShape 21"/>
          <p:cNvSpPr>
            <a:spLocks noChangeArrowheads="1"/>
          </p:cNvSpPr>
          <p:nvPr/>
        </p:nvSpPr>
        <p:spPr bwMode="auto">
          <a:xfrm>
            <a:off x="8081210" y="2136210"/>
            <a:ext cx="1229021" cy="632745"/>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87.5% of lease duration has expired</a:t>
            </a:r>
          </a:p>
        </p:txBody>
      </p:sp>
      <p:sp>
        <p:nvSpPr>
          <p:cNvPr id="23" name="AutoShape 22"/>
          <p:cNvSpPr>
            <a:spLocks noChangeArrowheads="1"/>
          </p:cNvSpPr>
          <p:nvPr/>
        </p:nvSpPr>
        <p:spPr bwMode="auto">
          <a:xfrm>
            <a:off x="6108832" y="3289161"/>
            <a:ext cx="1228261" cy="617867"/>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b"/>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400" dirty="0">
                <a:latin typeface="Arial Narrow" panose="020B0606020202030204" pitchFamily="34" charset="0"/>
              </a:rPr>
              <a:t>100% of lease duration has expired</a:t>
            </a:r>
          </a:p>
        </p:txBody>
      </p:sp>
      <p:sp>
        <p:nvSpPr>
          <p:cNvPr id="24" name="AutoShape 23"/>
          <p:cNvSpPr>
            <a:spLocks noChangeArrowheads="1"/>
          </p:cNvSpPr>
          <p:nvPr/>
        </p:nvSpPr>
        <p:spPr bwMode="auto">
          <a:xfrm>
            <a:off x="7617408" y="1029335"/>
            <a:ext cx="4298273" cy="1037353"/>
          </a:xfrm>
          <a:prstGeom prst="roundRect">
            <a:avLst>
              <a:gd name="adj" fmla="val 4167"/>
            </a:avLst>
          </a:prstGeom>
          <a:gradFill rotWithShape="1">
            <a:gsLst>
              <a:gs pos="0">
                <a:srgbClr val="8DACD0"/>
              </a:gs>
              <a:gs pos="100000">
                <a:srgbClr val="DEE7F1"/>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r>
              <a:rPr lang="en-US" altLang="en-US" sz="1400" dirty="0">
                <a:latin typeface="Arial Narrow" panose="020B0606020202030204" pitchFamily="34" charset="0"/>
              </a:rPr>
              <a:t>If the client fails to renew its lease, after 50% of the lease duration has expired, then the DHCP lease renewal process will begin again after 87.5% of the lease duration has expired</a:t>
            </a:r>
          </a:p>
        </p:txBody>
      </p:sp>
      <p:sp>
        <p:nvSpPr>
          <p:cNvPr id="25" name="AutoShape 24"/>
          <p:cNvSpPr>
            <a:spLocks noChangeArrowheads="1"/>
          </p:cNvSpPr>
          <p:nvPr/>
        </p:nvSpPr>
        <p:spPr bwMode="auto">
          <a:xfrm>
            <a:off x="7617409" y="2844294"/>
            <a:ext cx="4298273" cy="1039813"/>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just">
              <a:lnSpc>
                <a:spcPct val="85000"/>
              </a:lnSpc>
            </a:pPr>
            <a:r>
              <a:rPr lang="en-US" altLang="en-US" sz="1400" dirty="0">
                <a:latin typeface="Arial Narrow" panose="020B0606020202030204" pitchFamily="34" charset="0"/>
              </a:rPr>
              <a:t>If the client fails to renew it’s lease, after 87.5% of the lease has expired, then the DHCP lease generation process starts over again with a DHCP client broadcasting a DHCPDISCOVER</a:t>
            </a:r>
          </a:p>
        </p:txBody>
      </p:sp>
      <p:pic>
        <p:nvPicPr>
          <p:cNvPr id="28" name="Picture 27"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8605" y="3444864"/>
            <a:ext cx="657225" cy="70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 name="Text Box 55"/>
          <p:cNvSpPr txBox="1">
            <a:spLocks noChangeArrowheads="1"/>
          </p:cNvSpPr>
          <p:nvPr/>
        </p:nvSpPr>
        <p:spPr bwMode="auto">
          <a:xfrm>
            <a:off x="3741284" y="4715861"/>
            <a:ext cx="135731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Request to renew lease</a:t>
            </a:r>
            <a:endParaRPr lang="en-US" altLang="en-US" dirty="0"/>
          </a:p>
        </p:txBody>
      </p:sp>
    </p:spTree>
    <p:extLst>
      <p:ext uri="{BB962C8B-B14F-4D97-AF65-F5344CB8AC3E}">
        <p14:creationId xmlns:p14="http://schemas.microsoft.com/office/powerpoint/2010/main" val="3745913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Security?</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It is possible for an attacker to “fake” a DHCP server</a:t>
            </a:r>
          </a:p>
          <a:p>
            <a:pPr lvl="1" algn="just">
              <a:buFont typeface="Wingdings" panose="05000000000000000000" pitchFamily="2" charset="2"/>
              <a:buChar char="§"/>
            </a:pPr>
            <a:r>
              <a:rPr lang="en-GB" altLang="en-US" sz="2400" dirty="0"/>
              <a:t>Known as a </a:t>
            </a:r>
            <a:r>
              <a:rPr lang="en-GB" altLang="en-US" sz="2400" b="1" i="1" dirty="0"/>
              <a:t>rogue DHCP server</a:t>
            </a:r>
          </a:p>
          <a:p>
            <a:pPr lvl="2" algn="just">
              <a:buFont typeface="Wingdings" panose="05000000000000000000" pitchFamily="2" charset="2"/>
              <a:buChar char="§"/>
            </a:pPr>
            <a:r>
              <a:rPr lang="en-GB" altLang="en-US" sz="2000" dirty="0"/>
              <a:t>Denial of service attack</a:t>
            </a:r>
          </a:p>
          <a:p>
            <a:pPr algn="just">
              <a:buFont typeface="Wingdings" panose="05000000000000000000" pitchFamily="2" charset="2"/>
              <a:buChar char="§"/>
            </a:pPr>
            <a:r>
              <a:rPr lang="en-GB" altLang="en-US" sz="2800" dirty="0"/>
              <a:t>Clients get assigned a load of illegal IP addresses</a:t>
            </a:r>
          </a:p>
          <a:p>
            <a:pPr algn="just">
              <a:buFont typeface="Wingdings" panose="05000000000000000000" pitchFamily="2" charset="2"/>
              <a:buChar char="§"/>
            </a:pPr>
            <a:r>
              <a:rPr lang="en-GB" altLang="en-US" sz="2800" dirty="0"/>
              <a:t>Can setup DHCP as a standalone server</a:t>
            </a:r>
          </a:p>
          <a:p>
            <a:pPr algn="just">
              <a:buFont typeface="Wingdings" panose="05000000000000000000" pitchFamily="2" charset="2"/>
              <a:buChar char="§"/>
            </a:pPr>
            <a:r>
              <a:rPr lang="en-GB" altLang="en-US" sz="2800" b="1" i="1" dirty="0">
                <a:solidFill>
                  <a:schemeClr val="tx2"/>
                </a:solidFill>
              </a:rPr>
              <a:t>If network is using Active Directory</a:t>
            </a:r>
          </a:p>
          <a:p>
            <a:pPr lvl="1" algn="just">
              <a:buFont typeface="Wingdings" panose="05000000000000000000" pitchFamily="2" charset="2"/>
              <a:buChar char="§"/>
            </a:pPr>
            <a:r>
              <a:rPr lang="en-GB" altLang="en-US" sz="2400" b="1" i="1" dirty="0">
                <a:solidFill>
                  <a:schemeClr val="tx2"/>
                </a:solidFill>
              </a:rPr>
              <a:t>Authorize DHCP server </a:t>
            </a:r>
            <a:r>
              <a:rPr lang="en-GB" altLang="en-US" sz="2400" b="1" i="1" dirty="0">
                <a:solidFill>
                  <a:schemeClr val="tx2"/>
                </a:solidFill>
                <a:sym typeface="Wingdings" panose="05000000000000000000" pitchFamily="2" charset="2"/>
              </a:rPr>
              <a:t> wont start if server is not registered with Active Directory domain controller</a:t>
            </a:r>
            <a:endParaRPr lang="en-GB" altLang="en-US" sz="2400" b="1" i="1" dirty="0">
              <a:solidFill>
                <a:schemeClr val="tx2"/>
              </a:solidFill>
            </a:endParaRPr>
          </a:p>
        </p:txBody>
      </p:sp>
    </p:spTree>
    <p:extLst>
      <p:ext uri="{BB962C8B-B14F-4D97-AF65-F5344CB8AC3E}">
        <p14:creationId xmlns:p14="http://schemas.microsoft.com/office/powerpoint/2010/main" val="2535174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Authorize?</a:t>
            </a:r>
            <a:endParaRPr lang="en-GB" dirty="0">
              <a:solidFill>
                <a:schemeClr val="accent1">
                  <a:lumMod val="50000"/>
                </a:schemeClr>
              </a:solidFill>
            </a:endParaRPr>
          </a:p>
        </p:txBody>
      </p:sp>
      <p:sp>
        <p:nvSpPr>
          <p:cNvPr id="3" name="Content Placeholder 2"/>
          <p:cNvSpPr>
            <a:spLocks noGrp="1"/>
          </p:cNvSpPr>
          <p:nvPr>
            <p:ph idx="1"/>
          </p:nvPr>
        </p:nvSpPr>
        <p:spPr>
          <a:xfrm>
            <a:off x="253683" y="1915628"/>
            <a:ext cx="4134480" cy="2613217"/>
          </a:xfrm>
        </p:spPr>
        <p:txBody>
          <a:bodyPr>
            <a:noAutofit/>
          </a:bodyPr>
          <a:lstStyle/>
          <a:p>
            <a:pPr algn="just">
              <a:buFont typeface="Wingdings" panose="05000000000000000000" pitchFamily="2" charset="2"/>
              <a:buChar char="§"/>
            </a:pPr>
            <a:r>
              <a:rPr lang="en-GB" altLang="en-US" sz="2800" dirty="0"/>
              <a:t>Did I say, Authorize?</a:t>
            </a:r>
          </a:p>
          <a:p>
            <a:pPr algn="just">
              <a:buFont typeface="Wingdings" panose="05000000000000000000" pitchFamily="2" charset="2"/>
              <a:buChar char="§"/>
            </a:pPr>
            <a:r>
              <a:rPr lang="en-US" altLang="en-US" sz="2800" dirty="0"/>
              <a:t>DHCP authorization is the process of registering the DHCP Server service in the Active Directory domain to support DHCP clients</a:t>
            </a:r>
          </a:p>
          <a:p>
            <a:pPr algn="just">
              <a:buFont typeface="Wingdings" panose="05000000000000000000" pitchFamily="2" charset="2"/>
              <a:buChar char="§"/>
            </a:pPr>
            <a:endParaRPr lang="en-GB" altLang="en-US" sz="2800" dirty="0"/>
          </a:p>
        </p:txBody>
      </p:sp>
      <p:grpSp>
        <p:nvGrpSpPr>
          <p:cNvPr id="77" name="Group 76"/>
          <p:cNvGrpSpPr/>
          <p:nvPr/>
        </p:nvGrpSpPr>
        <p:grpSpPr>
          <a:xfrm>
            <a:off x="4643437" y="153921"/>
            <a:ext cx="7548563" cy="5365817"/>
            <a:chOff x="4643437" y="153921"/>
            <a:chExt cx="7548563" cy="5365817"/>
          </a:xfrm>
        </p:grpSpPr>
        <p:grpSp>
          <p:nvGrpSpPr>
            <p:cNvPr id="4" name="Group 3"/>
            <p:cNvGrpSpPr>
              <a:grpSpLocks/>
            </p:cNvGrpSpPr>
            <p:nvPr/>
          </p:nvGrpSpPr>
          <p:grpSpPr bwMode="auto">
            <a:xfrm>
              <a:off x="4643437" y="1966913"/>
              <a:ext cx="5454650" cy="2782887"/>
              <a:chOff x="431" y="1147"/>
              <a:chExt cx="3436" cy="1753"/>
            </a:xfrm>
          </p:grpSpPr>
          <p:grpSp>
            <p:nvGrpSpPr>
              <p:cNvPr id="5" name="Group 4"/>
              <p:cNvGrpSpPr>
                <a:grpSpLocks/>
              </p:cNvGrpSpPr>
              <p:nvPr/>
            </p:nvGrpSpPr>
            <p:grpSpPr bwMode="auto">
              <a:xfrm>
                <a:off x="431" y="1147"/>
                <a:ext cx="3436" cy="1753"/>
                <a:chOff x="431" y="1147"/>
                <a:chExt cx="3436" cy="1753"/>
              </a:xfrm>
            </p:grpSpPr>
            <p:sp>
              <p:nvSpPr>
                <p:cNvPr id="7" name="Oval 5"/>
                <p:cNvSpPr>
                  <a:spLocks noChangeArrowheads="1"/>
                </p:cNvSpPr>
                <p:nvPr/>
              </p:nvSpPr>
              <p:spPr bwMode="auto">
                <a:xfrm>
                  <a:off x="1064" y="1536"/>
                  <a:ext cx="2803" cy="1177"/>
                </a:xfrm>
                <a:prstGeom prst="ellipse">
                  <a:avLst/>
                </a:prstGeom>
                <a:gradFill rotWithShape="1">
                  <a:gsLst>
                    <a:gs pos="0">
                      <a:schemeClr val="bg1"/>
                    </a:gs>
                    <a:gs pos="100000">
                      <a:srgbClr val="CFE1C2"/>
                    </a:gs>
                  </a:gsLst>
                  <a:lin ang="18900000" scaled="1"/>
                </a:gradFill>
                <a:ln>
                  <a:noFill/>
                </a:ln>
                <a:effectLst>
                  <a:outerShdw dist="45791" dir="3378596" algn="ctr" rotWithShape="0">
                    <a:schemeClr val="bg2"/>
                  </a:outerShdw>
                </a:effectLst>
                <a:extLst>
                  <a:ext uri="{91240B29-F687-4F45-9708-019B960494DF}">
                    <a14:hiddenLine xmlns:a14="http://schemas.microsoft.com/office/drawing/2010/main" w="9525">
                      <a:solidFill>
                        <a:srgbClr val="000000"/>
                      </a:solidFill>
                      <a:round/>
                      <a:headEnd/>
                      <a:tailEnd/>
                    </a14:hiddenLine>
                  </a:ext>
                </a:extLst>
              </p:spPr>
              <p:txBody>
                <a:bodyPr lIns="0" tIns="0" rIns="0" bIns="0"/>
                <a:lstStyle>
                  <a:lvl1pPr marL="342900" indent="-342900"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20000"/>
                    </a:spcBef>
                    <a:buClr>
                      <a:schemeClr val="folHlink"/>
                    </a:buClr>
                    <a:buSzPct val="90000"/>
                    <a:buFont typeface="Wingdings 2" panose="05020102010507070707" pitchFamily="18" charset="2"/>
                    <a:buNone/>
                  </a:pPr>
                  <a:r>
                    <a:rPr kumimoji="1" lang="en-US" altLang="en-US" sz="2000" b="0"/>
                    <a:t>                                                          </a:t>
                  </a:r>
                </a:p>
              </p:txBody>
            </p:sp>
            <p:pic>
              <p:nvPicPr>
                <p:cNvPr id="8" name="Picture 6"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1212"/>
                  <a:ext cx="652"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7"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 y="2101"/>
                  <a:ext cx="562" cy="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3" y="1147"/>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9"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4" y="2115"/>
                  <a:ext cx="653" cy="7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AutoShape 10"/>
                <p:cNvSpPr>
                  <a:spLocks noChangeArrowheads="1"/>
                </p:cNvSpPr>
                <p:nvPr/>
              </p:nvSpPr>
              <p:spPr bwMode="auto">
                <a:xfrm>
                  <a:off x="644" y="1159"/>
                  <a:ext cx="634" cy="31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Domain</a:t>
                  </a:r>
                </a:p>
                <a:p>
                  <a:pPr>
                    <a:lnSpc>
                      <a:spcPct val="85000"/>
                    </a:lnSpc>
                  </a:pPr>
                  <a:r>
                    <a:rPr lang="en-US" altLang="en-US" sz="1600">
                      <a:latin typeface="Arial Narrow" panose="020B0606020202030204" pitchFamily="34" charset="0"/>
                    </a:rPr>
                    <a:t>Controller</a:t>
                  </a:r>
                </a:p>
              </p:txBody>
            </p:sp>
            <p:grpSp>
              <p:nvGrpSpPr>
                <p:cNvPr id="13" name="Group 11"/>
                <p:cNvGrpSpPr>
                  <a:grpSpLocks/>
                </p:cNvGrpSpPr>
                <p:nvPr/>
              </p:nvGrpSpPr>
              <p:grpSpPr bwMode="auto">
                <a:xfrm>
                  <a:off x="431" y="1590"/>
                  <a:ext cx="1047" cy="444"/>
                  <a:chOff x="423" y="1428"/>
                  <a:chExt cx="1047" cy="444"/>
                </a:xfrm>
              </p:grpSpPr>
              <p:sp>
                <p:nvSpPr>
                  <p:cNvPr id="14" name="AutoShape 12"/>
                  <p:cNvSpPr>
                    <a:spLocks noChangeArrowheads="1"/>
                  </p:cNvSpPr>
                  <p:nvPr/>
                </p:nvSpPr>
                <p:spPr bwMode="auto">
                  <a:xfrm>
                    <a:off x="423" y="1542"/>
                    <a:ext cx="626" cy="330"/>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85000"/>
                      </a:lnSpc>
                    </a:pPr>
                    <a:r>
                      <a:rPr lang="en-US" altLang="en-US" sz="1600">
                        <a:latin typeface="Arial Narrow" panose="020B0606020202030204" pitchFamily="34" charset="0"/>
                      </a:rPr>
                      <a:t>Active </a:t>
                    </a:r>
                  </a:p>
                  <a:p>
                    <a:pPr algn="l">
                      <a:lnSpc>
                        <a:spcPct val="85000"/>
                      </a:lnSpc>
                    </a:pPr>
                    <a:r>
                      <a:rPr lang="en-US" altLang="en-US" sz="1600">
                        <a:latin typeface="Arial Narrow" panose="020B0606020202030204" pitchFamily="34" charset="0"/>
                      </a:rPr>
                      <a:t>Directory</a:t>
                    </a:r>
                  </a:p>
                </p:txBody>
              </p:sp>
              <p:pic>
                <p:nvPicPr>
                  <p:cNvPr id="15" name="Picture 13" descr="ActiveDirectory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 y="1428"/>
                    <a:ext cx="597" cy="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sp>
            <p:nvSpPr>
              <p:cNvPr id="6" name="AutoShape 14"/>
              <p:cNvSpPr>
                <a:spLocks noChangeArrowheads="1"/>
              </p:cNvSpPr>
              <p:nvPr/>
            </p:nvSpPr>
            <p:spPr bwMode="auto">
              <a:xfrm>
                <a:off x="559" y="2432"/>
                <a:ext cx="706" cy="24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Client </a:t>
                </a:r>
              </a:p>
            </p:txBody>
          </p:sp>
        </p:grpSp>
        <p:sp>
          <p:nvSpPr>
            <p:cNvPr id="16" name="AutoShape 15"/>
            <p:cNvSpPr>
              <a:spLocks noChangeArrowheads="1"/>
            </p:cNvSpPr>
            <p:nvPr/>
          </p:nvSpPr>
          <p:spPr bwMode="auto">
            <a:xfrm>
              <a:off x="8916193" y="1054895"/>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Server1 checks with the domain controller to obtain a list of authorized DHCP servers</a:t>
              </a:r>
            </a:p>
          </p:txBody>
        </p:sp>
        <p:sp>
          <p:nvSpPr>
            <p:cNvPr id="17" name="Line 16"/>
            <p:cNvSpPr>
              <a:spLocks noChangeShapeType="1"/>
            </p:cNvSpPr>
            <p:nvPr/>
          </p:nvSpPr>
          <p:spPr bwMode="auto">
            <a:xfrm flipH="1">
              <a:off x="7153275" y="2592387"/>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8" name="Line 17"/>
            <p:cNvSpPr>
              <a:spLocks noChangeShapeType="1"/>
            </p:cNvSpPr>
            <p:nvPr/>
          </p:nvSpPr>
          <p:spPr bwMode="auto">
            <a:xfrm>
              <a:off x="7153275" y="2760662"/>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19" name="Line 18"/>
            <p:cNvSpPr>
              <a:spLocks noChangeShapeType="1"/>
            </p:cNvSpPr>
            <p:nvPr/>
          </p:nvSpPr>
          <p:spPr bwMode="auto">
            <a:xfrm rot="1250189" flipH="1">
              <a:off x="6956425" y="3386137"/>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0" name="Line 19"/>
            <p:cNvSpPr>
              <a:spLocks noChangeShapeType="1"/>
            </p:cNvSpPr>
            <p:nvPr/>
          </p:nvSpPr>
          <p:spPr bwMode="auto">
            <a:xfrm rot="1250189">
              <a:off x="6891337" y="3560762"/>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1" name="Line 20"/>
            <p:cNvSpPr>
              <a:spLocks noChangeShapeType="1"/>
            </p:cNvSpPr>
            <p:nvPr/>
          </p:nvSpPr>
          <p:spPr bwMode="auto">
            <a:xfrm rot="20349811">
              <a:off x="6891337" y="3386137"/>
              <a:ext cx="1903412"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22" name="Line 21"/>
            <p:cNvSpPr>
              <a:spLocks noChangeShapeType="1"/>
            </p:cNvSpPr>
            <p:nvPr/>
          </p:nvSpPr>
          <p:spPr bwMode="auto">
            <a:xfrm rot="20349811" flipH="1">
              <a:off x="6956425" y="3560762"/>
              <a:ext cx="1903413"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23" name="Picture 22" descr="Validate_CheckMark01"/>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7539" y="1931988"/>
              <a:ext cx="431033" cy="4080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4" name="Group 23"/>
            <p:cNvGrpSpPr>
              <a:grpSpLocks/>
            </p:cNvGrpSpPr>
            <p:nvPr/>
          </p:nvGrpSpPr>
          <p:grpSpPr bwMode="auto">
            <a:xfrm>
              <a:off x="9966325" y="3841750"/>
              <a:ext cx="2225675" cy="1331913"/>
              <a:chOff x="3833" y="2328"/>
              <a:chExt cx="1402" cy="839"/>
            </a:xfrm>
          </p:grpSpPr>
          <p:sp>
            <p:nvSpPr>
              <p:cNvPr id="25" name="AutoShape 24"/>
              <p:cNvSpPr>
                <a:spLocks noChangeArrowheads="1"/>
              </p:cNvSpPr>
              <p:nvPr/>
            </p:nvSpPr>
            <p:spPr bwMode="auto">
              <a:xfrm>
                <a:off x="3833" y="2328"/>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26" name="Text Box 25"/>
              <p:cNvSpPr txBox="1">
                <a:spLocks noChangeArrowheads="1"/>
              </p:cNvSpPr>
              <p:nvPr/>
            </p:nvSpPr>
            <p:spPr bwMode="auto">
              <a:xfrm>
                <a:off x="4106" y="2492"/>
                <a:ext cx="820"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Unauthorized</a:t>
                </a:r>
              </a:p>
            </p:txBody>
          </p:sp>
          <p:sp>
            <p:nvSpPr>
              <p:cNvPr id="27" name="Text Box 26"/>
              <p:cNvSpPr txBox="1">
                <a:spLocks noChangeArrowheads="1"/>
              </p:cNvSpPr>
              <p:nvPr/>
            </p:nvSpPr>
            <p:spPr bwMode="auto">
              <a:xfrm>
                <a:off x="4106" y="2744"/>
                <a:ext cx="1129"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Does not service DHCP requests</a:t>
                </a:r>
              </a:p>
            </p:txBody>
          </p:sp>
          <p:pic>
            <p:nvPicPr>
              <p:cNvPr id="28" name="Picture 27"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501"/>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 name="Picture 28" descr="Validate_Invalid01"/>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889" y="2826"/>
                <a:ext cx="196" cy="2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30" name="Group 29"/>
            <p:cNvGrpSpPr>
              <a:grpSpLocks/>
            </p:cNvGrpSpPr>
            <p:nvPr/>
          </p:nvGrpSpPr>
          <p:grpSpPr bwMode="auto">
            <a:xfrm>
              <a:off x="9966324" y="2192337"/>
              <a:ext cx="2020888" cy="1331912"/>
              <a:chOff x="3833" y="1289"/>
              <a:chExt cx="1273" cy="839"/>
            </a:xfrm>
          </p:grpSpPr>
          <p:sp>
            <p:nvSpPr>
              <p:cNvPr id="31" name="AutoShape 30"/>
              <p:cNvSpPr>
                <a:spLocks noChangeArrowheads="1"/>
              </p:cNvSpPr>
              <p:nvPr/>
            </p:nvSpPr>
            <p:spPr bwMode="auto">
              <a:xfrm>
                <a:off x="3833" y="1289"/>
                <a:ext cx="1265" cy="839"/>
              </a:xfrm>
              <a:prstGeom prst="roundRect">
                <a:avLst>
                  <a:gd name="adj" fmla="val 2931"/>
                </a:avLst>
              </a:prstGeom>
              <a:gradFill rotWithShape="1">
                <a:gsLst>
                  <a:gs pos="0">
                    <a:srgbClr val="F0F1FF"/>
                  </a:gs>
                  <a:gs pos="100000">
                    <a:srgbClr val="B3C8DF"/>
                  </a:gs>
                </a:gsLst>
                <a:lin ang="5400000" scaled="1"/>
              </a:gradFill>
              <a:ln>
                <a:noFill/>
              </a:ln>
              <a:extLst>
                <a:ext uri="{91240B29-F687-4F45-9708-019B960494DF}">
                  <a14:hiddenLine xmlns:a14="http://schemas.microsoft.com/office/drawing/2010/main" w="9525" algn="ctr">
                    <a:solidFill>
                      <a:srgbClr val="000000"/>
                    </a:solidFill>
                    <a:round/>
                    <a:headEnd/>
                    <a:tailEnd/>
                  </a14:hiddenLine>
                </a:ext>
              </a:ex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32" name="Text Box 31"/>
              <p:cNvSpPr txBox="1">
                <a:spLocks noChangeArrowheads="1"/>
              </p:cNvSpPr>
              <p:nvPr/>
            </p:nvSpPr>
            <p:spPr bwMode="auto">
              <a:xfrm>
                <a:off x="4106" y="1469"/>
                <a:ext cx="76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Authorized</a:t>
                </a:r>
              </a:p>
            </p:txBody>
          </p:sp>
          <p:sp>
            <p:nvSpPr>
              <p:cNvPr id="33" name="Text Box 32"/>
              <p:cNvSpPr txBox="1">
                <a:spLocks noChangeArrowheads="1"/>
              </p:cNvSpPr>
              <p:nvPr/>
            </p:nvSpPr>
            <p:spPr bwMode="auto">
              <a:xfrm>
                <a:off x="4106" y="1697"/>
                <a:ext cx="1000"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b="0">
                    <a:latin typeface="Arial Narrow" panose="020B0606020202030204" pitchFamily="34" charset="0"/>
                  </a:rPr>
                  <a:t>Services DHCP requests</a:t>
                </a:r>
              </a:p>
            </p:txBody>
          </p:sp>
          <p:pic>
            <p:nvPicPr>
              <p:cNvPr id="34" name="Picture 33"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4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4" descr="Validated01"/>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89" y="1771"/>
                <a:ext cx="256" cy="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6" name="AutoShape 35"/>
            <p:cNvSpPr>
              <a:spLocks noChangeArrowheads="1"/>
            </p:cNvSpPr>
            <p:nvPr/>
          </p:nvSpPr>
          <p:spPr bwMode="auto">
            <a:xfrm>
              <a:off x="9952037" y="2020888"/>
              <a:ext cx="201930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Server1</a:t>
              </a:r>
            </a:p>
          </p:txBody>
        </p:sp>
        <p:sp>
          <p:nvSpPr>
            <p:cNvPr id="37" name="AutoShape 36"/>
            <p:cNvSpPr>
              <a:spLocks noChangeArrowheads="1"/>
            </p:cNvSpPr>
            <p:nvPr/>
          </p:nvSpPr>
          <p:spPr bwMode="auto">
            <a:xfrm>
              <a:off x="9953624" y="3668713"/>
              <a:ext cx="2038350" cy="35242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Server2</a:t>
              </a:r>
            </a:p>
          </p:txBody>
        </p:sp>
        <p:sp>
          <p:nvSpPr>
            <p:cNvPr id="38" name="AutoShape 37"/>
            <p:cNvSpPr>
              <a:spLocks noChangeArrowheads="1"/>
            </p:cNvSpPr>
            <p:nvPr/>
          </p:nvSpPr>
          <p:spPr bwMode="auto">
            <a:xfrm>
              <a:off x="8916193" y="153921"/>
              <a:ext cx="3090862"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Server1 finds its IP address on the list, the service starts and supports DHCP clients</a:t>
              </a:r>
            </a:p>
          </p:txBody>
        </p:sp>
        <p:sp>
          <p:nvSpPr>
            <p:cNvPr id="39" name="AutoShape 38"/>
            <p:cNvSpPr>
              <a:spLocks noChangeArrowheads="1"/>
            </p:cNvSpPr>
            <p:nvPr/>
          </p:nvSpPr>
          <p:spPr bwMode="auto">
            <a:xfrm>
              <a:off x="6176963" y="47291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Server2 checks with the </a:t>
              </a:r>
            </a:p>
            <a:p>
              <a:pPr>
                <a:lnSpc>
                  <a:spcPct val="85000"/>
                </a:lnSpc>
              </a:pPr>
              <a:r>
                <a:rPr lang="en-US" altLang="en-US" sz="1700">
                  <a:latin typeface="Arial Narrow" panose="020B0606020202030204" pitchFamily="34" charset="0"/>
                </a:rPr>
                <a:t>domain controller to obtain a list of</a:t>
              </a:r>
            </a:p>
            <a:p>
              <a:pPr>
                <a:lnSpc>
                  <a:spcPct val="85000"/>
                </a:lnSpc>
              </a:pPr>
              <a:r>
                <a:rPr lang="en-US" altLang="en-US" sz="1700">
                  <a:latin typeface="Arial Narrow" panose="020B0606020202030204" pitchFamily="34" charset="0"/>
                </a:rPr>
                <a:t>authorized DHCP servers</a:t>
              </a:r>
            </a:p>
          </p:txBody>
        </p:sp>
        <p:sp>
          <p:nvSpPr>
            <p:cNvPr id="40" name="AutoShape 39"/>
            <p:cNvSpPr>
              <a:spLocks noChangeArrowheads="1"/>
            </p:cNvSpPr>
            <p:nvPr/>
          </p:nvSpPr>
          <p:spPr bwMode="auto">
            <a:xfrm>
              <a:off x="6191250" y="47418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If DHCP Server2 does not find its IP address on the list, the service does not start and support DHCP clients</a:t>
              </a:r>
            </a:p>
          </p:txBody>
        </p:sp>
        <p:pic>
          <p:nvPicPr>
            <p:cNvPr id="41" name="Picture 40" descr="Validate_XMark01"/>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127049" y="3422822"/>
              <a:ext cx="378309" cy="460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2" name="AutoShape 41"/>
            <p:cNvSpPr>
              <a:spLocks noChangeArrowheads="1"/>
            </p:cNvSpPr>
            <p:nvPr/>
          </p:nvSpPr>
          <p:spPr bwMode="auto">
            <a:xfrm>
              <a:off x="6176963" y="4754563"/>
              <a:ext cx="3438525" cy="765175"/>
            </a:xfrm>
            <a:prstGeom prst="roundRect">
              <a:avLst>
                <a:gd name="adj" fmla="val 4167"/>
              </a:avLst>
            </a:prstGeom>
            <a:gradFill rotWithShape="1">
              <a:gsLst>
                <a:gs pos="0">
                  <a:srgbClr val="ADE2A1"/>
                </a:gs>
                <a:gs pos="100000">
                  <a:srgbClr val="E8F6E4"/>
                </a:gs>
              </a:gsLst>
              <a:lin ang="2700000" scaled="1"/>
            </a:gra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700">
                  <a:latin typeface="Arial Narrow" panose="020B0606020202030204" pitchFamily="34" charset="0"/>
                </a:rPr>
                <a:t>DHCP client receives IP address </a:t>
              </a:r>
            </a:p>
            <a:p>
              <a:pPr>
                <a:lnSpc>
                  <a:spcPct val="85000"/>
                </a:lnSpc>
              </a:pPr>
              <a:r>
                <a:rPr lang="en-US" altLang="en-US" sz="1700">
                  <a:latin typeface="Arial Narrow" panose="020B0606020202030204" pitchFamily="34" charset="0"/>
                </a:rPr>
                <a:t>from authorized DHCP Server1</a:t>
              </a:r>
            </a:p>
          </p:txBody>
        </p:sp>
        <p:sp>
          <p:nvSpPr>
            <p:cNvPr id="43" name="Line 42"/>
            <p:cNvSpPr>
              <a:spLocks noChangeShapeType="1"/>
            </p:cNvSpPr>
            <p:nvPr/>
          </p:nvSpPr>
          <p:spPr bwMode="auto">
            <a:xfrm>
              <a:off x="7153275" y="4267199"/>
              <a:ext cx="1520825"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spTree>
    <p:extLst>
      <p:ext uri="{BB962C8B-B14F-4D97-AF65-F5344CB8AC3E}">
        <p14:creationId xmlns:p14="http://schemas.microsoft.com/office/powerpoint/2010/main" val="2542856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Scope</a:t>
            </a:r>
            <a:endParaRPr lang="en-GB" dirty="0">
              <a:solidFill>
                <a:schemeClr val="accent1">
                  <a:lumMod val="50000"/>
                </a:schemeClr>
              </a:solidFill>
            </a:endParaRPr>
          </a:p>
        </p:txBody>
      </p:sp>
      <p:sp>
        <p:nvSpPr>
          <p:cNvPr id="46" name="AutoShape 3"/>
          <p:cNvSpPr>
            <a:spLocks noChangeArrowheads="1"/>
          </p:cNvSpPr>
          <p:nvPr/>
        </p:nvSpPr>
        <p:spPr bwMode="auto">
          <a:xfrm>
            <a:off x="2189163" y="1284289"/>
            <a:ext cx="7688262" cy="5302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A </a:t>
            </a:r>
            <a:r>
              <a:rPr lang="en-US" altLang="en-US" sz="2200" i="1">
                <a:latin typeface="Arial Narrow" panose="020B0606020202030204" pitchFamily="34" charset="0"/>
              </a:rPr>
              <a:t>scope</a:t>
            </a:r>
            <a:r>
              <a:rPr lang="en-US" altLang="en-US" sz="2200">
                <a:latin typeface="Arial Narrow" panose="020B0606020202030204" pitchFamily="34" charset="0"/>
              </a:rPr>
              <a:t> is a range of IP addresses that are available to be leased</a:t>
            </a:r>
          </a:p>
        </p:txBody>
      </p:sp>
      <p:graphicFrame>
        <p:nvGraphicFramePr>
          <p:cNvPr id="49" name="Group 6"/>
          <p:cNvGraphicFramePr>
            <a:graphicFrameLocks noGrp="1"/>
          </p:cNvGraphicFramePr>
          <p:nvPr/>
        </p:nvGraphicFramePr>
        <p:xfrm>
          <a:off x="7676361" y="3641727"/>
          <a:ext cx="4402128" cy="1767840"/>
        </p:xfrm>
        <a:graphic>
          <a:graphicData uri="http://schemas.openxmlformats.org/drawingml/2006/table">
            <a:tbl>
              <a:tblPr/>
              <a:tblGrid>
                <a:gridCol w="1417116">
                  <a:extLst>
                    <a:ext uri="{9D8B030D-6E8A-4147-A177-3AD203B41FA5}">
                      <a16:colId xmlns:a16="http://schemas.microsoft.com/office/drawing/2014/main" val="20000"/>
                    </a:ext>
                  </a:extLst>
                </a:gridCol>
                <a:gridCol w="1469561">
                  <a:extLst>
                    <a:ext uri="{9D8B030D-6E8A-4147-A177-3AD203B41FA5}">
                      <a16:colId xmlns:a16="http://schemas.microsoft.com/office/drawing/2014/main" val="20001"/>
                    </a:ext>
                  </a:extLst>
                </a:gridCol>
                <a:gridCol w="1515451">
                  <a:extLst>
                    <a:ext uri="{9D8B030D-6E8A-4147-A177-3AD203B41FA5}">
                      <a16:colId xmlns:a16="http://schemas.microsoft.com/office/drawing/2014/main" val="20002"/>
                    </a:ext>
                  </a:extLst>
                </a:gridCol>
              </a:tblGrid>
              <a:tr h="268288">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Network ID</a:t>
                      </a:r>
                    </a:p>
                  </a:txBody>
                  <a:tcPr horzOverflow="overflow">
                    <a:lnL cap="flat">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Lease duration</a:t>
                      </a:r>
                    </a:p>
                  </a:txBody>
                  <a:tcPr horzOverflow="overflow">
                    <a:lnL>
                      <a:noFill/>
                    </a:lnL>
                    <a:lnR>
                      <a:noFill/>
                    </a:lnR>
                    <a:lnT cap="fla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Scope name</a:t>
                      </a:r>
                    </a:p>
                  </a:txBody>
                  <a:tcPr horzOverflow="overflow">
                    <a:lnL>
                      <a:noFill/>
                    </a:lnL>
                    <a:lnR cap="flat">
                      <a:noFill/>
                    </a:lnR>
                    <a:lnT cap="flat">
                      <a:noFill/>
                    </a:lnT>
                    <a:lnB>
                      <a:noFill/>
                    </a:lnB>
                    <a:lnTlToBr>
                      <a:noFill/>
                    </a:lnTlToBr>
                    <a:lnBlToTr>
                      <a:noFill/>
                    </a:lnBlToTr>
                    <a:noFill/>
                  </a:tcPr>
                </a:tc>
                <a:extLst>
                  <a:ext uri="{0D108BD9-81ED-4DB2-BD59-A6C34878D82A}">
                    <a16:rowId xmlns:a16="http://schemas.microsoft.com/office/drawing/2014/main" val="10000"/>
                  </a:ext>
                </a:extLst>
              </a:tr>
              <a:tr h="180975">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Subnet mask</a:t>
                      </a:r>
                    </a:p>
                  </a:txBody>
                  <a:tcPr horzOverflow="overflow">
                    <a:lnL cap="flat">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Router</a:t>
                      </a:r>
                    </a:p>
                  </a:txBody>
                  <a:tcPr horzOverflow="overflow">
                    <a:lnL>
                      <a:noFill/>
                    </a:lnL>
                    <a:lnR>
                      <a:noFill/>
                    </a:lnR>
                    <a:lnT>
                      <a:noFill/>
                    </a:lnT>
                    <a:lnB>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a:ln>
                            <a:noFill/>
                          </a:ln>
                          <a:solidFill>
                            <a:schemeClr val="tx1"/>
                          </a:solidFill>
                          <a:effectLst/>
                          <a:latin typeface="Helvetica" pitchFamily="34" charset="0"/>
                        </a:rPr>
                        <a:t>Exclusion range</a:t>
                      </a:r>
                    </a:p>
                  </a:txBody>
                  <a:tcPr horzOverflow="overflow">
                    <a:lnL>
                      <a:noFill/>
                    </a:lnL>
                    <a:lnR cap="flat">
                      <a:noFill/>
                    </a:lnR>
                    <a:lnT>
                      <a:noFill/>
                    </a:lnT>
                    <a:lnB>
                      <a:noFill/>
                    </a:lnB>
                    <a:lnTlToBr>
                      <a:noFill/>
                    </a:lnTlToBr>
                    <a:lnBlToTr>
                      <a:noFill/>
                    </a:lnBlToTr>
                    <a:noFill/>
                  </a:tcPr>
                </a:tc>
                <a:extLst>
                  <a:ext uri="{0D108BD9-81ED-4DB2-BD59-A6C34878D82A}">
                    <a16:rowId xmlns:a16="http://schemas.microsoft.com/office/drawing/2014/main" val="10001"/>
                  </a:ext>
                </a:extLst>
              </a:tr>
              <a:tr h="347663">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r>
                        <a:rPr kumimoji="1" lang="en-US" sz="1400" b="0" i="0" u="none" strike="noStrike" cap="none" normalizeH="0" baseline="0" dirty="0">
                          <a:ln>
                            <a:noFill/>
                          </a:ln>
                          <a:solidFill>
                            <a:schemeClr val="tx1"/>
                          </a:solidFill>
                          <a:effectLst/>
                          <a:latin typeface="Helvetica" pitchFamily="34" charset="0"/>
                        </a:rPr>
                        <a:t>Network IP </a:t>
                      </a:r>
                      <a:br>
                        <a:rPr kumimoji="1" lang="en-US" sz="1400" b="0" i="0" u="none" strike="noStrike" cap="none" normalizeH="0" baseline="0" dirty="0">
                          <a:ln>
                            <a:noFill/>
                          </a:ln>
                          <a:solidFill>
                            <a:schemeClr val="tx1"/>
                          </a:solidFill>
                          <a:effectLst/>
                          <a:latin typeface="Helvetica" pitchFamily="34" charset="0"/>
                        </a:rPr>
                      </a:br>
                      <a:r>
                        <a:rPr kumimoji="1" lang="en-US" sz="1400" b="0" i="0" u="none" strike="noStrike" cap="none" normalizeH="0" baseline="0" dirty="0">
                          <a:ln>
                            <a:noFill/>
                          </a:ln>
                          <a:solidFill>
                            <a:schemeClr val="tx1"/>
                          </a:solidFill>
                          <a:effectLst/>
                          <a:latin typeface="Helvetica" pitchFamily="34" charset="0"/>
                        </a:rPr>
                        <a:t>address range</a:t>
                      </a:r>
                    </a:p>
                  </a:txBody>
                  <a:tcPr horzOverflow="overflow">
                    <a:lnL cap="flat">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a:noFill/>
                    </a:lnR>
                    <a:lnT>
                      <a:noFill/>
                    </a:lnT>
                    <a:lnB cap="flat">
                      <a:noFill/>
                    </a:lnB>
                    <a:lnTlToBr>
                      <a:noFill/>
                    </a:lnTlToBr>
                    <a:lnBlToTr>
                      <a:noFill/>
                    </a:lnBlToTr>
                    <a:noFill/>
                  </a:tcPr>
                </a:tc>
                <a:tc>
                  <a:txBody>
                    <a:bodyPr/>
                    <a:lstStyle/>
                    <a:p>
                      <a:pPr marL="177800" marR="0" lvl="0" indent="-177800" algn="l" defTabSz="914400" rtl="0" eaLnBrk="0" fontAlgn="base" latinLnBrk="0" hangingPunct="0">
                        <a:lnSpc>
                          <a:spcPct val="100000"/>
                        </a:lnSpc>
                        <a:spcBef>
                          <a:spcPct val="20000"/>
                        </a:spcBef>
                        <a:spcAft>
                          <a:spcPct val="0"/>
                        </a:spcAft>
                        <a:buClr>
                          <a:schemeClr val="folHlink"/>
                        </a:buClr>
                        <a:buSzPct val="90000"/>
                        <a:buFont typeface="Wingdings 2" pitchFamily="18" charset="2"/>
                        <a:buChar char="¢"/>
                        <a:tabLst/>
                      </a:pPr>
                      <a:endParaRPr kumimoji="1" lang="en-GB" sz="1400" b="0" i="0" u="none" strike="noStrike" cap="none" normalizeH="0" baseline="0" dirty="0">
                        <a:ln>
                          <a:noFill/>
                        </a:ln>
                        <a:solidFill>
                          <a:schemeClr val="tx1"/>
                        </a:solidFill>
                        <a:effectLst/>
                        <a:latin typeface="Helvetica" pitchFamily="34"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2"/>
                  </a:ext>
                </a:extLst>
              </a:tr>
            </a:tbl>
          </a:graphicData>
        </a:graphic>
      </p:graphicFrame>
      <p:grpSp>
        <p:nvGrpSpPr>
          <p:cNvPr id="45" name="Group 44"/>
          <p:cNvGrpSpPr/>
          <p:nvPr/>
        </p:nvGrpSpPr>
        <p:grpSpPr>
          <a:xfrm>
            <a:off x="328412" y="2475708"/>
            <a:ext cx="7051675" cy="2246312"/>
            <a:chOff x="2506664" y="2005013"/>
            <a:chExt cx="7051675" cy="2246312"/>
          </a:xfrm>
        </p:grpSpPr>
        <p:sp>
          <p:nvSpPr>
            <p:cNvPr id="50" name="AutoShape 28"/>
            <p:cNvSpPr>
              <a:spLocks noChangeArrowheads="1"/>
            </p:cNvSpPr>
            <p:nvPr/>
          </p:nvSpPr>
          <p:spPr bwMode="auto">
            <a:xfrm>
              <a:off x="2506664" y="2005013"/>
              <a:ext cx="7051675" cy="2246312"/>
            </a:xfrm>
            <a:prstGeom prst="roundRect">
              <a:avLst>
                <a:gd name="adj" fmla="val 12056"/>
              </a:avLst>
            </a:prstGeom>
            <a:gradFill rotWithShape="1">
              <a:gsLst>
                <a:gs pos="0">
                  <a:schemeClr val="bg1"/>
                </a:gs>
                <a:gs pos="100000">
                  <a:srgbClr val="EEEFD7"/>
                </a:gs>
              </a:gsLst>
              <a:path path="shape">
                <a:fillToRect l="50000" t="50000" r="50000" b="50000"/>
              </a:path>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sz="2000" b="0">
                <a:latin typeface="Arial Narrow" panose="020B0606020202030204" pitchFamily="34" charset="0"/>
              </a:endParaRPr>
            </a:p>
          </p:txBody>
        </p:sp>
        <p:pic>
          <p:nvPicPr>
            <p:cNvPr id="51" name="Picture 29"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320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 name="Text Box 30"/>
            <p:cNvSpPr txBox="1">
              <a:spLocks noChangeArrowheads="1"/>
            </p:cNvSpPr>
            <p:nvPr/>
          </p:nvSpPr>
          <p:spPr bwMode="auto">
            <a:xfrm>
              <a:off x="34131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A</a:t>
              </a:r>
            </a:p>
          </p:txBody>
        </p:sp>
        <p:pic>
          <p:nvPicPr>
            <p:cNvPr id="53" name="Picture 31" descr="Lan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78676" y="2203451"/>
              <a:ext cx="2282825"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 name="Text Box 32"/>
            <p:cNvSpPr txBox="1">
              <a:spLocks noChangeArrowheads="1"/>
            </p:cNvSpPr>
            <p:nvPr/>
          </p:nvSpPr>
          <p:spPr bwMode="auto">
            <a:xfrm>
              <a:off x="7959725" y="3205163"/>
              <a:ext cx="755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LAN B</a:t>
              </a:r>
            </a:p>
          </p:txBody>
        </p:sp>
        <p:sp>
          <p:nvSpPr>
            <p:cNvPr id="55" name="AutoShape 33"/>
            <p:cNvSpPr>
              <a:spLocks noChangeArrowheads="1"/>
            </p:cNvSpPr>
            <p:nvPr/>
          </p:nvSpPr>
          <p:spPr bwMode="auto">
            <a:xfrm>
              <a:off x="5359400" y="2138364"/>
              <a:ext cx="1346200" cy="3587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56" name="Line 34"/>
            <p:cNvSpPr>
              <a:spLocks noChangeShapeType="1"/>
            </p:cNvSpPr>
            <p:nvPr/>
          </p:nvSpPr>
          <p:spPr bwMode="auto">
            <a:xfrm>
              <a:off x="4884739" y="3257550"/>
              <a:ext cx="2370137"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pic>
          <p:nvPicPr>
            <p:cNvPr id="57" name="Picture 35"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22913" y="2638426"/>
              <a:ext cx="102076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AutoShape 36"/>
            <p:cNvSpPr>
              <a:spLocks noChangeArrowheads="1"/>
            </p:cNvSpPr>
            <p:nvPr/>
          </p:nvSpPr>
          <p:spPr bwMode="auto">
            <a:xfrm>
              <a:off x="6291263" y="3587751"/>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B</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sp>
          <p:nvSpPr>
            <p:cNvPr id="59" name="AutoShape 37"/>
            <p:cNvSpPr>
              <a:spLocks noChangeArrowheads="1"/>
            </p:cNvSpPr>
            <p:nvPr/>
          </p:nvSpPr>
          <p:spPr bwMode="auto">
            <a:xfrm>
              <a:off x="4484688" y="3570289"/>
              <a:ext cx="1185862" cy="415925"/>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sz="2000">
                <a:latin typeface="Arial Narrow" panose="020B0606020202030204" pitchFamily="34" charset="0"/>
              </a:endParaRPr>
            </a:p>
            <a:p>
              <a:r>
                <a:rPr lang="en-US" altLang="en-US" sz="2000">
                  <a:latin typeface="Arial Narrow" panose="020B0606020202030204" pitchFamily="34" charset="0"/>
                </a:rPr>
                <a:t>Scope A</a:t>
              </a:r>
              <a:endParaRPr lang="en-US" altLang="en-US" sz="2000" b="0">
                <a:latin typeface="Arial Narrow" panose="020B0606020202030204" pitchFamily="34" charset="0"/>
              </a:endParaRPr>
            </a:p>
            <a:p>
              <a:endParaRPr lang="en-US" altLang="en-US" sz="2000" b="0">
                <a:latin typeface="Arial Narrow" panose="020B0606020202030204" pitchFamily="34" charset="0"/>
              </a:endParaRPr>
            </a:p>
          </p:txBody>
        </p:sp>
      </p:grpSp>
    </p:spTree>
    <p:extLst>
      <p:ext uri="{BB962C8B-B14F-4D97-AF65-F5344CB8AC3E}">
        <p14:creationId xmlns:p14="http://schemas.microsoft.com/office/powerpoint/2010/main" val="36303365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Reservation</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dirty="0">
                <a:latin typeface="Arial Narrow" panose="020B0606020202030204" pitchFamily="34" charset="0"/>
              </a:rPr>
              <a:t>A </a:t>
            </a:r>
            <a:r>
              <a:rPr lang="en-US" altLang="en-US" i="1" dirty="0">
                <a:latin typeface="Arial Narrow" panose="020B0606020202030204" pitchFamily="34" charset="0"/>
              </a:rPr>
              <a:t>reservation</a:t>
            </a:r>
            <a:r>
              <a:rPr lang="en-US" altLang="en-US" dirty="0">
                <a:latin typeface="Arial Narrow" panose="020B0606020202030204" pitchFamily="34" charset="0"/>
              </a:rPr>
              <a:t> is a specific IP address, within a scope, that is permanently reserved for leased use to a specific DHCP client </a:t>
            </a:r>
          </a:p>
        </p:txBody>
      </p:sp>
      <p:grpSp>
        <p:nvGrpSpPr>
          <p:cNvPr id="3" name="Group 2"/>
          <p:cNvGrpSpPr/>
          <p:nvPr/>
        </p:nvGrpSpPr>
        <p:grpSpPr>
          <a:xfrm>
            <a:off x="267914" y="2678908"/>
            <a:ext cx="11314486" cy="2703787"/>
            <a:chOff x="267914" y="2678908"/>
            <a:chExt cx="11314486" cy="2703787"/>
          </a:xfrm>
        </p:grpSpPr>
        <p:sp>
          <p:nvSpPr>
            <p:cNvPr id="19" name="Freeform 6"/>
            <p:cNvSpPr>
              <a:spLocks/>
            </p:cNvSpPr>
            <p:nvPr/>
          </p:nvSpPr>
          <p:spPr bwMode="auto">
            <a:xfrm rot="2229172" flipH="1">
              <a:off x="3511960" y="3681834"/>
              <a:ext cx="3185511" cy="972625"/>
            </a:xfrm>
            <a:custGeom>
              <a:avLst/>
              <a:gdLst>
                <a:gd name="T0" fmla="*/ 2482 w 2482"/>
                <a:gd name="T1" fmla="*/ 665 h 754"/>
                <a:gd name="T2" fmla="*/ 0 w 2482"/>
                <a:gd name="T3" fmla="*/ 754 h 754"/>
                <a:gd name="T4" fmla="*/ 341 w 2482"/>
                <a:gd name="T5" fmla="*/ 89 h 754"/>
                <a:gd name="T6" fmla="*/ 503 w 2482"/>
                <a:gd name="T7" fmla="*/ 0 h 754"/>
                <a:gd name="T8" fmla="*/ 2482 w 2482"/>
                <a:gd name="T9" fmla="*/ 665 h 754"/>
                <a:gd name="T10" fmla="*/ 0 60000 65536"/>
                <a:gd name="T11" fmla="*/ 0 60000 65536"/>
                <a:gd name="T12" fmla="*/ 0 60000 65536"/>
                <a:gd name="T13" fmla="*/ 0 60000 65536"/>
                <a:gd name="T14" fmla="*/ 0 60000 65536"/>
                <a:gd name="T15" fmla="*/ 0 w 2482"/>
                <a:gd name="T16" fmla="*/ 0 h 754"/>
                <a:gd name="T17" fmla="*/ 2482 w 2482"/>
                <a:gd name="T18" fmla="*/ 754 h 754"/>
              </a:gdLst>
              <a:ahLst/>
              <a:cxnLst>
                <a:cxn ang="T10">
                  <a:pos x="T0" y="T1"/>
                </a:cxn>
                <a:cxn ang="T11">
                  <a:pos x="T2" y="T3"/>
                </a:cxn>
                <a:cxn ang="T12">
                  <a:pos x="T4" y="T5"/>
                </a:cxn>
                <a:cxn ang="T13">
                  <a:pos x="T6" y="T7"/>
                </a:cxn>
                <a:cxn ang="T14">
                  <a:pos x="T8" y="T9"/>
                </a:cxn>
              </a:cxnLst>
              <a:rect l="T15" t="T16" r="T17" b="T18"/>
              <a:pathLst>
                <a:path w="2482" h="754">
                  <a:moveTo>
                    <a:pt x="2482" y="665"/>
                  </a:moveTo>
                  <a:lnTo>
                    <a:pt x="0" y="754"/>
                  </a:lnTo>
                  <a:lnTo>
                    <a:pt x="341" y="89"/>
                  </a:lnTo>
                  <a:lnTo>
                    <a:pt x="503" y="0"/>
                  </a:lnTo>
                  <a:lnTo>
                    <a:pt x="2482" y="665"/>
                  </a:lnTo>
                  <a:close/>
                </a:path>
              </a:pathLst>
            </a:custGeom>
            <a:gradFill rotWithShape="1">
              <a:gsLst>
                <a:gs pos="0">
                  <a:srgbClr val="ADE2A1"/>
                </a:gs>
                <a:gs pos="100000">
                  <a:srgbClr val="FFFFFF"/>
                </a:gs>
              </a:gsLst>
              <a:lin ang="540000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sp>
          <p:nvSpPr>
            <p:cNvPr id="20" name="Line 7"/>
            <p:cNvSpPr>
              <a:spLocks noChangeShapeType="1"/>
            </p:cNvSpPr>
            <p:nvPr/>
          </p:nvSpPr>
          <p:spPr bwMode="auto">
            <a:xfrm>
              <a:off x="6919912" y="3663158"/>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8"/>
            <p:cNvSpPr>
              <a:spLocks noChangeArrowheads="1"/>
            </p:cNvSpPr>
            <p:nvPr/>
          </p:nvSpPr>
          <p:spPr bwMode="auto">
            <a:xfrm>
              <a:off x="4960937"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pic>
          <p:nvPicPr>
            <p:cNvPr id="22" name="Picture 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6012" y="2918621"/>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0"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3000" y="387905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1"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61137" y="3401221"/>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2"/>
            <p:cNvSpPr>
              <a:spLocks noChangeArrowheads="1"/>
            </p:cNvSpPr>
            <p:nvPr/>
          </p:nvSpPr>
          <p:spPr bwMode="auto">
            <a:xfrm>
              <a:off x="9391650" y="3117058"/>
              <a:ext cx="1981200" cy="13366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pic>
          <p:nvPicPr>
            <p:cNvPr id="26"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98012" y="392350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 name="Picture 14"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6587" y="2818608"/>
              <a:ext cx="692150" cy="87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AutoShape 15"/>
            <p:cNvSpPr>
              <a:spLocks noChangeArrowheads="1"/>
            </p:cNvSpPr>
            <p:nvPr/>
          </p:nvSpPr>
          <p:spPr bwMode="auto">
            <a:xfrm>
              <a:off x="5616575" y="2680496"/>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1</a:t>
              </a:r>
            </a:p>
          </p:txBody>
        </p:sp>
        <p:sp>
          <p:nvSpPr>
            <p:cNvPr id="29" name="AutoShape 16"/>
            <p:cNvSpPr>
              <a:spLocks noChangeArrowheads="1"/>
            </p:cNvSpPr>
            <p:nvPr/>
          </p:nvSpPr>
          <p:spPr bwMode="auto">
            <a:xfrm>
              <a:off x="6640110"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0" name="AutoShape 17"/>
            <p:cNvSpPr>
              <a:spLocks noChangeArrowheads="1"/>
            </p:cNvSpPr>
            <p:nvPr/>
          </p:nvSpPr>
          <p:spPr bwMode="auto">
            <a:xfrm>
              <a:off x="10136187" y="4702971"/>
              <a:ext cx="1446213" cy="3429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Workstation 2</a:t>
              </a:r>
            </a:p>
          </p:txBody>
        </p:sp>
        <p:sp>
          <p:nvSpPr>
            <p:cNvPr id="31" name="AutoShape 18"/>
            <p:cNvSpPr>
              <a:spLocks noChangeArrowheads="1"/>
            </p:cNvSpPr>
            <p:nvPr/>
          </p:nvSpPr>
          <p:spPr bwMode="auto">
            <a:xfrm>
              <a:off x="9361487" y="2678908"/>
              <a:ext cx="1358900" cy="5492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sp>
          <p:nvSpPr>
            <p:cNvPr id="32" name="AutoShape 19"/>
            <p:cNvSpPr>
              <a:spLocks noChangeArrowheads="1"/>
            </p:cNvSpPr>
            <p:nvPr/>
          </p:nvSpPr>
          <p:spPr bwMode="auto">
            <a:xfrm>
              <a:off x="267914" y="4460358"/>
              <a:ext cx="4497388" cy="922337"/>
            </a:xfrm>
            <a:prstGeom prst="roundRect">
              <a:avLst>
                <a:gd name="adj" fmla="val 4167"/>
              </a:avLst>
            </a:prstGeom>
            <a:gradFill rotWithShape="1">
              <a:gsLst>
                <a:gs pos="0">
                  <a:srgbClr val="ADE2A1"/>
                </a:gs>
                <a:gs pos="100000">
                  <a:srgbClr val="E8F6E4"/>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a:latin typeface="Arial Narrow" panose="020B0606020202030204" pitchFamily="34" charset="0"/>
                </a:rPr>
                <a:t>IP Address1: Leased to Workstation 1</a:t>
              </a:r>
            </a:p>
            <a:p>
              <a:pPr algn="l"/>
              <a:r>
                <a:rPr lang="en-US" altLang="en-US">
                  <a:latin typeface="Arial Narrow" panose="020B0606020202030204" pitchFamily="34" charset="0"/>
                </a:rPr>
                <a:t>IP Address2: Leased to Workstation 2 </a:t>
              </a:r>
            </a:p>
            <a:p>
              <a:pPr algn="l"/>
              <a:r>
                <a:rPr lang="en-US" altLang="en-US">
                  <a:latin typeface="Arial Narrow" panose="020B0606020202030204" pitchFamily="34" charset="0"/>
                </a:rPr>
                <a:t>IP Address3: Reserved for File and Print Server</a:t>
              </a:r>
            </a:p>
          </p:txBody>
        </p:sp>
        <p:pic>
          <p:nvPicPr>
            <p:cNvPr id="33" name="Picture 20"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70962" y="3410746"/>
              <a:ext cx="722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62316763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Options</a:t>
            </a:r>
            <a:endParaRPr lang="en-GB" dirty="0">
              <a:solidFill>
                <a:schemeClr val="accent1">
                  <a:lumMod val="50000"/>
                </a:schemeClr>
              </a:solidFill>
            </a:endParaRPr>
          </a:p>
        </p:txBody>
      </p:sp>
      <p:sp>
        <p:nvSpPr>
          <p:cNvPr id="46" name="AutoShape 3"/>
          <p:cNvSpPr>
            <a:spLocks noChangeArrowheads="1"/>
          </p:cNvSpPr>
          <p:nvPr/>
        </p:nvSpPr>
        <p:spPr bwMode="auto">
          <a:xfrm>
            <a:off x="2189162" y="1284289"/>
            <a:ext cx="7991545" cy="823118"/>
          </a:xfrm>
          <a:prstGeom prst="roundRect">
            <a:avLst>
              <a:gd name="adj" fmla="val 16667"/>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0000"/>
              </a:lnSpc>
              <a:spcBef>
                <a:spcPct val="40000"/>
              </a:spcBef>
              <a:buClr>
                <a:srgbClr val="8DACD0"/>
              </a:buClr>
              <a:buSzPct val="70000"/>
              <a:buFont typeface="Wingdings" panose="05000000000000000000" pitchFamily="2" charset="2"/>
              <a:buNone/>
            </a:pPr>
            <a:r>
              <a:rPr lang="en-US" altLang="en-US" i="1" dirty="0">
                <a:latin typeface="Arial Narrow" panose="020B0606020202030204" pitchFamily="34" charset="0"/>
              </a:rPr>
              <a:t>DHCP options</a:t>
            </a:r>
            <a:r>
              <a:rPr lang="en-US" altLang="en-US" dirty="0">
                <a:latin typeface="Arial Narrow" panose="020B0606020202030204" pitchFamily="34" charset="0"/>
              </a:rPr>
              <a:t> are configuration parameters that a DHCP service assigns to clients along with the IP address and default gateway</a:t>
            </a:r>
          </a:p>
        </p:txBody>
      </p:sp>
      <p:sp>
        <p:nvSpPr>
          <p:cNvPr id="35" name="Freeform 5"/>
          <p:cNvSpPr>
            <a:spLocks/>
          </p:cNvSpPr>
          <p:nvPr/>
        </p:nvSpPr>
        <p:spPr bwMode="auto">
          <a:xfrm>
            <a:off x="3444841" y="2283544"/>
            <a:ext cx="2191500" cy="3248955"/>
          </a:xfrm>
          <a:custGeom>
            <a:avLst/>
            <a:gdLst>
              <a:gd name="T0" fmla="*/ 1383 w 1383"/>
              <a:gd name="T1" fmla="*/ 0 h 1883"/>
              <a:gd name="T2" fmla="*/ 1083 w 1383"/>
              <a:gd name="T3" fmla="*/ 1883 h 1883"/>
              <a:gd name="T4" fmla="*/ 0 w 1383"/>
              <a:gd name="T5" fmla="*/ 911 h 1883"/>
              <a:gd name="T6" fmla="*/ 43 w 1383"/>
              <a:gd name="T7" fmla="*/ 542 h 1883"/>
              <a:gd name="T8" fmla="*/ 1383 w 1383"/>
              <a:gd name="T9" fmla="*/ 0 h 1883"/>
              <a:gd name="T10" fmla="*/ 0 60000 65536"/>
              <a:gd name="T11" fmla="*/ 0 60000 65536"/>
              <a:gd name="T12" fmla="*/ 0 60000 65536"/>
              <a:gd name="T13" fmla="*/ 0 60000 65536"/>
              <a:gd name="T14" fmla="*/ 0 60000 65536"/>
              <a:gd name="T15" fmla="*/ 0 w 1383"/>
              <a:gd name="T16" fmla="*/ 0 h 1883"/>
              <a:gd name="T17" fmla="*/ 1383 w 1383"/>
              <a:gd name="T18" fmla="*/ 1883 h 1883"/>
            </a:gdLst>
            <a:ahLst/>
            <a:cxnLst>
              <a:cxn ang="T10">
                <a:pos x="T0" y="T1"/>
              </a:cxn>
              <a:cxn ang="T11">
                <a:pos x="T2" y="T3"/>
              </a:cxn>
              <a:cxn ang="T12">
                <a:pos x="T4" y="T5"/>
              </a:cxn>
              <a:cxn ang="T13">
                <a:pos x="T6" y="T7"/>
              </a:cxn>
              <a:cxn ang="T14">
                <a:pos x="T8" y="T9"/>
              </a:cxn>
            </a:cxnLst>
            <a:rect l="T15" t="T16" r="T17" b="T18"/>
            <a:pathLst>
              <a:path w="1383" h="1883">
                <a:moveTo>
                  <a:pt x="1383" y="0"/>
                </a:moveTo>
                <a:lnTo>
                  <a:pt x="1083" y="1883"/>
                </a:lnTo>
                <a:lnTo>
                  <a:pt x="0" y="911"/>
                </a:lnTo>
                <a:lnTo>
                  <a:pt x="43" y="542"/>
                </a:lnTo>
                <a:lnTo>
                  <a:pt x="1383" y="0"/>
                </a:lnTo>
                <a:close/>
              </a:path>
            </a:pathLst>
          </a:custGeom>
          <a:gradFill rotWithShape="1">
            <a:gsLst>
              <a:gs pos="0">
                <a:srgbClr val="BBCDE3"/>
              </a:gs>
              <a:gs pos="100000">
                <a:srgbClr val="FFFFFF"/>
              </a:gs>
            </a:gsLst>
            <a:lin ang="0" scaled="1"/>
          </a:gradFill>
          <a:ln>
            <a:noFill/>
          </a:ln>
          <a:extLst>
            <a:ext uri="{91240B29-F687-4F45-9708-019B960494DF}">
              <a14:hiddenLine xmlns:a14="http://schemas.microsoft.com/office/drawing/2010/main" w="6350">
                <a:solidFill>
                  <a:srgbClr val="000000"/>
                </a:solidFill>
                <a:round/>
                <a:headEnd/>
                <a:tailEnd/>
              </a14:hiddenLine>
            </a:ext>
          </a:extLst>
        </p:spPr>
        <p:txBody>
          <a:bodyPr/>
          <a:lstStyle/>
          <a:p>
            <a:endParaRPr lang="en-GB"/>
          </a:p>
        </p:txBody>
      </p:sp>
      <p:grpSp>
        <p:nvGrpSpPr>
          <p:cNvPr id="36" name="Group 6"/>
          <p:cNvGrpSpPr>
            <a:grpSpLocks/>
          </p:cNvGrpSpPr>
          <p:nvPr/>
        </p:nvGrpSpPr>
        <p:grpSpPr bwMode="auto">
          <a:xfrm>
            <a:off x="787469" y="2711447"/>
            <a:ext cx="2986968" cy="2296526"/>
            <a:chOff x="893" y="1620"/>
            <a:chExt cx="1462" cy="1032"/>
          </a:xfrm>
        </p:grpSpPr>
        <p:sp>
          <p:nvSpPr>
            <p:cNvPr id="41" name="Oval 7"/>
            <p:cNvSpPr>
              <a:spLocks noChangeArrowheads="1"/>
            </p:cNvSpPr>
            <p:nvPr/>
          </p:nvSpPr>
          <p:spPr bwMode="auto">
            <a:xfrm>
              <a:off x="1014" y="1841"/>
              <a:ext cx="1248" cy="769"/>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GB" altLang="en-US">
                <a:latin typeface="Arial Narrow" panose="020B0606020202030204" pitchFamily="34" charset="0"/>
              </a:endParaRPr>
            </a:p>
          </p:txBody>
        </p:sp>
        <p:pic>
          <p:nvPicPr>
            <p:cNvPr id="42" name="Picture 8" descr="Computer_DesktopComputerSansKeyboard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12" y="1620"/>
              <a:ext cx="543" cy="6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 name="Picture 9" descr="Serv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 y="1966"/>
              <a:ext cx="542" cy="6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7" name="AutoShape 10"/>
          <p:cNvSpPr>
            <a:spLocks noChangeArrowheads="1"/>
          </p:cNvSpPr>
          <p:nvPr/>
        </p:nvSpPr>
        <p:spPr bwMode="auto">
          <a:xfrm>
            <a:off x="2524189" y="2235233"/>
            <a:ext cx="1443569" cy="37268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Client</a:t>
            </a:r>
          </a:p>
        </p:txBody>
      </p:sp>
      <p:sp>
        <p:nvSpPr>
          <p:cNvPr id="38" name="AutoShape 11"/>
          <p:cNvSpPr>
            <a:spLocks noChangeArrowheads="1"/>
          </p:cNvSpPr>
          <p:nvPr/>
        </p:nvSpPr>
        <p:spPr bwMode="auto">
          <a:xfrm>
            <a:off x="1194711" y="5099421"/>
            <a:ext cx="1443569" cy="369239"/>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39" name="AutoShape 12"/>
          <p:cNvSpPr>
            <a:spLocks noChangeArrowheads="1"/>
          </p:cNvSpPr>
          <p:nvPr/>
        </p:nvSpPr>
        <p:spPr bwMode="auto">
          <a:xfrm>
            <a:off x="5535812" y="2358991"/>
            <a:ext cx="3301113" cy="3109669"/>
          </a:xfrm>
          <a:prstGeom prst="roundRect">
            <a:avLst>
              <a:gd name="adj" fmla="val 4167"/>
            </a:avLst>
          </a:prstGeom>
          <a:solidFill>
            <a:srgbClr val="B3C8DF"/>
          </a:solidFill>
          <a:ln w="9525">
            <a:solidFill>
              <a:srgbClr val="4D4D4D"/>
            </a:solidFill>
            <a:round/>
            <a:headEnd/>
            <a:tailEnd/>
          </a:ln>
          <a:effectLst>
            <a:outerShdw dist="35921" dir="2700000" algn="ctr" rotWithShape="0">
              <a:srgbClr val="AFAFAF"/>
            </a:outerShdw>
          </a:effectLst>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dirty="0">
                <a:latin typeface="Arial Narrow" panose="020B0606020202030204" pitchFamily="34" charset="0"/>
              </a:rPr>
              <a:t>DHCP Client IP Configuration Data</a:t>
            </a:r>
          </a:p>
        </p:txBody>
      </p:sp>
      <p:sp>
        <p:nvSpPr>
          <p:cNvPr id="40" name="AutoShape 13"/>
          <p:cNvSpPr>
            <a:spLocks noChangeArrowheads="1"/>
          </p:cNvSpPr>
          <p:nvPr/>
        </p:nvSpPr>
        <p:spPr bwMode="auto">
          <a:xfrm>
            <a:off x="5535812" y="2786894"/>
            <a:ext cx="3277890" cy="2531182"/>
          </a:xfrm>
          <a:prstGeom prst="roundRect">
            <a:avLst>
              <a:gd name="adj" fmla="val 4167"/>
            </a:avLst>
          </a:prstGeom>
          <a:gradFill rotWithShape="1">
            <a:gsLst>
              <a:gs pos="0">
                <a:srgbClr val="EEEFD7"/>
              </a:gs>
              <a:gs pos="100000">
                <a:srgbClr val="D5D69C"/>
              </a:gs>
            </a:gsLst>
            <a:lin ang="2700000" scaled="1"/>
          </a:gradFill>
          <a:ln w="9525">
            <a:solidFill>
              <a:srgbClr val="4D4D4D"/>
            </a:solidFill>
            <a:round/>
            <a:headEnd/>
            <a:tailEnd/>
          </a:ln>
          <a:effectLst>
            <a:outerShdw dist="35921" dir="2700000" algn="ctr" rotWithShape="0">
              <a:srgbClr val="AFAFAF"/>
            </a:outerShdw>
          </a:effectLst>
        </p:spPr>
        <p:txBody>
          <a:bodyPr tIns="91440"/>
          <a:lstStyle>
            <a:lvl1pPr marL="225425" indent="-225425" algn="ctr">
              <a:defRPr b="1">
                <a:solidFill>
                  <a:schemeClr val="tx1"/>
                </a:solidFill>
                <a:latin typeface="Helvetica" panose="020B0604020202020204" pitchFamily="34" charset="0"/>
              </a:defRPr>
            </a:lvl1pPr>
            <a:lvl2pPr marL="519113" indent="-179388"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IP address</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Client’s subnet mask</a:t>
            </a:r>
          </a:p>
          <a:p>
            <a:pPr marL="285750" indent="-285750" algn="l">
              <a:lnSpc>
                <a:spcPct val="90000"/>
              </a:lnSpc>
              <a:spcBef>
                <a:spcPct val="55000"/>
              </a:spcBef>
              <a:buSzPct val="80000"/>
              <a:buFont typeface="Wingdings" panose="05000000000000000000" pitchFamily="2" charset="2"/>
              <a:buChar char="§"/>
            </a:pPr>
            <a:r>
              <a:rPr lang="en-US" altLang="en-US" dirty="0">
                <a:latin typeface="Arial Narrow" panose="020B0606020202030204" pitchFamily="34" charset="0"/>
              </a:rPr>
              <a:t>DHCP options such as: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Router’s (Default Gateway)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WINS server’s IP address</a:t>
            </a:r>
          </a:p>
          <a:p>
            <a:pPr marL="625475" lvl="1" indent="-285750" algn="l">
              <a:lnSpc>
                <a:spcPct val="95000"/>
              </a:lnSpc>
              <a:buClr>
                <a:schemeClr val="accent2"/>
              </a:buClr>
              <a:buFont typeface="Wingdings" panose="05000000000000000000" pitchFamily="2" charset="2"/>
              <a:buChar char="§"/>
            </a:pPr>
            <a:r>
              <a:rPr lang="en-US" altLang="en-US" dirty="0">
                <a:latin typeface="Arial Narrow" panose="020B0606020202030204" pitchFamily="34" charset="0"/>
              </a:rPr>
              <a:t>DNS domain name</a:t>
            </a:r>
          </a:p>
        </p:txBody>
      </p:sp>
    </p:spTree>
    <p:extLst>
      <p:ext uri="{BB962C8B-B14F-4D97-AF65-F5344CB8AC3E}">
        <p14:creationId xmlns:p14="http://schemas.microsoft.com/office/powerpoint/2010/main" val="9319456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Applying scope</a:t>
            </a:r>
            <a:endParaRPr lang="en-GB" dirty="0">
              <a:solidFill>
                <a:schemeClr val="accent1">
                  <a:lumMod val="50000"/>
                </a:schemeClr>
              </a:solidFill>
            </a:endParaRPr>
          </a:p>
        </p:txBody>
      </p:sp>
      <p:sp>
        <p:nvSpPr>
          <p:cNvPr id="13" name="AutoShape 3"/>
          <p:cNvSpPr>
            <a:spLocks noChangeArrowheads="1"/>
          </p:cNvSpPr>
          <p:nvPr/>
        </p:nvSpPr>
        <p:spPr bwMode="auto">
          <a:xfrm>
            <a:off x="4401158" y="382073"/>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4" name="AutoShape 4"/>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server level</a:t>
            </a:r>
          </a:p>
        </p:txBody>
      </p:sp>
      <p:sp>
        <p:nvSpPr>
          <p:cNvPr id="15" name="AutoShape 5"/>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scope level</a:t>
            </a:r>
          </a:p>
        </p:txBody>
      </p:sp>
      <p:sp>
        <p:nvSpPr>
          <p:cNvPr id="16" name="AutoShape 6"/>
          <p:cNvSpPr>
            <a:spLocks noChangeArrowheads="1"/>
          </p:cNvSpPr>
          <p:nvPr/>
        </p:nvSpPr>
        <p:spPr bwMode="auto">
          <a:xfrm>
            <a:off x="6356958" y="4311135"/>
            <a:ext cx="3311525" cy="819150"/>
          </a:xfrm>
          <a:prstGeom prst="roundRect">
            <a:avLst>
              <a:gd name="adj" fmla="val 4167"/>
            </a:avLst>
          </a:prstGeom>
          <a:gradFill rotWithShape="1">
            <a:gsLst>
              <a:gs pos="0">
                <a:srgbClr val="8DACD0"/>
              </a:gs>
              <a:gs pos="100000">
                <a:srgbClr val="DEE7F1"/>
              </a:gs>
            </a:gsLst>
            <a:lin ang="2700000" scaled="1"/>
          </a:gra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2200">
                <a:latin typeface="Arial Narrow" panose="020B0606020202030204" pitchFamily="34" charset="0"/>
              </a:rPr>
              <a:t>DHCP option applied at the</a:t>
            </a:r>
          </a:p>
          <a:p>
            <a:r>
              <a:rPr lang="en-US" altLang="en-US" sz="2200" i="1">
                <a:latin typeface="Arial Narrow" panose="020B0606020202030204" pitchFamily="34" charset="0"/>
              </a:rPr>
              <a:t>reserved-client level</a:t>
            </a:r>
          </a:p>
        </p:txBody>
      </p:sp>
      <p:sp>
        <p:nvSpPr>
          <p:cNvPr id="17" name="AutoShape 7"/>
          <p:cNvSpPr>
            <a:spLocks noChangeArrowheads="1"/>
          </p:cNvSpPr>
          <p:nvPr/>
        </p:nvSpPr>
        <p:spPr bwMode="auto">
          <a:xfrm>
            <a:off x="4478946" y="783710"/>
            <a:ext cx="7043737"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18" name="AutoShape 8"/>
          <p:cNvSpPr>
            <a:spLocks noChangeArrowheads="1"/>
          </p:cNvSpPr>
          <p:nvPr/>
        </p:nvSpPr>
        <p:spPr bwMode="auto">
          <a:xfrm>
            <a:off x="8973158" y="783710"/>
            <a:ext cx="2549525" cy="3306762"/>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19" name="Group 9"/>
          <p:cNvGrpSpPr>
            <a:grpSpLocks/>
          </p:cNvGrpSpPr>
          <p:nvPr/>
        </p:nvGrpSpPr>
        <p:grpSpPr bwMode="auto">
          <a:xfrm>
            <a:off x="4564671" y="899597"/>
            <a:ext cx="6657975" cy="3048000"/>
            <a:chOff x="679" y="1184"/>
            <a:chExt cx="4194" cy="1920"/>
          </a:xfrm>
        </p:grpSpPr>
        <p:sp>
          <p:nvSpPr>
            <p:cNvPr id="20" name="Line 1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21" name="Oval 1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22" name="Picture 1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 name="Picture 1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Oval 1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26" name="AutoShape 1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27" name="AutoShape 1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28" name="AutoShape 1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29"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AutoShape 2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31" name="Picture 2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AutoShape 2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sp>
        <p:nvSpPr>
          <p:cNvPr id="33" name="AutoShape 23"/>
          <p:cNvSpPr>
            <a:spLocks noChangeArrowheads="1"/>
          </p:cNvSpPr>
          <p:nvPr/>
        </p:nvSpPr>
        <p:spPr bwMode="auto">
          <a:xfrm>
            <a:off x="9489096" y="783710"/>
            <a:ext cx="2033587" cy="1479550"/>
          </a:xfrm>
          <a:prstGeom prst="roundRect">
            <a:avLst>
              <a:gd name="adj" fmla="val 5134"/>
            </a:avLst>
          </a:prstGeom>
          <a:solidFill>
            <a:srgbClr val="B395D8">
              <a:alpha val="50195"/>
            </a:srgbClr>
          </a:solidFill>
          <a:ln w="28575" algn="ctr">
            <a:solidFill>
              <a:srgbClr val="333333"/>
            </a:solidFill>
            <a:prstDash val="sysDot"/>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34" name="Group 24"/>
          <p:cNvGrpSpPr>
            <a:grpSpLocks/>
          </p:cNvGrpSpPr>
          <p:nvPr/>
        </p:nvGrpSpPr>
        <p:grpSpPr bwMode="auto">
          <a:xfrm>
            <a:off x="9846283" y="863085"/>
            <a:ext cx="1304925" cy="1397000"/>
            <a:chOff x="4006" y="1105"/>
            <a:chExt cx="822" cy="880"/>
          </a:xfrm>
        </p:grpSpPr>
        <p:pic>
          <p:nvPicPr>
            <p:cNvPr id="44" name="Picture 25"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 name="AutoShape 26"/>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grpSp>
        <p:nvGrpSpPr>
          <p:cNvPr id="47" name="Group 27"/>
          <p:cNvGrpSpPr>
            <a:grpSpLocks/>
          </p:cNvGrpSpPr>
          <p:nvPr/>
        </p:nvGrpSpPr>
        <p:grpSpPr bwMode="auto">
          <a:xfrm>
            <a:off x="4401158" y="405370"/>
            <a:ext cx="7223125" cy="4951413"/>
            <a:chOff x="576" y="802"/>
            <a:chExt cx="4550" cy="3119"/>
          </a:xfrm>
        </p:grpSpPr>
        <p:sp>
          <p:nvSpPr>
            <p:cNvPr id="48" name="AutoShape 28"/>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49" name="Group 29"/>
            <p:cNvGrpSpPr>
              <a:grpSpLocks/>
            </p:cNvGrpSpPr>
            <p:nvPr/>
          </p:nvGrpSpPr>
          <p:grpSpPr bwMode="auto">
            <a:xfrm>
              <a:off x="679" y="1128"/>
              <a:ext cx="4194" cy="1920"/>
              <a:chOff x="679" y="1184"/>
              <a:chExt cx="4194" cy="1920"/>
            </a:xfrm>
          </p:grpSpPr>
          <p:sp>
            <p:nvSpPr>
              <p:cNvPr id="52" name="Line 30"/>
              <p:cNvSpPr>
                <a:spLocks noChangeShapeType="1"/>
              </p:cNvSpPr>
              <p:nvPr/>
            </p:nvSpPr>
            <p:spPr bwMode="auto">
              <a:xfrm>
                <a:off x="2068" y="2143"/>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53" name="Oval 31"/>
              <p:cNvSpPr>
                <a:spLocks noChangeArrowheads="1"/>
              </p:cNvSpPr>
              <p:nvPr/>
            </p:nvSpPr>
            <p:spPr bwMode="auto">
              <a:xfrm>
                <a:off x="834"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A</a:t>
                </a:r>
              </a:p>
            </p:txBody>
          </p:sp>
          <p:pic>
            <p:nvPicPr>
              <p:cNvPr id="54"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7" y="15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 name="Picture 3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7" y="1448"/>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 name="Picture 34" descr="Rackmount_Rout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61" y="1945"/>
                <a:ext cx="619" cy="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 name="Oval 35"/>
              <p:cNvSpPr>
                <a:spLocks noChangeArrowheads="1"/>
              </p:cNvSpPr>
              <p:nvPr/>
            </p:nvSpPr>
            <p:spPr bwMode="auto">
              <a:xfrm>
                <a:off x="3625" y="1718"/>
                <a:ext cx="1248" cy="842"/>
              </a:xfrm>
              <a:prstGeom prst="ellipse">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Scope B</a:t>
                </a:r>
              </a:p>
            </p:txBody>
          </p:sp>
          <p:sp>
            <p:nvSpPr>
              <p:cNvPr id="58" name="AutoShape 36"/>
              <p:cNvSpPr>
                <a:spLocks noChangeArrowheads="1"/>
              </p:cNvSpPr>
              <p:nvPr/>
            </p:nvSpPr>
            <p:spPr bwMode="auto">
              <a:xfrm>
                <a:off x="988"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sp>
            <p:nvSpPr>
              <p:cNvPr id="59" name="AutoShape 37"/>
              <p:cNvSpPr>
                <a:spLocks noChangeArrowheads="1"/>
              </p:cNvSpPr>
              <p:nvPr/>
            </p:nvSpPr>
            <p:spPr bwMode="auto">
              <a:xfrm>
                <a:off x="679" y="1184"/>
                <a:ext cx="864"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DHCP Server</a:t>
                </a:r>
              </a:p>
            </p:txBody>
          </p:sp>
          <p:sp>
            <p:nvSpPr>
              <p:cNvPr id="60" name="AutoShape 38"/>
              <p:cNvSpPr>
                <a:spLocks noChangeArrowheads="1"/>
              </p:cNvSpPr>
              <p:nvPr/>
            </p:nvSpPr>
            <p:spPr bwMode="auto">
              <a:xfrm>
                <a:off x="1627" y="1313"/>
                <a:ext cx="840"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98</a:t>
                </a:r>
              </a:p>
            </p:txBody>
          </p:sp>
          <p:pic>
            <p:nvPicPr>
              <p:cNvPr id="61" name="Picture 3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5"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2" name="AutoShape 40"/>
              <p:cNvSpPr>
                <a:spLocks noChangeArrowheads="1"/>
              </p:cNvSpPr>
              <p:nvPr/>
            </p:nvSpPr>
            <p:spPr bwMode="auto">
              <a:xfrm>
                <a:off x="3803" y="2888"/>
                <a:ext cx="911"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Windows XP</a:t>
                </a:r>
              </a:p>
            </p:txBody>
          </p:sp>
          <p:pic>
            <p:nvPicPr>
              <p:cNvPr id="63" name="Picture 41"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40" y="233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AutoShape 42"/>
              <p:cNvSpPr>
                <a:spLocks noChangeArrowheads="1"/>
              </p:cNvSpPr>
              <p:nvPr/>
            </p:nvSpPr>
            <p:spPr bwMode="auto">
              <a:xfrm>
                <a:off x="2584" y="2401"/>
                <a:ext cx="572" cy="21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Router</a:t>
                </a:r>
              </a:p>
            </p:txBody>
          </p:sp>
        </p:grpSp>
        <p:pic>
          <p:nvPicPr>
            <p:cNvPr id="50" name="Picture 43" descr="Server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16" y="1433"/>
              <a:ext cx="436" cy="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 name="AutoShape 44"/>
            <p:cNvSpPr>
              <a:spLocks noChangeArrowheads="1"/>
            </p:cNvSpPr>
            <p:nvPr/>
          </p:nvSpPr>
          <p:spPr bwMode="auto">
            <a:xfrm>
              <a:off x="4006" y="1105"/>
              <a:ext cx="822" cy="337"/>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a:latin typeface="Arial Narrow" panose="020B0606020202030204" pitchFamily="34" charset="0"/>
                </a:rPr>
                <a:t>File and Print Server</a:t>
              </a:r>
            </a:p>
          </p:txBody>
        </p:sp>
      </p:grpSp>
      <p:sp>
        <p:nvSpPr>
          <p:cNvPr id="65" name="Rectangle 53"/>
          <p:cNvSpPr>
            <a:spLocks noChangeArrowheads="1"/>
          </p:cNvSpPr>
          <p:nvPr/>
        </p:nvSpPr>
        <p:spPr bwMode="auto">
          <a:xfrm>
            <a:off x="4197957" y="677347"/>
            <a:ext cx="7666038" cy="3524250"/>
          </a:xfrm>
          <a:prstGeom prst="rect">
            <a:avLst/>
          </a:prstGeom>
          <a:solidFill>
            <a:schemeClr val="accent1">
              <a:alpha val="50195"/>
            </a:scheme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Server Level</a:t>
            </a:r>
          </a:p>
        </p:txBody>
      </p:sp>
      <p:sp>
        <p:nvSpPr>
          <p:cNvPr id="66" name="Rectangle 54"/>
          <p:cNvSpPr>
            <a:spLocks noChangeArrowheads="1"/>
          </p:cNvSpPr>
          <p:nvPr/>
        </p:nvSpPr>
        <p:spPr bwMode="auto">
          <a:xfrm>
            <a:off x="4513870" y="1099623"/>
            <a:ext cx="2792412" cy="2659063"/>
          </a:xfrm>
          <a:prstGeom prst="rect">
            <a:avLst/>
          </a:prstGeom>
          <a:solidFill>
            <a:srgbClr val="FF0000">
              <a:alpha val="50195"/>
            </a:srgbClr>
          </a:solidFill>
          <a:ln w="9525">
            <a:solidFill>
              <a:schemeClr val="tx1"/>
            </a:solidFill>
            <a:miter lim="800000"/>
            <a:headEnd/>
            <a:tailEnd/>
          </a:ln>
        </p:spPr>
        <p:txBody>
          <a:bodyPr wrap="none"/>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GB" altLang="en-US"/>
              <a:t>Scope Level</a:t>
            </a:r>
          </a:p>
        </p:txBody>
      </p:sp>
    </p:spTree>
    <p:extLst>
      <p:ext uri="{BB962C8B-B14F-4D97-AF65-F5344CB8AC3E}">
        <p14:creationId xmlns:p14="http://schemas.microsoft.com/office/powerpoint/2010/main" val="2880214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autoUpdateAnimBg="0"/>
      <p:bldP spid="66" grpId="0" animBg="1" autoUpdateAnimBg="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DHCP: Relay Agents</a:t>
            </a:r>
            <a:endParaRPr lang="en-GB" dirty="0">
              <a:solidFill>
                <a:schemeClr val="accent1">
                  <a:lumMod val="50000"/>
                </a:schemeClr>
              </a:solidFill>
            </a:endParaRPr>
          </a:p>
        </p:txBody>
      </p:sp>
      <p:sp>
        <p:nvSpPr>
          <p:cNvPr id="3" name="Content Placeholder 2"/>
          <p:cNvSpPr>
            <a:spLocks noGrp="1"/>
          </p:cNvSpPr>
          <p:nvPr>
            <p:ph idx="1"/>
          </p:nvPr>
        </p:nvSpPr>
        <p:spPr>
          <a:xfrm>
            <a:off x="207332" y="1417638"/>
            <a:ext cx="11522613" cy="2613217"/>
          </a:xfrm>
        </p:spPr>
        <p:txBody>
          <a:bodyPr>
            <a:noAutofit/>
          </a:bodyPr>
          <a:lstStyle/>
          <a:p>
            <a:pPr algn="just">
              <a:buFont typeface="Wingdings" panose="05000000000000000000" pitchFamily="2" charset="2"/>
              <a:buChar char="§"/>
            </a:pPr>
            <a:r>
              <a:rPr lang="en-GB" altLang="en-US" sz="2800" dirty="0"/>
              <a:t>Routers don’t pass broadcast packets and hence, </a:t>
            </a:r>
            <a:r>
              <a:rPr lang="en-GB" altLang="en-US" sz="2400" dirty="0"/>
              <a:t>DHCP Discovers, Requests, </a:t>
            </a:r>
            <a:r>
              <a:rPr lang="en-GB" altLang="en-US" sz="2400" dirty="0" err="1"/>
              <a:t>etc</a:t>
            </a:r>
            <a:r>
              <a:rPr lang="en-GB" altLang="en-US" sz="2400" dirty="0"/>
              <a:t>, don’t get forwarded across subnets</a:t>
            </a:r>
          </a:p>
          <a:p>
            <a:pPr algn="just">
              <a:buFont typeface="Wingdings" panose="05000000000000000000" pitchFamily="2" charset="2"/>
              <a:buChar char="§"/>
            </a:pPr>
            <a:r>
              <a:rPr lang="en-GB" altLang="en-US" sz="2800" dirty="0"/>
              <a:t>Agents forward Requests across subnets through routers (don’t use broadcasts to do this)</a:t>
            </a:r>
          </a:p>
          <a:p>
            <a:pPr algn="just">
              <a:buFont typeface="Wingdings" panose="05000000000000000000" pitchFamily="2" charset="2"/>
              <a:buChar char="§"/>
            </a:pPr>
            <a:endParaRPr lang="en-GB" altLang="en-US" sz="2800" dirty="0"/>
          </a:p>
          <a:p>
            <a:pPr algn="just">
              <a:buFont typeface="Wingdings" panose="05000000000000000000" pitchFamily="2" charset="2"/>
              <a:buChar char="§"/>
            </a:pPr>
            <a:r>
              <a:rPr lang="en-GB" altLang="en-US" sz="2800" dirty="0"/>
              <a:t>Organization can centralize DHCP servers</a:t>
            </a:r>
          </a:p>
          <a:p>
            <a:pPr algn="just">
              <a:buFont typeface="Wingdings" panose="05000000000000000000" pitchFamily="2" charset="2"/>
              <a:buChar char="§"/>
            </a:pPr>
            <a:r>
              <a:rPr lang="en-GB" altLang="en-US" sz="2800" b="1" i="1" dirty="0">
                <a:solidFill>
                  <a:schemeClr val="tx2"/>
                </a:solidFill>
              </a:rPr>
              <a:t>No need for DHCP servers for each subnet (and their backups)</a:t>
            </a:r>
          </a:p>
          <a:p>
            <a:pPr algn="just">
              <a:buFont typeface="Wingdings" panose="05000000000000000000" pitchFamily="2" charset="2"/>
              <a:buChar char="§"/>
            </a:pPr>
            <a:r>
              <a:rPr lang="en-GB" altLang="en-US" sz="2800" dirty="0"/>
              <a:t>Provide fault tolerance by allowing DHCP servers on different subnets to cover for each other</a:t>
            </a:r>
          </a:p>
        </p:txBody>
      </p:sp>
    </p:spTree>
    <p:extLst>
      <p:ext uri="{BB962C8B-B14F-4D97-AF65-F5344CB8AC3E}">
        <p14:creationId xmlns:p14="http://schemas.microsoft.com/office/powerpoint/2010/main" val="14405115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68" name="Line 5"/>
          <p:cNvSpPr>
            <a:spLocks noChangeShapeType="1"/>
          </p:cNvSpPr>
          <p:nvPr/>
        </p:nvSpPr>
        <p:spPr bwMode="auto">
          <a:xfrm>
            <a:off x="6733196" y="3325843"/>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9" name="Oval 6"/>
          <p:cNvSpPr>
            <a:spLocks noChangeArrowheads="1"/>
          </p:cNvSpPr>
          <p:nvPr/>
        </p:nvSpPr>
        <p:spPr bwMode="auto">
          <a:xfrm>
            <a:off x="4502757"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70" name="Picture 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48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 name="Picture 8"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79221" y="3168681"/>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2" name="Oval 9"/>
          <p:cNvSpPr>
            <a:spLocks noChangeArrowheads="1"/>
          </p:cNvSpPr>
          <p:nvPr/>
        </p:nvSpPr>
        <p:spPr bwMode="auto">
          <a:xfrm>
            <a:off x="9190645" y="2495582"/>
            <a:ext cx="2343150" cy="164782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73"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37871" y="205425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 name="AutoShape 11"/>
          <p:cNvSpPr>
            <a:spLocks noChangeArrowheads="1"/>
          </p:cNvSpPr>
          <p:nvPr/>
        </p:nvSpPr>
        <p:spPr bwMode="auto">
          <a:xfrm>
            <a:off x="8984271" y="1644681"/>
            <a:ext cx="1252537"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sp>
        <p:nvSpPr>
          <p:cNvPr id="75" name="AutoShape 12"/>
          <p:cNvSpPr>
            <a:spLocks noChangeArrowheads="1"/>
          </p:cNvSpPr>
          <p:nvPr/>
        </p:nvSpPr>
        <p:spPr bwMode="auto">
          <a:xfrm>
            <a:off x="44487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76" name="Picture 13"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08107" y="205425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7" name="AutoShape 14"/>
          <p:cNvSpPr>
            <a:spLocks noChangeArrowheads="1"/>
          </p:cNvSpPr>
          <p:nvPr/>
        </p:nvSpPr>
        <p:spPr bwMode="auto">
          <a:xfrm>
            <a:off x="5518757" y="1644681"/>
            <a:ext cx="1689100"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78" name="Picture 15"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3432"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 name="AutoShape 16"/>
          <p:cNvSpPr>
            <a:spLocks noChangeArrowheads="1"/>
          </p:cNvSpPr>
          <p:nvPr/>
        </p:nvSpPr>
        <p:spPr bwMode="auto">
          <a:xfrm>
            <a:off x="6047395"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0" name="Picture 1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08107" y="3729068"/>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AutoShape 18"/>
          <p:cNvSpPr>
            <a:spLocks noChangeArrowheads="1"/>
          </p:cNvSpPr>
          <p:nvPr/>
        </p:nvSpPr>
        <p:spPr bwMode="auto">
          <a:xfrm>
            <a:off x="9162070"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pic>
        <p:nvPicPr>
          <p:cNvPr id="82" name="Picture 19"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06721" y="3729068"/>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 name="AutoShape 20"/>
          <p:cNvSpPr>
            <a:spLocks noChangeArrowheads="1"/>
          </p:cNvSpPr>
          <p:nvPr/>
        </p:nvSpPr>
        <p:spPr bwMode="auto">
          <a:xfrm>
            <a:off x="10760682" y="4622831"/>
            <a:ext cx="711200"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a:t>
            </a:r>
          </a:p>
        </p:txBody>
      </p:sp>
      <p:sp>
        <p:nvSpPr>
          <p:cNvPr id="84" name="AutoShape 21"/>
          <p:cNvSpPr>
            <a:spLocks noChangeArrowheads="1"/>
          </p:cNvSpPr>
          <p:nvPr/>
        </p:nvSpPr>
        <p:spPr bwMode="auto">
          <a:xfrm>
            <a:off x="7307871" y="3632231"/>
            <a:ext cx="1381125" cy="69056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Routers</a:t>
            </a:r>
          </a:p>
          <a:p>
            <a:pPr>
              <a:lnSpc>
                <a:spcPct val="85000"/>
              </a:lnSpc>
            </a:pPr>
            <a:r>
              <a:rPr lang="en-US" altLang="en-US" sz="1600">
                <a:latin typeface="Arial Narrow" panose="020B0606020202030204" pitchFamily="34" charset="0"/>
              </a:rPr>
              <a:t>Non-RFC 1542 Compliant</a:t>
            </a:r>
          </a:p>
        </p:txBody>
      </p:sp>
      <p:sp>
        <p:nvSpPr>
          <p:cNvPr id="85" name="AutoShape 22"/>
          <p:cNvSpPr>
            <a:spLocks noChangeArrowheads="1"/>
          </p:cNvSpPr>
          <p:nvPr/>
        </p:nvSpPr>
        <p:spPr bwMode="auto">
          <a:xfrm>
            <a:off x="6823682" y="2176494"/>
            <a:ext cx="2357438" cy="385763"/>
          </a:xfrm>
          <a:prstGeom prst="leftRightArrow">
            <a:avLst>
              <a:gd name="adj1" fmla="val 66519"/>
              <a:gd name="adj2" fmla="val 60489"/>
            </a:avLst>
          </a:prstGeom>
          <a:solidFill>
            <a:srgbClr val="FF0000">
              <a:alpha val="75000"/>
            </a:srgbClr>
          </a:solidFill>
          <a:ln w="9525" algn="ctr">
            <a:noFill/>
            <a:miter lim="800000"/>
            <a:headEnd/>
            <a:tailEnd/>
          </a:ln>
          <a:effectLst/>
        </p:spPr>
        <p:txBody>
          <a:bodyPr wrap="none" anchor="ctr"/>
          <a:lstStyle/>
          <a:p>
            <a:pPr algn="ctr">
              <a:defRPr/>
            </a:pPr>
            <a:r>
              <a:rPr lang="en-US">
                <a:effectLst>
                  <a:outerShdw blurRad="38100" dist="38100" dir="2700000" algn="tl">
                    <a:srgbClr val="000000"/>
                  </a:outerShdw>
                </a:effectLst>
                <a:latin typeface="Arial Narrow" pitchFamily="34" charset="0"/>
              </a:rPr>
              <a:t>Unicast</a:t>
            </a:r>
          </a:p>
        </p:txBody>
      </p:sp>
      <p:sp>
        <p:nvSpPr>
          <p:cNvPr id="86" name="Text Box 23"/>
          <p:cNvSpPr txBox="1">
            <a:spLocks noChangeArrowheads="1"/>
          </p:cNvSpPr>
          <p:nvPr/>
        </p:nvSpPr>
        <p:spPr bwMode="auto">
          <a:xfrm>
            <a:off x="5034571"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87" name="Text Box 24"/>
          <p:cNvSpPr txBox="1">
            <a:spLocks noChangeArrowheads="1"/>
          </p:cNvSpPr>
          <p:nvPr/>
        </p:nvSpPr>
        <p:spPr bwMode="auto">
          <a:xfrm>
            <a:off x="4501171"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A</a:t>
            </a:r>
          </a:p>
        </p:txBody>
      </p:sp>
      <p:sp>
        <p:nvSpPr>
          <p:cNvPr id="88" name="Text Box 25"/>
          <p:cNvSpPr txBox="1">
            <a:spLocks noChangeArrowheads="1"/>
          </p:cNvSpPr>
          <p:nvPr/>
        </p:nvSpPr>
        <p:spPr bwMode="auto">
          <a:xfrm>
            <a:off x="10516208" y="3222656"/>
            <a:ext cx="1006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latin typeface="Arial Narrow" panose="020B0606020202030204" pitchFamily="34" charset="0"/>
              </a:rPr>
              <a:t>Subnet B</a:t>
            </a:r>
          </a:p>
        </p:txBody>
      </p:sp>
      <p:sp>
        <p:nvSpPr>
          <p:cNvPr id="89" name="Text Box 26"/>
          <p:cNvSpPr txBox="1">
            <a:spLocks noChangeArrowheads="1"/>
          </p:cNvSpPr>
          <p:nvPr/>
        </p:nvSpPr>
        <p:spPr bwMode="auto">
          <a:xfrm>
            <a:off x="9838346" y="2860706"/>
            <a:ext cx="11017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wrap="none">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a:solidFill>
                  <a:srgbClr val="CC0000"/>
                </a:solidFill>
                <a:latin typeface="Arial Narrow" panose="020B0606020202030204" pitchFamily="34" charset="0"/>
              </a:rPr>
              <a:t>Broadcast</a:t>
            </a:r>
          </a:p>
        </p:txBody>
      </p:sp>
      <p:sp>
        <p:nvSpPr>
          <p:cNvPr id="90" name="Oval 27"/>
          <p:cNvSpPr>
            <a:spLocks noChangeArrowheads="1"/>
          </p:cNvSpPr>
          <p:nvPr/>
        </p:nvSpPr>
        <p:spPr bwMode="auto">
          <a:xfrm>
            <a:off x="6185507"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1" name="Oval 28"/>
          <p:cNvSpPr>
            <a:spLocks noChangeArrowheads="1"/>
          </p:cNvSpPr>
          <p:nvPr/>
        </p:nvSpPr>
        <p:spPr bwMode="auto">
          <a:xfrm>
            <a:off x="6268058" y="2887694"/>
            <a:ext cx="322263"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2" name="Oval 29"/>
          <p:cNvSpPr>
            <a:spLocks noChangeArrowheads="1"/>
          </p:cNvSpPr>
          <p:nvPr/>
        </p:nvSpPr>
        <p:spPr bwMode="auto">
          <a:xfrm>
            <a:off x="6345846"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3" name="Oval 30"/>
          <p:cNvSpPr>
            <a:spLocks noChangeArrowheads="1"/>
          </p:cNvSpPr>
          <p:nvPr/>
        </p:nvSpPr>
        <p:spPr bwMode="auto">
          <a:xfrm>
            <a:off x="9263670" y="2805143"/>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4" name="Oval 31"/>
          <p:cNvSpPr>
            <a:spLocks noChangeArrowheads="1"/>
          </p:cNvSpPr>
          <p:nvPr/>
        </p:nvSpPr>
        <p:spPr bwMode="auto">
          <a:xfrm>
            <a:off x="9346220" y="2887694"/>
            <a:ext cx="322262" cy="322263"/>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95" name="Oval 32"/>
          <p:cNvSpPr>
            <a:spLocks noChangeArrowheads="1"/>
          </p:cNvSpPr>
          <p:nvPr/>
        </p:nvSpPr>
        <p:spPr bwMode="auto">
          <a:xfrm>
            <a:off x="9424008" y="296548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pic>
        <p:nvPicPr>
          <p:cNvPr id="96"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03271" y="3178206"/>
            <a:ext cx="7143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009528" y="400617"/>
            <a:ext cx="10091404" cy="590931"/>
          </a:xfrm>
          <a:prstGeom prst="rect">
            <a:avLst/>
          </a:prstGeom>
        </p:spPr>
        <p:txBody>
          <a:bodyPr wrap="square">
            <a:spAutoFit/>
          </a:bodyPr>
          <a:lstStyle/>
          <a:p>
            <a:pPr algn="ctr">
              <a:lnSpc>
                <a:spcPct val="90000"/>
              </a:lnSpc>
              <a:spcBef>
                <a:spcPct val="40000"/>
              </a:spcBef>
              <a:buClr>
                <a:srgbClr val="8DACD0"/>
              </a:buClr>
              <a:buSzPct val="70000"/>
            </a:pPr>
            <a:r>
              <a:rPr lang="en-US" altLang="en-US" b="1" i="1" dirty="0">
                <a:latin typeface="Arial Narrow" panose="020B0606020202030204" pitchFamily="34" charset="0"/>
              </a:rPr>
              <a:t>A DHCP relay agent is a computer or router configured to listen for DHCP/BOOTP broadcasts from DHCP clients and then relay those messages to DCHP servers on different subnets </a:t>
            </a:r>
          </a:p>
        </p:txBody>
      </p:sp>
    </p:spTree>
    <p:extLst>
      <p:ext uri="{BB962C8B-B14F-4D97-AF65-F5344CB8AC3E}">
        <p14:creationId xmlns:p14="http://schemas.microsoft.com/office/powerpoint/2010/main" val="2199394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91"/>
                                        </p:tgtEl>
                                        <p:attrNameLst>
                                          <p:attrName>style.visibility</p:attrName>
                                        </p:attrNameLst>
                                      </p:cBhvr>
                                      <p:to>
                                        <p:strVal val="visible"/>
                                      </p:to>
                                    </p:set>
                                  </p:childTnLst>
                                </p:cTn>
                              </p:par>
                            </p:childTnLst>
                          </p:cTn>
                        </p:par>
                        <p:par>
                          <p:cTn id="10" fill="hold">
                            <p:stCondLst>
                              <p:cond delay="1000"/>
                            </p:stCondLst>
                            <p:childTnLst>
                              <p:par>
                                <p:cTn id="11" presetID="1" presetClass="entr" presetSubtype="0" fill="hold" grpId="0" nodeType="afterEffect">
                                  <p:stCondLst>
                                    <p:cond delay="0"/>
                                  </p:stCondLst>
                                  <p:childTnLst>
                                    <p:set>
                                      <p:cBhvr>
                                        <p:cTn id="12" dur="1" fill="hold">
                                          <p:stCondLst>
                                            <p:cond delay="499"/>
                                          </p:stCondLst>
                                        </p:cTn>
                                        <p:tgtEl>
                                          <p:spTgt spid="90"/>
                                        </p:tgtEl>
                                        <p:attrNameLst>
                                          <p:attrName>style.visibility</p:attrName>
                                        </p:attrNameLst>
                                      </p:cBhvr>
                                      <p:to>
                                        <p:strVal val="visible"/>
                                      </p:to>
                                    </p:set>
                                  </p:childTnLst>
                                </p:cTn>
                              </p:par>
                            </p:childTnLst>
                          </p:cTn>
                        </p:par>
                        <p:par>
                          <p:cTn id="13" fill="hold">
                            <p:stCondLst>
                              <p:cond delay="1500"/>
                            </p:stCondLst>
                            <p:childTnLst>
                              <p:par>
                                <p:cTn id="14" presetID="1" presetClass="entr" presetSubtype="0" fill="hold" grpId="0" nodeType="afterEffect">
                                  <p:stCondLst>
                                    <p:cond delay="0"/>
                                  </p:stCondLst>
                                  <p:childTnLst>
                                    <p:set>
                                      <p:cBhvr>
                                        <p:cTn id="15" dur="1" fill="hold">
                                          <p:stCondLst>
                                            <p:cond delay="499"/>
                                          </p:stCondLst>
                                        </p:cTn>
                                        <p:tgtEl>
                                          <p:spTgt spid="95"/>
                                        </p:tgtEl>
                                        <p:attrNameLst>
                                          <p:attrName>style.visibility</p:attrName>
                                        </p:attrNameLst>
                                      </p:cBhvr>
                                      <p:to>
                                        <p:strVal val="visible"/>
                                      </p:to>
                                    </p:set>
                                  </p:childTnLst>
                                </p:cTn>
                              </p:par>
                            </p:childTnLst>
                          </p:cTn>
                        </p:par>
                        <p:par>
                          <p:cTn id="16" fill="hold">
                            <p:stCondLst>
                              <p:cond delay="2000"/>
                            </p:stCondLst>
                            <p:childTnLst>
                              <p:par>
                                <p:cTn id="17" presetID="1" presetClass="entr" presetSubtype="0" fill="hold" grpId="0" nodeType="afterEffect">
                                  <p:stCondLst>
                                    <p:cond delay="0"/>
                                  </p:stCondLst>
                                  <p:childTnLst>
                                    <p:set>
                                      <p:cBhvr>
                                        <p:cTn id="18" dur="1" fill="hold">
                                          <p:stCondLst>
                                            <p:cond delay="499"/>
                                          </p:stCondLst>
                                        </p:cTn>
                                        <p:tgtEl>
                                          <p:spTgt spid="94"/>
                                        </p:tgtEl>
                                        <p:attrNameLst>
                                          <p:attrName>style.visibility</p:attrName>
                                        </p:attrNameLst>
                                      </p:cBhvr>
                                      <p:to>
                                        <p:strVal val="visible"/>
                                      </p:to>
                                    </p:set>
                                  </p:childTnLst>
                                </p:cTn>
                              </p:par>
                            </p:childTnLst>
                          </p:cTn>
                        </p:par>
                        <p:par>
                          <p:cTn id="19" fill="hold">
                            <p:stCondLst>
                              <p:cond delay="2500"/>
                            </p:stCondLst>
                            <p:childTnLst>
                              <p:par>
                                <p:cTn id="20" presetID="1" presetClass="entr" presetSubtype="0" fill="hold" grpId="0" nodeType="afterEffect">
                                  <p:stCondLst>
                                    <p:cond delay="0"/>
                                  </p:stCondLst>
                                  <p:childTnLst>
                                    <p:set>
                                      <p:cBhvr>
                                        <p:cTn id="21" dur="1" fill="hold">
                                          <p:stCondLst>
                                            <p:cond delay="499"/>
                                          </p:stCondLst>
                                        </p:cTn>
                                        <p:tgtEl>
                                          <p:spTgt spid="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 grpId="0" animBg="1"/>
      <p:bldP spid="91" grpId="0" animBg="1"/>
      <p:bldP spid="92" grpId="0" animBg="1"/>
      <p:bldP spid="93" grpId="0" animBg="1"/>
      <p:bldP spid="94" grpId="0" animBg="1"/>
      <p:bldP spid="95"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317" y="2309576"/>
            <a:ext cx="3352890" cy="1143000"/>
          </a:xfrm>
        </p:spPr>
        <p:txBody>
          <a:bodyPr>
            <a:noAutofit/>
          </a:bodyPr>
          <a:lstStyle/>
          <a:p>
            <a:pPr algn="l"/>
            <a:r>
              <a:rPr lang="en-US" dirty="0">
                <a:solidFill>
                  <a:schemeClr val="accent1">
                    <a:lumMod val="50000"/>
                  </a:schemeClr>
                </a:solidFill>
              </a:rPr>
              <a:t>DHCP: Relay Agents</a:t>
            </a:r>
            <a:endParaRPr lang="en-GB" dirty="0">
              <a:solidFill>
                <a:schemeClr val="accent1">
                  <a:lumMod val="50000"/>
                </a:schemeClr>
              </a:solidFill>
            </a:endParaRPr>
          </a:p>
        </p:txBody>
      </p:sp>
      <p:sp>
        <p:nvSpPr>
          <p:cNvPr id="33" name="Line 3"/>
          <p:cNvSpPr>
            <a:spLocks noChangeShapeType="1"/>
          </p:cNvSpPr>
          <p:nvPr/>
        </p:nvSpPr>
        <p:spPr bwMode="auto">
          <a:xfrm>
            <a:off x="7239234" y="579964"/>
            <a:ext cx="2236787"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4" name="Line 4"/>
          <p:cNvSpPr>
            <a:spLocks noChangeShapeType="1"/>
          </p:cNvSpPr>
          <p:nvPr/>
        </p:nvSpPr>
        <p:spPr bwMode="auto">
          <a:xfrm flipH="1">
            <a:off x="7148745" y="786339"/>
            <a:ext cx="2236788" cy="0"/>
          </a:xfrm>
          <a:prstGeom prst="line">
            <a:avLst/>
          </a:prstGeom>
          <a:noFill/>
          <a:ln w="3810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5" name="AutoShape 5"/>
          <p:cNvSpPr>
            <a:spLocks noChangeArrowheads="1"/>
          </p:cNvSpPr>
          <p:nvPr/>
        </p:nvSpPr>
        <p:spPr bwMode="auto">
          <a:xfrm>
            <a:off x="7461484" y="1795990"/>
            <a:ext cx="1895475" cy="536575"/>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36" name="Line 6"/>
          <p:cNvSpPr>
            <a:spLocks noChangeShapeType="1"/>
          </p:cNvSpPr>
          <p:nvPr/>
        </p:nvSpPr>
        <p:spPr bwMode="auto">
          <a:xfrm>
            <a:off x="7116996" y="1416576"/>
            <a:ext cx="2486025"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37" name="Oval 7"/>
          <p:cNvSpPr>
            <a:spLocks noChangeArrowheads="1"/>
          </p:cNvSpPr>
          <p:nvPr/>
        </p:nvSpPr>
        <p:spPr bwMode="auto">
          <a:xfrm>
            <a:off x="4950058"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38" name="Picture 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135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 name="Picture 9"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5196" y="1272115"/>
            <a:ext cx="917575" cy="58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0" name="Picture 10"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6584" y="324376"/>
            <a:ext cx="731837"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AutoShape 11"/>
          <p:cNvSpPr>
            <a:spLocks noChangeArrowheads="1"/>
          </p:cNvSpPr>
          <p:nvPr/>
        </p:nvSpPr>
        <p:spPr bwMode="auto">
          <a:xfrm>
            <a:off x="5127859" y="1942039"/>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42" name="AutoShape 12"/>
          <p:cNvSpPr>
            <a:spLocks noChangeArrowheads="1"/>
          </p:cNvSpPr>
          <p:nvPr/>
        </p:nvSpPr>
        <p:spPr bwMode="auto">
          <a:xfrm>
            <a:off x="4691296" y="378352"/>
            <a:ext cx="1597025" cy="303213"/>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43" name="Picture 13"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0734" y="1473726"/>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 name="AutoShape 14"/>
          <p:cNvSpPr>
            <a:spLocks noChangeArrowheads="1"/>
          </p:cNvSpPr>
          <p:nvPr/>
        </p:nvSpPr>
        <p:spPr bwMode="auto">
          <a:xfrm>
            <a:off x="6070834" y="17626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45" name="Oval 15"/>
          <p:cNvSpPr>
            <a:spLocks noChangeArrowheads="1"/>
          </p:cNvSpPr>
          <p:nvPr/>
        </p:nvSpPr>
        <p:spPr bwMode="auto">
          <a:xfrm>
            <a:off x="9476020" y="664101"/>
            <a:ext cx="2343150" cy="155733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46" name="AutoShape 16"/>
          <p:cNvSpPr>
            <a:spLocks noChangeArrowheads="1"/>
          </p:cNvSpPr>
          <p:nvPr/>
        </p:nvSpPr>
        <p:spPr bwMode="auto">
          <a:xfrm>
            <a:off x="10390420" y="378352"/>
            <a:ext cx="1252538" cy="303213"/>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47" name="Picture 17"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9370" y="324376"/>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 name="Picture 18"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92095" y="1473726"/>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 name="AutoShape 19"/>
          <p:cNvSpPr>
            <a:spLocks noChangeArrowheads="1"/>
          </p:cNvSpPr>
          <p:nvPr/>
        </p:nvSpPr>
        <p:spPr bwMode="auto">
          <a:xfrm>
            <a:off x="10220559" y="1826151"/>
            <a:ext cx="815975" cy="27940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sp>
        <p:nvSpPr>
          <p:cNvPr id="50" name="Oval 20"/>
          <p:cNvSpPr>
            <a:spLocks noChangeArrowheads="1"/>
          </p:cNvSpPr>
          <p:nvPr/>
        </p:nvSpPr>
        <p:spPr bwMode="auto">
          <a:xfrm>
            <a:off x="5138970" y="1240364"/>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1" name="Oval 21"/>
          <p:cNvSpPr>
            <a:spLocks noChangeArrowheads="1"/>
          </p:cNvSpPr>
          <p:nvPr/>
        </p:nvSpPr>
        <p:spPr bwMode="auto">
          <a:xfrm>
            <a:off x="5221521" y="1322914"/>
            <a:ext cx="322263"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2" name="Oval 22"/>
          <p:cNvSpPr>
            <a:spLocks noChangeArrowheads="1"/>
          </p:cNvSpPr>
          <p:nvPr/>
        </p:nvSpPr>
        <p:spPr bwMode="auto">
          <a:xfrm>
            <a:off x="5299309" y="1400702"/>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3" name="Oval 23"/>
          <p:cNvSpPr>
            <a:spLocks noChangeArrowheads="1"/>
          </p:cNvSpPr>
          <p:nvPr/>
        </p:nvSpPr>
        <p:spPr bwMode="auto">
          <a:xfrm>
            <a:off x="6102583" y="868889"/>
            <a:ext cx="488950" cy="488950"/>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4" name="Oval 24"/>
          <p:cNvSpPr>
            <a:spLocks noChangeArrowheads="1"/>
          </p:cNvSpPr>
          <p:nvPr/>
        </p:nvSpPr>
        <p:spPr bwMode="auto">
          <a:xfrm>
            <a:off x="6185133" y="951439"/>
            <a:ext cx="322262" cy="322262"/>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5" name="Oval 25"/>
          <p:cNvSpPr>
            <a:spLocks noChangeArrowheads="1"/>
          </p:cNvSpPr>
          <p:nvPr/>
        </p:nvSpPr>
        <p:spPr bwMode="auto">
          <a:xfrm>
            <a:off x="6262921" y="1029227"/>
            <a:ext cx="168275" cy="168275"/>
          </a:xfrm>
          <a:prstGeom prst="ellipse">
            <a:avLst/>
          </a:prstGeom>
          <a:solidFill>
            <a:srgbClr val="FF0000">
              <a:alpha val="50195"/>
            </a:srgbClr>
          </a:solidFill>
          <a:ln w="25400" algn="ctr">
            <a:solidFill>
              <a:schemeClr val="bg1"/>
            </a:solidFill>
            <a:round/>
            <a:headEnd/>
            <a:tailEnd/>
          </a:ln>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6" name="Group 26"/>
          <p:cNvGrpSpPr>
            <a:grpSpLocks/>
          </p:cNvGrpSpPr>
          <p:nvPr/>
        </p:nvGrpSpPr>
        <p:grpSpPr bwMode="auto">
          <a:xfrm>
            <a:off x="4669071" y="324376"/>
            <a:ext cx="7223125" cy="4979988"/>
            <a:chOff x="576" y="784"/>
            <a:chExt cx="4550" cy="3137"/>
          </a:xfrm>
        </p:grpSpPr>
        <p:sp>
          <p:nvSpPr>
            <p:cNvPr id="57" name="AutoShape 27"/>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grpSp>
          <p:nvGrpSpPr>
            <p:cNvPr id="58" name="Group 28"/>
            <p:cNvGrpSpPr>
              <a:grpSpLocks/>
            </p:cNvGrpSpPr>
            <p:nvPr/>
          </p:nvGrpSpPr>
          <p:grpSpPr bwMode="auto">
            <a:xfrm>
              <a:off x="590" y="784"/>
              <a:ext cx="4490" cy="1265"/>
              <a:chOff x="590" y="784"/>
              <a:chExt cx="4490" cy="1265"/>
            </a:xfrm>
          </p:grpSpPr>
          <p:sp>
            <p:nvSpPr>
              <p:cNvPr id="59" name="AutoShape 29"/>
              <p:cNvSpPr>
                <a:spLocks noChangeArrowheads="1"/>
              </p:cNvSpPr>
              <p:nvPr/>
            </p:nvSpPr>
            <p:spPr bwMode="auto">
              <a:xfrm>
                <a:off x="2335" y="1711"/>
                <a:ext cx="1194" cy="33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95000"/>
                  </a:lnSpc>
                </a:pPr>
                <a:r>
                  <a:rPr lang="en-US" altLang="en-US" sz="1600">
                    <a:latin typeface="Arial Narrow" panose="020B0606020202030204" pitchFamily="34" charset="0"/>
                  </a:rPr>
                  <a:t>Router</a:t>
                </a:r>
              </a:p>
              <a:p>
                <a:pPr>
                  <a:lnSpc>
                    <a:spcPct val="95000"/>
                  </a:lnSpc>
                </a:pPr>
                <a:r>
                  <a:rPr lang="en-US" altLang="en-US" sz="1400">
                    <a:latin typeface="Arial Narrow" panose="020B0606020202030204" pitchFamily="34" charset="0"/>
                  </a:rPr>
                  <a:t>Non-RFC 1542 Compliant</a:t>
                </a:r>
              </a:p>
            </p:txBody>
          </p:sp>
          <p:sp>
            <p:nvSpPr>
              <p:cNvPr id="60" name="Line 30"/>
              <p:cNvSpPr>
                <a:spLocks noChangeShapeType="1"/>
              </p:cNvSpPr>
              <p:nvPr/>
            </p:nvSpPr>
            <p:spPr bwMode="auto">
              <a:xfrm>
                <a:off x="2118" y="1472"/>
                <a:ext cx="1566" cy="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31"/>
              <p:cNvSpPr>
                <a:spLocks noChangeArrowheads="1"/>
              </p:cNvSpPr>
              <p:nvPr/>
            </p:nvSpPr>
            <p:spPr bwMode="auto">
              <a:xfrm>
                <a:off x="753"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endParaRPr lang="en-GB" altLang="en-US">
                  <a:latin typeface="Arial Narrow" panose="020B0606020202030204" pitchFamily="34" charset="0"/>
                </a:endParaRPr>
              </a:p>
            </p:txBody>
          </p:sp>
          <p:pic>
            <p:nvPicPr>
              <p:cNvPr id="62" name="Picture 3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33" descr="Rackmount_Route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6" y="1381"/>
                <a:ext cx="578" cy="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 name="Picture 34"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 name="AutoShape 35"/>
              <p:cNvSpPr>
                <a:spLocks noChangeArrowheads="1"/>
              </p:cNvSpPr>
              <p:nvPr/>
            </p:nvSpPr>
            <p:spPr bwMode="auto">
              <a:xfrm>
                <a:off x="865" y="1803"/>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Client1</a:t>
                </a:r>
              </a:p>
            </p:txBody>
          </p:sp>
          <p:sp>
            <p:nvSpPr>
              <p:cNvPr id="66" name="AutoShape 36"/>
              <p:cNvSpPr>
                <a:spLocks noChangeArrowheads="1"/>
              </p:cNvSpPr>
              <p:nvPr/>
            </p:nvSpPr>
            <p:spPr bwMode="auto">
              <a:xfrm>
                <a:off x="590" y="818"/>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67" name="Picture 37"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5"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 name="AutoShape 38"/>
              <p:cNvSpPr>
                <a:spLocks noChangeArrowheads="1"/>
              </p:cNvSpPr>
              <p:nvPr/>
            </p:nvSpPr>
            <p:spPr bwMode="auto">
              <a:xfrm>
                <a:off x="1459" y="169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Client2</a:t>
                </a:r>
              </a:p>
            </p:txBody>
          </p:sp>
          <p:sp>
            <p:nvSpPr>
              <p:cNvPr id="98" name="Oval 39"/>
              <p:cNvSpPr>
                <a:spLocks noChangeArrowheads="1"/>
              </p:cNvSpPr>
              <p:nvPr/>
            </p:nvSpPr>
            <p:spPr bwMode="auto">
              <a:xfrm>
                <a:off x="3604" y="998"/>
                <a:ext cx="1476" cy="981"/>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sp>
            <p:nvSpPr>
              <p:cNvPr id="99" name="AutoShape 40"/>
              <p:cNvSpPr>
                <a:spLocks noChangeArrowheads="1"/>
              </p:cNvSpPr>
              <p:nvPr/>
            </p:nvSpPr>
            <p:spPr bwMode="auto">
              <a:xfrm>
                <a:off x="4180" y="818"/>
                <a:ext cx="789"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0" name="Picture 41" descr="Server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 y="784"/>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1" name="Picture 42" descr="Computer_DesktopComputerSansKeyboa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2" y="1508"/>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 name="AutoShape 43"/>
              <p:cNvSpPr>
                <a:spLocks noChangeArrowheads="1"/>
              </p:cNvSpPr>
              <p:nvPr/>
            </p:nvSpPr>
            <p:spPr bwMode="auto">
              <a:xfrm>
                <a:off x="4073" y="1730"/>
                <a:ext cx="514" cy="176"/>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Client3</a:t>
                </a:r>
              </a:p>
            </p:txBody>
          </p:sp>
        </p:grpSp>
      </p:grpSp>
      <p:grpSp>
        <p:nvGrpSpPr>
          <p:cNvPr id="103" name="Group 44"/>
          <p:cNvGrpSpPr>
            <a:grpSpLocks/>
          </p:cNvGrpSpPr>
          <p:nvPr/>
        </p:nvGrpSpPr>
        <p:grpSpPr bwMode="auto">
          <a:xfrm>
            <a:off x="5429483" y="2508777"/>
            <a:ext cx="6234112" cy="327025"/>
            <a:chOff x="914" y="2208"/>
            <a:chExt cx="3854" cy="206"/>
          </a:xfrm>
        </p:grpSpPr>
        <p:sp>
          <p:nvSpPr>
            <p:cNvPr id="104" name="AutoShape 45"/>
            <p:cNvSpPr>
              <a:spLocks noChangeArrowheads="1"/>
            </p:cNvSpPr>
            <p:nvPr/>
          </p:nvSpPr>
          <p:spPr bwMode="auto">
            <a:xfrm>
              <a:off x="998" y="2208"/>
              <a:ext cx="3770" cy="206"/>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DHCPDISCOVER packet</a:t>
              </a:r>
            </a:p>
          </p:txBody>
        </p:sp>
        <p:sp>
          <p:nvSpPr>
            <p:cNvPr id="105" name="AutoShape 46"/>
            <p:cNvSpPr>
              <a:spLocks noChangeArrowheads="1"/>
            </p:cNvSpPr>
            <p:nvPr/>
          </p:nvSpPr>
          <p:spPr bwMode="auto">
            <a:xfrm>
              <a:off x="914" y="22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1</a:t>
              </a:r>
            </a:p>
          </p:txBody>
        </p:sp>
      </p:grpSp>
      <p:grpSp>
        <p:nvGrpSpPr>
          <p:cNvPr id="106" name="Group 47"/>
          <p:cNvGrpSpPr>
            <a:grpSpLocks/>
          </p:cNvGrpSpPr>
          <p:nvPr/>
        </p:nvGrpSpPr>
        <p:grpSpPr bwMode="auto">
          <a:xfrm>
            <a:off x="5429483" y="2886602"/>
            <a:ext cx="6234112" cy="328613"/>
            <a:chOff x="914" y="2429"/>
            <a:chExt cx="3854" cy="207"/>
          </a:xfrm>
        </p:grpSpPr>
        <p:sp>
          <p:nvSpPr>
            <p:cNvPr id="107" name="AutoShape 48"/>
            <p:cNvSpPr>
              <a:spLocks noChangeArrowheads="1"/>
            </p:cNvSpPr>
            <p:nvPr/>
          </p:nvSpPr>
          <p:spPr bwMode="auto">
            <a:xfrm>
              <a:off x="998" y="2429"/>
              <a:ext cx="3770" cy="207"/>
            </a:xfrm>
            <a:prstGeom prst="roundRect">
              <a:avLst>
                <a:gd name="adj" fmla="val 16667"/>
              </a:avLst>
            </a:prstGeom>
            <a:gradFill rotWithShape="1">
              <a:gsLst>
                <a:gs pos="0">
                  <a:srgbClr val="EAABA0"/>
                </a:gs>
                <a:gs pos="100000">
                  <a:srgbClr val="F6D9D4"/>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DHCPDISCOVER message to the DHCP server</a:t>
              </a:r>
            </a:p>
          </p:txBody>
        </p:sp>
        <p:sp>
          <p:nvSpPr>
            <p:cNvPr id="108" name="AutoShape 49"/>
            <p:cNvSpPr>
              <a:spLocks noChangeArrowheads="1"/>
            </p:cNvSpPr>
            <p:nvPr/>
          </p:nvSpPr>
          <p:spPr bwMode="auto">
            <a:xfrm>
              <a:off x="914" y="2439"/>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2</a:t>
              </a:r>
            </a:p>
          </p:txBody>
        </p:sp>
      </p:grpSp>
      <p:grpSp>
        <p:nvGrpSpPr>
          <p:cNvPr id="109" name="Group 50"/>
          <p:cNvGrpSpPr>
            <a:grpSpLocks/>
          </p:cNvGrpSpPr>
          <p:nvPr/>
        </p:nvGrpSpPr>
        <p:grpSpPr bwMode="auto">
          <a:xfrm>
            <a:off x="5429483" y="3267602"/>
            <a:ext cx="6234112" cy="327025"/>
            <a:chOff x="914" y="2692"/>
            <a:chExt cx="3854" cy="206"/>
          </a:xfrm>
        </p:grpSpPr>
        <p:sp>
          <p:nvSpPr>
            <p:cNvPr id="110" name="AutoShape 51"/>
            <p:cNvSpPr>
              <a:spLocks noChangeArrowheads="1"/>
            </p:cNvSpPr>
            <p:nvPr/>
          </p:nvSpPr>
          <p:spPr bwMode="auto">
            <a:xfrm>
              <a:off x="998" y="2692"/>
              <a:ext cx="3770" cy="206"/>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DHCPOFFER message to the DHCP relay agent</a:t>
              </a:r>
            </a:p>
          </p:txBody>
        </p:sp>
        <p:sp>
          <p:nvSpPr>
            <p:cNvPr id="111" name="AutoShape 52"/>
            <p:cNvSpPr>
              <a:spLocks noChangeArrowheads="1"/>
            </p:cNvSpPr>
            <p:nvPr/>
          </p:nvSpPr>
          <p:spPr bwMode="auto">
            <a:xfrm>
              <a:off x="914" y="27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3</a:t>
              </a:r>
            </a:p>
          </p:txBody>
        </p:sp>
      </p:grpSp>
      <p:grpSp>
        <p:nvGrpSpPr>
          <p:cNvPr id="112" name="Group 53"/>
          <p:cNvGrpSpPr>
            <a:grpSpLocks/>
          </p:cNvGrpSpPr>
          <p:nvPr/>
        </p:nvGrpSpPr>
        <p:grpSpPr bwMode="auto">
          <a:xfrm>
            <a:off x="5429483" y="3645427"/>
            <a:ext cx="6234112" cy="328613"/>
            <a:chOff x="914" y="2913"/>
            <a:chExt cx="3854" cy="207"/>
          </a:xfrm>
        </p:grpSpPr>
        <p:sp>
          <p:nvSpPr>
            <p:cNvPr id="113" name="AutoShape 54"/>
            <p:cNvSpPr>
              <a:spLocks noChangeArrowheads="1"/>
            </p:cNvSpPr>
            <p:nvPr/>
          </p:nvSpPr>
          <p:spPr bwMode="auto">
            <a:xfrm>
              <a:off x="998" y="2913"/>
              <a:ext cx="3770" cy="207"/>
            </a:xfrm>
            <a:prstGeom prst="roundRect">
              <a:avLst>
                <a:gd name="adj" fmla="val 16667"/>
              </a:avLst>
            </a:prstGeom>
            <a:gradFill rotWithShape="1">
              <a:gsLst>
                <a:gs pos="0">
                  <a:srgbClr val="97DFC1"/>
                </a:gs>
                <a:gs pos="100000">
                  <a:srgbClr val="DAF4E9"/>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DHCPOFFER packet</a:t>
              </a:r>
            </a:p>
          </p:txBody>
        </p:sp>
        <p:sp>
          <p:nvSpPr>
            <p:cNvPr id="114" name="AutoShape 55"/>
            <p:cNvSpPr>
              <a:spLocks noChangeArrowheads="1"/>
            </p:cNvSpPr>
            <p:nvPr/>
          </p:nvSpPr>
          <p:spPr bwMode="auto">
            <a:xfrm>
              <a:off x="914" y="2923"/>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4</a:t>
              </a:r>
            </a:p>
          </p:txBody>
        </p:sp>
      </p:grpSp>
      <p:grpSp>
        <p:nvGrpSpPr>
          <p:cNvPr id="115" name="Group 56"/>
          <p:cNvGrpSpPr>
            <a:grpSpLocks/>
          </p:cNvGrpSpPr>
          <p:nvPr/>
        </p:nvGrpSpPr>
        <p:grpSpPr bwMode="auto">
          <a:xfrm>
            <a:off x="5429483" y="4026427"/>
            <a:ext cx="6234112" cy="327025"/>
            <a:chOff x="914" y="3176"/>
            <a:chExt cx="3854" cy="206"/>
          </a:xfrm>
        </p:grpSpPr>
        <p:sp>
          <p:nvSpPr>
            <p:cNvPr id="116" name="AutoShape 57"/>
            <p:cNvSpPr>
              <a:spLocks noChangeArrowheads="1"/>
            </p:cNvSpPr>
            <p:nvPr/>
          </p:nvSpPr>
          <p:spPr bwMode="auto">
            <a:xfrm>
              <a:off x="998" y="3176"/>
              <a:ext cx="3770" cy="206"/>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Client1 broadcasts a DHCPREQUEST packet</a:t>
              </a:r>
            </a:p>
          </p:txBody>
        </p:sp>
        <p:sp>
          <p:nvSpPr>
            <p:cNvPr id="117" name="AutoShape 58"/>
            <p:cNvSpPr>
              <a:spLocks noChangeArrowheads="1"/>
            </p:cNvSpPr>
            <p:nvPr/>
          </p:nvSpPr>
          <p:spPr bwMode="auto">
            <a:xfrm>
              <a:off x="914" y="31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5</a:t>
              </a:r>
            </a:p>
          </p:txBody>
        </p:sp>
      </p:grpSp>
      <p:grpSp>
        <p:nvGrpSpPr>
          <p:cNvPr id="118" name="Group 59"/>
          <p:cNvGrpSpPr>
            <a:grpSpLocks/>
          </p:cNvGrpSpPr>
          <p:nvPr/>
        </p:nvGrpSpPr>
        <p:grpSpPr bwMode="auto">
          <a:xfrm>
            <a:off x="5429483" y="4404252"/>
            <a:ext cx="6234112" cy="328613"/>
            <a:chOff x="914" y="3397"/>
            <a:chExt cx="3854" cy="207"/>
          </a:xfrm>
        </p:grpSpPr>
        <p:sp>
          <p:nvSpPr>
            <p:cNvPr id="119" name="AutoShape 60"/>
            <p:cNvSpPr>
              <a:spLocks noChangeArrowheads="1"/>
            </p:cNvSpPr>
            <p:nvPr/>
          </p:nvSpPr>
          <p:spPr bwMode="auto">
            <a:xfrm>
              <a:off x="998" y="3397"/>
              <a:ext cx="3770" cy="207"/>
            </a:xfrm>
            <a:prstGeom prst="roundRect">
              <a:avLst>
                <a:gd name="adj" fmla="val 16667"/>
              </a:avLst>
            </a:prstGeom>
            <a:gradFill rotWithShape="1">
              <a:gsLst>
                <a:gs pos="0">
                  <a:srgbClr val="8DACD0"/>
                </a:gs>
                <a:gs pos="100000">
                  <a:srgbClr val="DEE7F1"/>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forwards the DHCPREQUEST message to the DHCP server</a:t>
              </a:r>
            </a:p>
          </p:txBody>
        </p:sp>
        <p:sp>
          <p:nvSpPr>
            <p:cNvPr id="120" name="AutoShape 61"/>
            <p:cNvSpPr>
              <a:spLocks noChangeArrowheads="1"/>
            </p:cNvSpPr>
            <p:nvPr/>
          </p:nvSpPr>
          <p:spPr bwMode="auto">
            <a:xfrm>
              <a:off x="914" y="3407"/>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6</a:t>
              </a:r>
            </a:p>
          </p:txBody>
        </p:sp>
      </p:grpSp>
      <p:grpSp>
        <p:nvGrpSpPr>
          <p:cNvPr id="121" name="Group 62"/>
          <p:cNvGrpSpPr>
            <a:grpSpLocks/>
          </p:cNvGrpSpPr>
          <p:nvPr/>
        </p:nvGrpSpPr>
        <p:grpSpPr bwMode="auto">
          <a:xfrm>
            <a:off x="5429483" y="4785252"/>
            <a:ext cx="6234112" cy="327025"/>
            <a:chOff x="914" y="3660"/>
            <a:chExt cx="3854" cy="206"/>
          </a:xfrm>
        </p:grpSpPr>
        <p:sp>
          <p:nvSpPr>
            <p:cNvPr id="122" name="AutoShape 63"/>
            <p:cNvSpPr>
              <a:spLocks noChangeArrowheads="1"/>
            </p:cNvSpPr>
            <p:nvPr/>
          </p:nvSpPr>
          <p:spPr bwMode="auto">
            <a:xfrm>
              <a:off x="998" y="3660"/>
              <a:ext cx="3770" cy="206"/>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Server sends a DHCPACK message to the DHCP relay agent</a:t>
              </a:r>
            </a:p>
          </p:txBody>
        </p:sp>
        <p:sp>
          <p:nvSpPr>
            <p:cNvPr id="123" name="AutoShape 64"/>
            <p:cNvSpPr>
              <a:spLocks noChangeArrowheads="1"/>
            </p:cNvSpPr>
            <p:nvPr/>
          </p:nvSpPr>
          <p:spPr bwMode="auto">
            <a:xfrm>
              <a:off x="914" y="3675"/>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7</a:t>
              </a:r>
            </a:p>
          </p:txBody>
        </p:sp>
      </p:grpSp>
      <p:grpSp>
        <p:nvGrpSpPr>
          <p:cNvPr id="124" name="Group 65"/>
          <p:cNvGrpSpPr>
            <a:grpSpLocks/>
          </p:cNvGrpSpPr>
          <p:nvPr/>
        </p:nvGrpSpPr>
        <p:grpSpPr bwMode="auto">
          <a:xfrm>
            <a:off x="5429483" y="5164664"/>
            <a:ext cx="6234112" cy="328612"/>
            <a:chOff x="914" y="3881"/>
            <a:chExt cx="3854" cy="207"/>
          </a:xfrm>
        </p:grpSpPr>
        <p:sp>
          <p:nvSpPr>
            <p:cNvPr id="125" name="AutoShape 66"/>
            <p:cNvSpPr>
              <a:spLocks noChangeArrowheads="1"/>
            </p:cNvSpPr>
            <p:nvPr/>
          </p:nvSpPr>
          <p:spPr bwMode="auto">
            <a:xfrm>
              <a:off x="998" y="3881"/>
              <a:ext cx="3770" cy="207"/>
            </a:xfrm>
            <a:prstGeom prst="roundRect">
              <a:avLst>
                <a:gd name="adj" fmla="val 16667"/>
              </a:avLst>
            </a:prstGeom>
            <a:gradFill rotWithShape="1">
              <a:gsLst>
                <a:gs pos="0">
                  <a:srgbClr val="B395D8"/>
                </a:gs>
                <a:gs pos="100000">
                  <a:srgbClr val="DFD2FF"/>
                </a:gs>
              </a:gsLst>
              <a:lin ang="2700000" scaled="1"/>
            </a:gradFill>
            <a:ln w="9525" algn="ctr">
              <a:solidFill>
                <a:srgbClr val="333333"/>
              </a:solidFill>
              <a:round/>
              <a:headEnd/>
              <a:tailEnd/>
            </a:ln>
            <a:effectLst>
              <a:outerShdw dist="35921" dir="2700000" algn="ctr" rotWithShape="0">
                <a:srgbClr val="C0C0C0"/>
              </a:outerShdw>
            </a:effectLst>
          </p:spPr>
          <p:txBody>
            <a:bodyPr lIns="182880"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r>
                <a:rPr lang="en-US" altLang="en-US" sz="1600">
                  <a:latin typeface="Arial Narrow" panose="020B0606020202030204" pitchFamily="34" charset="0"/>
                </a:rPr>
                <a:t>Relay agent broadcasts the DHCPACK packet</a:t>
              </a:r>
            </a:p>
          </p:txBody>
        </p:sp>
        <p:sp>
          <p:nvSpPr>
            <p:cNvPr id="126" name="AutoShape 67"/>
            <p:cNvSpPr>
              <a:spLocks noChangeArrowheads="1"/>
            </p:cNvSpPr>
            <p:nvPr/>
          </p:nvSpPr>
          <p:spPr bwMode="auto">
            <a:xfrm>
              <a:off x="914" y="3891"/>
              <a:ext cx="151" cy="176"/>
            </a:xfrm>
            <a:prstGeom prst="roundRect">
              <a:avLst>
                <a:gd name="adj" fmla="val 0"/>
              </a:avLst>
            </a:prstGeom>
            <a:gradFill rotWithShape="1">
              <a:gsLst>
                <a:gs pos="0">
                  <a:schemeClr val="folHlink"/>
                </a:gs>
                <a:gs pos="50000">
                  <a:srgbClr val="F0F0F0"/>
                </a:gs>
                <a:gs pos="100000">
                  <a:schemeClr val="folHlink"/>
                </a:gs>
              </a:gsLst>
              <a:lin ang="5400000" scaled="1"/>
            </a:gradFill>
            <a:ln w="9525">
              <a:solidFill>
                <a:schemeClr val="tx1"/>
              </a:solidFill>
              <a:round/>
              <a:headEnd/>
              <a:tailEnd/>
            </a:ln>
            <a:effectLst>
              <a:outerShdw dist="35921" dir="2700000" algn="ctr" rotWithShape="0">
                <a:srgbClr val="808080"/>
              </a:outerShdw>
            </a:effectLst>
          </p:spPr>
          <p:txBody>
            <a:bodyPr wrap="none" anchor="ctr"/>
            <a:lstStyle/>
            <a:p>
              <a:pPr algn="ctr">
                <a:defRPr/>
              </a:pPr>
              <a:r>
                <a:rPr lang="en-US" sz="2200">
                  <a:solidFill>
                    <a:srgbClr val="990033"/>
                  </a:solidFill>
                  <a:latin typeface="Arial Narrow" pitchFamily="34" charset="0"/>
                </a:rPr>
                <a:t>8</a:t>
              </a:r>
            </a:p>
          </p:txBody>
        </p:sp>
      </p:grpSp>
    </p:spTree>
    <p:extLst>
      <p:ext uri="{BB962C8B-B14F-4D97-AF65-F5344CB8AC3E}">
        <p14:creationId xmlns:p14="http://schemas.microsoft.com/office/powerpoint/2010/main" val="1731024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103"/>
                                        </p:tgtEl>
                                        <p:attrNameLst>
                                          <p:attrName>style.visibility</p:attrName>
                                        </p:attrNameLst>
                                      </p:cBhvr>
                                      <p:to>
                                        <p:strVal val="visible"/>
                                      </p:to>
                                    </p:set>
                                    <p:animEffect transition="in" filter="wipe(left)">
                                      <p:cBhvr>
                                        <p:cTn id="7" dur="500"/>
                                        <p:tgtEl>
                                          <p:spTgt spid="103"/>
                                        </p:tgtEl>
                                      </p:cBhvr>
                                    </p:animEffect>
                                  </p:childTnLst>
                                </p:cTn>
                              </p:par>
                            </p:childTnLst>
                          </p:cTn>
                        </p:par>
                        <p:par>
                          <p:cTn id="8" fill="hold">
                            <p:stCondLst>
                              <p:cond delay="500"/>
                            </p:stCondLst>
                            <p:childTnLst>
                              <p:par>
                                <p:cTn id="9" presetID="1" presetClass="entr" presetSubtype="0" fill="hold" grpId="0" nodeType="afterEffect">
                                  <p:stCondLst>
                                    <p:cond delay="0"/>
                                  </p:stCondLst>
                                  <p:childTnLst>
                                    <p:set>
                                      <p:cBhvr>
                                        <p:cTn id="10" dur="1" fill="hold">
                                          <p:stCondLst>
                                            <p:cond delay="499"/>
                                          </p:stCondLst>
                                        </p:cTn>
                                        <p:tgtEl>
                                          <p:spTgt spid="52"/>
                                        </p:tgtEl>
                                        <p:attrNameLst>
                                          <p:attrName>style.visibility</p:attrName>
                                        </p:attrNameLst>
                                      </p:cBhvr>
                                      <p:to>
                                        <p:strVal val="visible"/>
                                      </p:to>
                                    </p:set>
                                  </p:childTnLst>
                                </p:cTn>
                              </p:par>
                            </p:childTnLst>
                          </p:cTn>
                        </p:par>
                        <p:par>
                          <p:cTn id="11" fill="hold">
                            <p:stCondLst>
                              <p:cond delay="1000"/>
                            </p:stCondLst>
                            <p:childTnLst>
                              <p:par>
                                <p:cTn id="12" presetID="1" presetClass="entr" presetSubtype="0" fill="hold" grpId="0" nodeType="afterEffect">
                                  <p:stCondLst>
                                    <p:cond delay="0"/>
                                  </p:stCondLst>
                                  <p:childTnLst>
                                    <p:set>
                                      <p:cBhvr>
                                        <p:cTn id="13" dur="1" fill="hold">
                                          <p:stCondLst>
                                            <p:cond delay="499"/>
                                          </p:stCondLst>
                                        </p:cTn>
                                        <p:tgtEl>
                                          <p:spTgt spid="51"/>
                                        </p:tgtEl>
                                        <p:attrNameLst>
                                          <p:attrName>style.visibility</p:attrName>
                                        </p:attrNameLst>
                                      </p:cBhvr>
                                      <p:to>
                                        <p:strVal val="visible"/>
                                      </p:to>
                                    </p:set>
                                  </p:childTnLst>
                                </p:cTn>
                              </p:par>
                            </p:childTnLst>
                          </p:cTn>
                        </p:par>
                        <p:par>
                          <p:cTn id="14" fill="hold">
                            <p:stCondLst>
                              <p:cond delay="1500"/>
                            </p:stCondLst>
                            <p:childTnLst>
                              <p:par>
                                <p:cTn id="15" presetID="1" presetClass="entr" presetSubtype="0" fill="hold" grpId="0" nodeType="afterEffect">
                                  <p:stCondLst>
                                    <p:cond delay="0"/>
                                  </p:stCondLst>
                                  <p:childTnLst>
                                    <p:set>
                                      <p:cBhvr>
                                        <p:cTn id="16" dur="1" fill="hold">
                                          <p:stCondLst>
                                            <p:cond delay="499"/>
                                          </p:stCondLst>
                                        </p:cTn>
                                        <p:tgtEl>
                                          <p:spTgt spid="50"/>
                                        </p:tgtEl>
                                        <p:attrNameLst>
                                          <p:attrName>style.visibility</p:attrName>
                                        </p:attrNameLst>
                                      </p:cBhvr>
                                      <p:to>
                                        <p:strVal val="visible"/>
                                      </p:to>
                                    </p:set>
                                  </p:childTnLst>
                                </p:cTn>
                              </p:par>
                            </p:childTnLst>
                          </p:cTn>
                        </p:par>
                        <p:par>
                          <p:cTn id="17" fill="hold">
                            <p:stCondLst>
                              <p:cond delay="2000"/>
                            </p:stCondLst>
                            <p:childTnLst>
                              <p:par>
                                <p:cTn id="18" presetID="22" presetClass="entr" presetSubtype="8" fill="hold" nodeType="afterEffect">
                                  <p:stCondLst>
                                    <p:cond delay="0"/>
                                  </p:stCondLst>
                                  <p:childTnLst>
                                    <p:set>
                                      <p:cBhvr>
                                        <p:cTn id="19" dur="1" fill="hold">
                                          <p:stCondLst>
                                            <p:cond delay="0"/>
                                          </p:stCondLst>
                                        </p:cTn>
                                        <p:tgtEl>
                                          <p:spTgt spid="106"/>
                                        </p:tgtEl>
                                        <p:attrNameLst>
                                          <p:attrName>style.visibility</p:attrName>
                                        </p:attrNameLst>
                                      </p:cBhvr>
                                      <p:to>
                                        <p:strVal val="visible"/>
                                      </p:to>
                                    </p:set>
                                    <p:animEffect transition="in" filter="wipe(left)">
                                      <p:cBhvr>
                                        <p:cTn id="20" dur="500"/>
                                        <p:tgtEl>
                                          <p:spTgt spid="106"/>
                                        </p:tgtEl>
                                      </p:cBhvr>
                                    </p:animEffect>
                                  </p:childTnLst>
                                </p:cTn>
                              </p:par>
                            </p:childTnLst>
                          </p:cTn>
                        </p:par>
                        <p:par>
                          <p:cTn id="21" fill="hold">
                            <p:stCondLst>
                              <p:cond delay="2500"/>
                            </p:stCondLst>
                            <p:childTnLst>
                              <p:par>
                                <p:cTn id="22" presetID="22" presetClass="entr" presetSubtype="8" fill="hold" nodeType="afterEffect">
                                  <p:stCondLst>
                                    <p:cond delay="0"/>
                                  </p:stCondLst>
                                  <p:childTnLst>
                                    <p:set>
                                      <p:cBhvr>
                                        <p:cTn id="23" dur="1" fill="hold">
                                          <p:stCondLst>
                                            <p:cond delay="0"/>
                                          </p:stCondLst>
                                        </p:cTn>
                                        <p:tgtEl>
                                          <p:spTgt spid="33"/>
                                        </p:tgtEl>
                                        <p:attrNameLst>
                                          <p:attrName>style.visibility</p:attrName>
                                        </p:attrNameLst>
                                      </p:cBhvr>
                                      <p:to>
                                        <p:strVal val="visible"/>
                                      </p:to>
                                    </p:set>
                                    <p:animEffect transition="in" filter="wipe(left)">
                                      <p:cBhvr>
                                        <p:cTn id="24" dur="500"/>
                                        <p:tgtEl>
                                          <p:spTgt spid="33"/>
                                        </p:tgtEl>
                                      </p:cBhvr>
                                    </p:animEffect>
                                  </p:childTnLst>
                                </p:cTn>
                              </p:par>
                            </p:childTnLst>
                          </p:cTn>
                        </p:par>
                        <p:par>
                          <p:cTn id="25" fill="hold">
                            <p:stCondLst>
                              <p:cond delay="3000"/>
                            </p:stCondLst>
                            <p:childTnLst>
                              <p:par>
                                <p:cTn id="26" presetID="22" presetClass="entr" presetSubtype="8" fill="hold" nodeType="afterEffect">
                                  <p:stCondLst>
                                    <p:cond delay="0"/>
                                  </p:stCondLst>
                                  <p:childTnLst>
                                    <p:set>
                                      <p:cBhvr>
                                        <p:cTn id="27" dur="1" fill="hold">
                                          <p:stCondLst>
                                            <p:cond delay="0"/>
                                          </p:stCondLst>
                                        </p:cTn>
                                        <p:tgtEl>
                                          <p:spTgt spid="109"/>
                                        </p:tgtEl>
                                        <p:attrNameLst>
                                          <p:attrName>style.visibility</p:attrName>
                                        </p:attrNameLst>
                                      </p:cBhvr>
                                      <p:to>
                                        <p:strVal val="visible"/>
                                      </p:to>
                                    </p:set>
                                    <p:animEffect transition="in" filter="wipe(left)">
                                      <p:cBhvr>
                                        <p:cTn id="28" dur="500"/>
                                        <p:tgtEl>
                                          <p:spTgt spid="109"/>
                                        </p:tgtEl>
                                      </p:cBhvr>
                                    </p:animEffect>
                                  </p:childTnLst>
                                </p:cTn>
                              </p:par>
                            </p:childTnLst>
                          </p:cTn>
                        </p:par>
                        <p:par>
                          <p:cTn id="29" fill="hold">
                            <p:stCondLst>
                              <p:cond delay="3500"/>
                            </p:stCondLst>
                            <p:childTnLst>
                              <p:par>
                                <p:cTn id="30" presetID="22" presetClass="entr" presetSubtype="2" fill="hold" nodeType="afterEffect">
                                  <p:stCondLst>
                                    <p:cond delay="0"/>
                                  </p:stCondLst>
                                  <p:childTnLst>
                                    <p:set>
                                      <p:cBhvr>
                                        <p:cTn id="31" dur="1" fill="hold">
                                          <p:stCondLst>
                                            <p:cond delay="0"/>
                                          </p:stCondLst>
                                        </p:cTn>
                                        <p:tgtEl>
                                          <p:spTgt spid="34"/>
                                        </p:tgtEl>
                                        <p:attrNameLst>
                                          <p:attrName>style.visibility</p:attrName>
                                        </p:attrNameLst>
                                      </p:cBhvr>
                                      <p:to>
                                        <p:strVal val="visible"/>
                                      </p:to>
                                    </p:set>
                                    <p:animEffect transition="in" filter="wipe(right)">
                                      <p:cBhvr>
                                        <p:cTn id="32" dur="500"/>
                                        <p:tgtEl>
                                          <p:spTgt spid="34"/>
                                        </p:tgtEl>
                                      </p:cBhvr>
                                    </p:animEffect>
                                  </p:childTnLst>
                                </p:cTn>
                              </p:par>
                            </p:childTnLst>
                          </p:cTn>
                        </p:par>
                        <p:par>
                          <p:cTn id="33" fill="hold">
                            <p:stCondLst>
                              <p:cond delay="4000"/>
                            </p:stCondLst>
                            <p:childTnLst>
                              <p:par>
                                <p:cTn id="34" presetID="22" presetClass="entr" presetSubtype="8" fill="hold" nodeType="afterEffect">
                                  <p:stCondLst>
                                    <p:cond delay="0"/>
                                  </p:stCondLst>
                                  <p:childTnLst>
                                    <p:set>
                                      <p:cBhvr>
                                        <p:cTn id="35" dur="1" fill="hold">
                                          <p:stCondLst>
                                            <p:cond delay="0"/>
                                          </p:stCondLst>
                                        </p:cTn>
                                        <p:tgtEl>
                                          <p:spTgt spid="112"/>
                                        </p:tgtEl>
                                        <p:attrNameLst>
                                          <p:attrName>style.visibility</p:attrName>
                                        </p:attrNameLst>
                                      </p:cBhvr>
                                      <p:to>
                                        <p:strVal val="visible"/>
                                      </p:to>
                                    </p:set>
                                    <p:animEffect transition="in" filter="wipe(left)">
                                      <p:cBhvr>
                                        <p:cTn id="36" dur="500"/>
                                        <p:tgtEl>
                                          <p:spTgt spid="112"/>
                                        </p:tgtEl>
                                      </p:cBhvr>
                                    </p:animEffect>
                                  </p:childTnLst>
                                </p:cTn>
                              </p:par>
                            </p:childTnLst>
                          </p:cTn>
                        </p:par>
                        <p:par>
                          <p:cTn id="37" fill="hold">
                            <p:stCondLst>
                              <p:cond delay="4500"/>
                            </p:stCondLst>
                            <p:childTnLst>
                              <p:par>
                                <p:cTn id="38" presetID="1" presetClass="entr" presetSubtype="0" fill="hold" grpId="0" nodeType="afterEffect">
                                  <p:stCondLst>
                                    <p:cond delay="0"/>
                                  </p:stCondLst>
                                  <p:childTnLst>
                                    <p:set>
                                      <p:cBhvr>
                                        <p:cTn id="39" dur="1" fill="hold">
                                          <p:stCondLst>
                                            <p:cond delay="499"/>
                                          </p:stCondLst>
                                        </p:cTn>
                                        <p:tgtEl>
                                          <p:spTgt spid="55"/>
                                        </p:tgtEl>
                                        <p:attrNameLst>
                                          <p:attrName>style.visibility</p:attrName>
                                        </p:attrNameLst>
                                      </p:cBhvr>
                                      <p:to>
                                        <p:strVal val="visible"/>
                                      </p:to>
                                    </p:set>
                                  </p:childTnLst>
                                </p:cTn>
                              </p:par>
                            </p:childTnLst>
                          </p:cTn>
                        </p:par>
                        <p:par>
                          <p:cTn id="40" fill="hold">
                            <p:stCondLst>
                              <p:cond delay="5000"/>
                            </p:stCondLst>
                            <p:childTnLst>
                              <p:par>
                                <p:cTn id="41" presetID="1" presetClass="entr" presetSubtype="0" fill="hold" grpId="0" nodeType="afterEffect">
                                  <p:stCondLst>
                                    <p:cond delay="0"/>
                                  </p:stCondLst>
                                  <p:childTnLst>
                                    <p:set>
                                      <p:cBhvr>
                                        <p:cTn id="42" dur="1" fill="hold">
                                          <p:stCondLst>
                                            <p:cond delay="499"/>
                                          </p:stCondLst>
                                        </p:cTn>
                                        <p:tgtEl>
                                          <p:spTgt spid="54"/>
                                        </p:tgtEl>
                                        <p:attrNameLst>
                                          <p:attrName>style.visibility</p:attrName>
                                        </p:attrNameLst>
                                      </p:cBhvr>
                                      <p:to>
                                        <p:strVal val="visible"/>
                                      </p:to>
                                    </p:set>
                                  </p:childTnLst>
                                </p:cTn>
                              </p:par>
                            </p:childTnLst>
                          </p:cTn>
                        </p:par>
                        <p:par>
                          <p:cTn id="43" fill="hold">
                            <p:stCondLst>
                              <p:cond delay="5500"/>
                            </p:stCondLst>
                            <p:childTnLst>
                              <p:par>
                                <p:cTn id="44" presetID="1" presetClass="entr" presetSubtype="0" fill="hold" grpId="0" nodeType="afterEffect">
                                  <p:stCondLst>
                                    <p:cond delay="0"/>
                                  </p:stCondLst>
                                  <p:childTnLst>
                                    <p:set>
                                      <p:cBhvr>
                                        <p:cTn id="45" dur="1" fill="hold">
                                          <p:stCondLst>
                                            <p:cond delay="499"/>
                                          </p:stCondLst>
                                        </p:cTn>
                                        <p:tgtEl>
                                          <p:spTgt spid="53"/>
                                        </p:tgtEl>
                                        <p:attrNameLst>
                                          <p:attrName>style.visibility</p:attrName>
                                        </p:attrNameLst>
                                      </p:cBhvr>
                                      <p:to>
                                        <p:strVal val="visible"/>
                                      </p:to>
                                    </p:set>
                                  </p:childTnLst>
                                </p:cTn>
                              </p:par>
                            </p:childTnLst>
                          </p:cTn>
                        </p:par>
                        <p:par>
                          <p:cTn id="46" fill="hold">
                            <p:stCondLst>
                              <p:cond delay="6000"/>
                            </p:stCondLst>
                            <p:childTnLst>
                              <p:par>
                                <p:cTn id="47" presetID="22" presetClass="entr" presetSubtype="8" fill="hold" nodeType="afterEffect">
                                  <p:stCondLst>
                                    <p:cond delay="0"/>
                                  </p:stCondLst>
                                  <p:childTnLst>
                                    <p:set>
                                      <p:cBhvr>
                                        <p:cTn id="48" dur="1" fill="hold">
                                          <p:stCondLst>
                                            <p:cond delay="0"/>
                                          </p:stCondLst>
                                        </p:cTn>
                                        <p:tgtEl>
                                          <p:spTgt spid="115"/>
                                        </p:tgtEl>
                                        <p:attrNameLst>
                                          <p:attrName>style.visibility</p:attrName>
                                        </p:attrNameLst>
                                      </p:cBhvr>
                                      <p:to>
                                        <p:strVal val="visible"/>
                                      </p:to>
                                    </p:set>
                                    <p:animEffect transition="in" filter="wipe(left)">
                                      <p:cBhvr>
                                        <p:cTn id="49" dur="500"/>
                                        <p:tgtEl>
                                          <p:spTgt spid="115"/>
                                        </p:tgtEl>
                                      </p:cBhvr>
                                    </p:animEffect>
                                  </p:childTnLst>
                                </p:cTn>
                              </p:par>
                            </p:childTnLst>
                          </p:cTn>
                        </p:par>
                        <p:par>
                          <p:cTn id="50" fill="hold">
                            <p:stCondLst>
                              <p:cond delay="6500"/>
                            </p:stCondLst>
                            <p:childTnLst>
                              <p:par>
                                <p:cTn id="51" presetID="22" presetClass="entr" presetSubtype="8" fill="hold" nodeType="afterEffect">
                                  <p:stCondLst>
                                    <p:cond delay="0"/>
                                  </p:stCondLst>
                                  <p:childTnLst>
                                    <p:set>
                                      <p:cBhvr>
                                        <p:cTn id="52" dur="1" fill="hold">
                                          <p:stCondLst>
                                            <p:cond delay="0"/>
                                          </p:stCondLst>
                                        </p:cTn>
                                        <p:tgtEl>
                                          <p:spTgt spid="118"/>
                                        </p:tgtEl>
                                        <p:attrNameLst>
                                          <p:attrName>style.visibility</p:attrName>
                                        </p:attrNameLst>
                                      </p:cBhvr>
                                      <p:to>
                                        <p:strVal val="visible"/>
                                      </p:to>
                                    </p:set>
                                    <p:animEffect transition="in" filter="wipe(left)">
                                      <p:cBhvr>
                                        <p:cTn id="53" dur="500"/>
                                        <p:tgtEl>
                                          <p:spTgt spid="118"/>
                                        </p:tgtEl>
                                      </p:cBhvr>
                                    </p:animEffect>
                                  </p:childTnLst>
                                </p:cTn>
                              </p:par>
                            </p:childTnLst>
                          </p:cTn>
                        </p:par>
                        <p:par>
                          <p:cTn id="54" fill="hold">
                            <p:stCondLst>
                              <p:cond delay="7000"/>
                            </p:stCondLst>
                            <p:childTnLst>
                              <p:par>
                                <p:cTn id="55" presetID="22" presetClass="entr" presetSubtype="8" fill="hold" nodeType="afterEffect">
                                  <p:stCondLst>
                                    <p:cond delay="0"/>
                                  </p:stCondLst>
                                  <p:childTnLst>
                                    <p:set>
                                      <p:cBhvr>
                                        <p:cTn id="56" dur="1" fill="hold">
                                          <p:stCondLst>
                                            <p:cond delay="0"/>
                                          </p:stCondLst>
                                        </p:cTn>
                                        <p:tgtEl>
                                          <p:spTgt spid="121"/>
                                        </p:tgtEl>
                                        <p:attrNameLst>
                                          <p:attrName>style.visibility</p:attrName>
                                        </p:attrNameLst>
                                      </p:cBhvr>
                                      <p:to>
                                        <p:strVal val="visible"/>
                                      </p:to>
                                    </p:set>
                                    <p:animEffect transition="in" filter="wipe(left)">
                                      <p:cBhvr>
                                        <p:cTn id="57" dur="500"/>
                                        <p:tgtEl>
                                          <p:spTgt spid="121"/>
                                        </p:tgtEl>
                                      </p:cBhvr>
                                    </p:animEffect>
                                  </p:childTnLst>
                                </p:cTn>
                              </p:par>
                            </p:childTnLst>
                          </p:cTn>
                        </p:par>
                        <p:par>
                          <p:cTn id="58" fill="hold">
                            <p:stCondLst>
                              <p:cond delay="7500"/>
                            </p:stCondLst>
                            <p:childTnLst>
                              <p:par>
                                <p:cTn id="59" presetID="22" presetClass="entr" presetSubtype="8" fill="hold" nodeType="afterEffect">
                                  <p:stCondLst>
                                    <p:cond delay="0"/>
                                  </p:stCondLst>
                                  <p:childTnLst>
                                    <p:set>
                                      <p:cBhvr>
                                        <p:cTn id="60" dur="1" fill="hold">
                                          <p:stCondLst>
                                            <p:cond delay="0"/>
                                          </p:stCondLst>
                                        </p:cTn>
                                        <p:tgtEl>
                                          <p:spTgt spid="124"/>
                                        </p:tgtEl>
                                        <p:attrNameLst>
                                          <p:attrName>style.visibility</p:attrName>
                                        </p:attrNameLst>
                                      </p:cBhvr>
                                      <p:to>
                                        <p:strVal val="visible"/>
                                      </p:to>
                                    </p:set>
                                    <p:animEffect transition="in" filter="wipe(left)">
                                      <p:cBhvr>
                                        <p:cTn id="61" dur="500"/>
                                        <p:tgtEl>
                                          <p:spTgt spid="124"/>
                                        </p:tgtEl>
                                      </p:cBhvr>
                                    </p:animEffect>
                                  </p:childTnLst>
                                </p:cTn>
                              </p:par>
                            </p:childTnLst>
                          </p:cTn>
                        </p:par>
                      </p:childTnLst>
                    </p:cTn>
                  </p:par>
                  <p:par>
                    <p:cTn id="62" fill="hold">
                      <p:stCondLst>
                        <p:cond delay="indefinite"/>
                      </p:stCondLst>
                      <p:childTnLst>
                        <p:par>
                          <p:cTn id="63" fill="hold">
                            <p:stCondLst>
                              <p:cond delay="0"/>
                            </p:stCondLst>
                            <p:childTnLst>
                              <p:par>
                                <p:cTn id="64" presetID="1" presetClass="entr" presetSubtype="0" fill="hold" nodeType="clickEffect">
                                  <p:stCondLst>
                                    <p:cond delay="0"/>
                                  </p:stCondLst>
                                  <p:childTnLst>
                                    <p:set>
                                      <p:cBhvr>
                                        <p:cTn id="65" dur="1" fill="hold">
                                          <p:stCondLst>
                                            <p:cond delay="499"/>
                                          </p:stCondLst>
                                        </p:cTn>
                                        <p:tgtEl>
                                          <p:spTgt spid="5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51" grpId="0" animBg="1"/>
      <p:bldP spid="52" grpId="0" animBg="1"/>
      <p:bldP spid="53" grpId="0" animBg="1"/>
      <p:bldP spid="54" grpId="0" animBg="1"/>
      <p:bldP spid="5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Relay Agents</a:t>
            </a:r>
            <a:br>
              <a:rPr lang="en-US" dirty="0">
                <a:solidFill>
                  <a:schemeClr val="accent1">
                    <a:lumMod val="50000"/>
                  </a:schemeClr>
                </a:solidFill>
              </a:rPr>
            </a:br>
            <a:r>
              <a:rPr lang="en-US" sz="2400" dirty="0">
                <a:solidFill>
                  <a:schemeClr val="accent1">
                    <a:lumMod val="50000"/>
                  </a:schemeClr>
                </a:solidFill>
              </a:rPr>
              <a:t>Hop Counts</a:t>
            </a:r>
            <a:br>
              <a:rPr lang="en-US" sz="2400" dirty="0">
                <a:solidFill>
                  <a:schemeClr val="accent1">
                    <a:lumMod val="50000"/>
                  </a:schemeClr>
                </a:solidFill>
              </a:rPr>
            </a:br>
            <a:r>
              <a:rPr lang="en-US" sz="2400" dirty="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500478" y="266475"/>
            <a:ext cx="10999980" cy="341632"/>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hop count </a:t>
            </a:r>
            <a:r>
              <a:rPr lang="en-US" altLang="en-US" b="1" i="1" dirty="0">
                <a:latin typeface="Arial Narrow" panose="020B0606020202030204" pitchFamily="34" charset="0"/>
              </a:rPr>
              <a:t>threshold</a:t>
            </a:r>
            <a:r>
              <a:rPr lang="en-US" altLang="en-US" b="1" dirty="0">
                <a:latin typeface="Arial Narrow" panose="020B0606020202030204" pitchFamily="34" charset="0"/>
              </a:rPr>
              <a:t> is </a:t>
            </a:r>
            <a:r>
              <a:rPr lang="en-US" altLang="en-US" b="1" dirty="0">
                <a:solidFill>
                  <a:schemeClr val="tx2"/>
                </a:solidFill>
                <a:latin typeface="Arial Narrow" panose="020B0606020202030204" pitchFamily="34" charset="0"/>
              </a:rPr>
              <a:t>the number of routers that the packet can be transmitted </a:t>
            </a:r>
            <a:r>
              <a:rPr lang="en-US" altLang="en-US" b="1" dirty="0">
                <a:latin typeface="Arial Narrow" panose="020B0606020202030204" pitchFamily="34" charset="0"/>
              </a:rPr>
              <a:t>through </a:t>
            </a:r>
            <a:r>
              <a:rPr lang="en-US" altLang="en-US" b="1" u="sng" dirty="0">
                <a:solidFill>
                  <a:schemeClr val="tx2"/>
                </a:solidFill>
                <a:latin typeface="Arial Narrow" panose="020B0606020202030204" pitchFamily="34" charset="0"/>
              </a:rPr>
              <a:t>before being discarded </a:t>
            </a:r>
          </a:p>
        </p:txBody>
      </p:sp>
      <p:sp>
        <p:nvSpPr>
          <p:cNvPr id="57" name="AutoShape 3"/>
          <p:cNvSpPr>
            <a:spLocks noChangeArrowheads="1"/>
          </p:cNvSpPr>
          <p:nvPr/>
        </p:nvSpPr>
        <p:spPr bwMode="auto">
          <a:xfrm>
            <a:off x="4401157" y="597568"/>
            <a:ext cx="7223125" cy="4951413"/>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58" name="AutoShape 4"/>
          <p:cNvSpPr>
            <a:spLocks noChangeArrowheads="1"/>
          </p:cNvSpPr>
          <p:nvPr/>
        </p:nvSpPr>
        <p:spPr bwMode="auto">
          <a:xfrm>
            <a:off x="4001107" y="632492"/>
            <a:ext cx="7972425" cy="831850"/>
          </a:xfrm>
          <a:prstGeom prst="roundRect">
            <a:avLst>
              <a:gd name="adj" fmla="val 24236"/>
            </a:avLst>
          </a:prstGeom>
          <a:gradFill rotWithShape="1">
            <a:gsLst>
              <a:gs pos="0">
                <a:srgbClr val="EAABA0"/>
              </a:gs>
              <a:gs pos="100000">
                <a:srgbClr val="F6D9D4"/>
              </a:gs>
            </a:gsLst>
            <a:lin ang="2700000" scaled="1"/>
          </a:gradFill>
          <a:ln w="9525" algn="ctr">
            <a:solidFill>
              <a:srgbClr val="808080"/>
            </a:solidFill>
            <a:round/>
            <a:headEnd/>
            <a:tailEnd/>
          </a:ln>
          <a:effectLst>
            <a:outerShdw dist="35921" dir="2700000" algn="ctr" rotWithShape="0">
              <a:srgbClr val="C0C0C0"/>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lnSpc>
                <a:spcPct val="90000"/>
              </a:lnSpc>
              <a:spcBef>
                <a:spcPct val="40000"/>
              </a:spcBef>
              <a:buClr>
                <a:srgbClr val="8DACD0"/>
              </a:buClr>
              <a:buSzPct val="70000"/>
              <a:buFont typeface="Wingdings" panose="05000000000000000000" pitchFamily="2" charset="2"/>
              <a:buNone/>
            </a:pPr>
            <a:r>
              <a:rPr lang="en-US" altLang="en-US" sz="2000" dirty="0">
                <a:latin typeface="Arial Narrow" panose="020B0606020202030204" pitchFamily="34" charset="0"/>
              </a:rPr>
              <a:t>The </a:t>
            </a:r>
            <a:r>
              <a:rPr lang="en-US" altLang="en-US" sz="2000" i="1" dirty="0">
                <a:latin typeface="Arial Narrow" panose="020B0606020202030204" pitchFamily="34" charset="0"/>
              </a:rPr>
              <a:t>hop count threshold</a:t>
            </a:r>
            <a:r>
              <a:rPr lang="en-US" altLang="en-US" sz="2000" dirty="0">
                <a:latin typeface="Arial Narrow" panose="020B0606020202030204" pitchFamily="34" charset="0"/>
              </a:rPr>
              <a:t> is the number of routers that the packet can be transmitted through before being discarded</a:t>
            </a:r>
            <a:r>
              <a:rPr lang="en-US" altLang="en-US" dirty="0">
                <a:latin typeface="Arial Narrow" panose="020B0606020202030204" pitchFamily="34" charset="0"/>
              </a:rPr>
              <a:t> </a:t>
            </a:r>
          </a:p>
        </p:txBody>
      </p:sp>
      <p:sp>
        <p:nvSpPr>
          <p:cNvPr id="59" name="Line 5"/>
          <p:cNvSpPr>
            <a:spLocks noChangeShapeType="1"/>
          </p:cNvSpPr>
          <p:nvPr/>
        </p:nvSpPr>
        <p:spPr bwMode="auto">
          <a:xfrm flipH="1">
            <a:off x="9938357" y="3334418"/>
            <a:ext cx="79375" cy="100806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0" name="Line 6"/>
          <p:cNvSpPr>
            <a:spLocks noChangeShapeType="1"/>
          </p:cNvSpPr>
          <p:nvPr/>
        </p:nvSpPr>
        <p:spPr bwMode="auto">
          <a:xfrm flipV="1">
            <a:off x="6398231" y="2947068"/>
            <a:ext cx="2705100" cy="684213"/>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61" name="Oval 7"/>
          <p:cNvSpPr>
            <a:spLocks noChangeArrowheads="1"/>
          </p:cNvSpPr>
          <p:nvPr/>
        </p:nvSpPr>
        <p:spPr bwMode="auto">
          <a:xfrm>
            <a:off x="8911245" y="2092993"/>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2"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71581" y="1688180"/>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35256" y="2505742"/>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Oval 10"/>
          <p:cNvSpPr>
            <a:spLocks noChangeArrowheads="1"/>
          </p:cNvSpPr>
          <p:nvPr/>
        </p:nvSpPr>
        <p:spPr bwMode="auto">
          <a:xfrm>
            <a:off x="8150832" y="42297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65"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6081" y="39408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6"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38320" y="4652042"/>
            <a:ext cx="693737"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 name="Oval 13"/>
          <p:cNvSpPr>
            <a:spLocks noChangeArrowheads="1"/>
          </p:cNvSpPr>
          <p:nvPr/>
        </p:nvSpPr>
        <p:spPr bwMode="auto">
          <a:xfrm>
            <a:off x="4777395" y="3201068"/>
            <a:ext cx="2098675" cy="1235075"/>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7"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52131" y="2835942"/>
            <a:ext cx="731838" cy="92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8" name="Picture 15"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4231" y="3713830"/>
            <a:ext cx="693738"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9" name="AutoShape 16"/>
          <p:cNvSpPr>
            <a:spLocks noChangeArrowheads="1"/>
          </p:cNvSpPr>
          <p:nvPr/>
        </p:nvSpPr>
        <p:spPr bwMode="auto">
          <a:xfrm>
            <a:off x="9863745" y="1972342"/>
            <a:ext cx="2014537" cy="331788"/>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2</a:t>
            </a:r>
          </a:p>
        </p:txBody>
      </p:sp>
      <p:sp>
        <p:nvSpPr>
          <p:cNvPr id="100" name="AutoShape 17"/>
          <p:cNvSpPr>
            <a:spLocks noChangeArrowheads="1"/>
          </p:cNvSpPr>
          <p:nvPr/>
        </p:nvSpPr>
        <p:spPr bwMode="auto">
          <a:xfrm>
            <a:off x="7817457" y="4923505"/>
            <a:ext cx="1457325" cy="303212"/>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a:t>
            </a:r>
          </a:p>
        </p:txBody>
      </p:sp>
      <p:pic>
        <p:nvPicPr>
          <p:cNvPr id="101" name="Picture 18"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4844" y="3155030"/>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 name="Picture 19"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54069" y="282641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 name="Text Box 20"/>
          <p:cNvSpPr txBox="1">
            <a:spLocks noChangeArrowheads="1"/>
          </p:cNvSpPr>
          <p:nvPr/>
        </p:nvSpPr>
        <p:spPr bwMode="auto">
          <a:xfrm>
            <a:off x="4775807" y="2239043"/>
            <a:ext cx="1370013" cy="346075"/>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Hop Count = 4</a:t>
            </a:r>
          </a:p>
        </p:txBody>
      </p:sp>
      <p:sp>
        <p:nvSpPr>
          <p:cNvPr id="104" name="AutoShape 21"/>
          <p:cNvSpPr>
            <a:spLocks noChangeArrowheads="1"/>
          </p:cNvSpPr>
          <p:nvPr/>
        </p:nvSpPr>
        <p:spPr bwMode="auto">
          <a:xfrm>
            <a:off x="4486882" y="2643855"/>
            <a:ext cx="1768475" cy="303212"/>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 1</a:t>
            </a:r>
          </a:p>
        </p:txBody>
      </p:sp>
      <p:sp>
        <p:nvSpPr>
          <p:cNvPr id="105" name="Arc 22"/>
          <p:cNvSpPr>
            <a:spLocks/>
          </p:cNvSpPr>
          <p:nvPr/>
        </p:nvSpPr>
        <p:spPr bwMode="auto">
          <a:xfrm rot="2661809">
            <a:off x="6414107" y="2531142"/>
            <a:ext cx="2341563" cy="1525588"/>
          </a:xfrm>
          <a:custGeom>
            <a:avLst/>
            <a:gdLst>
              <a:gd name="T0" fmla="*/ 0 w 36344"/>
              <a:gd name="T1" fmla="*/ 2147483646 h 21600"/>
              <a:gd name="T2" fmla="*/ 2147483646 w 36344"/>
              <a:gd name="T3" fmla="*/ 2147483646 h 21600"/>
              <a:gd name="T4" fmla="*/ 2147483646 w 36344"/>
              <a:gd name="T5" fmla="*/ 2147483646 h 21600"/>
              <a:gd name="T6" fmla="*/ 0 60000 65536"/>
              <a:gd name="T7" fmla="*/ 0 60000 65536"/>
              <a:gd name="T8" fmla="*/ 0 60000 65536"/>
              <a:gd name="T9" fmla="*/ 0 w 36344"/>
              <a:gd name="T10" fmla="*/ 0 h 21600"/>
              <a:gd name="T11" fmla="*/ 36344 w 36344"/>
              <a:gd name="T12" fmla="*/ 21600 h 21600"/>
            </a:gdLst>
            <a:ahLst/>
            <a:cxnLst>
              <a:cxn ang="T6">
                <a:pos x="T0" y="T1"/>
              </a:cxn>
              <a:cxn ang="T7">
                <a:pos x="T2" y="T3"/>
              </a:cxn>
              <a:cxn ang="T8">
                <a:pos x="T4" y="T5"/>
              </a:cxn>
            </a:cxnLst>
            <a:rect l="T9" t="T10" r="T11" b="T12"/>
            <a:pathLst>
              <a:path w="36344" h="21600" fill="none" extrusionOk="0">
                <a:moveTo>
                  <a:pt x="-1" y="16727"/>
                </a:moveTo>
                <a:cubicBezTo>
                  <a:pt x="2267" y="6934"/>
                  <a:pt x="10990" y="-1"/>
                  <a:pt x="21043" y="0"/>
                </a:cubicBezTo>
                <a:cubicBezTo>
                  <a:pt x="26785" y="0"/>
                  <a:pt x="32290" y="2286"/>
                  <a:pt x="36343" y="6354"/>
                </a:cubicBezTo>
              </a:path>
              <a:path w="36344" h="21600" stroke="0" extrusionOk="0">
                <a:moveTo>
                  <a:pt x="-1" y="16727"/>
                </a:moveTo>
                <a:cubicBezTo>
                  <a:pt x="2267" y="6934"/>
                  <a:pt x="10990" y="-1"/>
                  <a:pt x="21043" y="0"/>
                </a:cubicBezTo>
                <a:cubicBezTo>
                  <a:pt x="26785" y="0"/>
                  <a:pt x="32290" y="2286"/>
                  <a:pt x="36343" y="6354"/>
                </a:cubicBezTo>
                <a:lnTo>
                  <a:pt x="21043" y="21600"/>
                </a:lnTo>
                <a:lnTo>
                  <a:pt x="-1" y="16727"/>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6" name="Arc 23"/>
          <p:cNvSpPr>
            <a:spLocks/>
          </p:cNvSpPr>
          <p:nvPr/>
        </p:nvSpPr>
        <p:spPr bwMode="auto">
          <a:xfrm rot="7965326" flipH="1">
            <a:off x="8375462" y="2728786"/>
            <a:ext cx="1595438" cy="1187450"/>
          </a:xfrm>
          <a:custGeom>
            <a:avLst/>
            <a:gdLst>
              <a:gd name="T0" fmla="*/ 0 w 26125"/>
              <a:gd name="T1" fmla="*/ 131087938 h 21600"/>
              <a:gd name="T2" fmla="*/ 2147483646 w 26125"/>
              <a:gd name="T3" fmla="*/ 2147483646 h 21600"/>
              <a:gd name="T4" fmla="*/ 1317801314 w 26125"/>
              <a:gd name="T5" fmla="*/ 2147483646 h 21600"/>
              <a:gd name="T6" fmla="*/ 0 60000 65536"/>
              <a:gd name="T7" fmla="*/ 0 60000 65536"/>
              <a:gd name="T8" fmla="*/ 0 60000 65536"/>
              <a:gd name="T9" fmla="*/ 0 w 26125"/>
              <a:gd name="T10" fmla="*/ 0 h 21600"/>
              <a:gd name="T11" fmla="*/ 26125 w 26125"/>
              <a:gd name="T12" fmla="*/ 21600 h 21600"/>
            </a:gdLst>
            <a:ahLst/>
            <a:cxnLst>
              <a:cxn ang="T6">
                <a:pos x="T0" y="T1"/>
              </a:cxn>
              <a:cxn ang="T7">
                <a:pos x="T2" y="T3"/>
              </a:cxn>
              <a:cxn ang="T8">
                <a:pos x="T4" y="T5"/>
              </a:cxn>
            </a:cxnLst>
            <a:rect l="T9" t="T10" r="T11" b="T12"/>
            <a:pathLst>
              <a:path w="26125" h="21600" fill="none" extrusionOk="0">
                <a:moveTo>
                  <a:pt x="0" y="789"/>
                </a:moveTo>
                <a:cubicBezTo>
                  <a:pt x="1884" y="265"/>
                  <a:pt x="3830" y="-1"/>
                  <a:pt x="5786" y="0"/>
                </a:cubicBezTo>
                <a:cubicBezTo>
                  <a:pt x="14910" y="0"/>
                  <a:pt x="23051" y="5734"/>
                  <a:pt x="26124" y="14326"/>
                </a:cubicBezTo>
              </a:path>
              <a:path w="26125" h="21600" stroke="0" extrusionOk="0">
                <a:moveTo>
                  <a:pt x="0" y="789"/>
                </a:moveTo>
                <a:cubicBezTo>
                  <a:pt x="1884" y="265"/>
                  <a:pt x="3830" y="-1"/>
                  <a:pt x="5786" y="0"/>
                </a:cubicBezTo>
                <a:cubicBezTo>
                  <a:pt x="14910" y="0"/>
                  <a:pt x="23051" y="5734"/>
                  <a:pt x="26124" y="14326"/>
                </a:cubicBezTo>
                <a:lnTo>
                  <a:pt x="5786" y="21600"/>
                </a:lnTo>
                <a:lnTo>
                  <a:pt x="0" y="789"/>
                </a:lnTo>
                <a:close/>
              </a:path>
            </a:pathLst>
          </a:custGeom>
          <a:noFill/>
          <a:ln w="76200" cap="rnd">
            <a:solidFill>
              <a:srgbClr val="CC0000"/>
            </a:solidFill>
            <a:prstDash val="sysDot"/>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107" name="Line 24"/>
          <p:cNvSpPr>
            <a:spLocks noChangeShapeType="1"/>
          </p:cNvSpPr>
          <p:nvPr/>
        </p:nvSpPr>
        <p:spPr bwMode="auto">
          <a:xfrm flipV="1">
            <a:off x="5560031" y="3677317"/>
            <a:ext cx="425450" cy="438150"/>
          </a:xfrm>
          <a:prstGeom prst="line">
            <a:avLst/>
          </a:prstGeom>
          <a:noFill/>
          <a:ln w="57150">
            <a:solidFill>
              <a:srgbClr val="CC0000"/>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a:p>
        </p:txBody>
      </p:sp>
      <p:pic>
        <p:nvPicPr>
          <p:cNvPr id="108"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620481" y="3336005"/>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9" name="Picture 26"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87519" y="4102767"/>
            <a:ext cx="635000" cy="40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69766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757" y="2722593"/>
            <a:ext cx="3352890" cy="1143000"/>
          </a:xfrm>
        </p:spPr>
        <p:txBody>
          <a:bodyPr>
            <a:noAutofit/>
          </a:bodyPr>
          <a:lstStyle/>
          <a:p>
            <a:pPr algn="l"/>
            <a:r>
              <a:rPr lang="en-US" dirty="0">
                <a:solidFill>
                  <a:schemeClr val="accent1">
                    <a:lumMod val="50000"/>
                  </a:schemeClr>
                </a:solidFill>
              </a:rPr>
              <a:t>DHCP: </a:t>
            </a:r>
            <a:br>
              <a:rPr lang="en-US" dirty="0">
                <a:solidFill>
                  <a:schemeClr val="accent1">
                    <a:lumMod val="50000"/>
                  </a:schemeClr>
                </a:solidFill>
              </a:rPr>
            </a:br>
            <a:r>
              <a:rPr lang="en-US" dirty="0">
                <a:solidFill>
                  <a:schemeClr val="accent1">
                    <a:lumMod val="50000"/>
                  </a:schemeClr>
                </a:solidFill>
              </a:rPr>
              <a:t>Relay Agents</a:t>
            </a:r>
            <a:br>
              <a:rPr lang="en-US" dirty="0">
                <a:solidFill>
                  <a:schemeClr val="accent1">
                    <a:lumMod val="50000"/>
                  </a:schemeClr>
                </a:solidFill>
              </a:rPr>
            </a:br>
            <a:r>
              <a:rPr lang="en-US" sz="2400" dirty="0">
                <a:solidFill>
                  <a:schemeClr val="accent1">
                    <a:lumMod val="50000"/>
                  </a:schemeClr>
                </a:solidFill>
              </a:rPr>
              <a:t>Hop Counts</a:t>
            </a:r>
            <a:br>
              <a:rPr lang="en-US" sz="2400" dirty="0">
                <a:solidFill>
                  <a:schemeClr val="accent1">
                    <a:lumMod val="50000"/>
                  </a:schemeClr>
                </a:solidFill>
              </a:rPr>
            </a:br>
            <a:r>
              <a:rPr lang="en-US" sz="2400" dirty="0">
                <a:solidFill>
                  <a:schemeClr val="accent1">
                    <a:lumMod val="50000"/>
                  </a:schemeClr>
                </a:solidFill>
              </a:rPr>
              <a:t>Boot Threshold</a:t>
            </a:r>
            <a:endParaRPr lang="en-GB" dirty="0">
              <a:solidFill>
                <a:schemeClr val="accent1">
                  <a:lumMod val="50000"/>
                </a:schemeClr>
              </a:solidFill>
            </a:endParaRPr>
          </a:p>
        </p:txBody>
      </p:sp>
      <p:sp>
        <p:nvSpPr>
          <p:cNvPr id="3" name="Rectangle 2"/>
          <p:cNvSpPr/>
          <p:nvPr/>
        </p:nvSpPr>
        <p:spPr>
          <a:xfrm>
            <a:off x="263467" y="246886"/>
            <a:ext cx="3308551" cy="1588127"/>
          </a:xfrm>
          <a:prstGeom prst="rect">
            <a:avLst/>
          </a:prstGeom>
        </p:spPr>
        <p:txBody>
          <a:bodyPr wrap="square">
            <a:spAutoFit/>
          </a:bodyPr>
          <a:lstStyle/>
          <a:p>
            <a:pPr algn="ctr">
              <a:lnSpc>
                <a:spcPct val="90000"/>
              </a:lnSpc>
              <a:spcBef>
                <a:spcPct val="40000"/>
              </a:spcBef>
              <a:buClr>
                <a:srgbClr val="8DACD0"/>
              </a:buClr>
              <a:buSzPct val="70000"/>
            </a:pPr>
            <a:r>
              <a:rPr lang="en-US" altLang="en-US" b="1" dirty="0">
                <a:latin typeface="Arial Narrow" panose="020B0606020202030204" pitchFamily="34" charset="0"/>
              </a:rPr>
              <a:t>The </a:t>
            </a:r>
            <a:r>
              <a:rPr lang="en-US" altLang="en-US" b="1" i="1" dirty="0">
                <a:solidFill>
                  <a:schemeClr val="tx2"/>
                </a:solidFill>
                <a:latin typeface="Arial Narrow" panose="020B0606020202030204" pitchFamily="34" charset="0"/>
              </a:rPr>
              <a:t>boot threshold</a:t>
            </a:r>
            <a:r>
              <a:rPr lang="en-US" altLang="en-US" b="1" dirty="0">
                <a:solidFill>
                  <a:schemeClr val="tx2"/>
                </a:solidFill>
                <a:latin typeface="Arial Narrow" panose="020B0606020202030204" pitchFamily="34" charset="0"/>
              </a:rPr>
              <a:t> </a:t>
            </a:r>
            <a:r>
              <a:rPr lang="en-US" altLang="en-US" b="1" dirty="0">
                <a:latin typeface="Arial Narrow" panose="020B0606020202030204" pitchFamily="34" charset="0"/>
              </a:rPr>
              <a:t>is the </a:t>
            </a:r>
            <a:r>
              <a:rPr lang="en-US" altLang="en-US" b="1" dirty="0">
                <a:solidFill>
                  <a:schemeClr val="tx2"/>
                </a:solidFill>
                <a:latin typeface="Arial Narrow" panose="020B0606020202030204" pitchFamily="34" charset="0"/>
              </a:rPr>
              <a:t>length of time in seconds </a:t>
            </a:r>
            <a:r>
              <a:rPr lang="en-US" altLang="en-US" b="1" dirty="0">
                <a:latin typeface="Arial Narrow" panose="020B0606020202030204" pitchFamily="34" charset="0"/>
              </a:rPr>
              <a:t>that the </a:t>
            </a:r>
            <a:r>
              <a:rPr lang="en-US" altLang="en-US" b="1" dirty="0">
                <a:solidFill>
                  <a:schemeClr val="tx2"/>
                </a:solidFill>
                <a:latin typeface="Arial Narrow" panose="020B0606020202030204" pitchFamily="34" charset="0"/>
              </a:rPr>
              <a:t>DHCP Relay Agent will wait for a local DHCP server to respond</a:t>
            </a:r>
            <a:r>
              <a:rPr lang="en-US" altLang="en-US" b="1" dirty="0">
                <a:latin typeface="Arial Narrow" panose="020B0606020202030204" pitchFamily="34" charset="0"/>
              </a:rPr>
              <a:t> to client requests before forwarding the request</a:t>
            </a:r>
          </a:p>
        </p:txBody>
      </p:sp>
      <p:grpSp>
        <p:nvGrpSpPr>
          <p:cNvPr id="4" name="Group 3"/>
          <p:cNvGrpSpPr>
            <a:grpSpLocks/>
          </p:cNvGrpSpPr>
          <p:nvPr/>
        </p:nvGrpSpPr>
        <p:grpSpPr bwMode="auto">
          <a:xfrm>
            <a:off x="4495943" y="246886"/>
            <a:ext cx="7223125" cy="4951413"/>
            <a:chOff x="576" y="802"/>
            <a:chExt cx="4550" cy="3119"/>
          </a:xfrm>
        </p:grpSpPr>
        <p:sp>
          <p:nvSpPr>
            <p:cNvPr id="5" name="AutoShape 4"/>
            <p:cNvSpPr>
              <a:spLocks noChangeArrowheads="1"/>
            </p:cNvSpPr>
            <p:nvPr/>
          </p:nvSpPr>
          <p:spPr bwMode="auto">
            <a:xfrm>
              <a:off x="576" y="802"/>
              <a:ext cx="4550" cy="3119"/>
            </a:xfrm>
            <a:prstGeom prst="roundRect">
              <a:avLst>
                <a:gd name="adj" fmla="val 2931"/>
              </a:avLst>
            </a:prstGeom>
            <a:gradFill rotWithShape="1">
              <a:gsLst>
                <a:gs pos="0">
                  <a:srgbClr val="FFFFFF"/>
                </a:gs>
                <a:gs pos="100000">
                  <a:srgbClr val="EEEFD7"/>
                </a:gs>
              </a:gsLst>
              <a:lin ang="5400000" scaled="1"/>
            </a:gradFill>
            <a:ln>
              <a:noFill/>
            </a:ln>
            <a:extLst>
              <a:ext uri="{91240B29-F687-4F45-9708-019B960494DF}">
                <a14:hiddenLine xmlns:a14="http://schemas.microsoft.com/office/drawing/2010/main" w="6350" algn="ctr">
                  <a:solidFill>
                    <a:srgbClr val="000000"/>
                  </a:solidFill>
                  <a:round/>
                  <a:headEnd/>
                  <a:tailEnd/>
                </a14:hiddenLine>
              </a:ext>
            </a:extLst>
          </p:spPr>
          <p:txBody>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endParaRPr lang="en-US" altLang="en-US"/>
            </a:p>
          </p:txBody>
        </p:sp>
        <p:sp>
          <p:nvSpPr>
            <p:cNvPr id="6" name="Line 5"/>
            <p:cNvSpPr>
              <a:spLocks noChangeShapeType="1"/>
            </p:cNvSpPr>
            <p:nvPr/>
          </p:nvSpPr>
          <p:spPr bwMode="auto">
            <a:xfrm flipH="1">
              <a:off x="3764" y="2418"/>
              <a:ext cx="365" cy="860"/>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7" name="Line 6"/>
            <p:cNvSpPr>
              <a:spLocks noChangeShapeType="1"/>
            </p:cNvSpPr>
            <p:nvPr/>
          </p:nvSpPr>
          <p:spPr bwMode="auto">
            <a:xfrm flipV="1">
              <a:off x="1948" y="2282"/>
              <a:ext cx="1704" cy="431"/>
            </a:xfrm>
            <a:prstGeom prst="line">
              <a:avLst/>
            </a:prstGeom>
            <a:noFill/>
            <a:ln w="57150">
              <a:solidFill>
                <a:srgbClr val="808080"/>
              </a:solidFill>
              <a:prstDash val="sysDot"/>
              <a:round/>
              <a:headEnd/>
              <a:tailEnd/>
            </a:ln>
            <a:extLst>
              <a:ext uri="{909E8E84-426E-40DD-AFC4-6F175D3DCCD1}">
                <a14:hiddenFill xmlns:a14="http://schemas.microsoft.com/office/drawing/2010/main">
                  <a:noFill/>
                </a14:hiddenFill>
              </a:ext>
            </a:extLst>
          </p:spPr>
          <p:txBody>
            <a:bodyPr/>
            <a:lstStyle/>
            <a:p>
              <a:endParaRPr lang="en-GB"/>
            </a:p>
          </p:txBody>
        </p:sp>
        <p:sp>
          <p:nvSpPr>
            <p:cNvPr id="8" name="Oval 7"/>
            <p:cNvSpPr>
              <a:spLocks noChangeArrowheads="1"/>
            </p:cNvSpPr>
            <p:nvPr/>
          </p:nvSpPr>
          <p:spPr bwMode="auto">
            <a:xfrm>
              <a:off x="3531" y="1744"/>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9" name="Picture 8"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2" y="1489"/>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 y="207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Oval 10"/>
            <p:cNvSpPr>
              <a:spLocks noChangeArrowheads="1"/>
            </p:cNvSpPr>
            <p:nvPr/>
          </p:nvSpPr>
          <p:spPr bwMode="auto">
            <a:xfrm>
              <a:off x="3052" y="3090"/>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2" name="Picture 11"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12" y="2908"/>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89" y="335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Oval 13"/>
            <p:cNvSpPr>
              <a:spLocks noChangeArrowheads="1"/>
            </p:cNvSpPr>
            <p:nvPr/>
          </p:nvSpPr>
          <p:spPr bwMode="auto">
            <a:xfrm>
              <a:off x="927" y="2556"/>
              <a:ext cx="1322" cy="778"/>
            </a:xfrm>
            <a:prstGeom prst="ellipse">
              <a:avLst/>
            </a:prstGeom>
            <a:gradFill rotWithShape="1">
              <a:gsLst>
                <a:gs pos="0">
                  <a:srgbClr val="F0F1FF"/>
                </a:gs>
                <a:gs pos="100000">
                  <a:srgbClr val="B3C8DF"/>
                </a:gs>
              </a:gsLst>
              <a:path path="shape">
                <a:fillToRect l="50000" t="50000" r="50000" b="50000"/>
              </a:path>
            </a:gradFill>
            <a:ln w="9525">
              <a:solidFill>
                <a:srgbClr val="808080"/>
              </a:solidFill>
              <a:round/>
              <a:headEnd/>
              <a:tailEnd/>
            </a:ln>
            <a:effectLst>
              <a:outerShdw dist="35921" dir="2700000" algn="ctr" rotWithShape="0">
                <a:srgbClr val="ADADAD"/>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r"/>
              <a:endParaRPr lang="en-GB" altLang="en-US">
                <a:latin typeface="Arial Narrow" panose="020B0606020202030204" pitchFamily="34" charset="0"/>
              </a:endParaRPr>
            </a:p>
          </p:txBody>
        </p:sp>
        <p:pic>
          <p:nvPicPr>
            <p:cNvPr id="15" name="Picture 14"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 y="2285"/>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AutoShape 15"/>
            <p:cNvSpPr>
              <a:spLocks noChangeArrowheads="1"/>
            </p:cNvSpPr>
            <p:nvPr/>
          </p:nvSpPr>
          <p:spPr bwMode="auto">
            <a:xfrm>
              <a:off x="4131" y="1668"/>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2</a:t>
              </a:r>
            </a:p>
          </p:txBody>
        </p:sp>
        <p:sp>
          <p:nvSpPr>
            <p:cNvPr id="17" name="AutoShape 16"/>
            <p:cNvSpPr>
              <a:spLocks noChangeArrowheads="1"/>
            </p:cNvSpPr>
            <p:nvPr/>
          </p:nvSpPr>
          <p:spPr bwMode="auto">
            <a:xfrm>
              <a:off x="2842" y="3527"/>
              <a:ext cx="918" cy="191"/>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Server 3</a:t>
              </a:r>
            </a:p>
          </p:txBody>
        </p:sp>
        <p:sp>
          <p:nvSpPr>
            <p:cNvPr id="18" name="AutoShape 17"/>
            <p:cNvSpPr>
              <a:spLocks noChangeArrowheads="1"/>
            </p:cNvSpPr>
            <p:nvPr/>
          </p:nvSpPr>
          <p:spPr bwMode="auto">
            <a:xfrm>
              <a:off x="747" y="2091"/>
              <a:ext cx="1006" cy="191"/>
            </a:xfrm>
            <a:prstGeom prst="roundRect">
              <a:avLst>
                <a:gd name="adj" fmla="val 4167"/>
              </a:avLst>
            </a:prstGeom>
            <a:solidFill>
              <a:schemeClr val="bg1"/>
            </a:solidFill>
            <a:ln w="9525" algn="ctr">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DHCP Relay Agent</a:t>
              </a:r>
            </a:p>
          </p:txBody>
        </p:sp>
        <p:pic>
          <p:nvPicPr>
            <p:cNvPr id="19" name="Picture 18" descr="Computer_DesktopComputerSansKeyboard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3" y="3146"/>
              <a:ext cx="437" cy="5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 Box 19"/>
            <p:cNvSpPr txBox="1">
              <a:spLocks noChangeArrowheads="1"/>
            </p:cNvSpPr>
            <p:nvPr/>
          </p:nvSpPr>
          <p:spPr bwMode="auto">
            <a:xfrm>
              <a:off x="754" y="1686"/>
              <a:ext cx="999" cy="372"/>
            </a:xfrm>
            <a:prstGeom prst="rect">
              <a:avLst/>
            </a:prstGeom>
            <a:solidFill>
              <a:srgbClr val="8DACD0"/>
            </a:solidFill>
            <a:ln w="9525" algn="ctr">
              <a:solidFill>
                <a:schemeClr val="bg2"/>
              </a:solidFill>
              <a:miter lim="800000"/>
              <a:headEnd/>
              <a:tailEnd/>
            </a:ln>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sz="1600">
                  <a:latin typeface="Arial Narrow" panose="020B0606020202030204" pitchFamily="34" charset="0"/>
                </a:rPr>
                <a:t>Boot Threshold </a:t>
              </a:r>
            </a:p>
            <a:p>
              <a:r>
                <a:rPr lang="en-US" altLang="en-US" sz="1600">
                  <a:latin typeface="Arial Narrow" panose="020B0606020202030204" pitchFamily="34" charset="0"/>
                </a:rPr>
                <a:t>= 10 seconds</a:t>
              </a:r>
            </a:p>
          </p:txBody>
        </p:sp>
        <p:pic>
          <p:nvPicPr>
            <p:cNvPr id="21" name="Picture 20" descr="Server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 y="2641"/>
              <a:ext cx="461" cy="5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AutoShape 21"/>
            <p:cNvSpPr>
              <a:spLocks noChangeArrowheads="1"/>
            </p:cNvSpPr>
            <p:nvPr/>
          </p:nvSpPr>
          <p:spPr bwMode="auto">
            <a:xfrm>
              <a:off x="612" y="3268"/>
              <a:ext cx="716" cy="280"/>
            </a:xfrm>
            <a:prstGeom prst="roundRect">
              <a:avLst>
                <a:gd name="adj" fmla="val 4167"/>
              </a:avLst>
            </a:prstGeom>
            <a:solidFill>
              <a:schemeClr val="bg1"/>
            </a:solidFill>
            <a:ln w="9525">
              <a:solidFill>
                <a:srgbClr val="4D4D4D"/>
              </a:solidFill>
              <a:round/>
              <a:headEnd/>
              <a:tailEnd/>
            </a:ln>
            <a:effectLst>
              <a:outerShdw dist="35921" dir="2700000" algn="ctr" rotWithShape="0">
                <a:srgbClr val="AFAFAF"/>
              </a:outerShdw>
            </a:effectLst>
          </p:spPr>
          <p:txBody>
            <a:bodyPr wrap="none" anchor="ct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nSpc>
                  <a:spcPct val="85000"/>
                </a:lnSpc>
              </a:pPr>
              <a:r>
                <a:rPr lang="en-US" altLang="en-US" sz="1600">
                  <a:latin typeface="Arial Narrow" panose="020B0606020202030204" pitchFamily="34" charset="0"/>
                </a:rPr>
                <a:t>Local DHCP </a:t>
              </a:r>
              <a:br>
                <a:rPr lang="en-US" altLang="en-US" sz="1600">
                  <a:latin typeface="Arial Narrow" panose="020B0606020202030204" pitchFamily="34" charset="0"/>
                </a:rPr>
              </a:br>
              <a:r>
                <a:rPr lang="en-US" altLang="en-US" sz="1600">
                  <a:latin typeface="Arial Narrow" panose="020B0606020202030204" pitchFamily="34" charset="0"/>
                </a:rPr>
                <a:t>Server</a:t>
              </a:r>
            </a:p>
          </p:txBody>
        </p:sp>
        <p:pic>
          <p:nvPicPr>
            <p:cNvPr id="23" name="Picture 22"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91" y="295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23"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69" y="2540"/>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24"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58" y="2183"/>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 name="Picture 25" descr="Rackmount_Router01"/>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78" y="2394"/>
              <a:ext cx="400" cy="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7" name="Arc 26"/>
          <p:cNvSpPr>
            <a:spLocks/>
          </p:cNvSpPr>
          <p:nvPr/>
        </p:nvSpPr>
        <p:spPr bwMode="auto">
          <a:xfrm>
            <a:off x="6647005" y="1531173"/>
            <a:ext cx="2608262" cy="1403350"/>
          </a:xfrm>
          <a:custGeom>
            <a:avLst/>
            <a:gdLst>
              <a:gd name="T0" fmla="*/ 0 w 29119"/>
              <a:gd name="T1" fmla="*/ 2147483646 h 21600"/>
              <a:gd name="T2" fmla="*/ 2147483646 w 29119"/>
              <a:gd name="T3" fmla="*/ 460178866 h 21600"/>
              <a:gd name="T4" fmla="*/ 2147483646 w 29119"/>
              <a:gd name="T5" fmla="*/ 2147483646 h 21600"/>
              <a:gd name="T6" fmla="*/ 0 60000 65536"/>
              <a:gd name="T7" fmla="*/ 0 60000 65536"/>
              <a:gd name="T8" fmla="*/ 0 60000 65536"/>
              <a:gd name="T9" fmla="*/ 0 w 29119"/>
              <a:gd name="T10" fmla="*/ 0 h 21600"/>
              <a:gd name="T11" fmla="*/ 29119 w 29119"/>
              <a:gd name="T12" fmla="*/ 21600 h 21600"/>
            </a:gdLst>
            <a:ahLst/>
            <a:cxnLst>
              <a:cxn ang="T6">
                <a:pos x="T0" y="T1"/>
              </a:cxn>
              <a:cxn ang="T7">
                <a:pos x="T2" y="T3"/>
              </a:cxn>
              <a:cxn ang="T8">
                <a:pos x="T4" y="T5"/>
              </a:cxn>
            </a:cxnLst>
            <a:rect l="T9" t="T10" r="T11" b="T12"/>
            <a:pathLst>
              <a:path w="29119" h="21600" fill="none" extrusionOk="0">
                <a:moveTo>
                  <a:pt x="-1" y="15680"/>
                </a:moveTo>
                <a:cubicBezTo>
                  <a:pt x="2644" y="6400"/>
                  <a:pt x="11123" y="-1"/>
                  <a:pt x="20773" y="0"/>
                </a:cubicBezTo>
                <a:cubicBezTo>
                  <a:pt x="23638" y="0"/>
                  <a:pt x="26475" y="570"/>
                  <a:pt x="29119" y="1677"/>
                </a:cubicBezTo>
              </a:path>
              <a:path w="29119" h="21600" stroke="0" extrusionOk="0">
                <a:moveTo>
                  <a:pt x="-1" y="15680"/>
                </a:moveTo>
                <a:cubicBezTo>
                  <a:pt x="2644" y="6400"/>
                  <a:pt x="11123" y="-1"/>
                  <a:pt x="20773" y="0"/>
                </a:cubicBezTo>
                <a:cubicBezTo>
                  <a:pt x="23638" y="0"/>
                  <a:pt x="26475" y="570"/>
                  <a:pt x="29119" y="1677"/>
                </a:cubicBezTo>
                <a:lnTo>
                  <a:pt x="20773" y="21600"/>
                </a:lnTo>
                <a:lnTo>
                  <a:pt x="-1" y="15680"/>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28" name="Arc 27"/>
          <p:cNvSpPr>
            <a:spLocks/>
          </p:cNvSpPr>
          <p:nvPr/>
        </p:nvSpPr>
        <p:spPr bwMode="auto">
          <a:xfrm rot="1263366">
            <a:off x="6662881" y="2345560"/>
            <a:ext cx="2395537" cy="1296988"/>
          </a:xfrm>
          <a:custGeom>
            <a:avLst/>
            <a:gdLst>
              <a:gd name="T0" fmla="*/ 0 w 38631"/>
              <a:gd name="T1" fmla="*/ 2147483646 h 21600"/>
              <a:gd name="T2" fmla="*/ 2147483646 w 38631"/>
              <a:gd name="T3" fmla="*/ 2147483646 h 21600"/>
              <a:gd name="T4" fmla="*/ 2147483646 w 38631"/>
              <a:gd name="T5" fmla="*/ 2147483646 h 21600"/>
              <a:gd name="T6" fmla="*/ 0 60000 65536"/>
              <a:gd name="T7" fmla="*/ 0 60000 65536"/>
              <a:gd name="T8" fmla="*/ 0 60000 65536"/>
              <a:gd name="T9" fmla="*/ 0 w 38631"/>
              <a:gd name="T10" fmla="*/ 0 h 21600"/>
              <a:gd name="T11" fmla="*/ 38631 w 38631"/>
              <a:gd name="T12" fmla="*/ 21600 h 21600"/>
            </a:gdLst>
            <a:ahLst/>
            <a:cxnLst>
              <a:cxn ang="T6">
                <a:pos x="T0" y="T1"/>
              </a:cxn>
              <a:cxn ang="T7">
                <a:pos x="T2" y="T3"/>
              </a:cxn>
              <a:cxn ang="T8">
                <a:pos x="T4" y="T5"/>
              </a:cxn>
            </a:cxnLst>
            <a:rect l="T9" t="T10" r="T11" b="T12"/>
            <a:pathLst>
              <a:path w="38631" h="21600" fill="none" extrusionOk="0">
                <a:moveTo>
                  <a:pt x="0" y="11081"/>
                </a:moveTo>
                <a:cubicBezTo>
                  <a:pt x="3814" y="4240"/>
                  <a:pt x="11033" y="-1"/>
                  <a:pt x="18866" y="0"/>
                </a:cubicBezTo>
                <a:cubicBezTo>
                  <a:pt x="27426" y="0"/>
                  <a:pt x="35178" y="5055"/>
                  <a:pt x="38631" y="12887"/>
                </a:cubicBezTo>
              </a:path>
              <a:path w="38631" h="21600" stroke="0" extrusionOk="0">
                <a:moveTo>
                  <a:pt x="0" y="11081"/>
                </a:moveTo>
                <a:cubicBezTo>
                  <a:pt x="3814" y="4240"/>
                  <a:pt x="11033" y="-1"/>
                  <a:pt x="18866" y="0"/>
                </a:cubicBezTo>
                <a:cubicBezTo>
                  <a:pt x="27426" y="0"/>
                  <a:pt x="35178" y="5055"/>
                  <a:pt x="38631" y="12887"/>
                </a:cubicBezTo>
                <a:lnTo>
                  <a:pt x="18866" y="21600"/>
                </a:lnTo>
                <a:lnTo>
                  <a:pt x="0" y="11081"/>
                </a:lnTo>
                <a:close/>
              </a:path>
            </a:pathLst>
          </a:custGeom>
          <a:noFill/>
          <a:ln w="76200" cap="rnd">
            <a:solidFill>
              <a:srgbClr val="CC0000"/>
            </a:solidFill>
            <a:prstDash val="sysDot"/>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nvGrpSpPr>
          <p:cNvPr id="29" name="Group 28"/>
          <p:cNvGrpSpPr>
            <a:grpSpLocks/>
          </p:cNvGrpSpPr>
          <p:nvPr/>
        </p:nvGrpSpPr>
        <p:grpSpPr bwMode="auto">
          <a:xfrm>
            <a:off x="5553217" y="3480624"/>
            <a:ext cx="1104900" cy="566737"/>
            <a:chOff x="1242" y="2839"/>
            <a:chExt cx="696" cy="357"/>
          </a:xfrm>
        </p:grpSpPr>
        <p:sp>
          <p:nvSpPr>
            <p:cNvPr id="30" name="Line 29"/>
            <p:cNvSpPr>
              <a:spLocks noChangeShapeType="1"/>
            </p:cNvSpPr>
            <p:nvPr/>
          </p:nvSpPr>
          <p:spPr bwMode="auto">
            <a:xfrm>
              <a:off x="1242" y="3002"/>
              <a:ext cx="406" cy="194"/>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sp>
          <p:nvSpPr>
            <p:cNvPr id="31" name="Line 30"/>
            <p:cNvSpPr>
              <a:spLocks noChangeShapeType="1"/>
            </p:cNvSpPr>
            <p:nvPr/>
          </p:nvSpPr>
          <p:spPr bwMode="auto">
            <a:xfrm>
              <a:off x="1938" y="2839"/>
              <a:ext cx="0" cy="300"/>
            </a:xfrm>
            <a:prstGeom prst="line">
              <a:avLst/>
            </a:prstGeom>
            <a:noFill/>
            <a:ln w="57150">
              <a:solidFill>
                <a:srgbClr val="CC0000"/>
              </a:solidFill>
              <a:round/>
              <a:headEnd type="triangle" w="med" len="med"/>
              <a:tailEnd type="triangle" w="med" len="med"/>
            </a:ln>
            <a:extLst>
              <a:ext uri="{909E8E84-426E-40DD-AFC4-6F175D3DCCD1}">
                <a14:hiddenFill xmlns:a14="http://schemas.microsoft.com/office/drawing/2010/main">
                  <a:noFill/>
                </a14:hiddenFill>
              </a:ext>
            </a:extLst>
          </p:spPr>
          <p:txBody>
            <a:bodyPr anchor="ctr"/>
            <a:lstStyle/>
            <a:p>
              <a:endParaRPr lang="en-GB"/>
            </a:p>
          </p:txBody>
        </p:sp>
      </p:grpSp>
      <p:pic>
        <p:nvPicPr>
          <p:cNvPr id="32" name="Picture 31" descr="Clock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31030" y="2690048"/>
            <a:ext cx="508000" cy="54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 name="Picture 32" descr="Validate_XMark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08668" y="3285361"/>
            <a:ext cx="665163" cy="809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 name="Text Box 71"/>
          <p:cNvSpPr txBox="1">
            <a:spLocks noChangeArrowheads="1"/>
          </p:cNvSpPr>
          <p:nvPr/>
        </p:nvSpPr>
        <p:spPr bwMode="auto">
          <a:xfrm>
            <a:off x="5049981" y="5057010"/>
            <a:ext cx="675322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gn="ctr">
              <a:defRPr b="1">
                <a:solidFill>
                  <a:schemeClr val="tx1"/>
                </a:solidFill>
                <a:latin typeface="Helvetica" panose="020B0604020202020204" pitchFamily="34" charset="0"/>
              </a:defRPr>
            </a:lvl1pPr>
            <a:lvl2pPr marL="742950" indent="-285750" algn="ctr">
              <a:defRPr b="1">
                <a:solidFill>
                  <a:schemeClr val="tx1"/>
                </a:solidFill>
                <a:latin typeface="Helvetica" panose="020B0604020202020204" pitchFamily="34" charset="0"/>
              </a:defRPr>
            </a:lvl2pPr>
            <a:lvl3pPr marL="1143000" indent="-228600" algn="ctr">
              <a:defRPr b="1">
                <a:solidFill>
                  <a:schemeClr val="tx1"/>
                </a:solidFill>
                <a:latin typeface="Helvetica" panose="020B0604020202020204" pitchFamily="34" charset="0"/>
              </a:defRPr>
            </a:lvl3pPr>
            <a:lvl4pPr marL="1600200" indent="-228600" algn="ctr">
              <a:defRPr b="1">
                <a:solidFill>
                  <a:schemeClr val="tx1"/>
                </a:solidFill>
                <a:latin typeface="Helvetica" panose="020B0604020202020204" pitchFamily="34" charset="0"/>
              </a:defRPr>
            </a:lvl4pPr>
            <a:lvl5pPr marL="2057400" indent="-228600" algn="ctr">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a:t>Fault Tolerance </a:t>
            </a:r>
            <a:r>
              <a:rPr lang="en-GB" altLang="en-US">
                <a:sym typeface="Wingdings" panose="05000000000000000000" pitchFamily="2" charset="2"/>
              </a:rPr>
              <a:t> forward to remote DHCP server if local DHCP server is not responding</a:t>
            </a:r>
            <a:endParaRPr lang="en-GB" altLang="en-US"/>
          </a:p>
        </p:txBody>
      </p:sp>
    </p:spTree>
    <p:extLst>
      <p:ext uri="{BB962C8B-B14F-4D97-AF65-F5344CB8AC3E}">
        <p14:creationId xmlns:p14="http://schemas.microsoft.com/office/powerpoint/2010/main" val="221917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499"/>
                                          </p:stCondLst>
                                        </p:cTn>
                                        <p:tgtEl>
                                          <p:spTgt spid="29"/>
                                        </p:tgtEl>
                                        <p:attrNameLst>
                                          <p:attrName>style.visibility</p:attrName>
                                        </p:attrNameLst>
                                      </p:cBhvr>
                                      <p:to>
                                        <p:strVal val="visible"/>
                                      </p:to>
                                    </p:set>
                                  </p:childTnLst>
                                </p:cTn>
                              </p:par>
                            </p:childTnLst>
                          </p:cTn>
                        </p:par>
                        <p:par>
                          <p:cTn id="7" fill="hold">
                            <p:stCondLst>
                              <p:cond delay="500"/>
                            </p:stCondLst>
                            <p:childTnLst>
                              <p:par>
                                <p:cTn id="8" presetID="1" presetClass="entr" presetSubtype="0" fill="hold" nodeType="afterEffect">
                                  <p:stCondLst>
                                    <p:cond delay="0"/>
                                  </p:stCondLst>
                                  <p:childTnLst>
                                    <p:set>
                                      <p:cBhvr>
                                        <p:cTn id="9" dur="1" fill="hold">
                                          <p:stCondLst>
                                            <p:cond delay="499"/>
                                          </p:stCondLst>
                                        </p:cTn>
                                        <p:tgtEl>
                                          <p:spTgt spid="32"/>
                                        </p:tgtEl>
                                        <p:attrNameLst>
                                          <p:attrName>style.visibility</p:attrName>
                                        </p:attrNameLst>
                                      </p:cBhvr>
                                      <p:to>
                                        <p:strVal val="visible"/>
                                      </p:to>
                                    </p:set>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499"/>
                                          </p:stCondLst>
                                        </p:cTn>
                                        <p:tgtEl>
                                          <p:spTgt spid="33"/>
                                        </p:tgtEl>
                                        <p:attrNameLst>
                                          <p:attrName>style.visibility</p:attrName>
                                        </p:attrNameLst>
                                      </p:cBhvr>
                                      <p:to>
                                        <p:strVal val="visible"/>
                                      </p:to>
                                    </p:set>
                                  </p:childTnLst>
                                </p:cTn>
                              </p:par>
                            </p:childTnLst>
                          </p:cTn>
                        </p:par>
                        <p:par>
                          <p:cTn id="14" fill="hold">
                            <p:stCondLst>
                              <p:cond delay="500"/>
                            </p:stCondLst>
                            <p:childTnLst>
                              <p:par>
                                <p:cTn id="15" presetID="22" presetClass="entr" presetSubtype="8" fill="hold" nodeType="afterEffect">
                                  <p:stCondLst>
                                    <p:cond delay="0"/>
                                  </p:stCondLst>
                                  <p:childTnLst>
                                    <p:set>
                                      <p:cBhvr>
                                        <p:cTn id="16" dur="1" fill="hold">
                                          <p:stCondLst>
                                            <p:cond delay="0"/>
                                          </p:stCondLst>
                                        </p:cTn>
                                        <p:tgtEl>
                                          <p:spTgt spid="27"/>
                                        </p:tgtEl>
                                        <p:attrNameLst>
                                          <p:attrName>style.visibility</p:attrName>
                                        </p:attrNameLst>
                                      </p:cBhvr>
                                      <p:to>
                                        <p:strVal val="visible"/>
                                      </p:to>
                                    </p:set>
                                    <p:animEffect transition="in" filter="wipe(left)">
                                      <p:cBhvr>
                                        <p:cTn id="17" dur="500"/>
                                        <p:tgtEl>
                                          <p:spTgt spid="27"/>
                                        </p:tgtEl>
                                      </p:cBhvr>
                                    </p:animEffect>
                                  </p:childTnLst>
                                </p:cTn>
                              </p:par>
                            </p:childTnLst>
                          </p:cTn>
                        </p:par>
                        <p:par>
                          <p:cTn id="18" fill="hold">
                            <p:stCondLst>
                              <p:cond delay="1000"/>
                            </p:stCondLst>
                            <p:childTnLst>
                              <p:par>
                                <p:cTn id="19" presetID="22" presetClass="entr" presetSubtype="8" fill="hold" nodeType="after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wipe(left)">
                                      <p:cBhvr>
                                        <p:cTn id="21"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LANs and WANs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2" y="823371"/>
            <a:ext cx="11040076" cy="820216"/>
          </a:xfrm>
        </p:spPr>
        <p:txBody>
          <a:bodyPr/>
          <a:lstStyle/>
          <a:p>
            <a:pPr marL="0" indent="0" algn="l"/>
            <a:r>
              <a:rPr lang="en-US" sz="2133" dirty="0">
                <a:solidFill>
                  <a:srgbClr val="000000"/>
                </a:solidFill>
              </a:rPr>
              <a:t>A WAN is a telecommunications network that spans over a relatively large geographical area and is required to connect beyond the boundary of the LAN. </a:t>
            </a:r>
          </a:p>
        </p:txBody>
      </p:sp>
      <p:graphicFrame>
        <p:nvGraphicFramePr>
          <p:cNvPr id="8"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1928310912"/>
              </p:ext>
            </p:extLst>
          </p:nvPr>
        </p:nvGraphicFramePr>
        <p:xfrm>
          <a:off x="331204" y="1626198"/>
          <a:ext cx="6444487" cy="3931920"/>
        </p:xfrm>
        <a:graphic>
          <a:graphicData uri="http://schemas.openxmlformats.org/drawingml/2006/table">
            <a:tbl>
              <a:tblPr firstRow="1" bandRow="1">
                <a:tableStyleId>{5C22544A-7EE6-4342-B048-85BDC9FD1C3A}</a:tableStyleId>
              </a:tblPr>
              <a:tblGrid>
                <a:gridCol w="3229015">
                  <a:extLst>
                    <a:ext uri="{9D8B030D-6E8A-4147-A177-3AD203B41FA5}">
                      <a16:colId xmlns:a16="http://schemas.microsoft.com/office/drawing/2014/main" val="3729139006"/>
                    </a:ext>
                  </a:extLst>
                </a:gridCol>
                <a:gridCol w="3215472">
                  <a:extLst>
                    <a:ext uri="{9D8B030D-6E8A-4147-A177-3AD203B41FA5}">
                      <a16:colId xmlns:a16="http://schemas.microsoft.com/office/drawing/2014/main" val="1988913492"/>
                    </a:ext>
                  </a:extLst>
                </a:gridCol>
              </a:tblGrid>
              <a:tr h="345440">
                <a:tc>
                  <a:txBody>
                    <a:bodyPr/>
                    <a:lstStyle/>
                    <a:p>
                      <a:r>
                        <a:rPr lang="en-US" sz="1500" dirty="0"/>
                        <a:t>Local Area Networks (LANs)</a:t>
                      </a:r>
                    </a:p>
                  </a:txBody>
                  <a:tcPr marL="121920" marR="121920" marT="60960" marB="60960"/>
                </a:tc>
                <a:tc>
                  <a:txBody>
                    <a:bodyPr/>
                    <a:lstStyle/>
                    <a:p>
                      <a:r>
                        <a:rPr lang="en-US" sz="1500" dirty="0"/>
                        <a:t>Wide Area Networks (WANs)</a:t>
                      </a:r>
                    </a:p>
                  </a:txBody>
                  <a:tcPr marL="121920" marR="121920" marT="60960" marB="60960"/>
                </a:tc>
                <a:extLst>
                  <a:ext uri="{0D108BD9-81ED-4DB2-BD59-A6C34878D82A}">
                    <a16:rowId xmlns:a16="http://schemas.microsoft.com/office/drawing/2014/main" val="2583676789"/>
                  </a:ext>
                </a:extLst>
              </a:tr>
              <a:tr h="568960">
                <a:tc>
                  <a:txBody>
                    <a:bodyPr/>
                    <a:lstStyle/>
                    <a:p>
                      <a:r>
                        <a:rPr lang="en-US" sz="1500" dirty="0"/>
                        <a:t>LANs provide networking services within a small geographic area.</a:t>
                      </a:r>
                      <a:endParaRPr lang="en-US" sz="1500" i="1" dirty="0">
                        <a:solidFill>
                          <a:srgbClr val="000000"/>
                        </a:solidFill>
                      </a:endParaRPr>
                    </a:p>
                  </a:txBody>
                  <a:tcPr marL="121920" marR="121920" marT="60960" marB="60960"/>
                </a:tc>
                <a:tc>
                  <a:txBody>
                    <a:bodyPr/>
                    <a:lstStyle/>
                    <a:p>
                      <a:pPr marL="0" indent="0">
                        <a:buFont typeface="Arial" panose="020B0604020202020204" pitchFamily="34" charset="0"/>
                        <a:buNone/>
                      </a:pPr>
                      <a:r>
                        <a:rPr lang="en-US" sz="1500" dirty="0"/>
                        <a:t>WANs provide networking services over large geographical areas.</a:t>
                      </a:r>
                      <a:endParaRPr lang="en-US" sz="1500" dirty="0">
                        <a:solidFill>
                          <a:srgbClr val="000000"/>
                        </a:solidFill>
                      </a:endParaRPr>
                    </a:p>
                  </a:txBody>
                  <a:tcPr marL="121920" marR="121920" marT="60960" marB="60960"/>
                </a:tc>
                <a:extLst>
                  <a:ext uri="{0D108BD9-81ED-4DB2-BD59-A6C34878D82A}">
                    <a16:rowId xmlns:a16="http://schemas.microsoft.com/office/drawing/2014/main" val="3849654457"/>
                  </a:ext>
                </a:extLst>
              </a:tr>
              <a:tr h="792480">
                <a:tc>
                  <a:txBody>
                    <a:bodyPr/>
                    <a:lstStyle/>
                    <a:p>
                      <a:r>
                        <a:rPr lang="en-US" sz="1500" dirty="0"/>
                        <a:t>LANs are used to interconnect local computers, peripherals, and other devices.</a:t>
                      </a:r>
                      <a:endParaRPr lang="en-US" sz="1500" b="1" dirty="0">
                        <a:solidFill>
                          <a:srgbClr val="000000"/>
                        </a:solidFill>
                      </a:endParaRPr>
                    </a:p>
                  </a:txBody>
                  <a:tcPr marL="121920" marR="121920" marT="60960" marB="60960"/>
                </a:tc>
                <a:tc>
                  <a:txBody>
                    <a:bodyPr/>
                    <a:lstStyle/>
                    <a:p>
                      <a:pPr marL="0" indent="0">
                        <a:buFont typeface="Arial" panose="020B0604020202020204" pitchFamily="34" charset="0"/>
                        <a:buNone/>
                      </a:pPr>
                      <a:r>
                        <a:rPr lang="en-US" sz="1500" dirty="0"/>
                        <a:t>WANs are used to interconnect remote users, networks, and sites.</a:t>
                      </a:r>
                      <a:endParaRPr lang="en-US" sz="1500" dirty="0">
                        <a:solidFill>
                          <a:srgbClr val="000000"/>
                        </a:solidFill>
                      </a:endParaRPr>
                    </a:p>
                  </a:txBody>
                  <a:tcPr marL="121920" marR="121920" marT="60960" marB="60960"/>
                </a:tc>
                <a:extLst>
                  <a:ext uri="{0D108BD9-81ED-4DB2-BD59-A6C34878D82A}">
                    <a16:rowId xmlns:a16="http://schemas.microsoft.com/office/drawing/2014/main" val="235735172"/>
                  </a:ext>
                </a:extLst>
              </a:tr>
              <a:tr h="792480">
                <a:tc>
                  <a:txBody>
                    <a:bodyPr/>
                    <a:lstStyle/>
                    <a:p>
                      <a:r>
                        <a:rPr lang="en-US" sz="1500" dirty="0"/>
                        <a:t>A LAN is owned and managed by an organization or home user.</a:t>
                      </a:r>
                      <a:endParaRPr lang="en-US" sz="1500" b="1" dirty="0">
                        <a:solidFill>
                          <a:srgbClr val="000000"/>
                        </a:solidFill>
                      </a:endParaRPr>
                    </a:p>
                  </a:txBody>
                  <a:tcPr marL="121920" marR="121920" marT="60960" marB="60960"/>
                </a:tc>
                <a:tc>
                  <a:txBody>
                    <a:bodyPr/>
                    <a:lstStyle/>
                    <a:p>
                      <a:pPr marL="0" indent="0">
                        <a:buFont typeface="Arial" panose="020B0604020202020204" pitchFamily="34" charset="0"/>
                        <a:buNone/>
                      </a:pPr>
                      <a:r>
                        <a:rPr lang="en-US" sz="1500" dirty="0"/>
                        <a:t>WANs are owned and managed by internet service, telephone, cable, and satellite providers.</a:t>
                      </a:r>
                      <a:endParaRPr lang="en-US" sz="1500" dirty="0">
                        <a:solidFill>
                          <a:srgbClr val="000000"/>
                        </a:solidFill>
                      </a:endParaRPr>
                    </a:p>
                  </a:txBody>
                  <a:tcPr marL="121920" marR="121920" marT="60960" marB="60960"/>
                </a:tc>
                <a:extLst>
                  <a:ext uri="{0D108BD9-81ED-4DB2-BD59-A6C34878D82A}">
                    <a16:rowId xmlns:a16="http://schemas.microsoft.com/office/drawing/2014/main" val="354468046"/>
                  </a:ext>
                </a:extLst>
              </a:tr>
              <a:tr h="568960">
                <a:tc>
                  <a:txBody>
                    <a:bodyPr/>
                    <a:lstStyle/>
                    <a:p>
                      <a:r>
                        <a:rPr lang="en-US" sz="1500" dirty="0"/>
                        <a:t>Other than the network infrastructure costs, there is no fee to use a LAN.</a:t>
                      </a:r>
                      <a:endParaRPr lang="en-US" sz="1500" i="1" dirty="0">
                        <a:solidFill>
                          <a:srgbClr val="000000"/>
                        </a:solidFill>
                      </a:endParaRPr>
                    </a:p>
                  </a:txBody>
                  <a:tcPr marL="121920" marR="121920" marT="60960" marB="60960"/>
                </a:tc>
                <a:tc>
                  <a:txBody>
                    <a:bodyPr/>
                    <a:lstStyle/>
                    <a:p>
                      <a:pPr marL="0" indent="0">
                        <a:buFont typeface="Arial" panose="020B0604020202020204" pitchFamily="34" charset="0"/>
                        <a:buNone/>
                      </a:pPr>
                      <a:r>
                        <a:rPr lang="en-US" sz="1500" dirty="0"/>
                        <a:t>WAN services are provided for a fee.</a:t>
                      </a:r>
                      <a:endParaRPr lang="en-US" sz="1500" dirty="0">
                        <a:solidFill>
                          <a:srgbClr val="000000"/>
                        </a:solidFill>
                      </a:endParaRPr>
                    </a:p>
                  </a:txBody>
                  <a:tcPr marL="121920" marR="121920" marT="60960" marB="60960"/>
                </a:tc>
                <a:extLst>
                  <a:ext uri="{0D108BD9-81ED-4DB2-BD59-A6C34878D82A}">
                    <a16:rowId xmlns:a16="http://schemas.microsoft.com/office/drawing/2014/main" val="1458107787"/>
                  </a:ext>
                </a:extLst>
              </a:tr>
              <a:tr h="792480">
                <a:tc>
                  <a:txBody>
                    <a:bodyPr/>
                    <a:lstStyle/>
                    <a:p>
                      <a:r>
                        <a:rPr lang="en-US" sz="1500" dirty="0"/>
                        <a:t>LANs provide high bandwidth speeds using wired Ethernet and Wi-Fi services.</a:t>
                      </a:r>
                      <a:endParaRPr lang="en-US" sz="1500" i="1" dirty="0">
                        <a:solidFill>
                          <a:srgbClr val="000000"/>
                        </a:solidFill>
                      </a:endParaRPr>
                    </a:p>
                  </a:txBody>
                  <a:tcPr marL="121920" marR="121920" marT="60960" marB="60960"/>
                </a:tc>
                <a:tc>
                  <a:txBody>
                    <a:bodyPr/>
                    <a:lstStyle/>
                    <a:p>
                      <a:pPr marL="0" indent="0">
                        <a:buFont typeface="Arial" panose="020B0604020202020204" pitchFamily="34" charset="0"/>
                        <a:buNone/>
                      </a:pPr>
                      <a:r>
                        <a:rPr lang="en-US" sz="1500" dirty="0"/>
                        <a:t>WANs providers offer low to high bandwidth speeds, over long distances.</a:t>
                      </a:r>
                      <a:endParaRPr lang="en-US" sz="1500" dirty="0">
                        <a:solidFill>
                          <a:srgbClr val="000000"/>
                        </a:solidFill>
                      </a:endParaRPr>
                    </a:p>
                  </a:txBody>
                  <a:tcPr marL="121920" marR="121920" marT="60960" marB="60960"/>
                </a:tc>
                <a:extLst>
                  <a:ext uri="{0D108BD9-81ED-4DB2-BD59-A6C34878D82A}">
                    <a16:rowId xmlns:a16="http://schemas.microsoft.com/office/drawing/2014/main" val="2495454272"/>
                  </a:ext>
                </a:extLst>
              </a:tr>
            </a:tbl>
          </a:graphicData>
        </a:graphic>
      </p:graphicFrame>
      <p:pic>
        <p:nvPicPr>
          <p:cNvPr id="9" name="Picture 8">
            <a:extLst>
              <a:ext uri="{FF2B5EF4-FFF2-40B4-BE49-F238E27FC236}">
                <a16:creationId xmlns:a16="http://schemas.microsoft.com/office/drawing/2014/main" id="{8E816855-14A9-4150-9668-FDE95DF65297}"/>
              </a:ext>
            </a:extLst>
          </p:cNvPr>
          <p:cNvPicPr>
            <a:picLocks noChangeAspect="1"/>
          </p:cNvPicPr>
          <p:nvPr/>
        </p:nvPicPr>
        <p:blipFill>
          <a:blip r:embed="rId3"/>
          <a:stretch>
            <a:fillRect/>
          </a:stretch>
        </p:blipFill>
        <p:spPr>
          <a:xfrm>
            <a:off x="7085008" y="2432883"/>
            <a:ext cx="4531029" cy="3125235"/>
          </a:xfrm>
          <a:prstGeom prst="rect">
            <a:avLst/>
          </a:prstGeom>
        </p:spPr>
      </p:pic>
    </p:spTree>
    <p:extLst>
      <p:ext uri="{BB962C8B-B14F-4D97-AF65-F5344CB8AC3E}">
        <p14:creationId xmlns:p14="http://schemas.microsoft.com/office/powerpoint/2010/main" val="4170395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Private and Public WANs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r>
              <a:rPr lang="en-US" sz="2133" dirty="0">
                <a:solidFill>
                  <a:srgbClr val="000000"/>
                </a:solidFill>
              </a:rPr>
              <a:t>A private WAN is a connection that is dedicated to a single customer.</a:t>
            </a:r>
          </a:p>
          <a:p>
            <a:pPr marL="0" indent="0" algn="l"/>
            <a:r>
              <a:rPr lang="en-US" sz="2133" dirty="0">
                <a:solidFill>
                  <a:srgbClr val="000000"/>
                </a:solidFill>
              </a:rPr>
              <a:t> </a:t>
            </a:r>
          </a:p>
          <a:p>
            <a:pPr marL="0" indent="0" algn="l"/>
            <a:r>
              <a:rPr lang="en-US" sz="2133" dirty="0">
                <a:solidFill>
                  <a:srgbClr val="000000"/>
                </a:solidFill>
              </a:rPr>
              <a:t>Private WANs provide the following:</a:t>
            </a:r>
          </a:p>
          <a:p>
            <a:pPr marL="380990" indent="-380990" algn="l">
              <a:buFont typeface="Arial" panose="020B0604020202020204" pitchFamily="34" charset="0"/>
              <a:buChar char="•"/>
            </a:pPr>
            <a:r>
              <a:rPr lang="en-US" sz="2133" dirty="0">
                <a:solidFill>
                  <a:srgbClr val="000000"/>
                </a:solidFill>
              </a:rPr>
              <a:t>Guaranteed service level</a:t>
            </a:r>
          </a:p>
          <a:p>
            <a:pPr marL="380990" indent="-380990" algn="l">
              <a:buFont typeface="Arial" panose="020B0604020202020204" pitchFamily="34" charset="0"/>
              <a:buChar char="•"/>
            </a:pPr>
            <a:r>
              <a:rPr lang="en-US" sz="2133" dirty="0">
                <a:solidFill>
                  <a:srgbClr val="000000"/>
                </a:solidFill>
              </a:rPr>
              <a:t>Consistent bandwidth</a:t>
            </a:r>
          </a:p>
          <a:p>
            <a:pPr marL="380990" indent="-380990" algn="l">
              <a:buFont typeface="Arial" panose="020B0604020202020204" pitchFamily="34" charset="0"/>
              <a:buChar char="•"/>
            </a:pPr>
            <a:r>
              <a:rPr lang="en-US" sz="2133" dirty="0">
                <a:solidFill>
                  <a:srgbClr val="000000"/>
                </a:solidFill>
              </a:rPr>
              <a:t>Security</a:t>
            </a:r>
          </a:p>
          <a:p>
            <a:pPr marL="0" indent="0" algn="l"/>
            <a:endParaRPr lang="en-US" sz="2133" dirty="0">
              <a:solidFill>
                <a:srgbClr val="000000"/>
              </a:solidFill>
            </a:endParaRPr>
          </a:p>
          <a:p>
            <a:pPr marL="0" indent="0" algn="l"/>
            <a:r>
              <a:rPr lang="en-US" sz="2133" dirty="0">
                <a:solidFill>
                  <a:srgbClr val="000000"/>
                </a:solidFill>
              </a:rPr>
              <a:t>A public WAN connection is typically provided by an ISP or telecommunications service provider using the internet. In this case, the service levels and bandwidth may vary, and the shared connections do not guarantee security.</a:t>
            </a:r>
          </a:p>
          <a:p>
            <a:pPr marL="0" indent="0" algn="l"/>
            <a:endParaRPr lang="en-US" sz="2133" dirty="0">
              <a:solidFill>
                <a:srgbClr val="000000"/>
              </a:solidFill>
            </a:endParaRPr>
          </a:p>
        </p:txBody>
      </p:sp>
    </p:spTree>
    <p:extLst>
      <p:ext uri="{BB962C8B-B14F-4D97-AF65-F5344CB8AC3E}">
        <p14:creationId xmlns:p14="http://schemas.microsoft.com/office/powerpoint/2010/main" val="546783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WAN Topologies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60"/>
            <a:ext cx="11040076" cy="2288441"/>
          </a:xfrm>
        </p:spPr>
        <p:txBody>
          <a:bodyPr/>
          <a:lstStyle/>
          <a:p>
            <a:pPr algn="l"/>
            <a:r>
              <a:rPr lang="en-US" sz="2133" dirty="0">
                <a:solidFill>
                  <a:srgbClr val="000000"/>
                </a:solidFill>
              </a:rPr>
              <a:t>WANs are implemented using the following logical topology designs:</a:t>
            </a:r>
          </a:p>
          <a:p>
            <a:pPr marL="380990" indent="-380990" algn="l">
              <a:buFont typeface="Arial" panose="020B0604020202020204" pitchFamily="34" charset="0"/>
              <a:buChar char="•"/>
            </a:pPr>
            <a:r>
              <a:rPr lang="en-US" sz="2133" dirty="0">
                <a:solidFill>
                  <a:srgbClr val="000000"/>
                </a:solidFill>
              </a:rPr>
              <a:t>Point-to-Point Topology</a:t>
            </a:r>
          </a:p>
          <a:p>
            <a:pPr marL="380990" indent="-380990" algn="l">
              <a:buFont typeface="Arial" panose="020B0604020202020204" pitchFamily="34" charset="0"/>
              <a:buChar char="•"/>
            </a:pPr>
            <a:r>
              <a:rPr lang="en-US" sz="2133" dirty="0">
                <a:solidFill>
                  <a:srgbClr val="000000"/>
                </a:solidFill>
              </a:rPr>
              <a:t>Hub-and-Spoke Topology</a:t>
            </a:r>
          </a:p>
          <a:p>
            <a:pPr marL="380990" indent="-380990" algn="l">
              <a:buFont typeface="Arial" panose="020B0604020202020204" pitchFamily="34" charset="0"/>
              <a:buChar char="•"/>
            </a:pPr>
            <a:r>
              <a:rPr lang="en-US" sz="2133" dirty="0">
                <a:solidFill>
                  <a:srgbClr val="000000"/>
                </a:solidFill>
              </a:rPr>
              <a:t>Dual-homed Topology</a:t>
            </a:r>
          </a:p>
          <a:p>
            <a:pPr marL="380990" indent="-380990" algn="l">
              <a:buFont typeface="Arial" panose="020B0604020202020204" pitchFamily="34" charset="0"/>
              <a:buChar char="•"/>
            </a:pPr>
            <a:r>
              <a:rPr lang="en-US" sz="2133" dirty="0">
                <a:solidFill>
                  <a:srgbClr val="000000"/>
                </a:solidFill>
              </a:rPr>
              <a:t>Fully Meshed Topology</a:t>
            </a:r>
          </a:p>
          <a:p>
            <a:pPr marL="380990" indent="-380990" algn="l">
              <a:buFont typeface="Arial" panose="020B0604020202020204" pitchFamily="34" charset="0"/>
              <a:buChar char="•"/>
            </a:pPr>
            <a:r>
              <a:rPr lang="en-US" sz="2133" dirty="0">
                <a:solidFill>
                  <a:srgbClr val="000000"/>
                </a:solidFill>
              </a:rPr>
              <a:t>Partially Meshed Topology</a:t>
            </a:r>
          </a:p>
          <a:p>
            <a:pPr marL="0" indent="0" algn="l"/>
            <a:endParaRPr lang="en-US" sz="2133" dirty="0">
              <a:solidFill>
                <a:srgbClr val="000000"/>
              </a:solidFill>
            </a:endParaRPr>
          </a:p>
        </p:txBody>
      </p:sp>
      <p:sp>
        <p:nvSpPr>
          <p:cNvPr id="2" name="Rectangle 1">
            <a:extLst>
              <a:ext uri="{FF2B5EF4-FFF2-40B4-BE49-F238E27FC236}">
                <a16:creationId xmlns:a16="http://schemas.microsoft.com/office/drawing/2014/main" id="{097ABF93-E213-4AC6-BCF7-2CEE7B0D2380}"/>
              </a:ext>
            </a:extLst>
          </p:cNvPr>
          <p:cNvSpPr/>
          <p:nvPr/>
        </p:nvSpPr>
        <p:spPr>
          <a:xfrm>
            <a:off x="575961" y="3949358"/>
            <a:ext cx="10551356" cy="420564"/>
          </a:xfrm>
          <a:prstGeom prst="rect">
            <a:avLst/>
          </a:prstGeom>
        </p:spPr>
        <p:txBody>
          <a:bodyPr wrap="square">
            <a:spAutoFit/>
          </a:bodyPr>
          <a:lstStyle/>
          <a:p>
            <a:r>
              <a:rPr lang="en-US" sz="2133" b="1" dirty="0">
                <a:solidFill>
                  <a:srgbClr val="000000"/>
                </a:solidFill>
              </a:rPr>
              <a:t>Note</a:t>
            </a:r>
            <a:r>
              <a:rPr lang="en-US" sz="2133" dirty="0">
                <a:solidFill>
                  <a:srgbClr val="000000"/>
                </a:solidFill>
              </a:rPr>
              <a:t>: Large networks usually deploy a combination of these topologies</a:t>
            </a:r>
            <a:r>
              <a:rPr lang="en-US" sz="1867" dirty="0">
                <a:solidFill>
                  <a:srgbClr val="000000"/>
                </a:solidFill>
              </a:rPr>
              <a:t>.</a:t>
            </a:r>
          </a:p>
        </p:txBody>
      </p:sp>
    </p:spTree>
    <p:extLst>
      <p:ext uri="{BB962C8B-B14F-4D97-AF65-F5344CB8AC3E}">
        <p14:creationId xmlns:p14="http://schemas.microsoft.com/office/powerpoint/2010/main" val="3333857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WAN Topologies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1659164"/>
          </a:xfrm>
        </p:spPr>
        <p:txBody>
          <a:bodyPr/>
          <a:lstStyle/>
          <a:p>
            <a:pPr algn="l"/>
            <a:r>
              <a:rPr lang="en-US" sz="2133" b="1" dirty="0">
                <a:solidFill>
                  <a:srgbClr val="000000"/>
                </a:solidFill>
              </a:rPr>
              <a:t>Point-to-Point Topology </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Employs a point-to-point circuit between two endpoints.</a:t>
            </a:r>
          </a:p>
          <a:p>
            <a:pPr marL="380990" indent="-380990" algn="l">
              <a:buFont typeface="Arial" panose="020B0604020202020204" pitchFamily="34" charset="0"/>
              <a:buChar char="•"/>
            </a:pPr>
            <a:r>
              <a:rPr lang="en-US" sz="2133" dirty="0">
                <a:solidFill>
                  <a:srgbClr val="000000"/>
                </a:solidFill>
              </a:rPr>
              <a:t>Involves a Layer 2 transport service through the service provider network.</a:t>
            </a:r>
          </a:p>
          <a:p>
            <a:pPr marL="380990" indent="-380990" algn="l">
              <a:buFont typeface="Arial" panose="020B0604020202020204" pitchFamily="34" charset="0"/>
              <a:buChar char="•"/>
            </a:pPr>
            <a:r>
              <a:rPr lang="en-US" sz="2133" dirty="0">
                <a:solidFill>
                  <a:srgbClr val="000000"/>
                </a:solidFill>
              </a:rPr>
              <a:t>The point-to-point connection is transparent to the customer network.</a:t>
            </a:r>
          </a:p>
        </p:txBody>
      </p:sp>
      <p:sp>
        <p:nvSpPr>
          <p:cNvPr id="6" name="Rectangle 5">
            <a:extLst>
              <a:ext uri="{FF2B5EF4-FFF2-40B4-BE49-F238E27FC236}">
                <a16:creationId xmlns:a16="http://schemas.microsoft.com/office/drawing/2014/main" id="{7F7A7859-F7BC-4009-A99E-0256B9751251}"/>
              </a:ext>
            </a:extLst>
          </p:cNvPr>
          <p:cNvSpPr/>
          <p:nvPr/>
        </p:nvSpPr>
        <p:spPr>
          <a:xfrm>
            <a:off x="4150285" y="298064"/>
            <a:ext cx="8041715" cy="379656"/>
          </a:xfrm>
          <a:prstGeom prst="rect">
            <a:avLst/>
          </a:prstGeom>
        </p:spPr>
        <p:txBody>
          <a:bodyPr wrap="square">
            <a:spAutoFit/>
          </a:bodyPr>
          <a:lstStyle/>
          <a:p>
            <a:r>
              <a:rPr lang="en-US" sz="1867" b="1" dirty="0">
                <a:solidFill>
                  <a:srgbClr val="000000"/>
                </a:solidFill>
              </a:rPr>
              <a:t>Note</a:t>
            </a:r>
            <a:r>
              <a:rPr lang="en-US" sz="1867" dirty="0">
                <a:solidFill>
                  <a:srgbClr val="000000"/>
                </a:solidFill>
              </a:rPr>
              <a:t>: It can become expensive if many point-to-point connections are required.</a:t>
            </a:r>
          </a:p>
        </p:txBody>
      </p:sp>
      <p:pic>
        <p:nvPicPr>
          <p:cNvPr id="5" name="Picture 4">
            <a:extLst>
              <a:ext uri="{FF2B5EF4-FFF2-40B4-BE49-F238E27FC236}">
                <a16:creationId xmlns:a16="http://schemas.microsoft.com/office/drawing/2014/main" id="{7270E9B0-DC5C-4FA7-88B3-D90AD5DD503D}"/>
              </a:ext>
            </a:extLst>
          </p:cNvPr>
          <p:cNvPicPr>
            <a:picLocks noChangeAspect="1"/>
          </p:cNvPicPr>
          <p:nvPr/>
        </p:nvPicPr>
        <p:blipFill>
          <a:blip r:embed="rId3"/>
          <a:stretch>
            <a:fillRect/>
          </a:stretch>
        </p:blipFill>
        <p:spPr>
          <a:xfrm>
            <a:off x="2676761" y="2799724"/>
            <a:ext cx="5773795" cy="2880945"/>
          </a:xfrm>
          <a:prstGeom prst="rect">
            <a:avLst/>
          </a:prstGeom>
        </p:spPr>
      </p:pic>
    </p:spTree>
    <p:extLst>
      <p:ext uri="{BB962C8B-B14F-4D97-AF65-F5344CB8AC3E}">
        <p14:creationId xmlns:p14="http://schemas.microsoft.com/office/powerpoint/2010/main" val="41332611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WAN Topologies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775837"/>
            <a:ext cx="11040076" cy="2288441"/>
          </a:xfrm>
        </p:spPr>
        <p:txBody>
          <a:bodyPr/>
          <a:lstStyle/>
          <a:p>
            <a:pPr algn="l"/>
            <a:r>
              <a:rPr lang="en-US" sz="2133" b="1" dirty="0">
                <a:solidFill>
                  <a:srgbClr val="000000"/>
                </a:solidFill>
              </a:rPr>
              <a:t>Hub-and-Spoke Topology </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Enables a single interface on the hub router to be shared by all spoke circuits.</a:t>
            </a:r>
          </a:p>
          <a:p>
            <a:pPr marL="380990" indent="-380990" algn="l">
              <a:buFont typeface="Arial" panose="020B0604020202020204" pitchFamily="34" charset="0"/>
              <a:buChar char="•"/>
            </a:pPr>
            <a:r>
              <a:rPr lang="en-US" sz="2133" dirty="0">
                <a:solidFill>
                  <a:srgbClr val="000000"/>
                </a:solidFill>
              </a:rPr>
              <a:t>Spoke routers can be interconnected through the hub router using virtual circuits and routed </a:t>
            </a:r>
            <a:r>
              <a:rPr lang="en-US" sz="2133" dirty="0" err="1">
                <a:solidFill>
                  <a:srgbClr val="000000"/>
                </a:solidFill>
              </a:rPr>
              <a:t>subinterfaces</a:t>
            </a:r>
            <a:r>
              <a:rPr lang="en-US" sz="2133" dirty="0">
                <a:solidFill>
                  <a:srgbClr val="000000"/>
                </a:solidFill>
              </a:rPr>
              <a:t>.</a:t>
            </a:r>
          </a:p>
          <a:p>
            <a:pPr marL="380990" indent="-380990" algn="l">
              <a:buFont typeface="Arial" panose="020B0604020202020204" pitchFamily="34" charset="0"/>
              <a:buChar char="•"/>
            </a:pPr>
            <a:r>
              <a:rPr lang="en-US" sz="2133" dirty="0">
                <a:solidFill>
                  <a:srgbClr val="000000"/>
                </a:solidFill>
              </a:rPr>
              <a:t>Spoke routers can only communicate with each other through the hub router.</a:t>
            </a:r>
          </a:p>
        </p:txBody>
      </p:sp>
      <p:sp>
        <p:nvSpPr>
          <p:cNvPr id="7" name="Rectangle 6">
            <a:extLst>
              <a:ext uri="{FF2B5EF4-FFF2-40B4-BE49-F238E27FC236}">
                <a16:creationId xmlns:a16="http://schemas.microsoft.com/office/drawing/2014/main" id="{9810DB47-C70D-4A6F-B770-00DA8EC43508}"/>
              </a:ext>
            </a:extLst>
          </p:cNvPr>
          <p:cNvSpPr/>
          <p:nvPr/>
        </p:nvSpPr>
        <p:spPr>
          <a:xfrm>
            <a:off x="7241513" y="3993671"/>
            <a:ext cx="4213609" cy="954300"/>
          </a:xfrm>
          <a:prstGeom prst="rect">
            <a:avLst/>
          </a:prstGeom>
        </p:spPr>
        <p:txBody>
          <a:bodyPr wrap="square">
            <a:spAutoFit/>
          </a:bodyPr>
          <a:lstStyle/>
          <a:p>
            <a:r>
              <a:rPr lang="en-US" sz="1867" b="1" dirty="0">
                <a:solidFill>
                  <a:srgbClr val="000000"/>
                </a:solidFill>
              </a:rPr>
              <a:t>Note: </a:t>
            </a:r>
            <a:r>
              <a:rPr lang="en-US" sz="1867" dirty="0">
                <a:solidFill>
                  <a:srgbClr val="000000"/>
                </a:solidFill>
              </a:rPr>
              <a:t>The hub router represents a single point of failure. If it fails, inter-spoke communication also fails.</a:t>
            </a:r>
          </a:p>
        </p:txBody>
      </p:sp>
      <p:pic>
        <p:nvPicPr>
          <p:cNvPr id="2" name="Picture 1">
            <a:extLst>
              <a:ext uri="{FF2B5EF4-FFF2-40B4-BE49-F238E27FC236}">
                <a16:creationId xmlns:a16="http://schemas.microsoft.com/office/drawing/2014/main" id="{627917B2-B878-42F4-B66F-EAE892D0E87B}"/>
              </a:ext>
            </a:extLst>
          </p:cNvPr>
          <p:cNvPicPr>
            <a:picLocks noChangeAspect="1"/>
          </p:cNvPicPr>
          <p:nvPr/>
        </p:nvPicPr>
        <p:blipFill>
          <a:blip r:embed="rId3"/>
          <a:stretch>
            <a:fillRect/>
          </a:stretch>
        </p:blipFill>
        <p:spPr>
          <a:xfrm>
            <a:off x="2025923" y="2966156"/>
            <a:ext cx="4461468" cy="2568487"/>
          </a:xfrm>
          <a:prstGeom prst="rect">
            <a:avLst/>
          </a:prstGeom>
        </p:spPr>
      </p:pic>
    </p:spTree>
    <p:extLst>
      <p:ext uri="{BB962C8B-B14F-4D97-AF65-F5344CB8AC3E}">
        <p14:creationId xmlns:p14="http://schemas.microsoft.com/office/powerpoint/2010/main" val="1438106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WAN Topologies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30143"/>
            <a:ext cx="11040076" cy="2288441"/>
          </a:xfrm>
        </p:spPr>
        <p:txBody>
          <a:bodyPr/>
          <a:lstStyle/>
          <a:p>
            <a:pPr algn="l"/>
            <a:r>
              <a:rPr lang="en-US" sz="2133" b="1" dirty="0">
                <a:solidFill>
                  <a:srgbClr val="000000"/>
                </a:solidFill>
              </a:rPr>
              <a:t>Dual-homed Topology</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Offers enhanced network redundancy, load balancing, distributed computing and processing, and the ability to implement backup service provider connections.</a:t>
            </a:r>
          </a:p>
          <a:p>
            <a:pPr marL="380990" indent="-380990" algn="l">
              <a:buFont typeface="Arial" panose="020B0604020202020204" pitchFamily="34" charset="0"/>
              <a:buChar char="•"/>
            </a:pPr>
            <a:r>
              <a:rPr lang="en-US" sz="2133" dirty="0">
                <a:solidFill>
                  <a:srgbClr val="000000"/>
                </a:solidFill>
              </a:rPr>
              <a:t>More expensive to implement than single-homed topologies. This is because they require additional networking hardware, such as additional routers and switches.</a:t>
            </a:r>
          </a:p>
          <a:p>
            <a:pPr marL="380990" indent="-380990" algn="l">
              <a:buFont typeface="Arial" panose="020B0604020202020204" pitchFamily="34" charset="0"/>
              <a:buChar char="•"/>
            </a:pPr>
            <a:r>
              <a:rPr lang="en-US" sz="2133" dirty="0">
                <a:solidFill>
                  <a:srgbClr val="000000"/>
                </a:solidFill>
              </a:rPr>
              <a:t>More difficult to implement because they require additional, and more complex, configurations.</a:t>
            </a:r>
          </a:p>
        </p:txBody>
      </p:sp>
      <p:pic>
        <p:nvPicPr>
          <p:cNvPr id="5" name="Picture 4">
            <a:extLst>
              <a:ext uri="{FF2B5EF4-FFF2-40B4-BE49-F238E27FC236}">
                <a16:creationId xmlns:a16="http://schemas.microsoft.com/office/drawing/2014/main" id="{69BC861A-BB3C-4835-90E4-8CF9F0710756}"/>
              </a:ext>
            </a:extLst>
          </p:cNvPr>
          <p:cNvPicPr>
            <a:picLocks noChangeAspect="1"/>
          </p:cNvPicPr>
          <p:nvPr/>
        </p:nvPicPr>
        <p:blipFill>
          <a:blip r:embed="rId3"/>
          <a:stretch>
            <a:fillRect/>
          </a:stretch>
        </p:blipFill>
        <p:spPr>
          <a:xfrm>
            <a:off x="3804355" y="3233210"/>
            <a:ext cx="4254131" cy="2272755"/>
          </a:xfrm>
          <a:prstGeom prst="rect">
            <a:avLst/>
          </a:prstGeom>
        </p:spPr>
      </p:pic>
    </p:spTree>
    <p:extLst>
      <p:ext uri="{BB962C8B-B14F-4D97-AF65-F5344CB8AC3E}">
        <p14:creationId xmlns:p14="http://schemas.microsoft.com/office/powerpoint/2010/main" val="1061633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WAN Topologies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60"/>
            <a:ext cx="6186200" cy="2288441"/>
          </a:xfrm>
        </p:spPr>
        <p:txBody>
          <a:bodyPr/>
          <a:lstStyle/>
          <a:p>
            <a:pPr algn="l"/>
            <a:r>
              <a:rPr lang="en-US" sz="2133" b="1" dirty="0">
                <a:solidFill>
                  <a:srgbClr val="000000"/>
                </a:solidFill>
              </a:rPr>
              <a:t>Fully Meshed Topology</a:t>
            </a:r>
            <a:endParaRPr lang="en-US" sz="2133" dirty="0">
              <a:solidFill>
                <a:srgbClr val="000000"/>
              </a:solidFill>
            </a:endParaRPr>
          </a:p>
          <a:p>
            <a:pPr marL="380990" indent="-380990" algn="l">
              <a:buFont typeface="Arial" panose="020B0604020202020204" pitchFamily="34" charset="0"/>
              <a:buChar char="•"/>
            </a:pPr>
            <a:r>
              <a:rPr lang="en-US" sz="2133" dirty="0">
                <a:solidFill>
                  <a:srgbClr val="000000"/>
                </a:solidFill>
              </a:rPr>
              <a:t>Uses multiple virtual circuits to connect all sites</a:t>
            </a:r>
          </a:p>
          <a:p>
            <a:pPr marL="380990" indent="-380990" algn="l">
              <a:buFont typeface="Arial" panose="020B0604020202020204" pitchFamily="34" charset="0"/>
              <a:buChar char="•"/>
            </a:pPr>
            <a:r>
              <a:rPr lang="en-US" sz="2133" dirty="0">
                <a:solidFill>
                  <a:srgbClr val="000000"/>
                </a:solidFill>
              </a:rPr>
              <a:t>The most fault-tolerant topology</a:t>
            </a:r>
          </a:p>
        </p:txBody>
      </p:sp>
      <p:pic>
        <p:nvPicPr>
          <p:cNvPr id="2" name="Picture 1">
            <a:extLst>
              <a:ext uri="{FF2B5EF4-FFF2-40B4-BE49-F238E27FC236}">
                <a16:creationId xmlns:a16="http://schemas.microsoft.com/office/drawing/2014/main" id="{87DDCF0D-97F5-4E07-B791-D8BC44CCC900}"/>
              </a:ext>
            </a:extLst>
          </p:cNvPr>
          <p:cNvPicPr>
            <a:picLocks noChangeAspect="1"/>
          </p:cNvPicPr>
          <p:nvPr/>
        </p:nvPicPr>
        <p:blipFill>
          <a:blip r:embed="rId3"/>
          <a:stretch>
            <a:fillRect/>
          </a:stretch>
        </p:blipFill>
        <p:spPr>
          <a:xfrm>
            <a:off x="8015110" y="314999"/>
            <a:ext cx="3600927" cy="2279067"/>
          </a:xfrm>
          <a:prstGeom prst="rect">
            <a:avLst/>
          </a:prstGeom>
        </p:spPr>
      </p:pic>
      <p:sp>
        <p:nvSpPr>
          <p:cNvPr id="8" name="Rectangle 7">
            <a:extLst>
              <a:ext uri="{FF2B5EF4-FFF2-40B4-BE49-F238E27FC236}">
                <a16:creationId xmlns:a16="http://schemas.microsoft.com/office/drawing/2014/main" id="{C5DA5B7F-6078-4784-A219-D730770C7AF2}"/>
              </a:ext>
            </a:extLst>
          </p:cNvPr>
          <p:cNvSpPr/>
          <p:nvPr/>
        </p:nvSpPr>
        <p:spPr>
          <a:xfrm>
            <a:off x="456974" y="3310905"/>
            <a:ext cx="6096000" cy="748795"/>
          </a:xfrm>
          <a:prstGeom prst="rect">
            <a:avLst/>
          </a:prstGeom>
        </p:spPr>
        <p:txBody>
          <a:bodyPr>
            <a:spAutoFit/>
          </a:bodyPr>
          <a:lstStyle/>
          <a:p>
            <a:r>
              <a:rPr lang="en-US" sz="2133" b="1" dirty="0">
                <a:solidFill>
                  <a:srgbClr val="000000"/>
                </a:solidFill>
              </a:rPr>
              <a:t>Partially Meshed Topology</a:t>
            </a:r>
            <a:endParaRPr lang="en-US" sz="2133" dirty="0">
              <a:solidFill>
                <a:srgbClr val="000000"/>
              </a:solidFill>
            </a:endParaRPr>
          </a:p>
          <a:p>
            <a:pPr marL="380990" indent="-380990">
              <a:buFont typeface="Arial" panose="020B0604020202020204" pitchFamily="34" charset="0"/>
              <a:buChar char="•"/>
            </a:pPr>
            <a:r>
              <a:rPr lang="en-US" sz="2133" dirty="0">
                <a:solidFill>
                  <a:srgbClr val="000000"/>
                </a:solidFill>
              </a:rPr>
              <a:t>Connects many but not all sites</a:t>
            </a:r>
          </a:p>
        </p:txBody>
      </p:sp>
      <p:pic>
        <p:nvPicPr>
          <p:cNvPr id="7" name="Picture 6">
            <a:extLst>
              <a:ext uri="{FF2B5EF4-FFF2-40B4-BE49-F238E27FC236}">
                <a16:creationId xmlns:a16="http://schemas.microsoft.com/office/drawing/2014/main" id="{6C1B6066-DBD6-4B00-9C9C-C37890CDB075}"/>
              </a:ext>
            </a:extLst>
          </p:cNvPr>
          <p:cNvPicPr>
            <a:picLocks noChangeAspect="1"/>
          </p:cNvPicPr>
          <p:nvPr/>
        </p:nvPicPr>
        <p:blipFill>
          <a:blip r:embed="rId4"/>
          <a:stretch>
            <a:fillRect/>
          </a:stretch>
        </p:blipFill>
        <p:spPr>
          <a:xfrm>
            <a:off x="8015110" y="2925517"/>
            <a:ext cx="3437693" cy="2268365"/>
          </a:xfrm>
          <a:prstGeom prst="rect">
            <a:avLst/>
          </a:prstGeom>
        </p:spPr>
      </p:pic>
    </p:spTree>
    <p:extLst>
      <p:ext uri="{BB962C8B-B14F-4D97-AF65-F5344CB8AC3E}">
        <p14:creationId xmlns:p14="http://schemas.microsoft.com/office/powerpoint/2010/main" val="3331062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Carrier Connections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5076021"/>
          </a:xfrm>
        </p:spPr>
        <p:txBody>
          <a:bodyPr/>
          <a:lstStyle/>
          <a:p>
            <a:pPr marL="0" indent="0" algn="l"/>
            <a:r>
              <a:rPr lang="en-US" sz="2133" dirty="0">
                <a:solidFill>
                  <a:srgbClr val="000000"/>
                </a:solidFill>
              </a:rPr>
              <a:t>Another aspect of WAN design is how an organization connects to the internet. An organization usually signs a service level agreement (SLA) with a service provider. The SLA outlines the expected services relating to the reliability and availability of the connection. </a:t>
            </a:r>
          </a:p>
          <a:p>
            <a:pPr marL="0" indent="0" algn="l"/>
            <a:endParaRPr lang="en-US" sz="2133" dirty="0">
              <a:solidFill>
                <a:srgbClr val="000000"/>
              </a:solidFill>
            </a:endParaRPr>
          </a:p>
          <a:p>
            <a:pPr marL="0" indent="0" algn="l"/>
            <a:r>
              <a:rPr lang="en-US" sz="2133" dirty="0">
                <a:solidFill>
                  <a:srgbClr val="000000"/>
                </a:solidFill>
              </a:rPr>
              <a:t>The service provider may or may not be the actual carrier. A carrier owns and maintains the physical connection and equipment between the provider and the customer. Typically, an organization will choose either a single-carrier or dual-carrier WAN connection.</a:t>
            </a:r>
          </a:p>
          <a:p>
            <a:pPr marL="0" indent="0" algn="l"/>
            <a:endParaRPr lang="en-US" sz="2133" dirty="0">
              <a:solidFill>
                <a:srgbClr val="000000"/>
              </a:solidFill>
            </a:endParaRPr>
          </a:p>
        </p:txBody>
      </p:sp>
    </p:spTree>
    <p:extLst>
      <p:ext uri="{BB962C8B-B14F-4D97-AF65-F5344CB8AC3E}">
        <p14:creationId xmlns:p14="http://schemas.microsoft.com/office/powerpoint/2010/main" val="2039092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Carrier Connections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091308" cy="4328163"/>
          </a:xfrm>
        </p:spPr>
        <p:txBody>
          <a:bodyPr/>
          <a:lstStyle/>
          <a:p>
            <a:pPr marL="0" indent="0" algn="l"/>
            <a:r>
              <a:rPr lang="en-US" sz="2133" dirty="0">
                <a:solidFill>
                  <a:srgbClr val="000000"/>
                </a:solidFill>
              </a:rPr>
              <a:t>A single-carrier connection is when an organization connects to only one service provider. An SLA is negotiated between the organization and the service provider. </a:t>
            </a:r>
          </a:p>
          <a:p>
            <a:pPr marL="0" indent="0" algn="l"/>
            <a:endParaRPr lang="en-US" sz="2133" dirty="0">
              <a:solidFill>
                <a:srgbClr val="000000"/>
              </a:solidFill>
            </a:endParaRPr>
          </a:p>
          <a:p>
            <a:pPr marL="0" indent="0" algn="l"/>
            <a:r>
              <a:rPr lang="en-US" sz="2133" dirty="0">
                <a:solidFill>
                  <a:srgbClr val="000000"/>
                </a:solidFill>
              </a:rPr>
              <a:t>A dual-carrier connection provides redundancy and increases network availability. The organization negotiates separate SLAs with two different service providers. </a:t>
            </a:r>
          </a:p>
          <a:p>
            <a:pPr marL="0" indent="0" algn="l"/>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pic>
        <p:nvPicPr>
          <p:cNvPr id="5" name="Picture 4">
            <a:extLst>
              <a:ext uri="{FF2B5EF4-FFF2-40B4-BE49-F238E27FC236}">
                <a16:creationId xmlns:a16="http://schemas.microsoft.com/office/drawing/2014/main" id="{9419C266-DCA7-4091-AA89-40696FE0058E}"/>
              </a:ext>
            </a:extLst>
          </p:cNvPr>
          <p:cNvPicPr>
            <a:picLocks noChangeAspect="1"/>
          </p:cNvPicPr>
          <p:nvPr/>
        </p:nvPicPr>
        <p:blipFill>
          <a:blip r:embed="rId3"/>
          <a:stretch>
            <a:fillRect/>
          </a:stretch>
        </p:blipFill>
        <p:spPr>
          <a:xfrm>
            <a:off x="6242756" y="487892"/>
            <a:ext cx="4659073" cy="1792547"/>
          </a:xfrm>
          <a:prstGeom prst="rect">
            <a:avLst/>
          </a:prstGeom>
        </p:spPr>
      </p:pic>
      <p:pic>
        <p:nvPicPr>
          <p:cNvPr id="2" name="Picture 1">
            <a:extLst>
              <a:ext uri="{FF2B5EF4-FFF2-40B4-BE49-F238E27FC236}">
                <a16:creationId xmlns:a16="http://schemas.microsoft.com/office/drawing/2014/main" id="{75F16A2B-D90E-4ED5-9E00-A0C1DBCBEE92}"/>
              </a:ext>
            </a:extLst>
          </p:cNvPr>
          <p:cNvPicPr>
            <a:picLocks noChangeAspect="1"/>
          </p:cNvPicPr>
          <p:nvPr/>
        </p:nvPicPr>
        <p:blipFill>
          <a:blip r:embed="rId4"/>
          <a:stretch>
            <a:fillRect/>
          </a:stretch>
        </p:blipFill>
        <p:spPr>
          <a:xfrm>
            <a:off x="6242756" y="2479082"/>
            <a:ext cx="4287300" cy="2989640"/>
          </a:xfrm>
          <a:prstGeom prst="rect">
            <a:avLst/>
          </a:prstGeom>
        </p:spPr>
      </p:pic>
    </p:spTree>
    <p:extLst>
      <p:ext uri="{BB962C8B-B14F-4D97-AF65-F5344CB8AC3E}">
        <p14:creationId xmlns:p14="http://schemas.microsoft.com/office/powerpoint/2010/main" val="1611357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Evolving Networks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0551356" cy="5076021"/>
          </a:xfrm>
        </p:spPr>
        <p:txBody>
          <a:bodyPr/>
          <a:lstStyle/>
          <a:p>
            <a:pPr marL="0" indent="0" algn="l"/>
            <a:r>
              <a:rPr lang="en-US" sz="2133" dirty="0">
                <a:solidFill>
                  <a:srgbClr val="000000"/>
                </a:solidFill>
              </a:rPr>
              <a:t>Network requirements of a company can change dramatically as the company grows over time.</a:t>
            </a:r>
          </a:p>
          <a:p>
            <a:pPr marL="380990" indent="-380990" algn="l">
              <a:buFont typeface="Arial" panose="020B0604020202020204" pitchFamily="34" charset="0"/>
              <a:buChar char="•"/>
            </a:pPr>
            <a:r>
              <a:rPr lang="en-US" sz="2133" dirty="0">
                <a:solidFill>
                  <a:srgbClr val="000000"/>
                </a:solidFill>
              </a:rPr>
              <a:t>A network must meet the day-to-day operational needs of business, and it must be able to adapt and grow as a company changes. </a:t>
            </a:r>
          </a:p>
          <a:p>
            <a:pPr marL="380990" indent="-380990" algn="l">
              <a:buFont typeface="Arial" panose="020B0604020202020204" pitchFamily="34" charset="0"/>
              <a:buChar char="•"/>
            </a:pPr>
            <a:r>
              <a:rPr lang="en-US" sz="2133" dirty="0">
                <a:solidFill>
                  <a:srgbClr val="000000"/>
                </a:solidFill>
              </a:rPr>
              <a:t>Network designers and administrators meet these challenges by carefully choosing network technologies, protocols, and service providers. </a:t>
            </a:r>
          </a:p>
          <a:p>
            <a:pPr marL="380990" indent="-380990" algn="l">
              <a:buFont typeface="Arial" panose="020B0604020202020204" pitchFamily="34" charset="0"/>
              <a:buChar char="•"/>
            </a:pPr>
            <a:r>
              <a:rPr lang="en-US" sz="2133" dirty="0">
                <a:solidFill>
                  <a:srgbClr val="000000"/>
                </a:solidFill>
              </a:rPr>
              <a:t>Networks can be optimized by using a variety of network design techniques and architectures.</a:t>
            </a:r>
          </a:p>
          <a:p>
            <a:pPr marL="0" indent="0" algn="l"/>
            <a:r>
              <a:rPr lang="en-US" sz="2133" dirty="0">
                <a:solidFill>
                  <a:srgbClr val="000000"/>
                </a:solidFill>
              </a:rPr>
              <a:t>To illustrate differences between network size, we will use a fictitious company called SPAN Engineering as it grows from a small, local, business into a global enterprise.</a:t>
            </a:r>
          </a:p>
        </p:txBody>
      </p:sp>
    </p:spTree>
    <p:extLst>
      <p:ext uri="{BB962C8B-B14F-4D97-AF65-F5344CB8AC3E}">
        <p14:creationId xmlns:p14="http://schemas.microsoft.com/office/powerpoint/2010/main" val="343911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Evolving Networks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9"/>
            <a:ext cx="4568795" cy="5076021"/>
          </a:xfrm>
        </p:spPr>
        <p:txBody>
          <a:bodyPr/>
          <a:lstStyle/>
          <a:p>
            <a:pPr marL="0" indent="0" algn="l"/>
            <a:r>
              <a:rPr lang="en-US" sz="2133" b="1" dirty="0">
                <a:solidFill>
                  <a:srgbClr val="000000"/>
                </a:solidFill>
              </a:rPr>
              <a:t>Small Network</a:t>
            </a:r>
          </a:p>
          <a:p>
            <a:pPr marL="0" indent="0" algn="l"/>
            <a:r>
              <a:rPr lang="en-US" sz="2133" dirty="0">
                <a:solidFill>
                  <a:srgbClr val="000000"/>
                </a:solidFill>
              </a:rPr>
              <a:t>SPAN, a small fictitious company, started with a few employees in a small office.</a:t>
            </a:r>
          </a:p>
          <a:p>
            <a:pPr marL="380990" indent="-380990" algn="l">
              <a:buFont typeface="Arial" panose="020B0604020202020204" pitchFamily="34" charset="0"/>
              <a:buChar char="•"/>
            </a:pPr>
            <a:r>
              <a:rPr lang="en-US" sz="2133" dirty="0">
                <a:solidFill>
                  <a:srgbClr val="000000"/>
                </a:solidFill>
              </a:rPr>
              <a:t>Uses a single LAN connected to a wireless router for sharing data and peripherals.</a:t>
            </a:r>
          </a:p>
          <a:p>
            <a:pPr marL="380990" indent="-380990" algn="l">
              <a:buFont typeface="Arial" panose="020B0604020202020204" pitchFamily="34" charset="0"/>
              <a:buChar char="•"/>
            </a:pPr>
            <a:r>
              <a:rPr lang="en-US" sz="2133" dirty="0">
                <a:solidFill>
                  <a:srgbClr val="000000"/>
                </a:solidFill>
              </a:rPr>
              <a:t>Connection to the internet is through a common broadband service called Digital Subscriber Line (DSL)</a:t>
            </a:r>
          </a:p>
          <a:p>
            <a:pPr marL="380990" indent="-380990" algn="l">
              <a:buFont typeface="Arial" panose="020B0604020202020204" pitchFamily="34" charset="0"/>
              <a:buChar char="•"/>
            </a:pPr>
            <a:r>
              <a:rPr lang="en-US" sz="2133" dirty="0">
                <a:solidFill>
                  <a:srgbClr val="000000"/>
                </a:solidFill>
              </a:rPr>
              <a:t>IT support is contracted from the DSL provider.</a:t>
            </a:r>
          </a:p>
        </p:txBody>
      </p:sp>
      <p:pic>
        <p:nvPicPr>
          <p:cNvPr id="2" name="Picture 1">
            <a:extLst>
              <a:ext uri="{FF2B5EF4-FFF2-40B4-BE49-F238E27FC236}">
                <a16:creationId xmlns:a16="http://schemas.microsoft.com/office/drawing/2014/main" id="{B771D278-3A73-408C-815A-32BB0A7AE6B9}"/>
              </a:ext>
            </a:extLst>
          </p:cNvPr>
          <p:cNvPicPr>
            <a:picLocks noChangeAspect="1"/>
          </p:cNvPicPr>
          <p:nvPr/>
        </p:nvPicPr>
        <p:blipFill>
          <a:blip r:embed="rId3"/>
          <a:stretch>
            <a:fillRect/>
          </a:stretch>
        </p:blipFill>
        <p:spPr>
          <a:xfrm>
            <a:off x="6096001" y="1272792"/>
            <a:ext cx="5255497" cy="3755209"/>
          </a:xfrm>
          <a:prstGeom prst="rect">
            <a:avLst/>
          </a:prstGeom>
        </p:spPr>
      </p:pic>
    </p:spTree>
    <p:extLst>
      <p:ext uri="{BB962C8B-B14F-4D97-AF65-F5344CB8AC3E}">
        <p14:creationId xmlns:p14="http://schemas.microsoft.com/office/powerpoint/2010/main" val="723091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Evolving Networks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16157" y="1127162"/>
            <a:ext cx="4568795" cy="5076021"/>
          </a:xfrm>
        </p:spPr>
        <p:txBody>
          <a:bodyPr/>
          <a:lstStyle/>
          <a:p>
            <a:pPr marL="0" indent="0" algn="l"/>
            <a:r>
              <a:rPr lang="en-US" sz="2133" b="1" dirty="0">
                <a:solidFill>
                  <a:srgbClr val="000000"/>
                </a:solidFill>
              </a:rPr>
              <a:t>Campus Network</a:t>
            </a:r>
          </a:p>
          <a:p>
            <a:pPr marL="0" indent="0" algn="l"/>
            <a:r>
              <a:rPr lang="en-US" sz="2133" dirty="0">
                <a:solidFill>
                  <a:srgbClr val="000000"/>
                </a:solidFill>
              </a:rPr>
              <a:t>Within a few years SPAN grew and required several floors of a building.</a:t>
            </a:r>
          </a:p>
          <a:p>
            <a:pPr marL="0" indent="0" algn="l"/>
            <a:r>
              <a:rPr lang="en-US" sz="2133" dirty="0">
                <a:solidFill>
                  <a:srgbClr val="000000"/>
                </a:solidFill>
              </a:rPr>
              <a:t>The company now required a Campus Area Network (CAN).</a:t>
            </a:r>
          </a:p>
          <a:p>
            <a:pPr marL="380990" indent="-380990" algn="l">
              <a:buFont typeface="Arial" panose="020B0604020202020204" pitchFamily="34" charset="0"/>
              <a:buChar char="•"/>
            </a:pPr>
            <a:r>
              <a:rPr lang="en-US" sz="2133" dirty="0">
                <a:solidFill>
                  <a:srgbClr val="000000"/>
                </a:solidFill>
              </a:rPr>
              <a:t>A firewall secures internet access to corporate users.</a:t>
            </a:r>
          </a:p>
          <a:p>
            <a:pPr marL="380990" indent="-380990" algn="l">
              <a:buFont typeface="Arial" panose="020B0604020202020204" pitchFamily="34" charset="0"/>
              <a:buChar char="•"/>
            </a:pPr>
            <a:r>
              <a:rPr lang="en-US" sz="2133" dirty="0">
                <a:solidFill>
                  <a:srgbClr val="000000"/>
                </a:solidFill>
              </a:rPr>
              <a:t>In-house IT staff to support and maintain the network.</a:t>
            </a:r>
          </a:p>
        </p:txBody>
      </p:sp>
      <p:pic>
        <p:nvPicPr>
          <p:cNvPr id="5" name="Picture 4">
            <a:extLst>
              <a:ext uri="{FF2B5EF4-FFF2-40B4-BE49-F238E27FC236}">
                <a16:creationId xmlns:a16="http://schemas.microsoft.com/office/drawing/2014/main" id="{9D3A9007-1153-4566-89BC-58E4EDF8B2DD}"/>
              </a:ext>
            </a:extLst>
          </p:cNvPr>
          <p:cNvPicPr>
            <a:picLocks noChangeAspect="1"/>
          </p:cNvPicPr>
          <p:nvPr/>
        </p:nvPicPr>
        <p:blipFill>
          <a:blip r:embed="rId3"/>
          <a:stretch>
            <a:fillRect/>
          </a:stretch>
        </p:blipFill>
        <p:spPr>
          <a:xfrm>
            <a:off x="5874435" y="1333052"/>
            <a:ext cx="5568341" cy="4191897"/>
          </a:xfrm>
          <a:prstGeom prst="rect">
            <a:avLst/>
          </a:prstGeom>
        </p:spPr>
      </p:pic>
    </p:spTree>
    <p:extLst>
      <p:ext uri="{BB962C8B-B14F-4D97-AF65-F5344CB8AC3E}">
        <p14:creationId xmlns:p14="http://schemas.microsoft.com/office/powerpoint/2010/main" val="1137369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Evolving Networks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16157" y="1127162"/>
            <a:ext cx="4858289" cy="5076021"/>
          </a:xfrm>
        </p:spPr>
        <p:txBody>
          <a:bodyPr/>
          <a:lstStyle/>
          <a:p>
            <a:pPr marL="0" indent="0" algn="l"/>
            <a:r>
              <a:rPr lang="en-US" sz="2133" b="1" dirty="0">
                <a:solidFill>
                  <a:srgbClr val="000000"/>
                </a:solidFill>
              </a:rPr>
              <a:t>Branch Network</a:t>
            </a:r>
          </a:p>
          <a:p>
            <a:pPr marL="380990" indent="-380990" algn="l">
              <a:buFont typeface="Arial" panose="020B0604020202020204" pitchFamily="34" charset="0"/>
              <a:buChar char="•"/>
            </a:pPr>
            <a:r>
              <a:rPr lang="en-US" sz="2133" dirty="0">
                <a:solidFill>
                  <a:srgbClr val="000000"/>
                </a:solidFill>
              </a:rPr>
              <a:t>A few years later, the company expanded and added a branch site in the city, and remote and regional sites in other cities.</a:t>
            </a:r>
          </a:p>
          <a:p>
            <a:pPr marL="380990" indent="-380990" algn="l">
              <a:buFont typeface="Arial" panose="020B0604020202020204" pitchFamily="34" charset="0"/>
              <a:buChar char="•"/>
            </a:pPr>
            <a:r>
              <a:rPr lang="en-US" sz="2133" dirty="0">
                <a:solidFill>
                  <a:srgbClr val="000000"/>
                </a:solidFill>
              </a:rPr>
              <a:t>The company now required a metropolitan area network (MAN) to interconnect sites within the city. </a:t>
            </a:r>
          </a:p>
          <a:p>
            <a:pPr marL="380990" indent="-380990" algn="l">
              <a:buFont typeface="Arial" panose="020B0604020202020204" pitchFamily="34" charset="0"/>
              <a:buChar char="•"/>
            </a:pPr>
            <a:r>
              <a:rPr lang="en-US" sz="2133" dirty="0">
                <a:solidFill>
                  <a:srgbClr val="000000"/>
                </a:solidFill>
              </a:rPr>
              <a:t>To connect to the central office, branch offices in nearby cities used private dedicated lines through their local service provider.</a:t>
            </a:r>
          </a:p>
        </p:txBody>
      </p:sp>
      <p:pic>
        <p:nvPicPr>
          <p:cNvPr id="2" name="Picture 1">
            <a:extLst>
              <a:ext uri="{FF2B5EF4-FFF2-40B4-BE49-F238E27FC236}">
                <a16:creationId xmlns:a16="http://schemas.microsoft.com/office/drawing/2014/main" id="{E9D66F69-177C-43AA-B2D7-2080991F8CA7}"/>
              </a:ext>
            </a:extLst>
          </p:cNvPr>
          <p:cNvPicPr>
            <a:picLocks noChangeAspect="1"/>
          </p:cNvPicPr>
          <p:nvPr/>
        </p:nvPicPr>
        <p:blipFill>
          <a:blip r:embed="rId3"/>
          <a:stretch>
            <a:fillRect/>
          </a:stretch>
        </p:blipFill>
        <p:spPr>
          <a:xfrm>
            <a:off x="5830333" y="1272791"/>
            <a:ext cx="5296985" cy="3878315"/>
          </a:xfrm>
          <a:prstGeom prst="rect">
            <a:avLst/>
          </a:prstGeom>
        </p:spPr>
      </p:pic>
    </p:spTree>
    <p:extLst>
      <p:ext uri="{BB962C8B-B14F-4D97-AF65-F5344CB8AC3E}">
        <p14:creationId xmlns:p14="http://schemas.microsoft.com/office/powerpoint/2010/main" val="569847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Evolving Networks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16157" y="1127162"/>
            <a:ext cx="4568795" cy="5076021"/>
          </a:xfrm>
        </p:spPr>
        <p:txBody>
          <a:bodyPr/>
          <a:lstStyle/>
          <a:p>
            <a:pPr marL="0" indent="0" algn="l"/>
            <a:r>
              <a:rPr lang="en-US" sz="2133" b="1" dirty="0">
                <a:solidFill>
                  <a:srgbClr val="000000"/>
                </a:solidFill>
              </a:rPr>
              <a:t>Distributed Network</a:t>
            </a:r>
          </a:p>
          <a:p>
            <a:pPr marL="380990" indent="-380990" algn="l">
              <a:buFont typeface="Arial" panose="020B0604020202020204" pitchFamily="34" charset="0"/>
              <a:buChar char="•"/>
            </a:pPr>
            <a:r>
              <a:rPr lang="en-US" sz="2133" dirty="0">
                <a:solidFill>
                  <a:srgbClr val="000000"/>
                </a:solidFill>
              </a:rPr>
              <a:t>SPAN Engineering has now been in business for 20 years and has grown to thousands of employees distributed in offices worldwide.</a:t>
            </a:r>
          </a:p>
          <a:p>
            <a:pPr marL="380990" indent="-380990" algn="l">
              <a:buFont typeface="Arial" panose="020B0604020202020204" pitchFamily="34" charset="0"/>
              <a:buChar char="•"/>
            </a:pPr>
            <a:r>
              <a:rPr lang="en-US" sz="2133" dirty="0">
                <a:solidFill>
                  <a:srgbClr val="000000"/>
                </a:solidFill>
              </a:rPr>
              <a:t>Site-to-site and remote access Virtual Private Networks (VPNs) enable the company to use the internet to connect easily and securely with employees and facilities around the world.</a:t>
            </a:r>
          </a:p>
        </p:txBody>
      </p:sp>
      <p:pic>
        <p:nvPicPr>
          <p:cNvPr id="5" name="Picture 4">
            <a:extLst>
              <a:ext uri="{FF2B5EF4-FFF2-40B4-BE49-F238E27FC236}">
                <a16:creationId xmlns:a16="http://schemas.microsoft.com/office/drawing/2014/main" id="{8A5E5D75-1069-448D-AB30-4EA340860C15}"/>
              </a:ext>
            </a:extLst>
          </p:cNvPr>
          <p:cNvPicPr>
            <a:picLocks noChangeAspect="1"/>
          </p:cNvPicPr>
          <p:nvPr/>
        </p:nvPicPr>
        <p:blipFill>
          <a:blip r:embed="rId3"/>
          <a:stretch>
            <a:fillRect/>
          </a:stretch>
        </p:blipFill>
        <p:spPr>
          <a:xfrm>
            <a:off x="5563659" y="1400664"/>
            <a:ext cx="6169316" cy="4056672"/>
          </a:xfrm>
          <a:prstGeom prst="rect">
            <a:avLst/>
          </a:prstGeom>
        </p:spPr>
      </p:pic>
    </p:spTree>
    <p:extLst>
      <p:ext uri="{BB962C8B-B14F-4D97-AF65-F5344CB8AC3E}">
        <p14:creationId xmlns:p14="http://schemas.microsoft.com/office/powerpoint/2010/main" val="3381700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Modern WANs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9"/>
            <a:ext cx="5520040" cy="4915248"/>
          </a:xfrm>
        </p:spPr>
        <p:txBody>
          <a:bodyPr/>
          <a:lstStyle/>
          <a:p>
            <a:pPr marL="0" indent="0" algn="l"/>
            <a:r>
              <a:rPr lang="en-US" sz="2133" dirty="0">
                <a:solidFill>
                  <a:srgbClr val="000000"/>
                </a:solidFill>
              </a:rPr>
              <a:t>Modern WANS have more connectivity options than traditional WANs. </a:t>
            </a:r>
          </a:p>
          <a:p>
            <a:pPr marL="380990" indent="-380990" algn="l">
              <a:buFont typeface="Arial" panose="020B0604020202020204" pitchFamily="34" charset="0"/>
              <a:buChar char="•"/>
            </a:pPr>
            <a:r>
              <a:rPr lang="en-US" sz="2133" dirty="0">
                <a:solidFill>
                  <a:srgbClr val="000000"/>
                </a:solidFill>
              </a:rPr>
              <a:t>Enterprises now require faster and more flexible WAN connectivity options.</a:t>
            </a:r>
          </a:p>
          <a:p>
            <a:pPr marL="380990" indent="-380990" algn="l">
              <a:buFont typeface="Arial" panose="020B0604020202020204" pitchFamily="34" charset="0"/>
              <a:buChar char="•"/>
            </a:pPr>
            <a:r>
              <a:rPr lang="en-US" sz="2133" dirty="0">
                <a:solidFill>
                  <a:srgbClr val="000000"/>
                </a:solidFill>
              </a:rPr>
              <a:t>Traditional WAN connectivity options have rapidly declined in use because they are either no longer available, too expensive, or have limited bandwidth.</a:t>
            </a:r>
            <a:endParaRPr lang="en-US" sz="1600" dirty="0">
              <a:solidFill>
                <a:srgbClr val="000000"/>
              </a:solidFill>
            </a:endParaRPr>
          </a:p>
        </p:txBody>
      </p:sp>
      <p:pic>
        <p:nvPicPr>
          <p:cNvPr id="5" name="Picture 4">
            <a:extLst>
              <a:ext uri="{FF2B5EF4-FFF2-40B4-BE49-F238E27FC236}">
                <a16:creationId xmlns:a16="http://schemas.microsoft.com/office/drawing/2014/main" id="{34A66A3D-C676-4213-A237-1D85A43788C1}"/>
              </a:ext>
            </a:extLst>
          </p:cNvPr>
          <p:cNvPicPr>
            <a:picLocks noChangeAspect="1"/>
          </p:cNvPicPr>
          <p:nvPr/>
        </p:nvPicPr>
        <p:blipFill>
          <a:blip r:embed="rId3"/>
          <a:stretch>
            <a:fillRect/>
          </a:stretch>
        </p:blipFill>
        <p:spPr>
          <a:xfrm>
            <a:off x="6096001" y="2149510"/>
            <a:ext cx="5736617" cy="2558981"/>
          </a:xfrm>
          <a:prstGeom prst="rect">
            <a:avLst/>
          </a:prstGeom>
        </p:spPr>
      </p:pic>
      <p:sp>
        <p:nvSpPr>
          <p:cNvPr id="6" name="Rectangle 5">
            <a:extLst>
              <a:ext uri="{FF2B5EF4-FFF2-40B4-BE49-F238E27FC236}">
                <a16:creationId xmlns:a16="http://schemas.microsoft.com/office/drawing/2014/main" id="{4E5305D3-8C2D-41A7-BD03-607E65787005}"/>
              </a:ext>
            </a:extLst>
          </p:cNvPr>
          <p:cNvSpPr/>
          <p:nvPr/>
        </p:nvSpPr>
        <p:spPr>
          <a:xfrm>
            <a:off x="6096001" y="4873267"/>
            <a:ext cx="5736617" cy="666977"/>
          </a:xfrm>
          <a:prstGeom prst="rect">
            <a:avLst/>
          </a:prstGeom>
        </p:spPr>
        <p:txBody>
          <a:bodyPr wrap="square">
            <a:spAutoFit/>
          </a:bodyPr>
          <a:lstStyle/>
          <a:p>
            <a:r>
              <a:rPr lang="en-US" sz="1867" dirty="0">
                <a:solidFill>
                  <a:srgbClr val="000000"/>
                </a:solidFill>
              </a:rPr>
              <a:t>The figure displays the local loop connections most likely encountered today.</a:t>
            </a:r>
          </a:p>
        </p:txBody>
      </p:sp>
    </p:spTree>
    <p:extLst>
      <p:ext uri="{BB962C8B-B14F-4D97-AF65-F5344CB8AC3E}">
        <p14:creationId xmlns:p14="http://schemas.microsoft.com/office/powerpoint/2010/main" val="1778704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Modern WAN Connectivity Options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13122" y="886937"/>
            <a:ext cx="5982879" cy="5080024"/>
          </a:xfrm>
        </p:spPr>
        <p:txBody>
          <a:bodyPr/>
          <a:lstStyle/>
          <a:p>
            <a:pPr marL="0" indent="0" algn="l"/>
            <a:r>
              <a:rPr lang="en-US" sz="1933" dirty="0">
                <a:solidFill>
                  <a:srgbClr val="000000"/>
                </a:solidFill>
              </a:rPr>
              <a:t>New technologies are continually emerging. The figure summarizes the modern WAN connectivity options.</a:t>
            </a:r>
          </a:p>
          <a:p>
            <a:pPr marL="0" indent="0" algn="l"/>
            <a:r>
              <a:rPr lang="en-US" sz="1867" b="1" dirty="0">
                <a:solidFill>
                  <a:srgbClr val="000000"/>
                </a:solidFill>
              </a:rPr>
              <a:t>Dedicated broadband</a:t>
            </a:r>
          </a:p>
          <a:p>
            <a:pPr marL="228594" indent="-228594" algn="l">
              <a:buFont typeface="Arial" panose="020B0604020202020204" pitchFamily="34" charset="0"/>
              <a:buChar char="•"/>
            </a:pPr>
            <a:r>
              <a:rPr lang="en-US" sz="1867" dirty="0">
                <a:solidFill>
                  <a:srgbClr val="000000"/>
                </a:solidFill>
              </a:rPr>
              <a:t>Fiber can be installed independently by an organization to connect remote locations directly together. </a:t>
            </a:r>
          </a:p>
          <a:p>
            <a:pPr marL="228594" indent="-228594" algn="l">
              <a:buFont typeface="Arial" panose="020B0604020202020204" pitchFamily="34" charset="0"/>
              <a:buChar char="•"/>
            </a:pPr>
            <a:r>
              <a:rPr lang="en-US" sz="1867" dirty="0">
                <a:solidFill>
                  <a:srgbClr val="000000"/>
                </a:solidFill>
              </a:rPr>
              <a:t>Dark fiber can be leased or purchased from a supplier. </a:t>
            </a:r>
          </a:p>
          <a:p>
            <a:pPr marL="0" indent="0" algn="l"/>
            <a:r>
              <a:rPr lang="en-US" sz="1867" b="1" dirty="0">
                <a:solidFill>
                  <a:srgbClr val="000000"/>
                </a:solidFill>
              </a:rPr>
              <a:t>Packet-switched</a:t>
            </a:r>
          </a:p>
          <a:p>
            <a:pPr marL="228594" indent="-228594" algn="l">
              <a:buFont typeface="Arial" panose="020B0604020202020204" pitchFamily="34" charset="0"/>
              <a:buChar char="•"/>
            </a:pPr>
            <a:r>
              <a:rPr lang="en-US" sz="1867" dirty="0">
                <a:solidFill>
                  <a:srgbClr val="000000"/>
                </a:solidFill>
              </a:rPr>
              <a:t>Metro Ethernet – Replacing many traditional WAN options. </a:t>
            </a:r>
          </a:p>
          <a:p>
            <a:pPr marL="228594" indent="-228594" algn="l">
              <a:buFont typeface="Arial" panose="020B0604020202020204" pitchFamily="34" charset="0"/>
              <a:buChar char="•"/>
            </a:pPr>
            <a:r>
              <a:rPr lang="en-US" sz="1867" dirty="0">
                <a:solidFill>
                  <a:srgbClr val="000000"/>
                </a:solidFill>
              </a:rPr>
              <a:t>MPLS – Enables sites to connect to the provider regardless of its access technologies.</a:t>
            </a:r>
          </a:p>
          <a:p>
            <a:pPr marL="0" indent="0" algn="l"/>
            <a:r>
              <a:rPr lang="en-US" sz="1867" b="1" dirty="0">
                <a:solidFill>
                  <a:srgbClr val="000000"/>
                </a:solidFill>
              </a:rPr>
              <a:t>Internet-based broadband</a:t>
            </a:r>
          </a:p>
          <a:p>
            <a:pPr marL="228594" indent="-228594" algn="l">
              <a:buFont typeface="Arial" panose="020B0604020202020204" pitchFamily="34" charset="0"/>
              <a:buChar char="•"/>
            </a:pPr>
            <a:r>
              <a:rPr lang="en-US" sz="1867" dirty="0">
                <a:solidFill>
                  <a:srgbClr val="000000"/>
                </a:solidFill>
              </a:rPr>
              <a:t>Organizations are now commonly using the global internet infrastructure for WAN connectivity.</a:t>
            </a:r>
          </a:p>
          <a:p>
            <a:pPr marL="0" indent="0" algn="l"/>
            <a:endParaRPr lang="en-US" sz="1600" dirty="0">
              <a:solidFill>
                <a:srgbClr val="000000"/>
              </a:solidFill>
            </a:endParaRPr>
          </a:p>
        </p:txBody>
      </p:sp>
      <p:pic>
        <p:nvPicPr>
          <p:cNvPr id="2" name="Picture 1">
            <a:extLst>
              <a:ext uri="{FF2B5EF4-FFF2-40B4-BE49-F238E27FC236}">
                <a16:creationId xmlns:a16="http://schemas.microsoft.com/office/drawing/2014/main" id="{F4849B3D-65E9-4436-A564-1F7338B2497D}"/>
              </a:ext>
            </a:extLst>
          </p:cNvPr>
          <p:cNvPicPr>
            <a:picLocks noChangeAspect="1"/>
          </p:cNvPicPr>
          <p:nvPr/>
        </p:nvPicPr>
        <p:blipFill>
          <a:blip r:embed="rId3"/>
          <a:stretch>
            <a:fillRect/>
          </a:stretch>
        </p:blipFill>
        <p:spPr>
          <a:xfrm>
            <a:off x="6250761" y="1631819"/>
            <a:ext cx="5548585" cy="3590261"/>
          </a:xfrm>
          <a:prstGeom prst="rect">
            <a:avLst/>
          </a:prstGeom>
        </p:spPr>
      </p:pic>
    </p:spTree>
    <p:extLst>
      <p:ext uri="{BB962C8B-B14F-4D97-AF65-F5344CB8AC3E}">
        <p14:creationId xmlns:p14="http://schemas.microsoft.com/office/powerpoint/2010/main" val="114563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Ethernet WAN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26245" y="975783"/>
            <a:ext cx="6292052" cy="4503989"/>
          </a:xfrm>
        </p:spPr>
        <p:txBody>
          <a:bodyPr/>
          <a:lstStyle/>
          <a:p>
            <a:pPr marL="0" indent="0" algn="l"/>
            <a:r>
              <a:rPr lang="en-US" sz="2133" dirty="0">
                <a:solidFill>
                  <a:srgbClr val="000000"/>
                </a:solidFill>
              </a:rPr>
              <a:t>Service providers now offer Ethernet WAN service using fiber-optic cabling. </a:t>
            </a:r>
          </a:p>
          <a:p>
            <a:pPr marL="0" indent="0" algn="l"/>
            <a:r>
              <a:rPr lang="en-US" sz="2133" dirty="0">
                <a:solidFill>
                  <a:srgbClr val="000000"/>
                </a:solidFill>
              </a:rPr>
              <a:t>The Ethernet WAN service can go by many names, including the following:</a:t>
            </a:r>
          </a:p>
          <a:p>
            <a:pPr marL="380990" indent="-380990" algn="l">
              <a:buFont typeface="Arial" panose="020B0604020202020204" pitchFamily="34" charset="0"/>
              <a:buChar char="•"/>
            </a:pPr>
            <a:r>
              <a:rPr lang="en-US" sz="2133" b="1" dirty="0">
                <a:solidFill>
                  <a:srgbClr val="000000"/>
                </a:solidFill>
              </a:rPr>
              <a:t>Metropolitan Ethernet (Metro E)</a:t>
            </a:r>
          </a:p>
          <a:p>
            <a:pPr marL="380990" indent="-380990" algn="l">
              <a:buFont typeface="Arial" panose="020B0604020202020204" pitchFamily="34" charset="0"/>
              <a:buChar char="•"/>
            </a:pPr>
            <a:r>
              <a:rPr lang="en-US" sz="2133" b="1" dirty="0">
                <a:solidFill>
                  <a:srgbClr val="000000"/>
                </a:solidFill>
              </a:rPr>
              <a:t>Ethernet over MPLS (</a:t>
            </a:r>
            <a:r>
              <a:rPr lang="en-US" sz="2133" b="1" dirty="0" err="1">
                <a:solidFill>
                  <a:srgbClr val="000000"/>
                </a:solidFill>
              </a:rPr>
              <a:t>EoMPLS</a:t>
            </a:r>
            <a:r>
              <a:rPr lang="en-US" sz="2133" b="1" dirty="0">
                <a:solidFill>
                  <a:srgbClr val="000000"/>
                </a:solidFill>
              </a:rPr>
              <a:t>)</a:t>
            </a:r>
          </a:p>
          <a:p>
            <a:pPr marL="380990" indent="-380990" algn="l">
              <a:buFont typeface="Arial" panose="020B0604020202020204" pitchFamily="34" charset="0"/>
              <a:buChar char="•"/>
            </a:pPr>
            <a:r>
              <a:rPr lang="en-US" sz="2133" b="1" dirty="0">
                <a:solidFill>
                  <a:srgbClr val="000000"/>
                </a:solidFill>
              </a:rPr>
              <a:t>Virtual Private LAN Service (VPLS)</a:t>
            </a:r>
          </a:p>
          <a:p>
            <a:pPr marL="0" indent="0" algn="l"/>
            <a:r>
              <a:rPr lang="en-US" sz="2133" dirty="0">
                <a:solidFill>
                  <a:srgbClr val="000000"/>
                </a:solidFill>
              </a:rPr>
              <a:t>There are several benefits to an Ethernet WAN:</a:t>
            </a:r>
          </a:p>
          <a:p>
            <a:pPr marL="380990" indent="-380990" algn="l">
              <a:buFont typeface="Arial" panose="020B0604020202020204" pitchFamily="34" charset="0"/>
              <a:buChar char="•"/>
            </a:pPr>
            <a:r>
              <a:rPr lang="en-US" sz="2133" b="1" dirty="0">
                <a:solidFill>
                  <a:srgbClr val="000000"/>
                </a:solidFill>
              </a:rPr>
              <a:t>Reduced expenses and administration</a:t>
            </a:r>
          </a:p>
          <a:p>
            <a:pPr marL="380990" indent="-380990" algn="l">
              <a:buFont typeface="Arial" panose="020B0604020202020204" pitchFamily="34" charset="0"/>
              <a:buChar char="•"/>
            </a:pPr>
            <a:r>
              <a:rPr lang="en-US" sz="2133" b="1" dirty="0">
                <a:solidFill>
                  <a:srgbClr val="000000"/>
                </a:solidFill>
              </a:rPr>
              <a:t>Easy integration with existing networks</a:t>
            </a:r>
          </a:p>
          <a:p>
            <a:pPr marL="380990" indent="-380990" algn="l">
              <a:buFont typeface="Arial" panose="020B0604020202020204" pitchFamily="34" charset="0"/>
              <a:buChar char="•"/>
            </a:pPr>
            <a:r>
              <a:rPr lang="en-US" sz="2133" b="1" dirty="0">
                <a:solidFill>
                  <a:srgbClr val="000000"/>
                </a:solidFill>
              </a:rPr>
              <a:t>Enhanced business productivity</a:t>
            </a:r>
          </a:p>
          <a:p>
            <a:pPr marL="0" indent="0" algn="l"/>
            <a:endParaRPr lang="en-US" sz="2133" dirty="0">
              <a:solidFill>
                <a:srgbClr val="000000"/>
              </a:solidFill>
            </a:endParaRPr>
          </a:p>
        </p:txBody>
      </p:sp>
      <p:sp>
        <p:nvSpPr>
          <p:cNvPr id="6" name="Rectangle 5">
            <a:extLst>
              <a:ext uri="{FF2B5EF4-FFF2-40B4-BE49-F238E27FC236}">
                <a16:creationId xmlns:a16="http://schemas.microsoft.com/office/drawing/2014/main" id="{E4D0CA5C-8266-4D50-A779-F25F27115F15}"/>
              </a:ext>
            </a:extLst>
          </p:cNvPr>
          <p:cNvSpPr/>
          <p:nvPr/>
        </p:nvSpPr>
        <p:spPr>
          <a:xfrm>
            <a:off x="736216" y="5598607"/>
            <a:ext cx="10719569" cy="666977"/>
          </a:xfrm>
          <a:prstGeom prst="rect">
            <a:avLst/>
          </a:prstGeom>
        </p:spPr>
        <p:txBody>
          <a:bodyPr wrap="square">
            <a:spAutoFit/>
          </a:bodyPr>
          <a:lstStyle/>
          <a:p>
            <a:r>
              <a:rPr lang="en-US" sz="1867" b="1" dirty="0">
                <a:solidFill>
                  <a:srgbClr val="000000"/>
                </a:solidFill>
              </a:rPr>
              <a:t>Note</a:t>
            </a:r>
            <a:r>
              <a:rPr lang="en-US" sz="1867" dirty="0">
                <a:solidFill>
                  <a:srgbClr val="000000"/>
                </a:solidFill>
              </a:rPr>
              <a:t>: Ethernet WANs have gained in popularity and are now commonly being used to replace the traditional serial point-to-point, Frame Relay and ATM WAN links.</a:t>
            </a:r>
          </a:p>
        </p:txBody>
      </p:sp>
      <p:pic>
        <p:nvPicPr>
          <p:cNvPr id="5" name="Picture 4">
            <a:extLst>
              <a:ext uri="{FF2B5EF4-FFF2-40B4-BE49-F238E27FC236}">
                <a16:creationId xmlns:a16="http://schemas.microsoft.com/office/drawing/2014/main" id="{3907E848-AC4D-4DC2-B756-AA695169E666}"/>
              </a:ext>
            </a:extLst>
          </p:cNvPr>
          <p:cNvPicPr>
            <a:picLocks noChangeAspect="1"/>
          </p:cNvPicPr>
          <p:nvPr/>
        </p:nvPicPr>
        <p:blipFill>
          <a:blip r:embed="rId3"/>
          <a:stretch>
            <a:fillRect/>
          </a:stretch>
        </p:blipFill>
        <p:spPr>
          <a:xfrm>
            <a:off x="6781805" y="1259394"/>
            <a:ext cx="5289259" cy="4339213"/>
          </a:xfrm>
          <a:prstGeom prst="rect">
            <a:avLst/>
          </a:prstGeom>
        </p:spPr>
      </p:pic>
    </p:spTree>
    <p:extLst>
      <p:ext uri="{BB962C8B-B14F-4D97-AF65-F5344CB8AC3E}">
        <p14:creationId xmlns:p14="http://schemas.microsoft.com/office/powerpoint/2010/main" val="10983734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MPLS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53382" y="550172"/>
            <a:ext cx="11457996" cy="2978347"/>
          </a:xfrm>
        </p:spPr>
        <p:txBody>
          <a:bodyPr/>
          <a:lstStyle/>
          <a:p>
            <a:pPr marL="0" indent="0" algn="l"/>
            <a:r>
              <a:rPr lang="en-US" sz="1867" b="1" dirty="0">
                <a:solidFill>
                  <a:srgbClr val="000000"/>
                </a:solidFill>
              </a:rPr>
              <a:t>Multiprotocol Label Switching (MPLS) </a:t>
            </a:r>
            <a:r>
              <a:rPr lang="en-US" sz="1867" dirty="0">
                <a:solidFill>
                  <a:srgbClr val="000000"/>
                </a:solidFill>
              </a:rPr>
              <a:t>is a high-performance service provider WAN routing technology to interconnect clients without regard to access method or payload. </a:t>
            </a:r>
          </a:p>
          <a:p>
            <a:pPr marL="380990" indent="-380990" algn="l">
              <a:buFont typeface="Arial" panose="020B0604020202020204" pitchFamily="34" charset="0"/>
              <a:buChar char="•"/>
            </a:pPr>
            <a:r>
              <a:rPr lang="en-US" sz="1867" dirty="0">
                <a:solidFill>
                  <a:srgbClr val="000000"/>
                </a:solidFill>
              </a:rPr>
              <a:t>MPLS supports a variety of client access methods (e.g., Ethernet, DSL, Cable, Frame Relay).</a:t>
            </a:r>
          </a:p>
          <a:p>
            <a:pPr marL="380990" indent="-380990" algn="l">
              <a:buFont typeface="Arial" panose="020B0604020202020204" pitchFamily="34" charset="0"/>
              <a:buChar char="•"/>
            </a:pPr>
            <a:r>
              <a:rPr lang="en-US" sz="1867" dirty="0">
                <a:solidFill>
                  <a:srgbClr val="000000"/>
                </a:solidFill>
              </a:rPr>
              <a:t>MPLS can encapsulate all types of protocols including IPv4 and IPv6 traffic.</a:t>
            </a:r>
          </a:p>
          <a:p>
            <a:pPr marL="380990" indent="-380990" algn="l">
              <a:buFont typeface="Arial" panose="020B0604020202020204" pitchFamily="34" charset="0"/>
              <a:buChar char="•"/>
            </a:pPr>
            <a:r>
              <a:rPr lang="en-US" sz="1867" dirty="0">
                <a:solidFill>
                  <a:srgbClr val="000000"/>
                </a:solidFill>
              </a:rPr>
              <a:t>An MPLS router can be a customer edge (CE) router, a provider edge (PE) router, or an internal provider (P) router.</a:t>
            </a:r>
          </a:p>
          <a:p>
            <a:pPr marL="380990" indent="-380990" algn="l">
              <a:buFont typeface="Arial" panose="020B0604020202020204" pitchFamily="34" charset="0"/>
              <a:buChar char="•"/>
            </a:pPr>
            <a:r>
              <a:rPr lang="en-US" sz="1867" dirty="0">
                <a:solidFill>
                  <a:srgbClr val="000000"/>
                </a:solidFill>
              </a:rPr>
              <a:t>MPLS routers are label switched routers (LSRs). They attach labels to packets that are then used by other MPLS routers to forward traffic.</a:t>
            </a:r>
          </a:p>
          <a:p>
            <a:pPr marL="380990" indent="-380990" algn="l">
              <a:buFont typeface="Arial" panose="020B0604020202020204" pitchFamily="34" charset="0"/>
              <a:buChar char="•"/>
            </a:pPr>
            <a:r>
              <a:rPr lang="en-US" sz="1867" dirty="0">
                <a:solidFill>
                  <a:srgbClr val="000000"/>
                </a:solidFill>
              </a:rPr>
              <a:t>MPLS also provides services for QoS support, traffic engineering, redundancy, and VPNs.</a:t>
            </a:r>
          </a:p>
        </p:txBody>
      </p:sp>
      <p:pic>
        <p:nvPicPr>
          <p:cNvPr id="2" name="Picture 1">
            <a:extLst>
              <a:ext uri="{FF2B5EF4-FFF2-40B4-BE49-F238E27FC236}">
                <a16:creationId xmlns:a16="http://schemas.microsoft.com/office/drawing/2014/main" id="{C99D89A0-7B09-455C-81C1-A2C0B9E0D2DA}"/>
              </a:ext>
            </a:extLst>
          </p:cNvPr>
          <p:cNvPicPr>
            <a:picLocks noChangeAspect="1"/>
          </p:cNvPicPr>
          <p:nvPr/>
        </p:nvPicPr>
        <p:blipFill>
          <a:blip r:embed="rId3"/>
          <a:stretch>
            <a:fillRect/>
          </a:stretch>
        </p:blipFill>
        <p:spPr>
          <a:xfrm>
            <a:off x="2704524" y="3645944"/>
            <a:ext cx="4904188" cy="1915886"/>
          </a:xfrm>
          <a:prstGeom prst="rect">
            <a:avLst/>
          </a:prstGeom>
        </p:spPr>
      </p:pic>
    </p:spTree>
    <p:extLst>
      <p:ext uri="{BB962C8B-B14F-4D97-AF65-F5344CB8AC3E}">
        <p14:creationId xmlns:p14="http://schemas.microsoft.com/office/powerpoint/2010/main" val="1620310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Internet-Based Connectivity</a:t>
            </a:r>
            <a:br>
              <a:rPr lang="en-US" dirty="0"/>
            </a:br>
            <a:r>
              <a:rPr lang="en-US" sz="3200" dirty="0"/>
              <a:t>Internet-Based Connectivity Options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 y="850093"/>
            <a:ext cx="6950697" cy="5361376"/>
          </a:xfrm>
        </p:spPr>
        <p:txBody>
          <a:bodyPr/>
          <a:lstStyle/>
          <a:p>
            <a:pPr marL="0" indent="0" algn="l"/>
            <a:r>
              <a:rPr lang="en-US" sz="1867" dirty="0">
                <a:solidFill>
                  <a:srgbClr val="000000"/>
                </a:solidFill>
              </a:rPr>
              <a:t>Internet-based broadband connectivity is an alternative to using dedicated WAN options.</a:t>
            </a:r>
          </a:p>
          <a:p>
            <a:pPr marL="0" indent="0" algn="l"/>
            <a:r>
              <a:rPr lang="en-US" sz="1867" dirty="0">
                <a:solidFill>
                  <a:srgbClr val="000000"/>
                </a:solidFill>
              </a:rPr>
              <a:t>Internet-based connectivity can be divided into wired and wireless options.</a:t>
            </a:r>
          </a:p>
          <a:p>
            <a:pPr marL="0" indent="0" algn="l"/>
            <a:r>
              <a:rPr lang="en-US" sz="1867" b="1" dirty="0">
                <a:solidFill>
                  <a:srgbClr val="000000"/>
                </a:solidFill>
              </a:rPr>
              <a:t>Wired Options</a:t>
            </a:r>
          </a:p>
          <a:p>
            <a:pPr marL="380990" indent="-380990" algn="l">
              <a:buFont typeface="Arial" panose="020B0604020202020204" pitchFamily="34" charset="0"/>
              <a:buChar char="•"/>
            </a:pPr>
            <a:r>
              <a:rPr lang="en-US" sz="1867" dirty="0">
                <a:solidFill>
                  <a:srgbClr val="000000"/>
                </a:solidFill>
              </a:rPr>
              <a:t>Wired options use permanent cabling (e.g., copper or fiber) to provide consistent bandwidth, and reduce error rates and latency. Examples: DSL, cable connections, and optical fiber networks.</a:t>
            </a:r>
          </a:p>
          <a:p>
            <a:pPr marL="0" indent="0" algn="l"/>
            <a:r>
              <a:rPr lang="en-US" sz="1867" b="1" dirty="0">
                <a:solidFill>
                  <a:srgbClr val="000000"/>
                </a:solidFill>
              </a:rPr>
              <a:t>Wireless Options</a:t>
            </a:r>
          </a:p>
          <a:p>
            <a:pPr marL="380990" indent="-380990" algn="l">
              <a:buFont typeface="Arial" panose="020B0604020202020204" pitchFamily="34" charset="0"/>
              <a:buChar char="•"/>
            </a:pPr>
            <a:r>
              <a:rPr lang="en-US" sz="1867" dirty="0">
                <a:solidFill>
                  <a:srgbClr val="000000"/>
                </a:solidFill>
              </a:rPr>
              <a:t>Wireless options are less expensive to implement compared to other WAN connectivity options because they use radio waves instead of wired media to transmit data. Examples: cellular 3G/4G/5G or satellite internet services.</a:t>
            </a:r>
          </a:p>
          <a:p>
            <a:pPr marL="380990" indent="-380990" algn="l">
              <a:buFont typeface="Arial" panose="020B0604020202020204" pitchFamily="34" charset="0"/>
              <a:buChar char="•"/>
            </a:pPr>
            <a:r>
              <a:rPr lang="en-US" sz="1867" dirty="0">
                <a:solidFill>
                  <a:srgbClr val="000000"/>
                </a:solidFill>
              </a:rPr>
              <a:t>Wireless signals can be negatively affected by factors such as distance from radio towers, interference from other sources and weather.</a:t>
            </a:r>
          </a:p>
        </p:txBody>
      </p:sp>
      <p:pic>
        <p:nvPicPr>
          <p:cNvPr id="5" name="Picture 4">
            <a:extLst>
              <a:ext uri="{FF2B5EF4-FFF2-40B4-BE49-F238E27FC236}">
                <a16:creationId xmlns:a16="http://schemas.microsoft.com/office/drawing/2014/main" id="{93B89D7F-7669-4348-9232-D6267E2163C5}"/>
              </a:ext>
            </a:extLst>
          </p:cNvPr>
          <p:cNvPicPr>
            <a:picLocks noChangeAspect="1"/>
          </p:cNvPicPr>
          <p:nvPr/>
        </p:nvPicPr>
        <p:blipFill>
          <a:blip r:embed="rId3"/>
          <a:stretch>
            <a:fillRect/>
          </a:stretch>
        </p:blipFill>
        <p:spPr>
          <a:xfrm>
            <a:off x="6960192" y="1421914"/>
            <a:ext cx="5231808" cy="3722844"/>
          </a:xfrm>
          <a:prstGeom prst="rect">
            <a:avLst/>
          </a:prstGeom>
        </p:spPr>
      </p:pic>
    </p:spTree>
    <p:extLst>
      <p:ext uri="{BB962C8B-B14F-4D97-AF65-F5344CB8AC3E}">
        <p14:creationId xmlns:p14="http://schemas.microsoft.com/office/powerpoint/2010/main" val="1795121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DSL Technology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38813" y="975784"/>
            <a:ext cx="5857188" cy="5361376"/>
          </a:xfrm>
        </p:spPr>
        <p:txBody>
          <a:bodyPr/>
          <a:lstStyle/>
          <a:p>
            <a:pPr marL="0" indent="0" algn="l"/>
            <a:r>
              <a:rPr lang="en-US" sz="2133" dirty="0">
                <a:solidFill>
                  <a:srgbClr val="000000"/>
                </a:solidFill>
              </a:rPr>
              <a:t>Digital Subscriber Line (DSL) is a high-speed, always-on, connection technology that uses existing twisted-pair telephone lines to provide IP services to users.</a:t>
            </a:r>
          </a:p>
          <a:p>
            <a:pPr marL="0" indent="0" algn="l"/>
            <a:endParaRPr lang="en-US" sz="2133" dirty="0">
              <a:solidFill>
                <a:srgbClr val="000000"/>
              </a:solidFill>
            </a:endParaRPr>
          </a:p>
          <a:p>
            <a:pPr marL="0" indent="0" algn="l"/>
            <a:r>
              <a:rPr lang="en-US" sz="2133" dirty="0">
                <a:solidFill>
                  <a:srgbClr val="000000"/>
                </a:solidFill>
              </a:rPr>
              <a:t>DSL are categorized as either Asymmetric DSL (ADSL) or Symmetric DSL (SDSL). </a:t>
            </a:r>
          </a:p>
          <a:p>
            <a:pPr marL="380990" indent="-380990" algn="l">
              <a:buFont typeface="Arial" panose="020B0604020202020204" pitchFamily="34" charset="0"/>
              <a:buChar char="•"/>
            </a:pPr>
            <a:r>
              <a:rPr lang="en-US" sz="1867" dirty="0">
                <a:solidFill>
                  <a:srgbClr val="000000"/>
                </a:solidFill>
              </a:rPr>
              <a:t>ADSL and ADSL2+ provide higher downstream bandwidth to the user than upload bandwidth.</a:t>
            </a:r>
          </a:p>
          <a:p>
            <a:pPr marL="380990" indent="-380990" algn="l">
              <a:buFont typeface="Arial" panose="020B0604020202020204" pitchFamily="34" charset="0"/>
              <a:buChar char="•"/>
            </a:pPr>
            <a:r>
              <a:rPr lang="en-US" sz="1867" dirty="0">
                <a:solidFill>
                  <a:srgbClr val="000000"/>
                </a:solidFill>
              </a:rPr>
              <a:t>SDSL provides the same capacity in both directions.</a:t>
            </a:r>
          </a:p>
          <a:p>
            <a:pPr marL="0" indent="0" algn="l"/>
            <a:endParaRPr lang="en-US" sz="1867" dirty="0">
              <a:solidFill>
                <a:srgbClr val="000000"/>
              </a:solidFill>
            </a:endParaRPr>
          </a:p>
          <a:p>
            <a:pPr marL="0" indent="0" algn="l"/>
            <a:r>
              <a:rPr lang="en-US" sz="2133" dirty="0">
                <a:solidFill>
                  <a:srgbClr val="000000"/>
                </a:solidFill>
              </a:rPr>
              <a:t>DSL transfer rates are dependent on the actual length of the local loop, and the type and condition of the cabling.</a:t>
            </a:r>
          </a:p>
        </p:txBody>
      </p:sp>
      <p:pic>
        <p:nvPicPr>
          <p:cNvPr id="2" name="Picture 1">
            <a:extLst>
              <a:ext uri="{FF2B5EF4-FFF2-40B4-BE49-F238E27FC236}">
                <a16:creationId xmlns:a16="http://schemas.microsoft.com/office/drawing/2014/main" id="{83C4A143-2948-4D50-A292-E7AF3FD8E5C3}"/>
              </a:ext>
            </a:extLst>
          </p:cNvPr>
          <p:cNvPicPr>
            <a:picLocks noChangeAspect="1"/>
          </p:cNvPicPr>
          <p:nvPr/>
        </p:nvPicPr>
        <p:blipFill>
          <a:blip r:embed="rId3"/>
          <a:stretch>
            <a:fillRect/>
          </a:stretch>
        </p:blipFill>
        <p:spPr>
          <a:xfrm>
            <a:off x="6363957" y="2142698"/>
            <a:ext cx="5461145" cy="2572605"/>
          </a:xfrm>
          <a:prstGeom prst="rect">
            <a:avLst/>
          </a:prstGeom>
        </p:spPr>
      </p:pic>
    </p:spTree>
    <p:extLst>
      <p:ext uri="{BB962C8B-B14F-4D97-AF65-F5344CB8AC3E}">
        <p14:creationId xmlns:p14="http://schemas.microsoft.com/office/powerpoint/2010/main" val="21864455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DSL Connections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847048"/>
            <a:ext cx="10551357" cy="3208341"/>
          </a:xfrm>
        </p:spPr>
        <p:txBody>
          <a:bodyPr/>
          <a:lstStyle/>
          <a:p>
            <a:pPr marL="0" indent="0" algn="l"/>
            <a:r>
              <a:rPr lang="en-US" sz="2133" dirty="0">
                <a:solidFill>
                  <a:srgbClr val="000000"/>
                </a:solidFill>
              </a:rPr>
              <a:t>Service providers deploy DSL connections in the local loop. The connection is set up between the DSL modem and the DSL access multiplexer (DSLAM).</a:t>
            </a:r>
          </a:p>
          <a:p>
            <a:pPr marL="380990" indent="-380990" algn="l">
              <a:buFont typeface="Arial" panose="020B0604020202020204" pitchFamily="34" charset="0"/>
              <a:buChar char="•"/>
            </a:pPr>
            <a:r>
              <a:rPr lang="en-US" sz="2133" dirty="0">
                <a:solidFill>
                  <a:srgbClr val="000000"/>
                </a:solidFill>
              </a:rPr>
              <a:t>The DSL modem converts the Ethernet signals from the teleworker device to a DSL signal, which is transmitted to a DSL access multiplexer (DSLAM) at the provider location.</a:t>
            </a:r>
          </a:p>
          <a:p>
            <a:pPr marL="380990" indent="-380990" algn="l">
              <a:buFont typeface="Arial" panose="020B0604020202020204" pitchFamily="34" charset="0"/>
              <a:buChar char="•"/>
            </a:pPr>
            <a:r>
              <a:rPr lang="en-US" sz="2133" dirty="0">
                <a:solidFill>
                  <a:srgbClr val="000000"/>
                </a:solidFill>
              </a:rPr>
              <a:t>A DSLAM is located at the Central Office (CO) of the provider and concentrates connections from multiple DSL subscribers.</a:t>
            </a:r>
          </a:p>
          <a:p>
            <a:pPr marL="380990" indent="-380990" algn="l">
              <a:buFont typeface="Arial" panose="020B0604020202020204" pitchFamily="34" charset="0"/>
              <a:buChar char="•"/>
            </a:pPr>
            <a:r>
              <a:rPr lang="en-US" sz="2133" dirty="0">
                <a:solidFill>
                  <a:srgbClr val="000000"/>
                </a:solidFill>
              </a:rPr>
              <a:t>DSL is not a shared medium. Each user has a separate direct connection to the DSLAM. Adding users does not impede performance.</a:t>
            </a:r>
          </a:p>
          <a:p>
            <a:pPr marL="0" indent="0" algn="l"/>
            <a:endParaRPr lang="en-US" sz="2133" dirty="0">
              <a:solidFill>
                <a:srgbClr val="000000"/>
              </a:solidFill>
            </a:endParaRPr>
          </a:p>
        </p:txBody>
      </p:sp>
      <p:pic>
        <p:nvPicPr>
          <p:cNvPr id="5" name="Picture 4">
            <a:extLst>
              <a:ext uri="{FF2B5EF4-FFF2-40B4-BE49-F238E27FC236}">
                <a16:creationId xmlns:a16="http://schemas.microsoft.com/office/drawing/2014/main" id="{6C4153FB-EA3C-4DDD-9A09-54291D2E696F}"/>
              </a:ext>
            </a:extLst>
          </p:cNvPr>
          <p:cNvPicPr>
            <a:picLocks noChangeAspect="1"/>
          </p:cNvPicPr>
          <p:nvPr/>
        </p:nvPicPr>
        <p:blipFill>
          <a:blip r:embed="rId3"/>
          <a:stretch>
            <a:fillRect/>
          </a:stretch>
        </p:blipFill>
        <p:spPr>
          <a:xfrm>
            <a:off x="2786592" y="3972024"/>
            <a:ext cx="6618815" cy="1609981"/>
          </a:xfrm>
          <a:prstGeom prst="rect">
            <a:avLst/>
          </a:prstGeom>
        </p:spPr>
      </p:pic>
    </p:spTree>
    <p:extLst>
      <p:ext uri="{BB962C8B-B14F-4D97-AF65-F5344CB8AC3E}">
        <p14:creationId xmlns:p14="http://schemas.microsoft.com/office/powerpoint/2010/main" val="3138478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DSL and PPP</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27348" y="861387"/>
            <a:ext cx="11337303" cy="3460085"/>
          </a:xfrm>
        </p:spPr>
        <p:txBody>
          <a:bodyPr/>
          <a:lstStyle/>
          <a:p>
            <a:pPr marL="0" indent="0" algn="l"/>
            <a:r>
              <a:rPr lang="en-US" sz="2133" dirty="0">
                <a:solidFill>
                  <a:srgbClr val="000000"/>
                </a:solidFill>
              </a:rPr>
              <a:t>ISPs use PPP as the Layer 2 protocol for broadband DSL connections.</a:t>
            </a:r>
          </a:p>
          <a:p>
            <a:pPr marL="380990" indent="-380990" algn="l">
              <a:buFont typeface="Arial" panose="020B0604020202020204" pitchFamily="34" charset="0"/>
              <a:buChar char="•"/>
            </a:pPr>
            <a:r>
              <a:rPr lang="en-US" sz="2133" dirty="0">
                <a:solidFill>
                  <a:srgbClr val="000000"/>
                </a:solidFill>
              </a:rPr>
              <a:t>PPP can be used to authenticate the subscriber.</a:t>
            </a:r>
          </a:p>
          <a:p>
            <a:pPr marL="380990" indent="-380990" algn="l">
              <a:buFont typeface="Arial" panose="020B0604020202020204" pitchFamily="34" charset="0"/>
              <a:buChar char="•"/>
            </a:pPr>
            <a:r>
              <a:rPr lang="en-US" sz="2133" dirty="0">
                <a:solidFill>
                  <a:srgbClr val="000000"/>
                </a:solidFill>
              </a:rPr>
              <a:t>PPP can assign a public IPv4 address to the subscriber.</a:t>
            </a:r>
          </a:p>
          <a:p>
            <a:pPr marL="380990" indent="-380990" algn="l">
              <a:buFont typeface="Arial" panose="020B0604020202020204" pitchFamily="34" charset="0"/>
              <a:buChar char="•"/>
            </a:pPr>
            <a:r>
              <a:rPr lang="en-US" sz="2133" dirty="0">
                <a:solidFill>
                  <a:srgbClr val="000000"/>
                </a:solidFill>
              </a:rPr>
              <a:t>PPP provides link-quality management features.</a:t>
            </a:r>
          </a:p>
          <a:p>
            <a:pPr marL="0" indent="0" algn="l"/>
            <a:r>
              <a:rPr lang="en-US" sz="2133" dirty="0">
                <a:solidFill>
                  <a:srgbClr val="000000"/>
                </a:solidFill>
              </a:rPr>
              <a:t>There are two ways PPP over Ethernet (</a:t>
            </a:r>
            <a:r>
              <a:rPr lang="en-US" sz="2133" dirty="0" err="1">
                <a:solidFill>
                  <a:srgbClr val="000000"/>
                </a:solidFill>
              </a:rPr>
              <a:t>PPPoE</a:t>
            </a:r>
            <a:r>
              <a:rPr lang="en-US" sz="2133" dirty="0">
                <a:solidFill>
                  <a:srgbClr val="000000"/>
                </a:solidFill>
              </a:rPr>
              <a:t>) can be deployed:</a:t>
            </a:r>
          </a:p>
          <a:p>
            <a:pPr marL="380990" indent="-380990" algn="l">
              <a:buFont typeface="Arial" panose="020B0604020202020204" pitchFamily="34" charset="0"/>
              <a:buChar char="•"/>
            </a:pPr>
            <a:r>
              <a:rPr lang="en-US" sz="2133" b="1" dirty="0">
                <a:solidFill>
                  <a:srgbClr val="000000"/>
                </a:solidFill>
              </a:rPr>
              <a:t>Host with </a:t>
            </a:r>
            <a:r>
              <a:rPr lang="en-US" sz="2133" b="1" dirty="0" err="1">
                <a:solidFill>
                  <a:srgbClr val="000000"/>
                </a:solidFill>
              </a:rPr>
              <a:t>PPoE</a:t>
            </a:r>
            <a:r>
              <a:rPr lang="en-US" sz="2133" b="1" dirty="0">
                <a:solidFill>
                  <a:srgbClr val="000000"/>
                </a:solidFill>
              </a:rPr>
              <a:t> Client </a:t>
            </a:r>
            <a:r>
              <a:rPr lang="en-US" sz="2133" dirty="0">
                <a:solidFill>
                  <a:srgbClr val="000000"/>
                </a:solidFill>
              </a:rPr>
              <a:t>- The </a:t>
            </a:r>
            <a:r>
              <a:rPr lang="en-US" sz="2133" dirty="0" err="1">
                <a:solidFill>
                  <a:srgbClr val="000000"/>
                </a:solidFill>
              </a:rPr>
              <a:t>PPPoE</a:t>
            </a:r>
            <a:r>
              <a:rPr lang="en-US" sz="2133" dirty="0">
                <a:solidFill>
                  <a:srgbClr val="000000"/>
                </a:solidFill>
              </a:rPr>
              <a:t> client software communicates with the DSL modem using </a:t>
            </a:r>
            <a:r>
              <a:rPr lang="en-US" sz="2133" dirty="0" err="1">
                <a:solidFill>
                  <a:srgbClr val="000000"/>
                </a:solidFill>
              </a:rPr>
              <a:t>PPPoE</a:t>
            </a:r>
            <a:r>
              <a:rPr lang="en-US" sz="2133" dirty="0">
                <a:solidFill>
                  <a:srgbClr val="000000"/>
                </a:solidFill>
              </a:rPr>
              <a:t> and the modem communicates with the ISP using PPP.</a:t>
            </a:r>
          </a:p>
          <a:p>
            <a:pPr marL="380990" indent="-380990" algn="l">
              <a:buFont typeface="Arial" panose="020B0604020202020204" pitchFamily="34" charset="0"/>
              <a:buChar char="•"/>
            </a:pPr>
            <a:r>
              <a:rPr lang="en-US" sz="2133" b="1" dirty="0">
                <a:solidFill>
                  <a:srgbClr val="000000"/>
                </a:solidFill>
              </a:rPr>
              <a:t>Router </a:t>
            </a:r>
            <a:r>
              <a:rPr lang="en-US" sz="2133" b="1" dirty="0" err="1">
                <a:solidFill>
                  <a:srgbClr val="000000"/>
                </a:solidFill>
              </a:rPr>
              <a:t>PPPoE</a:t>
            </a:r>
            <a:r>
              <a:rPr lang="en-US" sz="2133" b="1" dirty="0">
                <a:solidFill>
                  <a:srgbClr val="000000"/>
                </a:solidFill>
              </a:rPr>
              <a:t> Client - </a:t>
            </a:r>
            <a:r>
              <a:rPr lang="en-US" sz="2133" dirty="0">
                <a:solidFill>
                  <a:srgbClr val="000000"/>
                </a:solidFill>
              </a:rPr>
              <a:t>The router is the </a:t>
            </a:r>
            <a:r>
              <a:rPr lang="en-US" sz="2133" dirty="0" err="1">
                <a:solidFill>
                  <a:srgbClr val="000000"/>
                </a:solidFill>
              </a:rPr>
              <a:t>PPPoE</a:t>
            </a:r>
            <a:r>
              <a:rPr lang="en-US" sz="2133" dirty="0">
                <a:solidFill>
                  <a:srgbClr val="000000"/>
                </a:solidFill>
              </a:rPr>
              <a:t> client and obtains its configuration from the provider. </a:t>
            </a:r>
          </a:p>
        </p:txBody>
      </p:sp>
      <p:pic>
        <p:nvPicPr>
          <p:cNvPr id="2" name="Picture 1">
            <a:extLst>
              <a:ext uri="{FF2B5EF4-FFF2-40B4-BE49-F238E27FC236}">
                <a16:creationId xmlns:a16="http://schemas.microsoft.com/office/drawing/2014/main" id="{18771F76-96A0-4018-AD36-657403BDDEE4}"/>
              </a:ext>
            </a:extLst>
          </p:cNvPr>
          <p:cNvPicPr>
            <a:picLocks noChangeAspect="1"/>
          </p:cNvPicPr>
          <p:nvPr/>
        </p:nvPicPr>
        <p:blipFill>
          <a:blip r:embed="rId3"/>
          <a:stretch>
            <a:fillRect/>
          </a:stretch>
        </p:blipFill>
        <p:spPr>
          <a:xfrm>
            <a:off x="620127" y="4178502"/>
            <a:ext cx="4556975" cy="1468156"/>
          </a:xfrm>
          <a:prstGeom prst="rect">
            <a:avLst/>
          </a:prstGeom>
        </p:spPr>
      </p:pic>
      <p:pic>
        <p:nvPicPr>
          <p:cNvPr id="6" name="Picture 5">
            <a:extLst>
              <a:ext uri="{FF2B5EF4-FFF2-40B4-BE49-F238E27FC236}">
                <a16:creationId xmlns:a16="http://schemas.microsoft.com/office/drawing/2014/main" id="{6A2C996F-A336-476C-A5F1-7CAAC3790117}"/>
              </a:ext>
            </a:extLst>
          </p:cNvPr>
          <p:cNvPicPr>
            <a:picLocks noChangeAspect="1"/>
          </p:cNvPicPr>
          <p:nvPr/>
        </p:nvPicPr>
        <p:blipFill>
          <a:blip r:embed="rId4"/>
          <a:stretch>
            <a:fillRect/>
          </a:stretch>
        </p:blipFill>
        <p:spPr>
          <a:xfrm>
            <a:off x="5515520" y="4086865"/>
            <a:ext cx="5910713" cy="1559793"/>
          </a:xfrm>
          <a:prstGeom prst="rect">
            <a:avLst/>
          </a:prstGeom>
        </p:spPr>
      </p:pic>
    </p:spTree>
    <p:extLst>
      <p:ext uri="{BB962C8B-B14F-4D97-AF65-F5344CB8AC3E}">
        <p14:creationId xmlns:p14="http://schemas.microsoft.com/office/powerpoint/2010/main" val="2961471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A63708-44D1-4164-B85A-555643D303EA}"/>
              </a:ext>
            </a:extLst>
          </p:cNvPr>
          <p:cNvPicPr>
            <a:picLocks noChangeAspect="1"/>
          </p:cNvPicPr>
          <p:nvPr/>
        </p:nvPicPr>
        <p:blipFill>
          <a:blip r:embed="rId3"/>
          <a:stretch>
            <a:fillRect/>
          </a:stretch>
        </p:blipFill>
        <p:spPr>
          <a:xfrm>
            <a:off x="2757552" y="3659466"/>
            <a:ext cx="6485641" cy="176111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Cable Technology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3462" y="884121"/>
            <a:ext cx="11613823" cy="3079423"/>
          </a:xfrm>
        </p:spPr>
        <p:txBody>
          <a:bodyPr/>
          <a:lstStyle/>
          <a:p>
            <a:pPr marL="0" indent="0" algn="l"/>
            <a:r>
              <a:rPr lang="en-US" sz="2133" dirty="0">
                <a:solidFill>
                  <a:srgbClr val="000000"/>
                </a:solidFill>
              </a:rPr>
              <a:t>Cable technology is a high-speed always-on connection technology that uses a coaxial cable from the cable company to provide IP services to users.</a:t>
            </a:r>
          </a:p>
          <a:p>
            <a:pPr marL="0" indent="0" algn="l"/>
            <a:r>
              <a:rPr lang="en-US" sz="2133" dirty="0">
                <a:solidFill>
                  <a:srgbClr val="000000"/>
                </a:solidFill>
              </a:rPr>
              <a:t>The Data over Cable Service Interface Specification (DOCSIS) is the international standard for adding high-bandwidth data to an existing cable system.</a:t>
            </a:r>
          </a:p>
          <a:p>
            <a:pPr marL="380990" indent="-380990" algn="l">
              <a:buFont typeface="Arial" panose="020B0604020202020204" pitchFamily="34" charset="0"/>
              <a:buChar char="•"/>
            </a:pPr>
            <a:r>
              <a:rPr lang="en-US" sz="1867" dirty="0">
                <a:solidFill>
                  <a:srgbClr val="000000"/>
                </a:solidFill>
              </a:rPr>
              <a:t>The optical node converts RF signals to light pulses over fiber-optic cable. </a:t>
            </a:r>
          </a:p>
          <a:p>
            <a:pPr marL="380990" indent="-380990" algn="l">
              <a:buFont typeface="Arial" panose="020B0604020202020204" pitchFamily="34" charset="0"/>
              <a:buChar char="•"/>
            </a:pPr>
            <a:r>
              <a:rPr lang="en-US" sz="1867" dirty="0">
                <a:solidFill>
                  <a:srgbClr val="000000"/>
                </a:solidFill>
              </a:rPr>
              <a:t>The fiber media enables the signals to travel over long distances to the provider headend where a Cable Modem Termination System (CMTS) is located.</a:t>
            </a:r>
          </a:p>
          <a:p>
            <a:pPr marL="380990" indent="-380990" algn="l">
              <a:buFont typeface="Arial" panose="020B0604020202020204" pitchFamily="34" charset="0"/>
              <a:buChar char="•"/>
            </a:pPr>
            <a:r>
              <a:rPr lang="en-US" sz="1867" dirty="0">
                <a:solidFill>
                  <a:srgbClr val="000000"/>
                </a:solidFill>
              </a:rPr>
              <a:t>The headend contains the databases needed to provide internet access while the CMTS is responsible for communicating with the cable modems.</a:t>
            </a:r>
          </a:p>
          <a:p>
            <a:pPr marL="0" indent="0" algn="l"/>
            <a:endParaRPr lang="en-US" sz="2133" dirty="0">
              <a:solidFill>
                <a:srgbClr val="000000"/>
              </a:solidFill>
            </a:endParaRPr>
          </a:p>
        </p:txBody>
      </p:sp>
      <p:sp>
        <p:nvSpPr>
          <p:cNvPr id="7" name="Rectangle 6">
            <a:extLst>
              <a:ext uri="{FF2B5EF4-FFF2-40B4-BE49-F238E27FC236}">
                <a16:creationId xmlns:a16="http://schemas.microsoft.com/office/drawing/2014/main" id="{73802D1E-D89C-43F6-A81E-061DC8778E9D}"/>
              </a:ext>
            </a:extLst>
          </p:cNvPr>
          <p:cNvSpPr/>
          <p:nvPr/>
        </p:nvSpPr>
        <p:spPr>
          <a:xfrm>
            <a:off x="289088" y="5261531"/>
            <a:ext cx="11613823" cy="318100"/>
          </a:xfrm>
          <a:prstGeom prst="rect">
            <a:avLst/>
          </a:prstGeom>
        </p:spPr>
        <p:txBody>
          <a:bodyPr wrap="square">
            <a:spAutoFit/>
          </a:bodyPr>
          <a:lstStyle/>
          <a:p>
            <a:r>
              <a:rPr lang="en-US" sz="1467" b="1" dirty="0">
                <a:solidFill>
                  <a:srgbClr val="000000"/>
                </a:solidFill>
              </a:rPr>
              <a:t>Note</a:t>
            </a:r>
            <a:r>
              <a:rPr lang="en-US" sz="1467" dirty="0">
                <a:solidFill>
                  <a:srgbClr val="000000"/>
                </a:solidFill>
              </a:rPr>
              <a:t>: All the local subscribers share the same cable bandwidth. As more users join the service, available bandwidth may drop below the expected rate.</a:t>
            </a:r>
          </a:p>
        </p:txBody>
      </p:sp>
    </p:spTree>
    <p:extLst>
      <p:ext uri="{BB962C8B-B14F-4D97-AF65-F5344CB8AC3E}">
        <p14:creationId xmlns:p14="http://schemas.microsoft.com/office/powerpoint/2010/main" val="3770965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Optical Fiber</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0" y="1140558"/>
            <a:ext cx="10551357" cy="3495081"/>
          </a:xfrm>
        </p:spPr>
        <p:txBody>
          <a:bodyPr/>
          <a:lstStyle/>
          <a:p>
            <a:pPr marL="0" indent="0" algn="l"/>
            <a:r>
              <a:rPr lang="en-US" sz="2400" dirty="0">
                <a:solidFill>
                  <a:srgbClr val="000000"/>
                </a:solidFill>
              </a:rPr>
              <a:t>Many municipalities, cities, and providers install fiber-optic cable to the user location. This is commonly referred to as Fiber to the x (</a:t>
            </a:r>
            <a:r>
              <a:rPr lang="en-US" sz="2400" dirty="0" err="1">
                <a:solidFill>
                  <a:srgbClr val="000000"/>
                </a:solidFill>
              </a:rPr>
              <a:t>FTTx</a:t>
            </a:r>
            <a:r>
              <a:rPr lang="en-US" sz="2400" dirty="0">
                <a:solidFill>
                  <a:srgbClr val="000000"/>
                </a:solidFill>
              </a:rPr>
              <a:t>) and includes the following:</a:t>
            </a:r>
          </a:p>
          <a:p>
            <a:pPr marL="380990" indent="-380990" algn="l">
              <a:buFont typeface="Arial" panose="020B0604020202020204" pitchFamily="34" charset="0"/>
              <a:buChar char="•"/>
            </a:pPr>
            <a:r>
              <a:rPr lang="en-US" sz="2133" b="1" dirty="0">
                <a:solidFill>
                  <a:srgbClr val="000000"/>
                </a:solidFill>
              </a:rPr>
              <a:t>Fiber to the Home (FTTH)</a:t>
            </a:r>
            <a:r>
              <a:rPr lang="en-US" sz="2133" dirty="0">
                <a:solidFill>
                  <a:srgbClr val="000000"/>
                </a:solidFill>
              </a:rPr>
              <a:t> - Fiber reaches the boundary of the residence. </a:t>
            </a:r>
          </a:p>
          <a:p>
            <a:pPr marL="380990" indent="-380990" algn="l">
              <a:buFont typeface="Arial" panose="020B0604020202020204" pitchFamily="34" charset="0"/>
              <a:buChar char="•"/>
            </a:pPr>
            <a:r>
              <a:rPr lang="en-US" sz="2133" b="1" dirty="0">
                <a:solidFill>
                  <a:srgbClr val="000000"/>
                </a:solidFill>
              </a:rPr>
              <a:t>Fiber to the Building (FTTB)</a:t>
            </a:r>
            <a:r>
              <a:rPr lang="en-US" sz="2133" dirty="0">
                <a:solidFill>
                  <a:srgbClr val="000000"/>
                </a:solidFill>
              </a:rPr>
              <a:t> - Fiber reaches the boundary of the building with the final connection to the individual living space being made via alternative means.</a:t>
            </a:r>
          </a:p>
          <a:p>
            <a:pPr marL="380990" indent="-380990" algn="l">
              <a:buFont typeface="Arial" panose="020B0604020202020204" pitchFamily="34" charset="0"/>
              <a:buChar char="•"/>
            </a:pPr>
            <a:r>
              <a:rPr lang="en-US" sz="2133" b="1" dirty="0">
                <a:solidFill>
                  <a:srgbClr val="000000"/>
                </a:solidFill>
              </a:rPr>
              <a:t>Fiber to the Node/Neighborhood (FTTN)</a:t>
            </a:r>
            <a:r>
              <a:rPr lang="en-US" sz="2133" dirty="0">
                <a:solidFill>
                  <a:srgbClr val="000000"/>
                </a:solidFill>
              </a:rPr>
              <a:t> – Optical cabling reaches an optical node that converts optical signals to a format acceptable for twisted pair or coaxial cable to the premise.</a:t>
            </a:r>
          </a:p>
          <a:p>
            <a:pPr marL="0" indent="0" algn="l"/>
            <a:endParaRPr lang="en-US" sz="2133" dirty="0">
              <a:solidFill>
                <a:srgbClr val="000000"/>
              </a:solidFill>
            </a:endParaRPr>
          </a:p>
        </p:txBody>
      </p:sp>
      <p:sp>
        <p:nvSpPr>
          <p:cNvPr id="2" name="Rectangle 1">
            <a:extLst>
              <a:ext uri="{FF2B5EF4-FFF2-40B4-BE49-F238E27FC236}">
                <a16:creationId xmlns:a16="http://schemas.microsoft.com/office/drawing/2014/main" id="{E7D1481B-12CA-40C0-BE3C-C6A0EA5197C0}"/>
              </a:ext>
            </a:extLst>
          </p:cNvPr>
          <p:cNvSpPr/>
          <p:nvPr/>
        </p:nvSpPr>
        <p:spPr>
          <a:xfrm>
            <a:off x="824113" y="5307073"/>
            <a:ext cx="10055052" cy="379656"/>
          </a:xfrm>
          <a:prstGeom prst="rect">
            <a:avLst/>
          </a:prstGeom>
        </p:spPr>
        <p:txBody>
          <a:bodyPr wrap="square">
            <a:spAutoFit/>
          </a:bodyPr>
          <a:lstStyle/>
          <a:p>
            <a:r>
              <a:rPr lang="en-US" sz="1867" b="1" dirty="0">
                <a:solidFill>
                  <a:srgbClr val="000000"/>
                </a:solidFill>
              </a:rPr>
              <a:t>Note</a:t>
            </a:r>
            <a:r>
              <a:rPr lang="en-US" sz="1867" dirty="0">
                <a:solidFill>
                  <a:srgbClr val="000000"/>
                </a:solidFill>
              </a:rPr>
              <a:t>: </a:t>
            </a:r>
            <a:r>
              <a:rPr lang="en-US" sz="1867" dirty="0" err="1">
                <a:solidFill>
                  <a:srgbClr val="000000"/>
                </a:solidFill>
              </a:rPr>
              <a:t>FTTx</a:t>
            </a:r>
            <a:r>
              <a:rPr lang="en-US" sz="1867" dirty="0">
                <a:solidFill>
                  <a:srgbClr val="000000"/>
                </a:solidFill>
              </a:rPr>
              <a:t> can deliver the highest bandwidth of all broadband options</a:t>
            </a:r>
            <a:r>
              <a:rPr lang="en-US" sz="1467" dirty="0">
                <a:solidFill>
                  <a:srgbClr val="000000"/>
                </a:solidFill>
              </a:rPr>
              <a:t>.</a:t>
            </a:r>
          </a:p>
        </p:txBody>
      </p:sp>
    </p:spTree>
    <p:extLst>
      <p:ext uri="{BB962C8B-B14F-4D97-AF65-F5344CB8AC3E}">
        <p14:creationId xmlns:p14="http://schemas.microsoft.com/office/powerpoint/2010/main" val="3288329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Wireless Internet-Based Broadband</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75967" y="829559"/>
            <a:ext cx="11127317" cy="5191027"/>
          </a:xfrm>
        </p:spPr>
        <p:txBody>
          <a:bodyPr/>
          <a:lstStyle/>
          <a:p>
            <a:pPr marL="0" indent="0" algn="l"/>
            <a:r>
              <a:rPr lang="en-US" sz="2133" dirty="0">
                <a:solidFill>
                  <a:srgbClr val="000000"/>
                </a:solidFill>
              </a:rPr>
              <a:t>Wireless technology uses the unlicensed radio spectrum to send and receive data.</a:t>
            </a:r>
          </a:p>
          <a:p>
            <a:pPr marL="380990" indent="-380990" algn="l">
              <a:buFont typeface="Arial" panose="020B0604020202020204" pitchFamily="34" charset="0"/>
              <a:buChar char="•"/>
            </a:pPr>
            <a:r>
              <a:rPr lang="en-US" sz="2133" b="1" dirty="0">
                <a:solidFill>
                  <a:srgbClr val="000000"/>
                </a:solidFill>
              </a:rPr>
              <a:t>Municipal Wi-Fi </a:t>
            </a:r>
            <a:r>
              <a:rPr lang="en-US" sz="2133" dirty="0">
                <a:solidFill>
                  <a:srgbClr val="000000"/>
                </a:solidFill>
              </a:rPr>
              <a:t>-  Municipal wireless networks are available in many cities providing high-speed internet access for free, or for substantially less than the price of other broadband services.</a:t>
            </a:r>
          </a:p>
          <a:p>
            <a:pPr marL="380990" indent="-380990" algn="l">
              <a:buFont typeface="Arial" panose="020B0604020202020204" pitchFamily="34" charset="0"/>
              <a:buChar char="•"/>
            </a:pPr>
            <a:r>
              <a:rPr lang="en-US" sz="2133" b="1" dirty="0">
                <a:solidFill>
                  <a:srgbClr val="000000"/>
                </a:solidFill>
              </a:rPr>
              <a:t>Cellular</a:t>
            </a:r>
            <a:r>
              <a:rPr lang="en-US" sz="2133" dirty="0">
                <a:solidFill>
                  <a:srgbClr val="000000"/>
                </a:solidFill>
              </a:rPr>
              <a:t> – Increasingly used to connect devices to the internet using radio waves to communicate through a nearby mobile phone tower. 3G/4G/5G and Long-Term Evolution (LTE) are cellular technologies.</a:t>
            </a:r>
          </a:p>
          <a:p>
            <a:pPr marL="380990" indent="-380990" algn="l">
              <a:buFont typeface="Arial" panose="020B0604020202020204" pitchFamily="34" charset="0"/>
              <a:buChar char="•"/>
            </a:pPr>
            <a:r>
              <a:rPr lang="en-US" sz="2133" b="1" dirty="0">
                <a:solidFill>
                  <a:srgbClr val="000000"/>
                </a:solidFill>
              </a:rPr>
              <a:t>Satellite Internet </a:t>
            </a:r>
            <a:r>
              <a:rPr lang="en-US" sz="2133" dirty="0">
                <a:solidFill>
                  <a:srgbClr val="000000"/>
                </a:solidFill>
              </a:rPr>
              <a:t>- Typically used by rural users or in remote locations where cable and DSL are not available. A router connects to a satellite dish which is pointed to a service provider satellite in Geosynchronous orbit. Trees and heavy rains can impact the satellite signal.</a:t>
            </a:r>
          </a:p>
          <a:p>
            <a:pPr marL="380990" indent="-380990" algn="l">
              <a:buFont typeface="Arial" panose="020B0604020202020204" pitchFamily="34" charset="0"/>
              <a:buChar char="•"/>
            </a:pPr>
            <a:r>
              <a:rPr lang="en-US" sz="2133" b="1" dirty="0">
                <a:solidFill>
                  <a:srgbClr val="000000"/>
                </a:solidFill>
              </a:rPr>
              <a:t>WiMAX</a:t>
            </a:r>
            <a:r>
              <a:rPr lang="en-US" sz="2133" dirty="0">
                <a:solidFill>
                  <a:srgbClr val="000000"/>
                </a:solidFill>
              </a:rPr>
              <a:t> - Worldwide Interoperability for Microwave Access (WiMAX) is described in the IEEE standard 802.16 Provides high-speed broadband service with wireless access and provides broad coverage like a cell phone network rather than through small Wi-Fi hotspots.</a:t>
            </a:r>
          </a:p>
        </p:txBody>
      </p:sp>
    </p:spTree>
    <p:extLst>
      <p:ext uri="{BB962C8B-B14F-4D97-AF65-F5344CB8AC3E}">
        <p14:creationId xmlns:p14="http://schemas.microsoft.com/office/powerpoint/2010/main" val="3432532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ISP Connectivity Options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105" y="975783"/>
            <a:ext cx="8466206" cy="5254196"/>
          </a:xfrm>
        </p:spPr>
        <p:txBody>
          <a:bodyPr/>
          <a:lstStyle/>
          <a:p>
            <a:pPr marL="0" indent="0" algn="l"/>
            <a:r>
              <a:rPr lang="en-US" sz="1867" dirty="0">
                <a:solidFill>
                  <a:srgbClr val="000000"/>
                </a:solidFill>
              </a:rPr>
              <a:t>There are different ways an organization can connect to an ISP. The choice depends on the needs and budget of the organization.</a:t>
            </a:r>
          </a:p>
          <a:p>
            <a:pPr marL="380990" indent="-380990" algn="l">
              <a:buFont typeface="Arial" panose="020B0604020202020204" pitchFamily="34" charset="0"/>
              <a:buChar char="•"/>
            </a:pPr>
            <a:r>
              <a:rPr lang="en-US" sz="1867" b="1" dirty="0">
                <a:solidFill>
                  <a:srgbClr val="000000"/>
                </a:solidFill>
              </a:rPr>
              <a:t>Single-homed</a:t>
            </a:r>
            <a:r>
              <a:rPr lang="en-US" sz="1867" dirty="0">
                <a:solidFill>
                  <a:srgbClr val="000000"/>
                </a:solidFill>
              </a:rPr>
              <a:t> –Single connection to the ISP using one link. Provides no redundancy and is the least expensive solution.</a:t>
            </a:r>
          </a:p>
          <a:p>
            <a:pPr marL="380990" indent="-380990" algn="l">
              <a:buFont typeface="Arial" panose="020B0604020202020204" pitchFamily="34" charset="0"/>
              <a:buChar char="•"/>
            </a:pPr>
            <a:r>
              <a:rPr lang="en-US" sz="1867" b="1" dirty="0">
                <a:solidFill>
                  <a:srgbClr val="000000"/>
                </a:solidFill>
              </a:rPr>
              <a:t>Dual-homed</a:t>
            </a:r>
            <a:r>
              <a:rPr lang="en-US" sz="1867" dirty="0">
                <a:solidFill>
                  <a:srgbClr val="000000"/>
                </a:solidFill>
              </a:rPr>
              <a:t> - Connects to the same ISP using two links. Provides both redundancy and load balancing. However, the organization loses internet connectivity if the ISP experiences an outage.</a:t>
            </a:r>
          </a:p>
          <a:p>
            <a:pPr marL="380990" indent="-380990" algn="l">
              <a:buFont typeface="Arial" panose="020B0604020202020204" pitchFamily="34" charset="0"/>
              <a:buChar char="•"/>
            </a:pPr>
            <a:r>
              <a:rPr lang="en-US" sz="1867" b="1" dirty="0">
                <a:solidFill>
                  <a:srgbClr val="000000"/>
                </a:solidFill>
              </a:rPr>
              <a:t>Multihomed</a:t>
            </a:r>
            <a:r>
              <a:rPr lang="en-US" sz="1867" dirty="0">
                <a:solidFill>
                  <a:srgbClr val="000000"/>
                </a:solidFill>
              </a:rPr>
              <a:t> -The client connects to two different ISPs. This design provides increased redundancy and enables load-balancing, but it can be expensive.</a:t>
            </a:r>
          </a:p>
          <a:p>
            <a:pPr marL="380990" indent="-380990" algn="l">
              <a:buFont typeface="Arial" panose="020B0604020202020204" pitchFamily="34" charset="0"/>
              <a:buChar char="•"/>
            </a:pPr>
            <a:r>
              <a:rPr lang="en-US" sz="1867" b="1" dirty="0">
                <a:solidFill>
                  <a:srgbClr val="000000"/>
                </a:solidFill>
              </a:rPr>
              <a:t>Dual-multihomed</a:t>
            </a:r>
            <a:r>
              <a:rPr lang="en-US" sz="1867" dirty="0">
                <a:solidFill>
                  <a:srgbClr val="000000"/>
                </a:solidFill>
              </a:rPr>
              <a:t> - Dual-multihomed is the most resilient topology of the four shown. The client connects with redundant links to multiple ISPs. This topology provides the most redundancy possible. It is the most expensive option of the four.</a:t>
            </a:r>
          </a:p>
        </p:txBody>
      </p:sp>
      <p:pic>
        <p:nvPicPr>
          <p:cNvPr id="2" name="Picture 1">
            <a:extLst>
              <a:ext uri="{FF2B5EF4-FFF2-40B4-BE49-F238E27FC236}">
                <a16:creationId xmlns:a16="http://schemas.microsoft.com/office/drawing/2014/main" id="{34BF267B-7845-4111-91FD-FA6958B413EC}"/>
              </a:ext>
            </a:extLst>
          </p:cNvPr>
          <p:cNvPicPr>
            <a:picLocks noChangeAspect="1"/>
          </p:cNvPicPr>
          <p:nvPr/>
        </p:nvPicPr>
        <p:blipFill>
          <a:blip r:embed="rId3"/>
          <a:stretch>
            <a:fillRect/>
          </a:stretch>
        </p:blipFill>
        <p:spPr>
          <a:xfrm>
            <a:off x="9155288" y="4092799"/>
            <a:ext cx="2584723" cy="1553659"/>
          </a:xfrm>
          <a:prstGeom prst="rect">
            <a:avLst/>
          </a:prstGeom>
        </p:spPr>
      </p:pic>
      <p:pic>
        <p:nvPicPr>
          <p:cNvPr id="5" name="Picture 4">
            <a:extLst>
              <a:ext uri="{FF2B5EF4-FFF2-40B4-BE49-F238E27FC236}">
                <a16:creationId xmlns:a16="http://schemas.microsoft.com/office/drawing/2014/main" id="{9A4575AE-6A3C-408D-AFA5-1C7FC1F8C805}"/>
              </a:ext>
            </a:extLst>
          </p:cNvPr>
          <p:cNvPicPr>
            <a:picLocks noChangeAspect="1"/>
          </p:cNvPicPr>
          <p:nvPr/>
        </p:nvPicPr>
        <p:blipFill>
          <a:blip r:embed="rId4"/>
          <a:stretch>
            <a:fillRect/>
          </a:stretch>
        </p:blipFill>
        <p:spPr>
          <a:xfrm>
            <a:off x="9155288" y="2331217"/>
            <a:ext cx="2743313" cy="1536668"/>
          </a:xfrm>
          <a:prstGeom prst="rect">
            <a:avLst/>
          </a:prstGeom>
        </p:spPr>
      </p:pic>
      <p:pic>
        <p:nvPicPr>
          <p:cNvPr id="6" name="Picture 5">
            <a:extLst>
              <a:ext uri="{FF2B5EF4-FFF2-40B4-BE49-F238E27FC236}">
                <a16:creationId xmlns:a16="http://schemas.microsoft.com/office/drawing/2014/main" id="{7DF19F28-4200-4E3E-9667-41491491D38D}"/>
              </a:ext>
            </a:extLst>
          </p:cNvPr>
          <p:cNvPicPr>
            <a:picLocks noChangeAspect="1"/>
          </p:cNvPicPr>
          <p:nvPr/>
        </p:nvPicPr>
        <p:blipFill>
          <a:blip r:embed="rId5"/>
          <a:stretch>
            <a:fillRect/>
          </a:stretch>
        </p:blipFill>
        <p:spPr>
          <a:xfrm>
            <a:off x="8647289" y="1326079"/>
            <a:ext cx="3218017" cy="756475"/>
          </a:xfrm>
          <a:prstGeom prst="rect">
            <a:avLst/>
          </a:prstGeom>
        </p:spPr>
      </p:pic>
      <p:pic>
        <p:nvPicPr>
          <p:cNvPr id="7" name="Picture 6">
            <a:extLst>
              <a:ext uri="{FF2B5EF4-FFF2-40B4-BE49-F238E27FC236}">
                <a16:creationId xmlns:a16="http://schemas.microsoft.com/office/drawing/2014/main" id="{9CCC4CC1-64EE-48DF-A528-D2C57C207A3B}"/>
              </a:ext>
            </a:extLst>
          </p:cNvPr>
          <p:cNvPicPr>
            <a:picLocks noChangeAspect="1"/>
          </p:cNvPicPr>
          <p:nvPr/>
        </p:nvPicPr>
        <p:blipFill>
          <a:blip r:embed="rId6"/>
          <a:stretch>
            <a:fillRect/>
          </a:stretch>
        </p:blipFill>
        <p:spPr>
          <a:xfrm>
            <a:off x="8545689" y="231736"/>
            <a:ext cx="3386208" cy="794141"/>
          </a:xfrm>
          <a:prstGeom prst="rect">
            <a:avLst/>
          </a:prstGeom>
        </p:spPr>
      </p:pic>
    </p:spTree>
    <p:extLst>
      <p:ext uri="{BB962C8B-B14F-4D97-AF65-F5344CB8AC3E}">
        <p14:creationId xmlns:p14="http://schemas.microsoft.com/office/powerpoint/2010/main" val="927303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Routing Protocol Overview</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56450" y="1140559"/>
            <a:ext cx="11127317" cy="4695163"/>
          </a:xfrm>
        </p:spPr>
        <p:txBody>
          <a:bodyPr/>
          <a:lstStyle/>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A router’s primary function is to move an IP packet from one network to a different network. </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A router learns about nonattached networks through configuration of static routes or through dynamic IP routing protocols.</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Dynamic IP routing protocols distribute network topology information between routers and provide updates without intervention when a topology change in the network occurs. </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With dynamic routing protocols, routers try to select the best loop-free path on which to forward a packet to its destination IP address.</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A network of interconnected routers and related systems managed under a common network administration is known as an autonomous system (AS), or a routing domain.</a:t>
            </a:r>
          </a:p>
          <a:p>
            <a:pPr marL="0" indent="0" algn="l" defTabSz="912261" fontAlgn="base">
              <a:spcBef>
                <a:spcPts val="800"/>
              </a:spcBef>
              <a:spcAft>
                <a:spcPts val="800"/>
              </a:spcAft>
              <a:buClr>
                <a:schemeClr val="tx2"/>
              </a:buClr>
              <a:buSzPct val="90000"/>
            </a:pPr>
            <a:endParaRPr lang="en-US" sz="2133" dirty="0">
              <a:solidFill>
                <a:srgbClr val="000000"/>
              </a:solidFill>
            </a:endParaRPr>
          </a:p>
        </p:txBody>
      </p:sp>
    </p:spTree>
    <p:extLst>
      <p:ext uri="{BB962C8B-B14F-4D97-AF65-F5344CB8AC3E}">
        <p14:creationId xmlns:p14="http://schemas.microsoft.com/office/powerpoint/2010/main" val="559006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Routing Protocol Overview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56450" y="826121"/>
            <a:ext cx="6072432" cy="4173333"/>
          </a:xfrm>
        </p:spPr>
        <p:txBody>
          <a:bodyPr/>
          <a:lstStyle/>
          <a:p>
            <a:pPr marL="0" indent="0" algn="l" defTabSz="912261" fontAlgn="base">
              <a:spcBef>
                <a:spcPts val="800"/>
              </a:spcBef>
              <a:spcAft>
                <a:spcPts val="800"/>
              </a:spcAft>
              <a:buClr>
                <a:schemeClr val="tx2"/>
              </a:buClr>
              <a:buSzPct val="90000"/>
            </a:pPr>
            <a:r>
              <a:rPr lang="en-US" sz="2133" dirty="0">
                <a:solidFill>
                  <a:srgbClr val="000000"/>
                </a:solidFill>
              </a:rPr>
              <a:t>The common dynamic routing protocols found on most routing platforms today are as follows:</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Routing Information Protocol Version 2 (RIPv2)</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Enhanced Interior Gateway Routing (EIGRP)</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Open Shortest Path First (OSPF)</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Intermediate System-to-Intermediate System (IS-IS)</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dirty="0">
                <a:solidFill>
                  <a:srgbClr val="000000"/>
                </a:solidFill>
              </a:rPr>
              <a:t>Border Gateway Protocol (BGP)</a:t>
            </a:r>
          </a:p>
          <a:p>
            <a:pPr marL="0" indent="0" algn="l" defTabSz="912261" fontAlgn="base">
              <a:spcBef>
                <a:spcPts val="800"/>
              </a:spcBef>
              <a:spcAft>
                <a:spcPts val="800"/>
              </a:spcAft>
              <a:buClr>
                <a:schemeClr val="tx2"/>
              </a:buClr>
              <a:buSzPct val="90000"/>
            </a:pPr>
            <a:endParaRPr lang="en-US" sz="2133" dirty="0">
              <a:solidFill>
                <a:srgbClr val="000000"/>
              </a:solidFill>
            </a:endParaRPr>
          </a:p>
        </p:txBody>
      </p:sp>
      <p:sp>
        <p:nvSpPr>
          <p:cNvPr id="5" name="TextBox 4">
            <a:extLst>
              <a:ext uri="{FF2B5EF4-FFF2-40B4-BE49-F238E27FC236}">
                <a16:creationId xmlns:a16="http://schemas.microsoft.com/office/drawing/2014/main" id="{4EDC4ACF-0286-4D15-9009-F88EDD8B8CCC}"/>
              </a:ext>
            </a:extLst>
          </p:cNvPr>
          <p:cNvSpPr txBox="1"/>
          <p:nvPr/>
        </p:nvSpPr>
        <p:spPr>
          <a:xfrm>
            <a:off x="520556" y="4817181"/>
            <a:ext cx="11150887" cy="748795"/>
          </a:xfrm>
          <a:prstGeom prst="rect">
            <a:avLst/>
          </a:prstGeom>
          <a:noFill/>
        </p:spPr>
        <p:txBody>
          <a:bodyPr wrap="square" rtlCol="0">
            <a:spAutoFit/>
          </a:bodyPr>
          <a:lstStyle/>
          <a:p>
            <a:r>
              <a:rPr lang="en-US" sz="2133" dirty="0">
                <a:solidFill>
                  <a:srgbClr val="000000"/>
                </a:solidFill>
              </a:rPr>
              <a:t>With the exception of BGP, the protocols in this list are designed and optimized for routing within an autonomous system and are known as Interior Gateway Protocols (IGPs). </a:t>
            </a:r>
            <a:endParaRPr lang="en-US" sz="2133" dirty="0"/>
          </a:p>
        </p:txBody>
      </p:sp>
      <p:pic>
        <p:nvPicPr>
          <p:cNvPr id="2" name="Picture 1">
            <a:extLst>
              <a:ext uri="{FF2B5EF4-FFF2-40B4-BE49-F238E27FC236}">
                <a16:creationId xmlns:a16="http://schemas.microsoft.com/office/drawing/2014/main" id="{1D9E9AEC-9F0E-4C09-9488-8F4C6AEB703C}"/>
              </a:ext>
            </a:extLst>
          </p:cNvPr>
          <p:cNvPicPr>
            <a:picLocks noChangeAspect="1"/>
          </p:cNvPicPr>
          <p:nvPr/>
        </p:nvPicPr>
        <p:blipFill rotWithShape="1">
          <a:blip r:embed="rId3"/>
          <a:srcRect b="6701"/>
          <a:stretch/>
        </p:blipFill>
        <p:spPr>
          <a:xfrm>
            <a:off x="6328882" y="511683"/>
            <a:ext cx="5629897" cy="3281384"/>
          </a:xfrm>
          <a:prstGeom prst="rect">
            <a:avLst/>
          </a:prstGeom>
        </p:spPr>
      </p:pic>
    </p:spTree>
    <p:extLst>
      <p:ext uri="{BB962C8B-B14F-4D97-AF65-F5344CB8AC3E}">
        <p14:creationId xmlns:p14="http://schemas.microsoft.com/office/powerpoint/2010/main" val="1428719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Distance Vector Algorithms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46993" y="975784"/>
            <a:ext cx="11698015" cy="2097865"/>
          </a:xfrm>
        </p:spPr>
        <p:txBody>
          <a:bodyPr/>
          <a:lstStyle/>
          <a:p>
            <a:pPr marL="0" indent="0" algn="l" defTabSz="912261" fontAlgn="base">
              <a:spcBef>
                <a:spcPts val="800"/>
              </a:spcBef>
              <a:spcAft>
                <a:spcPts val="800"/>
              </a:spcAft>
              <a:buClr>
                <a:schemeClr val="tx2"/>
              </a:buClr>
              <a:buSzPct val="90000"/>
            </a:pPr>
            <a:r>
              <a:rPr lang="en-US" sz="2133" dirty="0">
                <a:solidFill>
                  <a:srgbClr val="000000"/>
                </a:solidFill>
              </a:rPr>
              <a:t>Distance vector routing protocols, such as RIP, advertise routes as vectors, where distance is a metric (or cost) such as hop count, and vector is the next-hop router’s IP used to reach the destination:</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Distance -</a:t>
            </a:r>
            <a:r>
              <a:rPr lang="en-US" sz="2133" dirty="0">
                <a:solidFill>
                  <a:srgbClr val="000000"/>
                </a:solidFill>
              </a:rPr>
              <a:t> The distance is the route metric to reach the network.  </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sz="2133" b="1" dirty="0">
                <a:solidFill>
                  <a:srgbClr val="000000"/>
                </a:solidFill>
              </a:rPr>
              <a:t>Vector - </a:t>
            </a:r>
            <a:r>
              <a:rPr lang="en-US" sz="2133" dirty="0">
                <a:solidFill>
                  <a:srgbClr val="000000"/>
                </a:solidFill>
              </a:rPr>
              <a:t>The vector is the interface or direction to reach the network.</a:t>
            </a:r>
          </a:p>
          <a:p>
            <a:pPr marL="0" indent="0" algn="l" defTabSz="912261" fontAlgn="base">
              <a:spcBef>
                <a:spcPts val="800"/>
              </a:spcBef>
              <a:spcAft>
                <a:spcPts val="800"/>
              </a:spcAft>
              <a:buClr>
                <a:schemeClr val="tx2"/>
              </a:buClr>
              <a:buSzPct val="90000"/>
            </a:pPr>
            <a:endParaRPr lang="en-US" sz="2133" dirty="0">
              <a:solidFill>
                <a:srgbClr val="000000"/>
              </a:solidFill>
            </a:endParaRPr>
          </a:p>
        </p:txBody>
      </p:sp>
      <p:sp>
        <p:nvSpPr>
          <p:cNvPr id="7" name="Rectangle 6">
            <a:extLst>
              <a:ext uri="{FF2B5EF4-FFF2-40B4-BE49-F238E27FC236}">
                <a16:creationId xmlns:a16="http://schemas.microsoft.com/office/drawing/2014/main" id="{CE037D05-F4D0-48D0-8234-34BA10DADA1F}"/>
              </a:ext>
            </a:extLst>
          </p:cNvPr>
          <p:cNvSpPr/>
          <p:nvPr/>
        </p:nvSpPr>
        <p:spPr>
          <a:xfrm>
            <a:off x="107674" y="4627749"/>
            <a:ext cx="11976651" cy="1077026"/>
          </a:xfrm>
          <a:prstGeom prst="rect">
            <a:avLst/>
          </a:prstGeom>
        </p:spPr>
        <p:txBody>
          <a:bodyPr wrap="square">
            <a:spAutoFit/>
          </a:bodyPr>
          <a:lstStyle/>
          <a:p>
            <a:r>
              <a:rPr lang="en-US" sz="2133" dirty="0"/>
              <a:t>When a router receives routing information from a neighbor, it stores it in a local routing database, and the distance vector algorithm (such as the Bellman-Ford and Ford-Fulkerson algorithms) is used to determine which paths are the best loop-free paths to each reachable destination. </a:t>
            </a:r>
          </a:p>
        </p:txBody>
      </p:sp>
      <p:pic>
        <p:nvPicPr>
          <p:cNvPr id="6" name="Picture 5">
            <a:extLst>
              <a:ext uri="{FF2B5EF4-FFF2-40B4-BE49-F238E27FC236}">
                <a16:creationId xmlns:a16="http://schemas.microsoft.com/office/drawing/2014/main" id="{966E6271-C6CB-4CFF-B36C-ECE51AAAA50C}"/>
              </a:ext>
            </a:extLst>
          </p:cNvPr>
          <p:cNvPicPr>
            <a:picLocks noChangeAspect="1"/>
          </p:cNvPicPr>
          <p:nvPr/>
        </p:nvPicPr>
        <p:blipFill>
          <a:blip r:embed="rId3"/>
          <a:stretch>
            <a:fillRect/>
          </a:stretch>
        </p:blipFill>
        <p:spPr>
          <a:xfrm>
            <a:off x="3211717" y="2857262"/>
            <a:ext cx="4335603" cy="1581220"/>
          </a:xfrm>
          <a:prstGeom prst="rect">
            <a:avLst/>
          </a:prstGeom>
        </p:spPr>
      </p:pic>
    </p:spTree>
    <p:extLst>
      <p:ext uri="{BB962C8B-B14F-4D97-AF65-F5344CB8AC3E}">
        <p14:creationId xmlns:p14="http://schemas.microsoft.com/office/powerpoint/2010/main" val="1965132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3AFF60-F1F8-4882-8EFC-EA6791F75D0C}"/>
              </a:ext>
            </a:extLst>
          </p:cNvPr>
          <p:cNvPicPr>
            <a:picLocks noChangeAspect="1"/>
          </p:cNvPicPr>
          <p:nvPr/>
        </p:nvPicPr>
        <p:blipFill rotWithShape="1">
          <a:blip r:embed="rId3"/>
          <a:srcRect b="10087"/>
          <a:stretch/>
        </p:blipFill>
        <p:spPr>
          <a:xfrm>
            <a:off x="5727527" y="2863514"/>
            <a:ext cx="6464473" cy="2148753"/>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Enhanced</a:t>
            </a:r>
            <a:r>
              <a:rPr lang="en-US" dirty="0"/>
              <a:t> </a:t>
            </a:r>
            <a:r>
              <a:rPr lang="en-US" sz="3200" dirty="0"/>
              <a:t>Distance Vector Algorithms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50688" y="866581"/>
            <a:ext cx="11493357" cy="2325259"/>
          </a:xfrm>
        </p:spPr>
        <p:txBody>
          <a:bodyPr/>
          <a:lstStyle/>
          <a:p>
            <a:pPr marL="0" indent="0" algn="l" defTabSz="912261" fontAlgn="base">
              <a:spcBef>
                <a:spcPts val="800"/>
              </a:spcBef>
              <a:spcAft>
                <a:spcPts val="800"/>
              </a:spcAft>
              <a:buClr>
                <a:schemeClr val="tx2"/>
              </a:buClr>
              <a:buSzPct val="90000"/>
            </a:pPr>
            <a:r>
              <a:rPr lang="en-US" dirty="0">
                <a:solidFill>
                  <a:srgbClr val="000000"/>
                </a:solidFill>
              </a:rPr>
              <a:t>The diffusing update algorithm (DUAL) is an enhanced distance vector algorithm that EIGRP uses to calculate the shortest path to a destination within a network. EIGRP advertises network information to its neighbors as other distance vector protocols do, but it has some enhancements:</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dirty="0">
                <a:solidFill>
                  <a:srgbClr val="000000"/>
                </a:solidFill>
              </a:rPr>
              <a:t>It offers rapid convergence time for changes in the network topology.</a:t>
            </a:r>
          </a:p>
          <a:p>
            <a:pPr marL="380990" indent="-380990" algn="l" defTabSz="912261" fontAlgn="base">
              <a:spcBef>
                <a:spcPts val="800"/>
              </a:spcBef>
              <a:spcAft>
                <a:spcPts val="800"/>
              </a:spcAft>
              <a:buClr>
                <a:schemeClr val="tx2"/>
              </a:buClr>
              <a:buSzPct val="90000"/>
              <a:buFont typeface="Arial" panose="020B0604020202020204" pitchFamily="34" charset="0"/>
              <a:buChar char="•"/>
            </a:pPr>
            <a:r>
              <a:rPr lang="en-US" dirty="0">
                <a:solidFill>
                  <a:srgbClr val="000000"/>
                </a:solidFill>
              </a:rPr>
              <a:t>It sends updates only when there is a change in the network. It does not send full routing table updates in a periodic fashion, as distance vector protocols do.</a:t>
            </a:r>
          </a:p>
        </p:txBody>
      </p:sp>
      <p:sp>
        <p:nvSpPr>
          <p:cNvPr id="5" name="TextBox 4">
            <a:extLst>
              <a:ext uri="{FF2B5EF4-FFF2-40B4-BE49-F238E27FC236}">
                <a16:creationId xmlns:a16="http://schemas.microsoft.com/office/drawing/2014/main" id="{4CA10A0F-14F5-4D24-A681-D5B014F825DE}"/>
              </a:ext>
            </a:extLst>
          </p:cNvPr>
          <p:cNvSpPr txBox="1"/>
          <p:nvPr/>
        </p:nvSpPr>
        <p:spPr>
          <a:xfrm>
            <a:off x="150688" y="3191840"/>
            <a:ext cx="5775979" cy="2657138"/>
          </a:xfrm>
          <a:prstGeom prst="rect">
            <a:avLst/>
          </a:prstGeom>
          <a:noFill/>
        </p:spPr>
        <p:txBody>
          <a:bodyPr wrap="square" rtlCol="0">
            <a:spAutoFit/>
          </a:bodyPr>
          <a:lstStyle/>
          <a:p>
            <a:pPr marL="380990" indent="-380990" defTabSz="912261">
              <a:spcBef>
                <a:spcPts val="800"/>
              </a:spcBef>
              <a:spcAft>
                <a:spcPts val="800"/>
              </a:spcAft>
              <a:buClr>
                <a:schemeClr val="tx2"/>
              </a:buClr>
              <a:buSzPct val="90000"/>
              <a:buFont typeface="Arial" panose="020B0604020202020204" pitchFamily="34" charset="0"/>
              <a:buChar char="•"/>
            </a:pPr>
            <a:r>
              <a:rPr lang="en-US" sz="2000" dirty="0">
                <a:solidFill>
                  <a:srgbClr val="000000"/>
                </a:solidFill>
              </a:rPr>
              <a:t>It uses hellos and forms neighbor relationships just as link-state protocols do.</a:t>
            </a:r>
          </a:p>
          <a:p>
            <a:pPr marL="380990" indent="-380990" defTabSz="912261">
              <a:spcBef>
                <a:spcPts val="800"/>
              </a:spcBef>
              <a:spcAft>
                <a:spcPts val="800"/>
              </a:spcAft>
              <a:buClr>
                <a:schemeClr val="tx2"/>
              </a:buClr>
              <a:buSzPct val="90000"/>
              <a:buFont typeface="Arial" panose="020B0604020202020204" pitchFamily="34" charset="0"/>
              <a:buChar char="•"/>
            </a:pPr>
            <a:r>
              <a:rPr lang="en-US" sz="2000" dirty="0">
                <a:solidFill>
                  <a:srgbClr val="000000"/>
                </a:solidFill>
              </a:rPr>
              <a:t>It uses bandwidth, delay, reliability, load, and maximum transmission unit (MTU) size instead of hop count for path calculations.</a:t>
            </a:r>
          </a:p>
          <a:p>
            <a:pPr marL="380990" indent="-380990" defTabSz="912261">
              <a:spcBef>
                <a:spcPts val="800"/>
              </a:spcBef>
              <a:spcAft>
                <a:spcPts val="800"/>
              </a:spcAft>
              <a:buClr>
                <a:schemeClr val="tx2"/>
              </a:buClr>
              <a:buSzPct val="90000"/>
              <a:buFont typeface="Arial" panose="020B0604020202020204" pitchFamily="34" charset="0"/>
              <a:buChar char="•"/>
            </a:pPr>
            <a:r>
              <a:rPr lang="en-US" sz="2000" dirty="0">
                <a:solidFill>
                  <a:srgbClr val="000000"/>
                </a:solidFill>
              </a:rPr>
              <a:t>It has the option to load balance traffic across equal- or unequal-cost paths.</a:t>
            </a:r>
          </a:p>
        </p:txBody>
      </p:sp>
      <p:sp>
        <p:nvSpPr>
          <p:cNvPr id="8" name="TextBox 7">
            <a:extLst>
              <a:ext uri="{FF2B5EF4-FFF2-40B4-BE49-F238E27FC236}">
                <a16:creationId xmlns:a16="http://schemas.microsoft.com/office/drawing/2014/main" id="{5D60AE0B-4151-4662-8353-49A8C99F0907}"/>
              </a:ext>
            </a:extLst>
          </p:cNvPr>
          <p:cNvSpPr txBox="1"/>
          <p:nvPr/>
        </p:nvSpPr>
        <p:spPr>
          <a:xfrm>
            <a:off x="5563659" y="5188773"/>
            <a:ext cx="6464474" cy="400110"/>
          </a:xfrm>
          <a:prstGeom prst="rect">
            <a:avLst/>
          </a:prstGeom>
          <a:noFill/>
        </p:spPr>
        <p:txBody>
          <a:bodyPr wrap="square" rtlCol="0">
            <a:spAutoFit/>
          </a:bodyPr>
          <a:lstStyle/>
          <a:p>
            <a:r>
              <a:rPr lang="en-US" sz="2000" dirty="0"/>
              <a:t>EIGRP is sometimes referred to as a hybrid routing protocol.</a:t>
            </a:r>
          </a:p>
        </p:txBody>
      </p:sp>
    </p:spTree>
    <p:extLst>
      <p:ext uri="{BB962C8B-B14F-4D97-AF65-F5344CB8AC3E}">
        <p14:creationId xmlns:p14="http://schemas.microsoft.com/office/powerpoint/2010/main" val="234695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Link-State Algorithms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50688" y="866581"/>
            <a:ext cx="11493357" cy="1722507"/>
          </a:xfrm>
        </p:spPr>
        <p:txBody>
          <a:bodyPr/>
          <a:lstStyle/>
          <a:p>
            <a:pPr marL="0" indent="0" algn="l" defTabSz="912261" fontAlgn="base">
              <a:spcBef>
                <a:spcPts val="800"/>
              </a:spcBef>
              <a:spcAft>
                <a:spcPts val="800"/>
              </a:spcAft>
              <a:buClr>
                <a:schemeClr val="tx2"/>
              </a:buClr>
              <a:buSzPct val="90000"/>
            </a:pPr>
            <a:r>
              <a:rPr lang="en-US" dirty="0">
                <a:solidFill>
                  <a:srgbClr val="000000"/>
                </a:solidFill>
              </a:rPr>
              <a:t>A link-state dynamic IP routing protocol advertises the link state and link metric for each of its connected links and directly connected routers to every router in the network. OSPF and IS-IS are two link-state routing protocols commonly used in enterprise and service provider networks. OSPF advertisements are called link-state advertisements (LSAs), and IS-IS uses link-state packets (LSPs) for its advertisements.</a:t>
            </a:r>
          </a:p>
        </p:txBody>
      </p:sp>
      <p:sp>
        <p:nvSpPr>
          <p:cNvPr id="5" name="TextBox 4">
            <a:extLst>
              <a:ext uri="{FF2B5EF4-FFF2-40B4-BE49-F238E27FC236}">
                <a16:creationId xmlns:a16="http://schemas.microsoft.com/office/drawing/2014/main" id="{4CA10A0F-14F5-4D24-A681-D5B014F825DE}"/>
              </a:ext>
            </a:extLst>
          </p:cNvPr>
          <p:cNvSpPr txBox="1"/>
          <p:nvPr/>
        </p:nvSpPr>
        <p:spPr>
          <a:xfrm>
            <a:off x="150688" y="2244331"/>
            <a:ext cx="5534345" cy="3477875"/>
          </a:xfrm>
          <a:prstGeom prst="rect">
            <a:avLst/>
          </a:prstGeom>
          <a:noFill/>
        </p:spPr>
        <p:txBody>
          <a:bodyPr wrap="square" rtlCol="0">
            <a:spAutoFit/>
          </a:bodyPr>
          <a:lstStyle/>
          <a:p>
            <a:pPr marL="380990" indent="-380990">
              <a:buFont typeface="Arial" panose="020B0604020202020204" pitchFamily="34" charset="0"/>
              <a:buChar char="•"/>
            </a:pPr>
            <a:r>
              <a:rPr lang="en-US" sz="2000" dirty="0">
                <a:solidFill>
                  <a:srgbClr val="000000"/>
                </a:solidFill>
              </a:rPr>
              <a:t>A router receives an advertisement from a neighbor and stores it in the link-state database (LSDB).</a:t>
            </a:r>
          </a:p>
          <a:p>
            <a:pPr marL="380990" indent="-380990">
              <a:buFont typeface="Arial" panose="020B0604020202020204" pitchFamily="34" charset="0"/>
              <a:buChar char="•"/>
            </a:pPr>
            <a:r>
              <a:rPr lang="en-US" sz="2000" dirty="0">
                <a:solidFill>
                  <a:srgbClr val="000000"/>
                </a:solidFill>
              </a:rPr>
              <a:t>The link state information is advertised to each of its neighbor routers exactly as it was received.  This enables all the routers in the network to have an identical map of the network.</a:t>
            </a:r>
          </a:p>
          <a:p>
            <a:pPr marL="380990" indent="-380990">
              <a:buFont typeface="Arial" panose="020B0604020202020204" pitchFamily="34" charset="0"/>
              <a:buChar char="•"/>
            </a:pPr>
            <a:r>
              <a:rPr lang="en-US" sz="2000" dirty="0">
                <a:solidFill>
                  <a:srgbClr val="000000"/>
                </a:solidFill>
              </a:rPr>
              <a:t>The Dijkstra shortest path first (SPF) algorithm is run by every router in the network in order to calculate the best,  shortest loop-free paths. </a:t>
            </a:r>
          </a:p>
        </p:txBody>
      </p:sp>
      <p:pic>
        <p:nvPicPr>
          <p:cNvPr id="6" name="Picture 5">
            <a:extLst>
              <a:ext uri="{FF2B5EF4-FFF2-40B4-BE49-F238E27FC236}">
                <a16:creationId xmlns:a16="http://schemas.microsoft.com/office/drawing/2014/main" id="{B1082E27-07EB-4EAF-8551-78CD5189D1F2}"/>
              </a:ext>
            </a:extLst>
          </p:cNvPr>
          <p:cNvPicPr>
            <a:picLocks noChangeAspect="1"/>
          </p:cNvPicPr>
          <p:nvPr/>
        </p:nvPicPr>
        <p:blipFill rotWithShape="1">
          <a:blip r:embed="rId3"/>
          <a:srcRect b="7249"/>
          <a:stretch/>
        </p:blipFill>
        <p:spPr>
          <a:xfrm>
            <a:off x="5598337" y="2243129"/>
            <a:ext cx="6196396" cy="2994915"/>
          </a:xfrm>
          <a:prstGeom prst="rect">
            <a:avLst/>
          </a:prstGeom>
        </p:spPr>
      </p:pic>
    </p:spTree>
    <p:extLst>
      <p:ext uri="{BB962C8B-B14F-4D97-AF65-F5344CB8AC3E}">
        <p14:creationId xmlns:p14="http://schemas.microsoft.com/office/powerpoint/2010/main" val="1029756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AFCBE4-DA7A-4348-8128-1171C5A3EAFE}"/>
              </a:ext>
            </a:extLst>
          </p:cNvPr>
          <p:cNvPicPr>
            <a:picLocks noChangeAspect="1"/>
          </p:cNvPicPr>
          <p:nvPr/>
        </p:nvPicPr>
        <p:blipFill rotWithShape="1">
          <a:blip r:embed="rId3"/>
          <a:srcRect b="4580"/>
          <a:stretch/>
        </p:blipFill>
        <p:spPr>
          <a:xfrm>
            <a:off x="8712485" y="2082632"/>
            <a:ext cx="3221627" cy="327959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Path Vector Algorithm</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50688" y="699988"/>
            <a:ext cx="12041312" cy="1384316"/>
          </a:xfrm>
        </p:spPr>
        <p:txBody>
          <a:bodyPr/>
          <a:lstStyle/>
          <a:p>
            <a:pPr marL="0" indent="0" algn="just" defTabSz="912261" fontAlgn="base">
              <a:spcBef>
                <a:spcPts val="800"/>
              </a:spcBef>
              <a:spcAft>
                <a:spcPts val="800"/>
              </a:spcAft>
              <a:buClr>
                <a:schemeClr val="tx2"/>
              </a:buClr>
              <a:buSzPct val="90000"/>
            </a:pPr>
            <a:r>
              <a:rPr lang="en-US" dirty="0">
                <a:solidFill>
                  <a:srgbClr val="000000"/>
                </a:solidFill>
              </a:rPr>
              <a:t>A path vector protocol, such as BGP, is similar to a distance vector protocol. The difference is that instead of looking at the distance to determine the best loop-free path, it looks at various BGP path attributes. BGP path attributes include autonomous system path (AS_Path), multi-exit discriminator (MED), origin, next hop, local preference, atomic aggregate, and aggregator. </a:t>
            </a:r>
          </a:p>
        </p:txBody>
      </p:sp>
      <p:sp>
        <p:nvSpPr>
          <p:cNvPr id="5" name="TextBox 4">
            <a:extLst>
              <a:ext uri="{FF2B5EF4-FFF2-40B4-BE49-F238E27FC236}">
                <a16:creationId xmlns:a16="http://schemas.microsoft.com/office/drawing/2014/main" id="{4CA10A0F-14F5-4D24-A681-D5B014F825DE}"/>
              </a:ext>
            </a:extLst>
          </p:cNvPr>
          <p:cNvSpPr txBox="1"/>
          <p:nvPr/>
        </p:nvSpPr>
        <p:spPr>
          <a:xfrm>
            <a:off x="150688" y="2009086"/>
            <a:ext cx="8936868" cy="4135299"/>
          </a:xfrm>
          <a:prstGeom prst="rect">
            <a:avLst/>
          </a:prstGeom>
          <a:noFill/>
        </p:spPr>
        <p:txBody>
          <a:bodyPr wrap="square" rtlCol="0">
            <a:spAutoFit/>
          </a:bodyPr>
          <a:lstStyle/>
          <a:p>
            <a:r>
              <a:rPr lang="en-US" sz="1867" dirty="0"/>
              <a:t>Figure illustrates the loop prevention concept over the following steps: </a:t>
            </a:r>
          </a:p>
          <a:p>
            <a:pPr marL="457189" indent="-457189">
              <a:buAutoNum type="arabicPeriod"/>
            </a:pPr>
            <a:r>
              <a:rPr lang="en-US" sz="1867" dirty="0"/>
              <a:t>R1 (AS 1) advertises the 10.1.1.0/24 network to R2 (AS 2). R1 adds the AS 1 to the AS_Path during the network advertisement to R2. </a:t>
            </a:r>
          </a:p>
          <a:p>
            <a:pPr marL="457189" indent="-457189">
              <a:buAutoNum type="arabicPeriod"/>
            </a:pPr>
            <a:r>
              <a:rPr lang="en-US" sz="1867" dirty="0"/>
              <a:t>R2 advertises the 10.1.1.0/24 network to R4 and adds AS 2 to the AS_Path during the network advertisement to R4. </a:t>
            </a:r>
          </a:p>
          <a:p>
            <a:pPr marL="457189" indent="-457189">
              <a:buAutoNum type="arabicPeriod"/>
            </a:pPr>
            <a:r>
              <a:rPr lang="en-US" sz="1867" dirty="0"/>
              <a:t>R4 advertises the 10.1.1.0/24 network to R3 and adds AS 4 to the AS_Path during the network advertisement to R3.</a:t>
            </a:r>
          </a:p>
          <a:p>
            <a:pPr marL="457189" indent="-457189">
              <a:buAutoNum type="arabicPeriod"/>
            </a:pPr>
            <a:r>
              <a:rPr lang="en-US" sz="1867" dirty="0"/>
              <a:t>R3 advertises the 10.1.1.0/24 network back to R1 and R2 after adding AS 3 to the AS_Path during the network advertisement. </a:t>
            </a:r>
          </a:p>
          <a:p>
            <a:pPr marL="457189" indent="-457189">
              <a:buAutoNum type="arabicPeriod"/>
            </a:pPr>
            <a:r>
              <a:rPr lang="en-US" sz="1867" dirty="0"/>
              <a:t>As R1 receives the 10.1.1.0/24 network advertisement from R3, it discards the route advertisement because R1 detects its AS (AS 1) in the AS_Path “3 4 2 1” and considers the advertisement as a loop. R2 discards the 10.1.1.0/24 network advertisement from R3 as it detects its AS (AS 2) in the AS_Path “3 4 2 1” and considers it a loop, too.</a:t>
            </a:r>
          </a:p>
          <a:p>
            <a:r>
              <a:rPr lang="en-US" sz="2000" dirty="0"/>
              <a:t> </a:t>
            </a:r>
          </a:p>
        </p:txBody>
      </p:sp>
    </p:spTree>
    <p:extLst>
      <p:ext uri="{BB962C8B-B14F-4D97-AF65-F5344CB8AC3E}">
        <p14:creationId xmlns:p14="http://schemas.microsoft.com/office/powerpoint/2010/main" val="3846167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VPN Technology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31976" y="975783"/>
            <a:ext cx="11928049" cy="5254196"/>
          </a:xfrm>
        </p:spPr>
        <p:txBody>
          <a:bodyPr/>
          <a:lstStyle/>
          <a:p>
            <a:pPr marL="0" indent="0" algn="l"/>
            <a:r>
              <a:rPr lang="en-US" sz="1867" dirty="0">
                <a:solidFill>
                  <a:srgbClr val="000000"/>
                </a:solidFill>
              </a:rPr>
              <a:t>VPNs can be used to address security concerns incurred when a remote office worker uses broadband services to access the corporate WAN over the internet.</a:t>
            </a:r>
          </a:p>
          <a:p>
            <a:pPr marL="0" indent="0" algn="l"/>
            <a:r>
              <a:rPr lang="en-US" sz="1867" dirty="0">
                <a:solidFill>
                  <a:srgbClr val="000000"/>
                </a:solidFill>
              </a:rPr>
              <a:t>A VPN is an encrypted connection between private networks over a public network. VPN tunnels are routed through the internet from the private network of the company to the remote site or employee host.</a:t>
            </a:r>
          </a:p>
          <a:p>
            <a:pPr marL="0" indent="0" algn="l"/>
            <a:r>
              <a:rPr lang="en-US" sz="1867" dirty="0">
                <a:solidFill>
                  <a:srgbClr val="000000"/>
                </a:solidFill>
              </a:rPr>
              <a:t>There are several benefits to using VPN:</a:t>
            </a:r>
          </a:p>
          <a:p>
            <a:pPr marL="380990" indent="-380990" algn="l">
              <a:buFont typeface="Arial" panose="020B0604020202020204" pitchFamily="34" charset="0"/>
              <a:buChar char="•"/>
            </a:pPr>
            <a:r>
              <a:rPr lang="en-US" sz="1867" b="1" dirty="0">
                <a:solidFill>
                  <a:srgbClr val="000000"/>
                </a:solidFill>
              </a:rPr>
              <a:t>Cost savings </a:t>
            </a:r>
            <a:r>
              <a:rPr lang="en-US" sz="1867" dirty="0">
                <a:solidFill>
                  <a:srgbClr val="000000"/>
                </a:solidFill>
              </a:rPr>
              <a:t>- Eliminates expensive, dedicated WAN links and modem banks.</a:t>
            </a:r>
          </a:p>
          <a:p>
            <a:pPr marL="380990" indent="-380990" algn="l">
              <a:buFont typeface="Arial" panose="020B0604020202020204" pitchFamily="34" charset="0"/>
              <a:buChar char="•"/>
            </a:pPr>
            <a:r>
              <a:rPr lang="en-US" sz="1867" b="1" dirty="0">
                <a:solidFill>
                  <a:srgbClr val="000000"/>
                </a:solidFill>
              </a:rPr>
              <a:t>Security</a:t>
            </a:r>
            <a:r>
              <a:rPr lang="en-US" sz="1867" dirty="0">
                <a:solidFill>
                  <a:srgbClr val="000000"/>
                </a:solidFill>
              </a:rPr>
              <a:t> - Advanced encryption and authentication protocols protect data from unauthorized access.</a:t>
            </a:r>
          </a:p>
          <a:p>
            <a:pPr marL="380990" indent="-380990" algn="l">
              <a:buFont typeface="Arial" panose="020B0604020202020204" pitchFamily="34" charset="0"/>
              <a:buChar char="•"/>
            </a:pPr>
            <a:r>
              <a:rPr lang="en-US" sz="1867" b="1" dirty="0">
                <a:solidFill>
                  <a:srgbClr val="000000"/>
                </a:solidFill>
              </a:rPr>
              <a:t>Scalability</a:t>
            </a:r>
            <a:r>
              <a:rPr lang="en-US" sz="1867" dirty="0">
                <a:solidFill>
                  <a:srgbClr val="000000"/>
                </a:solidFill>
              </a:rPr>
              <a:t> - Corporations can add large amounts of capacity without adding significant infrastructure.</a:t>
            </a:r>
          </a:p>
          <a:p>
            <a:pPr marL="380990" indent="-380990" algn="l">
              <a:buFont typeface="Arial" panose="020B0604020202020204" pitchFamily="34" charset="0"/>
              <a:buChar char="•"/>
            </a:pPr>
            <a:r>
              <a:rPr lang="en-US" sz="1867" b="1" dirty="0">
                <a:solidFill>
                  <a:srgbClr val="000000"/>
                </a:solidFill>
              </a:rPr>
              <a:t>Compatibility with broadband technology </a:t>
            </a:r>
            <a:r>
              <a:rPr lang="en-US" sz="1867" dirty="0">
                <a:solidFill>
                  <a:srgbClr val="000000"/>
                </a:solidFill>
              </a:rPr>
              <a:t>- Supported by broadband service providers such as DSL and cable.</a:t>
            </a:r>
          </a:p>
          <a:p>
            <a:pPr marL="0" indent="0" algn="l"/>
            <a:r>
              <a:rPr lang="en-US" sz="1867" dirty="0">
                <a:solidFill>
                  <a:srgbClr val="000000"/>
                </a:solidFill>
              </a:rPr>
              <a:t>VPNs are commonly implemented as the following:</a:t>
            </a:r>
          </a:p>
          <a:p>
            <a:pPr marL="380990" indent="-380990" algn="l">
              <a:buFont typeface="Arial" panose="020B0604020202020204" pitchFamily="34" charset="0"/>
              <a:buChar char="•"/>
            </a:pPr>
            <a:r>
              <a:rPr lang="en-US" sz="1867" b="1" dirty="0">
                <a:solidFill>
                  <a:srgbClr val="000000"/>
                </a:solidFill>
              </a:rPr>
              <a:t>Site-to-site VPN </a:t>
            </a:r>
            <a:r>
              <a:rPr lang="en-US" sz="1867" dirty="0">
                <a:solidFill>
                  <a:srgbClr val="000000"/>
                </a:solidFill>
              </a:rPr>
              <a:t>- VPN settings are configured on routers. Clients are unaware that their data is being encrypted.</a:t>
            </a:r>
          </a:p>
          <a:p>
            <a:pPr marL="380990" indent="-380990" algn="l">
              <a:buFont typeface="Arial" panose="020B0604020202020204" pitchFamily="34" charset="0"/>
              <a:buChar char="•"/>
            </a:pPr>
            <a:r>
              <a:rPr lang="en-US" sz="1867" b="1" dirty="0">
                <a:solidFill>
                  <a:srgbClr val="000000"/>
                </a:solidFill>
              </a:rPr>
              <a:t>Remote Access </a:t>
            </a:r>
            <a:r>
              <a:rPr lang="en-US" sz="1867" dirty="0">
                <a:solidFill>
                  <a:srgbClr val="000000"/>
                </a:solidFill>
              </a:rPr>
              <a:t>- The user is aware and initiates remote access connection. For example, using HTTPS in a browser to connect to your bank. Alternatively, the user can run VPN client software on their host to connect to and authenticate with the destination device.</a:t>
            </a:r>
          </a:p>
          <a:p>
            <a:pPr marL="0" indent="0" algn="l"/>
            <a:endParaRPr lang="en-US" sz="1600" dirty="0">
              <a:solidFill>
                <a:srgbClr val="000000"/>
              </a:solidFill>
            </a:endParaRPr>
          </a:p>
          <a:p>
            <a:pPr marL="0" indent="0" algn="l"/>
            <a:endParaRPr lang="en-US" sz="2133" dirty="0">
              <a:solidFill>
                <a:srgbClr val="000000"/>
              </a:solidFill>
            </a:endParaRPr>
          </a:p>
        </p:txBody>
      </p:sp>
    </p:spTree>
    <p:extLst>
      <p:ext uri="{BB962C8B-B14F-4D97-AF65-F5344CB8AC3E}">
        <p14:creationId xmlns:p14="http://schemas.microsoft.com/office/powerpoint/2010/main" val="203251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Virtual Private Networks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8"/>
            <a:ext cx="5378271" cy="5012148"/>
          </a:xfrm>
        </p:spPr>
        <p:txBody>
          <a:bodyPr/>
          <a:lstStyle/>
          <a:p>
            <a:pPr marL="457189" indent="-457189" algn="l">
              <a:buFont typeface="Arial" panose="020B0604020202020204" pitchFamily="34" charset="0"/>
              <a:buChar char="•"/>
            </a:pPr>
            <a:r>
              <a:rPr lang="en-US" sz="2133" dirty="0">
                <a:solidFill>
                  <a:srgbClr val="000000"/>
                </a:solidFill>
              </a:rPr>
              <a:t>Virtual private networks (VPNs) to create end-to-end private network connections.</a:t>
            </a:r>
          </a:p>
          <a:p>
            <a:pPr marL="457189" indent="-457189" algn="l">
              <a:buFont typeface="Arial" panose="020B0604020202020204" pitchFamily="34" charset="0"/>
              <a:buChar char="•"/>
            </a:pPr>
            <a:r>
              <a:rPr lang="en-US" sz="2133" dirty="0">
                <a:solidFill>
                  <a:srgbClr val="000000"/>
                </a:solidFill>
              </a:rPr>
              <a:t>A VPN is virtual in that it carries information within a private network, but that information is actually transported over a public network.</a:t>
            </a:r>
          </a:p>
          <a:p>
            <a:pPr marL="457189" indent="-457189" algn="l">
              <a:buFont typeface="Arial" panose="020B0604020202020204" pitchFamily="34" charset="0"/>
              <a:buChar char="•"/>
            </a:pPr>
            <a:r>
              <a:rPr lang="en-US" sz="2133" dirty="0">
                <a:solidFill>
                  <a:srgbClr val="000000"/>
                </a:solidFill>
              </a:rPr>
              <a:t>A VPN is private in that the traffic is encrypted to keep the data confidential while it is transported across the public network.</a:t>
            </a:r>
          </a:p>
        </p:txBody>
      </p:sp>
      <p:pic>
        <p:nvPicPr>
          <p:cNvPr id="6" name="Picture 5">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5954232" y="1140557"/>
            <a:ext cx="5406811" cy="3869712"/>
          </a:xfrm>
          <a:prstGeom prst="rect">
            <a:avLst/>
          </a:prstGeom>
        </p:spPr>
      </p:pic>
    </p:spTree>
    <p:extLst>
      <p:ext uri="{BB962C8B-B14F-4D97-AF65-F5344CB8AC3E}">
        <p14:creationId xmlns:p14="http://schemas.microsoft.com/office/powerpoint/2010/main" val="1671064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VPN Benefits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734" y="756736"/>
            <a:ext cx="11040532" cy="1269489"/>
          </a:xfrm>
        </p:spPr>
        <p:txBody>
          <a:bodyPr/>
          <a:lstStyle/>
          <a:p>
            <a:pPr marL="380990" indent="-380990" algn="l">
              <a:buFont typeface="Arial" panose="020B0604020202020204" pitchFamily="34" charset="0"/>
              <a:buChar char="•"/>
            </a:pPr>
            <a:r>
              <a:rPr lang="en-US" sz="2133" dirty="0">
                <a:solidFill>
                  <a:srgbClr val="000000"/>
                </a:solidFill>
              </a:rPr>
              <a:t>Modern VPNs now support encryption features, such as Internet Protocol Security (IPsec) and Secure Sockets Layer (SSL) VPNs to secure network traffic between sites.</a:t>
            </a:r>
          </a:p>
          <a:p>
            <a:pPr marL="380990" indent="-380990" algn="l">
              <a:buFont typeface="Arial" panose="020B0604020202020204" pitchFamily="34" charset="0"/>
              <a:buChar char="•"/>
            </a:pPr>
            <a:r>
              <a:rPr lang="en-US" sz="2133" dirty="0">
                <a:solidFill>
                  <a:srgbClr val="000000"/>
                </a:solidFill>
              </a:rPr>
              <a:t>Major benefits of VPNs are shown in the table:</a:t>
            </a:r>
          </a:p>
        </p:txBody>
      </p:sp>
      <p:graphicFrame>
        <p:nvGraphicFramePr>
          <p:cNvPr id="5" name="Content Placeholder 6">
            <a:extLst>
              <a:ext uri="{FF2B5EF4-FFF2-40B4-BE49-F238E27FC236}">
                <a16:creationId xmlns:a16="http://schemas.microsoft.com/office/drawing/2014/main" id="{2F798802-014A-47D2-99CA-CBFCCDD79014}"/>
              </a:ext>
            </a:extLst>
          </p:cNvPr>
          <p:cNvGraphicFramePr>
            <a:graphicFrameLocks/>
          </p:cNvGraphicFramePr>
          <p:nvPr>
            <p:extLst>
              <p:ext uri="{D42A27DB-BD31-4B8C-83A1-F6EECF244321}">
                <p14:modId xmlns:p14="http://schemas.microsoft.com/office/powerpoint/2010/main" val="3104328268"/>
              </p:ext>
            </p:extLst>
          </p:nvPr>
        </p:nvGraphicFramePr>
        <p:xfrm>
          <a:off x="666273" y="2026226"/>
          <a:ext cx="11040532" cy="3527906"/>
        </p:xfrm>
        <a:graphic>
          <a:graphicData uri="http://schemas.openxmlformats.org/drawingml/2006/table">
            <a:tbl>
              <a:tblPr firstRow="1" bandRow="1">
                <a:tableStyleId>{5C22544A-7EE6-4342-B048-85BDC9FD1C3A}</a:tableStyleId>
              </a:tblPr>
              <a:tblGrid>
                <a:gridCol w="1748811">
                  <a:extLst>
                    <a:ext uri="{9D8B030D-6E8A-4147-A177-3AD203B41FA5}">
                      <a16:colId xmlns:a16="http://schemas.microsoft.com/office/drawing/2014/main" val="3729139006"/>
                    </a:ext>
                  </a:extLst>
                </a:gridCol>
                <a:gridCol w="9291721">
                  <a:extLst>
                    <a:ext uri="{9D8B030D-6E8A-4147-A177-3AD203B41FA5}">
                      <a16:colId xmlns:a16="http://schemas.microsoft.com/office/drawing/2014/main" val="2623022619"/>
                    </a:ext>
                  </a:extLst>
                </a:gridCol>
              </a:tblGrid>
              <a:tr h="408141">
                <a:tc>
                  <a:txBody>
                    <a:bodyPr/>
                    <a:lstStyle/>
                    <a:p>
                      <a:r>
                        <a:rPr lang="en-US" sz="1800" dirty="0"/>
                        <a:t>Benefit</a:t>
                      </a:r>
                    </a:p>
                  </a:txBody>
                  <a:tcPr marL="121920" marR="121920" marT="60960" marB="60960"/>
                </a:tc>
                <a:tc>
                  <a:txBody>
                    <a:bodyPr/>
                    <a:lstStyle/>
                    <a:p>
                      <a:r>
                        <a:rPr lang="en-US" sz="1800" dirty="0"/>
                        <a:t>Description</a:t>
                      </a:r>
                    </a:p>
                  </a:txBody>
                  <a:tcPr marL="121920" marR="121920" marT="60960" marB="60960"/>
                </a:tc>
                <a:extLst>
                  <a:ext uri="{0D108BD9-81ED-4DB2-BD59-A6C34878D82A}">
                    <a16:rowId xmlns:a16="http://schemas.microsoft.com/office/drawing/2014/main" val="2583676789"/>
                  </a:ext>
                </a:extLst>
              </a:tr>
              <a:tr h="704463">
                <a:tc>
                  <a:txBody>
                    <a:bodyPr/>
                    <a:lstStyle/>
                    <a:p>
                      <a:r>
                        <a:rPr lang="en-US" sz="1800" b="1" dirty="0">
                          <a:solidFill>
                            <a:srgbClr val="000000"/>
                          </a:solidFill>
                        </a:rPr>
                        <a:t>Cost Savings</a:t>
                      </a:r>
                    </a:p>
                  </a:txBody>
                  <a:tcPr marL="121920" marR="121920" marT="60960" marB="60960"/>
                </a:tc>
                <a:tc>
                  <a:txBody>
                    <a:bodyPr/>
                    <a:lstStyle/>
                    <a:p>
                      <a:r>
                        <a:rPr lang="en-US" sz="1800" dirty="0"/>
                        <a:t>Organizations can use VPNs to reduce their connectivity costs while simultaneously increasing remote connection bandwidth.</a:t>
                      </a:r>
                      <a:endParaRPr lang="en-US" sz="1800" dirty="0">
                        <a:solidFill>
                          <a:srgbClr val="000000"/>
                        </a:solidFill>
                      </a:endParaRPr>
                    </a:p>
                  </a:txBody>
                  <a:tcPr marL="121920" marR="121920" marT="60960" marB="60960"/>
                </a:tc>
                <a:extLst>
                  <a:ext uri="{0D108BD9-81ED-4DB2-BD59-A6C34878D82A}">
                    <a16:rowId xmlns:a16="http://schemas.microsoft.com/office/drawing/2014/main" val="3849654457"/>
                  </a:ext>
                </a:extLst>
              </a:tr>
              <a:tr h="704463">
                <a:tc>
                  <a:txBody>
                    <a:bodyPr/>
                    <a:lstStyle/>
                    <a:p>
                      <a:r>
                        <a:rPr lang="en-US" sz="1800" b="1" dirty="0">
                          <a:solidFill>
                            <a:srgbClr val="000000"/>
                          </a:solidFill>
                        </a:rPr>
                        <a:t>Security</a:t>
                      </a:r>
                    </a:p>
                  </a:txBody>
                  <a:tcPr marL="121920" marR="121920" marT="60960" marB="60960"/>
                </a:tc>
                <a:tc>
                  <a:txBody>
                    <a:bodyPr/>
                    <a:lstStyle/>
                    <a:p>
                      <a:r>
                        <a:rPr lang="en-US" sz="1800" dirty="0"/>
                        <a:t>Encryption and authentication protocols protect data from unauthorized access.</a:t>
                      </a:r>
                      <a:endParaRPr lang="en-US" sz="1800" dirty="0">
                        <a:solidFill>
                          <a:srgbClr val="000000"/>
                        </a:solidFill>
                      </a:endParaRPr>
                    </a:p>
                  </a:txBody>
                  <a:tcPr marL="121920" marR="121920" marT="60960" marB="60960"/>
                </a:tc>
                <a:extLst>
                  <a:ext uri="{0D108BD9-81ED-4DB2-BD59-A6C34878D82A}">
                    <a16:rowId xmlns:a16="http://schemas.microsoft.com/office/drawing/2014/main" val="235735172"/>
                  </a:ext>
                </a:extLst>
              </a:tr>
              <a:tr h="704463">
                <a:tc>
                  <a:txBody>
                    <a:bodyPr/>
                    <a:lstStyle/>
                    <a:p>
                      <a:r>
                        <a:rPr lang="en-US" sz="1800" b="1" dirty="0">
                          <a:solidFill>
                            <a:srgbClr val="000000"/>
                          </a:solidFill>
                        </a:rPr>
                        <a:t>Scalability</a:t>
                      </a:r>
                    </a:p>
                  </a:txBody>
                  <a:tcPr marL="121920" marR="121920" marT="60960" marB="60960"/>
                </a:tc>
                <a:tc>
                  <a:txBody>
                    <a:bodyPr/>
                    <a:lstStyle/>
                    <a:p>
                      <a:r>
                        <a:rPr lang="en-US" sz="1800" dirty="0"/>
                        <a:t>VPNs allow organizations to use the internet, making it easy to add new users without adding significant infrastructure.</a:t>
                      </a:r>
                      <a:endParaRPr lang="en-US" sz="1800" dirty="0">
                        <a:solidFill>
                          <a:srgbClr val="000000"/>
                        </a:solidFill>
                      </a:endParaRPr>
                    </a:p>
                  </a:txBody>
                  <a:tcPr marL="121920" marR="121920" marT="60960" marB="60960"/>
                </a:tc>
                <a:extLst>
                  <a:ext uri="{0D108BD9-81ED-4DB2-BD59-A6C34878D82A}">
                    <a16:rowId xmlns:a16="http://schemas.microsoft.com/office/drawing/2014/main" val="354468046"/>
                  </a:ext>
                </a:extLst>
              </a:tr>
              <a:tr h="1006376">
                <a:tc>
                  <a:txBody>
                    <a:bodyPr/>
                    <a:lstStyle/>
                    <a:p>
                      <a:r>
                        <a:rPr lang="en-US" sz="1800" b="1" dirty="0">
                          <a:solidFill>
                            <a:srgbClr val="000000"/>
                          </a:solidFill>
                        </a:rPr>
                        <a:t>Compatibility</a:t>
                      </a:r>
                    </a:p>
                  </a:txBody>
                  <a:tcPr marL="121920" marR="121920" marT="60960" marB="60960"/>
                </a:tc>
                <a:tc>
                  <a:txBody>
                    <a:bodyPr/>
                    <a:lstStyle/>
                    <a:p>
                      <a:r>
                        <a:rPr lang="en-US" sz="1800" dirty="0"/>
                        <a:t>VPNs can be implemented across a wide variety of WAN link options including broadband technologies. Remote workers can use these high-speed connections to gain secure access to corporate networks.</a:t>
                      </a:r>
                      <a:endParaRPr lang="en-US" sz="1800" dirty="0">
                        <a:solidFill>
                          <a:srgbClr val="000000"/>
                        </a:solidFill>
                      </a:endParaRPr>
                    </a:p>
                  </a:txBody>
                  <a:tcPr marL="121920" marR="121920" marT="60960" marB="60960"/>
                </a:tc>
                <a:extLst>
                  <a:ext uri="{0D108BD9-81ED-4DB2-BD59-A6C34878D82A}">
                    <a16:rowId xmlns:a16="http://schemas.microsoft.com/office/drawing/2014/main" val="1458107787"/>
                  </a:ext>
                </a:extLst>
              </a:tr>
            </a:tbl>
          </a:graphicData>
        </a:graphic>
      </p:graphicFrame>
    </p:spTree>
    <p:extLst>
      <p:ext uri="{BB962C8B-B14F-4D97-AF65-F5344CB8AC3E}">
        <p14:creationId xmlns:p14="http://schemas.microsoft.com/office/powerpoint/2010/main" val="3490214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and Remote 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10551355" cy="975784"/>
          </a:xfrm>
        </p:spPr>
        <p:txBody>
          <a:bodyPr/>
          <a:lstStyle/>
          <a:p>
            <a:pPr marL="0" indent="0" algn="l"/>
            <a:r>
              <a:rPr lang="en-US" sz="2133" dirty="0">
                <a:solidFill>
                  <a:srgbClr val="000000"/>
                </a:solidFill>
              </a:rPr>
              <a:t>A site-to-site VPN is terminated on VPN gateways. VPN traffic is only encrypted between the gateways. Internal hosts have no knowledge that a VPN is being used.</a:t>
            </a:r>
          </a:p>
        </p:txBody>
      </p:sp>
      <p:pic>
        <p:nvPicPr>
          <p:cNvPr id="6" name="Picture 5">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53065" y="2145181"/>
            <a:ext cx="8797151" cy="3594535"/>
          </a:xfrm>
          <a:prstGeom prst="rect">
            <a:avLst/>
          </a:prstGeom>
        </p:spPr>
      </p:pic>
    </p:spTree>
    <p:extLst>
      <p:ext uri="{BB962C8B-B14F-4D97-AF65-F5344CB8AC3E}">
        <p14:creationId xmlns:p14="http://schemas.microsoft.com/office/powerpoint/2010/main" val="3135922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and Remote Access VPNs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532" cy="965251"/>
          </a:xfrm>
        </p:spPr>
        <p:txBody>
          <a:bodyPr/>
          <a:lstStyle/>
          <a:p>
            <a:pPr marL="0" indent="0" algn="l"/>
            <a:r>
              <a:rPr lang="en-US" sz="2133" dirty="0">
                <a:solidFill>
                  <a:srgbClr val="000000"/>
                </a:solidFill>
              </a:rPr>
              <a:t>A remote-access VPN is dynamically created to establish a secure connection between a client and a VPN terminating device.</a:t>
            </a:r>
          </a:p>
        </p:txBody>
      </p:sp>
      <p:pic>
        <p:nvPicPr>
          <p:cNvPr id="6" name="Picture 5">
            <a:extLst>
              <a:ext uri="{FF2B5EF4-FFF2-40B4-BE49-F238E27FC236}">
                <a16:creationId xmlns:a16="http://schemas.microsoft.com/office/drawing/2014/main" id="{A1B98770-A205-ED48-BB90-81AE0D797D57}"/>
              </a:ext>
            </a:extLst>
          </p:cNvPr>
          <p:cNvPicPr>
            <a:picLocks noChangeAspect="1"/>
          </p:cNvPicPr>
          <p:nvPr/>
        </p:nvPicPr>
        <p:blipFill>
          <a:blip r:embed="rId3"/>
          <a:stretch>
            <a:fillRect/>
          </a:stretch>
        </p:blipFill>
        <p:spPr>
          <a:xfrm>
            <a:off x="1641292" y="2105808"/>
            <a:ext cx="8909416" cy="3476845"/>
          </a:xfrm>
          <a:prstGeom prst="rect">
            <a:avLst/>
          </a:prstGeom>
        </p:spPr>
      </p:pic>
    </p:spTree>
    <p:extLst>
      <p:ext uri="{BB962C8B-B14F-4D97-AF65-F5344CB8AC3E}">
        <p14:creationId xmlns:p14="http://schemas.microsoft.com/office/powerpoint/2010/main" val="3245492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Enterprise and Service Provider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4" y="1140557"/>
            <a:ext cx="4513488" cy="4303312"/>
          </a:xfrm>
        </p:spPr>
        <p:txBody>
          <a:bodyPr/>
          <a:lstStyle/>
          <a:p>
            <a:pPr marL="0" indent="0" algn="l"/>
            <a:r>
              <a:rPr lang="en-US" sz="2133" dirty="0">
                <a:solidFill>
                  <a:srgbClr val="000000"/>
                </a:solidFill>
              </a:rPr>
              <a:t>VPNs can be managed and deployed as:</a:t>
            </a:r>
          </a:p>
          <a:p>
            <a:pPr marL="380990" indent="-380990" algn="l">
              <a:buFont typeface="Arial" panose="020B0604020202020204" pitchFamily="34" charset="0"/>
              <a:buChar char="•"/>
            </a:pPr>
            <a:r>
              <a:rPr lang="en-US" sz="1867" b="1" dirty="0">
                <a:solidFill>
                  <a:srgbClr val="000000"/>
                </a:solidFill>
              </a:rPr>
              <a:t>Enterprise VPNs</a:t>
            </a:r>
            <a:r>
              <a:rPr lang="en-US" sz="1867" dirty="0">
                <a:solidFill>
                  <a:srgbClr val="000000"/>
                </a:solidFill>
              </a:rPr>
              <a:t> - common solution for securing enterprise traffic across the internet. Site-to-site and remote access VPNs are created and managed by the enterprise using IPsec and SSL VPNs.</a:t>
            </a:r>
          </a:p>
          <a:p>
            <a:pPr marL="380990" indent="-380990" algn="l">
              <a:buFont typeface="Arial" panose="020B0604020202020204" pitchFamily="34" charset="0"/>
              <a:buChar char="•"/>
            </a:pPr>
            <a:r>
              <a:rPr lang="en-US" sz="1867" b="1" dirty="0">
                <a:solidFill>
                  <a:srgbClr val="000000"/>
                </a:solidFill>
              </a:rPr>
              <a:t>Service Provider VPNs</a:t>
            </a:r>
            <a:r>
              <a:rPr lang="en-US" sz="1867" dirty="0">
                <a:solidFill>
                  <a:srgbClr val="000000"/>
                </a:solidFill>
              </a:rPr>
              <a:t> - created and managed by the provider network. The provider uses Multiprotocol Label Switching (MPLS) at Layer 2 or Layer 3 to create secure channels between an enterprise’s sites, effectively segregating the traffic from other customer traffic. </a:t>
            </a: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AEEC8A48-50CE-3643-B771-C574D70266A5}"/>
              </a:ext>
            </a:extLst>
          </p:cNvPr>
          <p:cNvPicPr>
            <a:picLocks noChangeAspect="1"/>
          </p:cNvPicPr>
          <p:nvPr/>
        </p:nvPicPr>
        <p:blipFill>
          <a:blip r:embed="rId3"/>
          <a:stretch>
            <a:fillRect/>
          </a:stretch>
        </p:blipFill>
        <p:spPr>
          <a:xfrm>
            <a:off x="5283200" y="1839050"/>
            <a:ext cx="6502400" cy="3725333"/>
          </a:xfrm>
          <a:prstGeom prst="rect">
            <a:avLst/>
          </a:prstGeom>
        </p:spPr>
      </p:pic>
    </p:spTree>
    <p:extLst>
      <p:ext uri="{BB962C8B-B14F-4D97-AF65-F5344CB8AC3E}">
        <p14:creationId xmlns:p14="http://schemas.microsoft.com/office/powerpoint/2010/main" val="3150841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5860280" cy="4147368"/>
          </a:xfrm>
        </p:spPr>
        <p:txBody>
          <a:bodyPr/>
          <a:lstStyle/>
          <a:p>
            <a:pPr marL="380990" indent="-380990" algn="l">
              <a:buFont typeface="Arial" panose="020B0604020202020204" pitchFamily="34" charset="0"/>
              <a:buChar char="•"/>
            </a:pPr>
            <a:r>
              <a:rPr lang="en-US" sz="2133" dirty="0">
                <a:solidFill>
                  <a:srgbClr val="000000"/>
                </a:solidFill>
              </a:rPr>
              <a:t>Remote-access VPNs let remote and mobile users securely connect to the enterprise. </a:t>
            </a:r>
          </a:p>
          <a:p>
            <a:pPr marL="380990" indent="-380990" algn="l">
              <a:buFont typeface="Arial" panose="020B0604020202020204" pitchFamily="34" charset="0"/>
              <a:buChar char="•"/>
            </a:pPr>
            <a:r>
              <a:rPr lang="en-US" sz="2133" dirty="0">
                <a:solidFill>
                  <a:srgbClr val="000000"/>
                </a:solidFill>
              </a:rPr>
              <a:t>Remote-access VPNs are typically enabled dynamically by the user when required and  can be created using either IPsec or SSL.</a:t>
            </a:r>
          </a:p>
          <a:p>
            <a:pPr marL="478435" lvl="1" indent="-380990"/>
            <a:r>
              <a:rPr lang="en-US" sz="2133" b="1" dirty="0">
                <a:solidFill>
                  <a:srgbClr val="000000"/>
                </a:solidFill>
              </a:rPr>
              <a:t>Clientless VPN connection</a:t>
            </a:r>
            <a:r>
              <a:rPr lang="en-US" sz="2133" dirty="0">
                <a:solidFill>
                  <a:srgbClr val="000000"/>
                </a:solidFill>
              </a:rPr>
              <a:t> -The connection is secured using a web browser SSL connection.</a:t>
            </a:r>
          </a:p>
          <a:p>
            <a:pPr marL="478435" lvl="1" indent="-380990"/>
            <a:r>
              <a:rPr lang="en-US" sz="2133" b="1" dirty="0">
                <a:solidFill>
                  <a:srgbClr val="000000"/>
                </a:solidFill>
              </a:rPr>
              <a:t>Client-based VPN connection</a:t>
            </a:r>
            <a:r>
              <a:rPr lang="en-US" sz="2133"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566443" y="1855760"/>
            <a:ext cx="5049595" cy="3146481"/>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SSL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695526"/>
            <a:ext cx="10551355" cy="1436103"/>
          </a:xfrm>
        </p:spPr>
        <p:txBody>
          <a:bodyPr/>
          <a:lstStyle/>
          <a:p>
            <a:pPr marL="0" indent="0" algn="l"/>
            <a:r>
              <a:rPr lang="en-US" sz="2133" dirty="0">
                <a:solidFill>
                  <a:srgbClr val="000000"/>
                </a:solidFill>
              </a:rPr>
              <a:t>SSL uses the public key infrastructure and digital certificates to authenticate peers. The type of VPN method implemented is based on the access requirements of the users and the organization’s IT processes. The table compares IPsec and SSL remote access deployments. </a:t>
            </a:r>
            <a:endParaRPr lang="en-US" sz="1867" dirty="0">
              <a:solidFill>
                <a:srgbClr val="000000"/>
              </a:solidFill>
            </a:endParaRPr>
          </a:p>
        </p:txBody>
      </p:sp>
      <p:graphicFrame>
        <p:nvGraphicFramePr>
          <p:cNvPr id="6" name="Content Placeholder 6">
            <a:extLst>
              <a:ext uri="{FF2B5EF4-FFF2-40B4-BE49-F238E27FC236}">
                <a16:creationId xmlns:a16="http://schemas.microsoft.com/office/drawing/2014/main" id="{FCD5C4AB-4FAA-4781-848A-8C81A2D27751}"/>
              </a:ext>
            </a:extLst>
          </p:cNvPr>
          <p:cNvGraphicFramePr>
            <a:graphicFrameLocks/>
          </p:cNvGraphicFramePr>
          <p:nvPr>
            <p:extLst>
              <p:ext uri="{D42A27DB-BD31-4B8C-83A1-F6EECF244321}">
                <p14:modId xmlns:p14="http://schemas.microsoft.com/office/powerpoint/2010/main" val="3746273769"/>
              </p:ext>
            </p:extLst>
          </p:nvPr>
        </p:nvGraphicFramePr>
        <p:xfrm>
          <a:off x="662748" y="1933657"/>
          <a:ext cx="11040531" cy="3427306"/>
        </p:xfrm>
        <a:graphic>
          <a:graphicData uri="http://schemas.openxmlformats.org/drawingml/2006/table">
            <a:tbl>
              <a:tblPr firstRow="1" bandRow="1">
                <a:tableStyleId>{5C22544A-7EE6-4342-B048-85BDC9FD1C3A}</a:tableStyleId>
              </a:tblPr>
              <a:tblGrid>
                <a:gridCol w="2821517">
                  <a:extLst>
                    <a:ext uri="{9D8B030D-6E8A-4147-A177-3AD203B41FA5}">
                      <a16:colId xmlns:a16="http://schemas.microsoft.com/office/drawing/2014/main" val="3729139006"/>
                    </a:ext>
                  </a:extLst>
                </a:gridCol>
                <a:gridCol w="3774013">
                  <a:extLst>
                    <a:ext uri="{9D8B030D-6E8A-4147-A177-3AD203B41FA5}">
                      <a16:colId xmlns:a16="http://schemas.microsoft.com/office/drawing/2014/main" val="2623022619"/>
                    </a:ext>
                  </a:extLst>
                </a:gridCol>
                <a:gridCol w="4445001">
                  <a:extLst>
                    <a:ext uri="{9D8B030D-6E8A-4147-A177-3AD203B41FA5}">
                      <a16:colId xmlns:a16="http://schemas.microsoft.com/office/drawing/2014/main" val="1988913492"/>
                    </a:ext>
                  </a:extLst>
                </a:gridCol>
              </a:tblGrid>
              <a:tr h="494453">
                <a:tc>
                  <a:txBody>
                    <a:bodyPr/>
                    <a:lstStyle/>
                    <a:p>
                      <a:r>
                        <a:rPr lang="en-US" sz="2400" dirty="0"/>
                        <a:t>Feature</a:t>
                      </a:r>
                    </a:p>
                  </a:txBody>
                  <a:tcPr marL="121920" marR="121920" marT="60960" marB="60960"/>
                </a:tc>
                <a:tc>
                  <a:txBody>
                    <a:bodyPr/>
                    <a:lstStyle/>
                    <a:p>
                      <a:r>
                        <a:rPr lang="en-US" sz="2400" dirty="0"/>
                        <a:t>IPsec</a:t>
                      </a:r>
                    </a:p>
                  </a:txBody>
                  <a:tcPr marL="121920" marR="121920" marT="60960" marB="60960"/>
                </a:tc>
                <a:tc>
                  <a:txBody>
                    <a:bodyPr/>
                    <a:lstStyle/>
                    <a:p>
                      <a:r>
                        <a:rPr lang="en-US" sz="2400" dirty="0"/>
                        <a:t>SSL</a:t>
                      </a:r>
                    </a:p>
                  </a:txBody>
                  <a:tcPr marL="121920" marR="121920" marT="60960" marB="60960"/>
                </a:tc>
                <a:extLst>
                  <a:ext uri="{0D108BD9-81ED-4DB2-BD59-A6C34878D82A}">
                    <a16:rowId xmlns:a16="http://schemas.microsoft.com/office/drawing/2014/main" val="2583676789"/>
                  </a:ext>
                </a:extLst>
              </a:tr>
              <a:tr h="609600">
                <a:tc>
                  <a:txBody>
                    <a:bodyPr/>
                    <a:lstStyle/>
                    <a:p>
                      <a:r>
                        <a:rPr lang="en-US" sz="1600" b="1" dirty="0">
                          <a:solidFill>
                            <a:srgbClr val="000000"/>
                          </a:solidFill>
                        </a:rPr>
                        <a:t>Applications supported</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All IP-based applications</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web-based applications and file sharing</a:t>
                      </a:r>
                    </a:p>
                  </a:txBody>
                  <a:tcPr marL="121920" marR="121920" marT="60960" marB="60960"/>
                </a:tc>
                <a:extLst>
                  <a:ext uri="{0D108BD9-81ED-4DB2-BD59-A6C34878D82A}">
                    <a16:rowId xmlns:a16="http://schemas.microsoft.com/office/drawing/2014/main" val="3849654457"/>
                  </a:ext>
                </a:extLst>
              </a:tr>
              <a:tr h="609600">
                <a:tc>
                  <a:txBody>
                    <a:bodyPr/>
                    <a:lstStyle/>
                    <a:p>
                      <a:r>
                        <a:rPr lang="en-US" sz="1600" b="1" dirty="0">
                          <a:solidFill>
                            <a:srgbClr val="000000"/>
                          </a:solidFill>
                        </a:rPr>
                        <a:t>Authentication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Two-way authentication with shared keys or digital certificates</a:t>
                      </a:r>
                    </a:p>
                  </a:txBody>
                  <a:tcPr marL="121920" marR="121920" marT="60960" marB="60960"/>
                </a:tc>
                <a:tc>
                  <a:txBody>
                    <a:bodyPr/>
                    <a:lstStyle/>
                    <a:p>
                      <a:r>
                        <a:rPr lang="en-US" sz="1600" b="1" dirty="0">
                          <a:solidFill>
                            <a:srgbClr val="000000"/>
                          </a:solidFill>
                        </a:rPr>
                        <a:t>Moderate</a:t>
                      </a:r>
                      <a:r>
                        <a:rPr lang="en-US" sz="1600" dirty="0">
                          <a:solidFill>
                            <a:srgbClr val="000000"/>
                          </a:solidFill>
                        </a:rPr>
                        <a:t> – one-way or two-way authentication</a:t>
                      </a:r>
                    </a:p>
                  </a:txBody>
                  <a:tcPr marL="121920" marR="121920" marT="60960" marB="60960"/>
                </a:tc>
                <a:extLst>
                  <a:ext uri="{0D108BD9-81ED-4DB2-BD59-A6C34878D82A}">
                    <a16:rowId xmlns:a16="http://schemas.microsoft.com/office/drawing/2014/main" val="235735172"/>
                  </a:ext>
                </a:extLst>
              </a:tr>
              <a:tr h="494453">
                <a:tc>
                  <a:txBody>
                    <a:bodyPr/>
                    <a:lstStyle/>
                    <a:p>
                      <a:r>
                        <a:rPr lang="en-US" sz="1600" b="1" dirty="0">
                          <a:solidFill>
                            <a:srgbClr val="000000"/>
                          </a:solidFill>
                        </a:rPr>
                        <a:t>Encryption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Key lengths 56 – 256 bits</a:t>
                      </a:r>
                    </a:p>
                  </a:txBody>
                  <a:tcPr marL="121920" marR="121920" marT="60960" marB="60960"/>
                </a:tc>
                <a:tc>
                  <a:txBody>
                    <a:bodyPr/>
                    <a:lstStyle/>
                    <a:p>
                      <a:r>
                        <a:rPr lang="en-US" sz="1600" b="1" dirty="0">
                          <a:solidFill>
                            <a:srgbClr val="000000"/>
                          </a:solidFill>
                        </a:rPr>
                        <a:t>Moderate to strong </a:t>
                      </a:r>
                      <a:r>
                        <a:rPr lang="en-US" sz="1600" dirty="0">
                          <a:solidFill>
                            <a:srgbClr val="000000"/>
                          </a:solidFill>
                        </a:rPr>
                        <a:t>- Key lengths 40 – 256 bits</a:t>
                      </a:r>
                    </a:p>
                  </a:txBody>
                  <a:tcPr marL="121920" marR="121920" marT="60960" marB="60960"/>
                </a:tc>
                <a:extLst>
                  <a:ext uri="{0D108BD9-81ED-4DB2-BD59-A6C34878D82A}">
                    <a16:rowId xmlns:a16="http://schemas.microsoft.com/office/drawing/2014/main" val="354468046"/>
                  </a:ext>
                </a:extLst>
              </a:tr>
              <a:tr h="609600">
                <a:tc>
                  <a:txBody>
                    <a:bodyPr/>
                    <a:lstStyle/>
                    <a:p>
                      <a:r>
                        <a:rPr lang="en-US" sz="1600" b="1" dirty="0">
                          <a:solidFill>
                            <a:srgbClr val="000000"/>
                          </a:solidFill>
                        </a:rPr>
                        <a:t>Connection complexity</a:t>
                      </a:r>
                    </a:p>
                  </a:txBody>
                  <a:tcPr marL="121920" marR="121920" marT="60960" marB="60960"/>
                </a:tc>
                <a:tc>
                  <a:txBody>
                    <a:bodyPr/>
                    <a:lstStyle/>
                    <a:p>
                      <a:r>
                        <a:rPr lang="en-US" sz="1600" b="1" dirty="0">
                          <a:solidFill>
                            <a:srgbClr val="000000"/>
                          </a:solidFill>
                        </a:rPr>
                        <a:t>Medium</a:t>
                      </a:r>
                      <a:r>
                        <a:rPr lang="en-US" sz="1600" dirty="0">
                          <a:solidFill>
                            <a:srgbClr val="000000"/>
                          </a:solidFill>
                        </a:rPr>
                        <a:t> – Requires VPN client installed on a host</a:t>
                      </a:r>
                    </a:p>
                  </a:txBody>
                  <a:tcPr marL="121920" marR="121920" marT="60960" marB="60960"/>
                </a:tc>
                <a:tc>
                  <a:txBody>
                    <a:bodyPr/>
                    <a:lstStyle/>
                    <a:p>
                      <a:r>
                        <a:rPr lang="en-US" sz="1600" b="1" dirty="0">
                          <a:solidFill>
                            <a:srgbClr val="000000"/>
                          </a:solidFill>
                        </a:rPr>
                        <a:t>Low</a:t>
                      </a:r>
                      <a:r>
                        <a:rPr lang="en-US" sz="1600" dirty="0">
                          <a:solidFill>
                            <a:srgbClr val="000000"/>
                          </a:solidFill>
                        </a:rPr>
                        <a:t> – Requires web browser on a host</a:t>
                      </a:r>
                    </a:p>
                  </a:txBody>
                  <a:tcPr marL="121920" marR="121920" marT="60960" marB="60960"/>
                </a:tc>
                <a:extLst>
                  <a:ext uri="{0D108BD9-81ED-4DB2-BD59-A6C34878D82A}">
                    <a16:rowId xmlns:a16="http://schemas.microsoft.com/office/drawing/2014/main" val="1458107787"/>
                  </a:ext>
                </a:extLst>
              </a:tr>
              <a:tr h="609600">
                <a:tc>
                  <a:txBody>
                    <a:bodyPr/>
                    <a:lstStyle/>
                    <a:p>
                      <a:r>
                        <a:rPr lang="en-US" sz="1600" b="1" dirty="0">
                          <a:solidFill>
                            <a:srgbClr val="000000"/>
                          </a:solidFill>
                        </a:rPr>
                        <a:t>Connection option</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specific devices with specific configurations can connect</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Any device with a web browser can connect</a:t>
                      </a:r>
                    </a:p>
                  </a:txBody>
                  <a:tcPr marL="121920" marR="121920" marT="60960" marB="60960"/>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421398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647628" cy="4941267"/>
          </a:xfrm>
        </p:spPr>
        <p:txBody>
          <a:bodyPr/>
          <a:lstStyle/>
          <a:p>
            <a:pPr marL="380990" indent="-380990" algn="l">
              <a:buFont typeface="Arial" panose="020B0604020202020204" pitchFamily="34" charset="0"/>
              <a:buChar char="•"/>
            </a:pPr>
            <a:r>
              <a:rPr lang="en-US" sz="2133" dirty="0">
                <a:solidFill>
                  <a:srgbClr val="000000"/>
                </a:solidFill>
              </a:rPr>
              <a:t>Site-to-site VPNs connect networks across an untrusted network such as the internet.</a:t>
            </a:r>
          </a:p>
          <a:p>
            <a:pPr marL="380990" indent="-380990" algn="l">
              <a:buFont typeface="Arial" panose="020B0604020202020204" pitchFamily="34" charset="0"/>
              <a:buChar char="•"/>
            </a:pPr>
            <a:r>
              <a:rPr lang="en-US" sz="2133" dirty="0">
                <a:solidFill>
                  <a:srgbClr val="000000"/>
                </a:solidFill>
              </a:rPr>
              <a:t>End hosts send and receive normal unencrypted TCP/IP traffic through a VPN gateway.</a:t>
            </a:r>
          </a:p>
          <a:p>
            <a:pPr marL="380990" indent="-380990" algn="l">
              <a:buFont typeface="Arial" panose="020B0604020202020204" pitchFamily="34" charset="0"/>
              <a:buChar char="•"/>
            </a:pPr>
            <a:r>
              <a:rPr lang="en-US" sz="2133"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457056" y="2557204"/>
            <a:ext cx="5158981" cy="2107971"/>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941267"/>
          </a:xfrm>
        </p:spPr>
        <p:txBody>
          <a:bodyPr/>
          <a:lstStyle/>
          <a:p>
            <a:pPr marL="380990" indent="-380990" algn="l">
              <a:buFont typeface="Arial" panose="020B0604020202020204" pitchFamily="34" charset="0"/>
              <a:buChar char="•"/>
            </a:pPr>
            <a:r>
              <a:rPr lang="en-US" sz="2133" dirty="0">
                <a:solidFill>
                  <a:srgbClr val="000000"/>
                </a:solidFill>
              </a:rPr>
              <a:t>Generic Routing Encapsulation (GRE) is a non-secure site-to-site VPN tunneling protocol.</a:t>
            </a:r>
          </a:p>
          <a:p>
            <a:pPr marL="380990" indent="-380990" algn="l">
              <a:buFont typeface="Arial" panose="020B0604020202020204" pitchFamily="34" charset="0"/>
              <a:buChar char="•"/>
            </a:pPr>
            <a:r>
              <a:rPr lang="en-US" sz="2133" dirty="0">
                <a:solidFill>
                  <a:srgbClr val="000000"/>
                </a:solidFill>
              </a:rPr>
              <a:t>A GRE tunnel can encapsulate various network layer protocols as well as multicast and broadcast traffic.</a:t>
            </a:r>
          </a:p>
          <a:p>
            <a:pPr marL="380990" indent="-380990" algn="l">
              <a:buFont typeface="Arial" panose="020B0604020202020204" pitchFamily="34" charset="0"/>
              <a:buChar char="•"/>
            </a:pPr>
            <a:r>
              <a:rPr lang="en-US" sz="2133" dirty="0">
                <a:solidFill>
                  <a:srgbClr val="000000"/>
                </a:solidFill>
              </a:rPr>
              <a:t>GRE does not by default support encryption; and therefore, it does not provide a secure VPN tunnel.</a:t>
            </a:r>
          </a:p>
          <a:p>
            <a:pPr marL="380990" indent="-380990" algn="l">
              <a:buFont typeface="Arial" panose="020B0604020202020204" pitchFamily="34" charset="0"/>
              <a:buChar char="•"/>
            </a:pPr>
            <a:r>
              <a:rPr lang="en-US" sz="2133" dirty="0">
                <a:solidFill>
                  <a:srgbClr val="000000"/>
                </a:solidFill>
              </a:rPr>
              <a:t>A GRE packet can be encapsulated into an IPsec packet to forward it securely to the destination VPN gateway.</a:t>
            </a:r>
          </a:p>
          <a:p>
            <a:pPr marL="478435" lvl="1" indent="-380990"/>
            <a:r>
              <a:rPr lang="en-US" sz="2133" dirty="0">
                <a:solidFill>
                  <a:srgbClr val="000000"/>
                </a:solidFill>
              </a:rPr>
              <a:t>Standard IPsec VPNs (non-GRE) can only create secure tunnels for unicast traffic.</a:t>
            </a:r>
          </a:p>
          <a:p>
            <a:pPr marL="478435" lvl="1" indent="-380990"/>
            <a:r>
              <a:rPr lang="en-US" sz="2133" dirty="0">
                <a:solidFill>
                  <a:srgbClr val="000000"/>
                </a:solidFill>
              </a:rPr>
              <a:t>Encapsulating GRE into IPsec allows multicast routing protocol updates to be secured through a VPN.</a:t>
            </a:r>
          </a:p>
        </p:txBody>
      </p:sp>
    </p:spTree>
    <p:extLst>
      <p:ext uri="{BB962C8B-B14F-4D97-AF65-F5344CB8AC3E}">
        <p14:creationId xmlns:p14="http://schemas.microsoft.com/office/powerpoint/2010/main" val="623093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92201"/>
            <a:ext cx="11401549" cy="2687165"/>
          </a:xfrm>
        </p:spPr>
        <p:txBody>
          <a:bodyPr/>
          <a:lstStyle/>
          <a:p>
            <a:pPr marL="0" indent="0" algn="l"/>
            <a:r>
              <a:rPr lang="en-US" sz="2133" dirty="0">
                <a:solidFill>
                  <a:srgbClr val="000000"/>
                </a:solidFill>
              </a:rPr>
              <a:t>The terms used to describe the encapsulation of GRE over IPsec tunnel are passenger protocol, carrier protocol, and transport protocol.</a:t>
            </a:r>
          </a:p>
          <a:p>
            <a:pPr marL="380990" indent="-380990" algn="l">
              <a:buFont typeface="Arial" panose="020B0604020202020204" pitchFamily="34" charset="0"/>
              <a:buChar char="•"/>
            </a:pPr>
            <a:r>
              <a:rPr lang="en-US" sz="2133" b="1" dirty="0">
                <a:solidFill>
                  <a:srgbClr val="000000"/>
                </a:solidFill>
              </a:rPr>
              <a:t>Passenger protocol</a:t>
            </a:r>
            <a:r>
              <a:rPr lang="en-US" sz="2133" dirty="0">
                <a:solidFill>
                  <a:srgbClr val="000000"/>
                </a:solidFill>
              </a:rPr>
              <a:t> – This is the original packet that is to be encapsulated by GRE. It could be an IPv4 or IPv6 packet, a routing update, and more.</a:t>
            </a:r>
          </a:p>
          <a:p>
            <a:pPr marL="380990" indent="-380990" algn="l">
              <a:buFont typeface="Arial" panose="020B0604020202020204" pitchFamily="34" charset="0"/>
              <a:buChar char="•"/>
            </a:pPr>
            <a:r>
              <a:rPr lang="en-US" sz="2133" b="1" dirty="0">
                <a:solidFill>
                  <a:srgbClr val="000000"/>
                </a:solidFill>
              </a:rPr>
              <a:t>Carrier protocol</a:t>
            </a:r>
            <a:r>
              <a:rPr lang="en-US" sz="2133" dirty="0">
                <a:solidFill>
                  <a:srgbClr val="000000"/>
                </a:solidFill>
              </a:rPr>
              <a:t> – GRE is the carrier protocol that encapsulates the original passenger packet.</a:t>
            </a:r>
          </a:p>
          <a:p>
            <a:pPr marL="380990" indent="-380990" algn="l">
              <a:buFont typeface="Arial" panose="020B0604020202020204" pitchFamily="34" charset="0"/>
              <a:buChar char="•"/>
            </a:pPr>
            <a:r>
              <a:rPr lang="en-US" sz="2133" b="1" dirty="0">
                <a:solidFill>
                  <a:srgbClr val="000000"/>
                </a:solidFill>
              </a:rPr>
              <a:t>Transport protocol</a:t>
            </a:r>
            <a:r>
              <a:rPr lang="en-US" sz="2133" dirty="0">
                <a:solidFill>
                  <a:srgbClr val="000000"/>
                </a:solidFill>
              </a:rPr>
              <a:t> – This is the protocol that will actually be used to forward the packet. This could be IPv4 or IPv6.</a:t>
            </a:r>
          </a:p>
          <a:p>
            <a:pPr marL="0" indent="0" algn="l"/>
            <a:endParaRPr lang="en-US" sz="2133" dirty="0">
              <a:solidFill>
                <a:srgbClr val="000000"/>
              </a:solidFill>
            </a:endParaRPr>
          </a:p>
        </p:txBody>
      </p:sp>
      <p:pic>
        <p:nvPicPr>
          <p:cNvPr id="2" name="Picture 1">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5563658" y="3257826"/>
            <a:ext cx="5761692" cy="2427479"/>
          </a:xfrm>
          <a:prstGeom prst="rect">
            <a:avLst/>
          </a:prstGeom>
        </p:spPr>
      </p:pic>
    </p:spTree>
    <p:extLst>
      <p:ext uri="{BB962C8B-B14F-4D97-AF65-F5344CB8AC3E}">
        <p14:creationId xmlns:p14="http://schemas.microsoft.com/office/powerpoint/2010/main" val="390841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741835"/>
            <a:ext cx="10551355" cy="2089696"/>
          </a:xfrm>
        </p:spPr>
        <p:txBody>
          <a:bodyPr/>
          <a:lstStyle/>
          <a:p>
            <a:pPr marL="0" indent="0" algn="l"/>
            <a:r>
              <a:rPr lang="en-US" sz="2133" dirty="0">
                <a:solidFill>
                  <a:srgbClr val="000000"/>
                </a:solidFill>
              </a:rPr>
              <a:t>For example, Branch and HQ need to exchange OSPF routing information over an IPsec VPN. GRE over IPsec is used to support the routing protocol traffic over the IPsec VPN. Specifically, the OSPF packets (i.e., passenger protocol) would be encapsulated by GRE (i.e., carrier protocol) and subsequently encapsulated in an IPsec VPN tunnel.</a:t>
            </a:r>
          </a:p>
        </p:txBody>
      </p:sp>
      <p:pic>
        <p:nvPicPr>
          <p:cNvPr id="6" name="Picture 5">
            <a:extLst>
              <a:ext uri="{FF2B5EF4-FFF2-40B4-BE49-F238E27FC236}">
                <a16:creationId xmlns:a16="http://schemas.microsoft.com/office/drawing/2014/main" id="{534BAF84-ACE1-FB4E-9F1B-4DACD8FBFD1A}"/>
              </a:ext>
            </a:extLst>
          </p:cNvPr>
          <p:cNvPicPr>
            <a:picLocks noChangeAspect="1"/>
          </p:cNvPicPr>
          <p:nvPr/>
        </p:nvPicPr>
        <p:blipFill>
          <a:blip r:embed="rId3"/>
          <a:stretch>
            <a:fillRect/>
          </a:stretch>
        </p:blipFill>
        <p:spPr>
          <a:xfrm>
            <a:off x="1568467" y="2831531"/>
            <a:ext cx="9055065" cy="2687164"/>
          </a:xfrm>
          <a:prstGeom prst="rect">
            <a:avLst/>
          </a:prstGeom>
        </p:spPr>
      </p:pic>
    </p:spTree>
    <p:extLst>
      <p:ext uri="{BB962C8B-B14F-4D97-AF65-F5344CB8AC3E}">
        <p14:creationId xmlns:p14="http://schemas.microsoft.com/office/powerpoint/2010/main" val="14828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Dynamic Multipoint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811065"/>
          </a:xfrm>
        </p:spPr>
        <p:txBody>
          <a:bodyPr/>
          <a:lstStyle/>
          <a:p>
            <a:pPr marL="0" indent="0" algn="l"/>
            <a:r>
              <a:rPr lang="en-US" sz="2133" dirty="0">
                <a:solidFill>
                  <a:srgbClr val="000000"/>
                </a:solidFill>
              </a:rPr>
              <a:t>Site-to-site IPsec VPNs and GRE over IPsec are not sufficient when the enterprise adds many more sites. Dynamic Multipoint VPN (DMVPN) is a Cisco software solution for building multiple VPNs in an easy, dynamic, and scalable manner.</a:t>
            </a:r>
          </a:p>
          <a:p>
            <a:pPr marL="478435" lvl="1" indent="-380990"/>
            <a:r>
              <a:rPr lang="en-US" sz="2133" dirty="0">
                <a:solidFill>
                  <a:srgbClr val="000000"/>
                </a:solidFill>
              </a:rPr>
              <a:t>DMVPN simplifies the VPN tunnel configuration and provides a flexible option to connect a central site with branch sites. </a:t>
            </a:r>
          </a:p>
          <a:p>
            <a:pPr marL="478435" lvl="1" indent="-380990"/>
            <a:r>
              <a:rPr lang="en-US" sz="2133" dirty="0">
                <a:solidFill>
                  <a:srgbClr val="000000"/>
                </a:solidFill>
              </a:rPr>
              <a:t>It uses a hub-and-spoke configuration to establish a full mesh topology. </a:t>
            </a:r>
          </a:p>
          <a:p>
            <a:pPr marL="478435" lvl="1" indent="-380990"/>
            <a:r>
              <a:rPr lang="en-US" sz="2133" dirty="0">
                <a:solidFill>
                  <a:srgbClr val="000000"/>
                </a:solidFill>
              </a:rPr>
              <a:t>Spoke sites establish secure VPN tunnels with the hub site.</a:t>
            </a:r>
          </a:p>
          <a:p>
            <a:pPr marL="478435" lvl="1" indent="-380990"/>
            <a:r>
              <a:rPr lang="en-US" sz="2133" dirty="0">
                <a:solidFill>
                  <a:srgbClr val="000000"/>
                </a:solidFill>
              </a:rPr>
              <a:t>Each site is configure using Multipoint Generic Routing Encapsulation (mGRE). The mGRE tunnel interface allows a single GRE interface to dynamically support multiple IPsec tunnels.</a:t>
            </a:r>
          </a:p>
          <a:p>
            <a:pPr marL="478435" lvl="1" indent="-380990"/>
            <a:r>
              <a:rPr lang="en-US" sz="2133" dirty="0">
                <a:solidFill>
                  <a:srgbClr val="000000"/>
                </a:solidFill>
              </a:rPr>
              <a:t>Spoke sites can also obtain information about each other, and alternatively build direct tunnels between themselves (spoke-to-spoke tunnels).</a:t>
            </a:r>
          </a:p>
        </p:txBody>
      </p:sp>
    </p:spTree>
    <p:extLst>
      <p:ext uri="{BB962C8B-B14F-4D97-AF65-F5344CB8AC3E}">
        <p14:creationId xmlns:p14="http://schemas.microsoft.com/office/powerpoint/2010/main" val="198211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IPsec Virtual Tunnel Interface</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44632"/>
            <a:ext cx="10551355" cy="3566124"/>
          </a:xfrm>
        </p:spPr>
        <p:txBody>
          <a:bodyPr/>
          <a:lstStyle/>
          <a:p>
            <a:pPr marL="0" indent="0" algn="l"/>
            <a:r>
              <a:rPr lang="en-US" sz="2133" dirty="0">
                <a:solidFill>
                  <a:srgbClr val="000000"/>
                </a:solidFill>
              </a:rPr>
              <a:t>IPsec Virtual Tunnel Interface (VTI) simplifies the configuration process required to support multiple sites and remote access.</a:t>
            </a:r>
          </a:p>
          <a:p>
            <a:pPr marL="380990" indent="-380990" algn="l">
              <a:buFont typeface="Arial" panose="020B0604020202020204" pitchFamily="34" charset="0"/>
              <a:buChar char="•"/>
            </a:pPr>
            <a:r>
              <a:rPr lang="en-US" sz="2133" dirty="0">
                <a:solidFill>
                  <a:srgbClr val="000000"/>
                </a:solidFill>
              </a:rPr>
              <a:t>IPsec VTI configurations are applied to a virtual interface instead of static mapping the IPsec sessions to a physical interface.</a:t>
            </a:r>
          </a:p>
          <a:p>
            <a:pPr marL="380990" indent="-380990" algn="l">
              <a:buFont typeface="Arial" panose="020B0604020202020204" pitchFamily="34" charset="0"/>
              <a:buChar char="•"/>
            </a:pPr>
            <a:r>
              <a:rPr lang="en-US" sz="2133" dirty="0">
                <a:solidFill>
                  <a:srgbClr val="000000"/>
                </a:solidFill>
              </a:rPr>
              <a:t>IPsec VTI is capable of sending and receiving both IP unicast and multicast encrypted traffic. Therefore, routing protocols are automatically supported without having to configure GRE tunnels.</a:t>
            </a:r>
          </a:p>
          <a:p>
            <a:pPr marL="380990" indent="-380990" algn="l">
              <a:buFont typeface="Arial" panose="020B0604020202020204" pitchFamily="34" charset="0"/>
              <a:buChar char="•"/>
            </a:pPr>
            <a:r>
              <a:rPr lang="en-US" sz="2133" dirty="0">
                <a:solidFill>
                  <a:srgbClr val="000000"/>
                </a:solidFill>
              </a:rPr>
              <a:t>IPsec VTI can be configured between sites or in a hub-and-spoke topology.</a:t>
            </a:r>
          </a:p>
          <a:p>
            <a:pPr marL="380990" indent="-380990" algn="l">
              <a:buFont typeface="Arial" panose="020B0604020202020204" pitchFamily="34" charset="0"/>
              <a:buChar char="•"/>
            </a:pPr>
            <a:endParaRPr lang="en-US" sz="2133" dirty="0">
              <a:solidFill>
                <a:srgbClr val="000000"/>
              </a:solidFill>
            </a:endParaRPr>
          </a:p>
        </p:txBody>
      </p:sp>
      <p:pic>
        <p:nvPicPr>
          <p:cNvPr id="6" name="Picture 5">
            <a:extLst>
              <a:ext uri="{FF2B5EF4-FFF2-40B4-BE49-F238E27FC236}">
                <a16:creationId xmlns:a16="http://schemas.microsoft.com/office/drawing/2014/main" id="{B1C2A036-1981-48F7-ABB7-DA2F4CF048C3}"/>
              </a:ext>
            </a:extLst>
          </p:cNvPr>
          <p:cNvPicPr>
            <a:picLocks noChangeAspect="1"/>
          </p:cNvPicPr>
          <p:nvPr/>
        </p:nvPicPr>
        <p:blipFill>
          <a:blip r:embed="rId3"/>
          <a:stretch>
            <a:fillRect/>
          </a:stretch>
        </p:blipFill>
        <p:spPr>
          <a:xfrm>
            <a:off x="2701475" y="3849378"/>
            <a:ext cx="5223326" cy="1708866"/>
          </a:xfrm>
          <a:prstGeom prst="rect">
            <a:avLst/>
          </a:prstGeom>
        </p:spPr>
      </p:pic>
    </p:spTree>
    <p:extLst>
      <p:ext uri="{BB962C8B-B14F-4D97-AF65-F5344CB8AC3E}">
        <p14:creationId xmlns:p14="http://schemas.microsoft.com/office/powerpoint/2010/main" val="322323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13177"/>
            <a:ext cx="10551355" cy="4666688"/>
          </a:xfrm>
        </p:spPr>
        <p:txBody>
          <a:bodyPr/>
          <a:lstStyle/>
          <a:p>
            <a:pPr marL="0" indent="0" algn="l"/>
            <a:r>
              <a:rPr lang="en-US" sz="2133" dirty="0">
                <a:solidFill>
                  <a:srgbClr val="000000"/>
                </a:solidFill>
              </a:rPr>
              <a:t>Today, service providers use MPLS in their core network. Traffic is forwarded through the MPLS backbone using labels. Traffic is secure because service provider customers cannot see each other’s traffic.</a:t>
            </a:r>
          </a:p>
          <a:p>
            <a:pPr marL="380990" indent="-380990" algn="l">
              <a:buFont typeface="Arial" panose="020B0604020202020204" pitchFamily="34" charset="0"/>
              <a:buChar char="•"/>
            </a:pPr>
            <a:r>
              <a:rPr lang="en-US" sz="2133" dirty="0">
                <a:solidFill>
                  <a:srgbClr val="000000"/>
                </a:solidFill>
              </a:rPr>
              <a:t>MPLS can provide clients with managed VPN solutions; therefore, securing traffic between client sites is the responsibility of the service provider. </a:t>
            </a:r>
          </a:p>
          <a:p>
            <a:pPr marL="380990" indent="-380990" algn="l">
              <a:buFont typeface="Arial" panose="020B0604020202020204" pitchFamily="34" charset="0"/>
              <a:buChar char="•"/>
            </a:pPr>
            <a:r>
              <a:rPr lang="en-US" sz="2133" dirty="0">
                <a:solidFill>
                  <a:srgbClr val="000000"/>
                </a:solidFill>
              </a:rPr>
              <a:t>There are two types of MPLS VPN solutions supported by service providers:</a:t>
            </a:r>
          </a:p>
          <a:p>
            <a:pPr marL="478435" lvl="1" indent="-380990"/>
            <a:r>
              <a:rPr lang="en-US" b="1" dirty="0">
                <a:solidFill>
                  <a:srgbClr val="000000"/>
                </a:solidFill>
              </a:rPr>
              <a:t>Layer 3 MPLS VPN</a:t>
            </a:r>
            <a:r>
              <a:rPr lang="en-US" dirty="0">
                <a:solidFill>
                  <a:srgbClr val="000000"/>
                </a:solidFill>
              </a:rPr>
              <a:t> - The service provider participates in customer routing by establishing a peering between the customer’s routers and the provider’s routers. </a:t>
            </a:r>
          </a:p>
          <a:p>
            <a:pPr marL="478435" lvl="1" indent="-380990"/>
            <a:r>
              <a:rPr lang="en-US" b="1" dirty="0">
                <a:solidFill>
                  <a:srgbClr val="000000"/>
                </a:solidFill>
              </a:rPr>
              <a:t>Layer 2 MPLS VPN</a:t>
            </a:r>
            <a:r>
              <a:rPr lang="en-US" dirty="0">
                <a:solidFill>
                  <a:srgbClr val="000000"/>
                </a:solidFill>
              </a:rPr>
              <a:t> - The service provider is not involved in the customer routing. Instead, the provider deploys a Virtual Private LAN Service (VPLS) to emulate an Ethernet multiaccess LAN segment over the MPLS network. No routing is involved. The customer’s routers effectively belong to the same multiaccess network.</a:t>
            </a:r>
          </a:p>
          <a:p>
            <a:pPr marL="0" indent="0" algn="l"/>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821935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The Need to Scale the Network</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9"/>
            <a:ext cx="11345104" cy="4266819"/>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dirty="0">
                <a:solidFill>
                  <a:srgbClr val="000000"/>
                </a:solidFill>
              </a:rPr>
              <a:t>Organizations increasingly rely on their network infrastructure to provide mission-critical services. </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Evolving organizations require networks that can scale and support:</a:t>
            </a:r>
          </a:p>
          <a:p>
            <a:pPr marL="340855" lvl="1" indent="-222245">
              <a:spcBef>
                <a:spcPts val="400"/>
              </a:spcBef>
              <a:spcAft>
                <a:spcPts val="400"/>
              </a:spcAft>
              <a:buSzPct val="90000"/>
            </a:pPr>
            <a:r>
              <a:rPr lang="en-CA" sz="2133" dirty="0">
                <a:solidFill>
                  <a:srgbClr val="000000"/>
                </a:solidFill>
              </a:rPr>
              <a:t>Converged network traffic</a:t>
            </a:r>
          </a:p>
          <a:p>
            <a:pPr marL="340855" lvl="1" indent="-222245">
              <a:spcBef>
                <a:spcPts val="400"/>
              </a:spcBef>
              <a:spcAft>
                <a:spcPts val="400"/>
              </a:spcAft>
              <a:buSzPct val="90000"/>
            </a:pPr>
            <a:r>
              <a:rPr lang="en-CA" sz="2133" dirty="0">
                <a:solidFill>
                  <a:srgbClr val="000000"/>
                </a:solidFill>
              </a:rPr>
              <a:t>Critical applications</a:t>
            </a:r>
          </a:p>
          <a:p>
            <a:pPr marL="340855" lvl="1" indent="-222245">
              <a:spcBef>
                <a:spcPts val="400"/>
              </a:spcBef>
              <a:spcAft>
                <a:spcPts val="400"/>
              </a:spcAft>
              <a:buSzPct val="90000"/>
            </a:pPr>
            <a:r>
              <a:rPr lang="en-CA" sz="2133" dirty="0">
                <a:solidFill>
                  <a:srgbClr val="000000"/>
                </a:solidFill>
              </a:rPr>
              <a:t>Diverse business needs</a:t>
            </a:r>
          </a:p>
          <a:p>
            <a:pPr marL="340855" lvl="1" indent="-222245">
              <a:spcBef>
                <a:spcPts val="400"/>
              </a:spcBef>
              <a:spcAft>
                <a:spcPts val="400"/>
              </a:spcAft>
              <a:buSzPct val="90000"/>
            </a:pPr>
            <a:r>
              <a:rPr lang="en-CA" sz="2133" dirty="0">
                <a:solidFill>
                  <a:srgbClr val="000000"/>
                </a:solidFill>
              </a:rPr>
              <a:t>Centralized administrative control</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dirty="0">
                <a:solidFill>
                  <a:srgbClr val="000000"/>
                </a:solidFill>
              </a:rPr>
              <a:t>Campus network designs include small networks that use a single LAN switch, up to very large networks with thousands of connections.</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p:txBody>
      </p:sp>
    </p:spTree>
    <p:extLst>
      <p:ext uri="{BB962C8B-B14F-4D97-AF65-F5344CB8AC3E}">
        <p14:creationId xmlns:p14="http://schemas.microsoft.com/office/powerpoint/2010/main" val="476159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Borderless Switched Networks</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60"/>
            <a:ext cx="11345104" cy="1155601"/>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dirty="0">
                <a:solidFill>
                  <a:srgbClr val="000000"/>
                </a:solidFill>
              </a:rPr>
              <a:t>The Cisco Borderless Network is a network architecture that can connect anyone, anywhere, anytime, on any device; securely, reliably, and seamlessly. </a:t>
            </a:r>
          </a:p>
        </p:txBody>
      </p:sp>
      <p:sp>
        <p:nvSpPr>
          <p:cNvPr id="5" name="Content Placeholder 3">
            <a:extLst>
              <a:ext uri="{FF2B5EF4-FFF2-40B4-BE49-F238E27FC236}">
                <a16:creationId xmlns:a16="http://schemas.microsoft.com/office/drawing/2014/main" id="{D367011D-D707-4A6F-A87F-8344D769DEF2}"/>
              </a:ext>
            </a:extLst>
          </p:cNvPr>
          <p:cNvSpPr txBox="1">
            <a:spLocks/>
          </p:cNvSpPr>
          <p:nvPr/>
        </p:nvSpPr>
        <p:spPr>
          <a:xfrm>
            <a:off x="575963" y="2296161"/>
            <a:ext cx="6292197" cy="318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It provides the framework to unify wired and wireless access, built on a hierarchical infrastructure of hardware that is scalable and resilient.</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Borderless switched networks are hierarchical, modular, resilient, and flexible.</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p:txBody>
      </p:sp>
      <p:pic>
        <p:nvPicPr>
          <p:cNvPr id="2" name="Picture 1">
            <a:extLst>
              <a:ext uri="{FF2B5EF4-FFF2-40B4-BE49-F238E27FC236}">
                <a16:creationId xmlns:a16="http://schemas.microsoft.com/office/drawing/2014/main" id="{8104C689-B4E6-4647-A6F0-FE737D2174CF}"/>
              </a:ext>
            </a:extLst>
          </p:cNvPr>
          <p:cNvPicPr>
            <a:picLocks noChangeAspect="1"/>
          </p:cNvPicPr>
          <p:nvPr/>
        </p:nvPicPr>
        <p:blipFill>
          <a:blip r:embed="rId3"/>
          <a:stretch>
            <a:fillRect/>
          </a:stretch>
        </p:blipFill>
        <p:spPr>
          <a:xfrm>
            <a:off x="6868160" y="2174859"/>
            <a:ext cx="5130229" cy="3542583"/>
          </a:xfrm>
          <a:prstGeom prst="rect">
            <a:avLst/>
          </a:prstGeom>
        </p:spPr>
      </p:pic>
    </p:spTree>
    <p:extLst>
      <p:ext uri="{BB962C8B-B14F-4D97-AF65-F5344CB8AC3E}">
        <p14:creationId xmlns:p14="http://schemas.microsoft.com/office/powerpoint/2010/main" val="813746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Hierarchy in the Borderless Switched Network</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60"/>
            <a:ext cx="11127317" cy="845355"/>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lvl="1" indent="0">
              <a:lnSpc>
                <a:spcPct val="100000"/>
              </a:lnSpc>
              <a:spcBef>
                <a:spcPts val="400"/>
              </a:spcBef>
              <a:spcAft>
                <a:spcPts val="400"/>
              </a:spcAft>
              <a:buSzPct val="90000"/>
              <a:buNone/>
            </a:pPr>
            <a:r>
              <a:rPr lang="en-CA" sz="2133" dirty="0">
                <a:solidFill>
                  <a:srgbClr val="000000"/>
                </a:solidFill>
              </a:rPr>
              <a:t>Hierarchical networks use a tiered design of access, distribution, and core layers with each layer performing a well-defined role in the campus network. </a:t>
            </a:r>
          </a:p>
        </p:txBody>
      </p:sp>
      <p:sp>
        <p:nvSpPr>
          <p:cNvPr id="11" name="Content Placeholder 3">
            <a:extLst>
              <a:ext uri="{FF2B5EF4-FFF2-40B4-BE49-F238E27FC236}">
                <a16:creationId xmlns:a16="http://schemas.microsoft.com/office/drawing/2014/main" id="{46D67F3D-3AB5-4DD1-9D3B-FEE869B7A312}"/>
              </a:ext>
            </a:extLst>
          </p:cNvPr>
          <p:cNvSpPr txBox="1">
            <a:spLocks/>
          </p:cNvSpPr>
          <p:nvPr/>
        </p:nvSpPr>
        <p:spPr>
          <a:xfrm>
            <a:off x="591508" y="2162057"/>
            <a:ext cx="2926392" cy="3654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lang="en-US" sz="2000" b="0" i="0" kern="1200" baseline="0">
                <a:solidFill>
                  <a:schemeClr val="bg1"/>
                </a:solidFill>
                <a:latin typeface="+mn-lt"/>
                <a:ea typeface="ＭＳ Ｐゴシック" charset="0"/>
                <a:cs typeface="CiscoSans ExtraLight"/>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1166" lvl="1" indent="0">
              <a:lnSpc>
                <a:spcPct val="100000"/>
              </a:lnSpc>
              <a:spcBef>
                <a:spcPts val="400"/>
              </a:spcBef>
              <a:spcAft>
                <a:spcPts val="400"/>
              </a:spcAft>
              <a:buSzPct val="90000"/>
              <a:buNone/>
            </a:pPr>
            <a:r>
              <a:rPr lang="en-CA" sz="2133" dirty="0">
                <a:solidFill>
                  <a:srgbClr val="000000"/>
                </a:solidFill>
              </a:rPr>
              <a:t>There are two time-tested and proven hierarchical design frameworks for campus networks.</a:t>
            </a:r>
          </a:p>
        </p:txBody>
      </p:sp>
      <p:sp>
        <p:nvSpPr>
          <p:cNvPr id="8" name="Rectangle 7">
            <a:extLst>
              <a:ext uri="{FF2B5EF4-FFF2-40B4-BE49-F238E27FC236}">
                <a16:creationId xmlns:a16="http://schemas.microsoft.com/office/drawing/2014/main" id="{83FDC4B5-0DDC-4C55-94AF-BB4B26A6EDCB}"/>
              </a:ext>
            </a:extLst>
          </p:cNvPr>
          <p:cNvSpPr/>
          <p:nvPr/>
        </p:nvSpPr>
        <p:spPr>
          <a:xfrm>
            <a:off x="3629444" y="2173992"/>
            <a:ext cx="3922683" cy="3449417"/>
          </a:xfrm>
          <a:prstGeom prst="rect">
            <a:avLst/>
          </a:prstGeom>
          <a:noFill/>
          <a:ln>
            <a:solidFill>
              <a:schemeClr val="accent1"/>
            </a:solidFill>
          </a:ln>
        </p:spPr>
        <p:style>
          <a:lnRef idx="0">
            <a:schemeClr val="accent5"/>
          </a:lnRef>
          <a:fillRef idx="3">
            <a:schemeClr val="accent5"/>
          </a:fillRef>
          <a:effectRef idx="3">
            <a:schemeClr val="accent5"/>
          </a:effectRef>
          <a:fontRef idx="minor">
            <a:schemeClr val="lt1"/>
          </a:fontRef>
        </p:style>
        <p:txBody>
          <a:bodyPr rtlCol="0" anchor="t"/>
          <a:lstStyle/>
          <a:p>
            <a:pPr algn="ctr"/>
            <a:r>
              <a:rPr lang="en-CA" sz="1600" b="1" dirty="0">
                <a:solidFill>
                  <a:srgbClr val="000000"/>
                </a:solidFill>
              </a:rPr>
              <a:t>Three-tier layer</a:t>
            </a:r>
            <a:endParaRPr lang="en-CA" sz="1600" b="1" dirty="0"/>
          </a:p>
        </p:txBody>
      </p:sp>
      <p:pic>
        <p:nvPicPr>
          <p:cNvPr id="2" name="Picture 1">
            <a:extLst>
              <a:ext uri="{FF2B5EF4-FFF2-40B4-BE49-F238E27FC236}">
                <a16:creationId xmlns:a16="http://schemas.microsoft.com/office/drawing/2014/main" id="{F352E4AF-5CCD-4C58-B7A5-A292750E4231}"/>
              </a:ext>
            </a:extLst>
          </p:cNvPr>
          <p:cNvPicPr>
            <a:picLocks noChangeAspect="1"/>
          </p:cNvPicPr>
          <p:nvPr/>
        </p:nvPicPr>
        <p:blipFill>
          <a:blip r:embed="rId3"/>
          <a:stretch>
            <a:fillRect/>
          </a:stretch>
        </p:blipFill>
        <p:spPr>
          <a:xfrm>
            <a:off x="3851131" y="2512341"/>
            <a:ext cx="3576504" cy="3096843"/>
          </a:xfrm>
          <a:prstGeom prst="rect">
            <a:avLst/>
          </a:prstGeom>
        </p:spPr>
      </p:pic>
      <p:sp>
        <p:nvSpPr>
          <p:cNvPr id="10" name="Rectangle 9">
            <a:extLst>
              <a:ext uri="{FF2B5EF4-FFF2-40B4-BE49-F238E27FC236}">
                <a16:creationId xmlns:a16="http://schemas.microsoft.com/office/drawing/2014/main" id="{80C34727-99DD-4F6D-A610-D97FC6BEF6AB}"/>
              </a:ext>
            </a:extLst>
          </p:cNvPr>
          <p:cNvSpPr/>
          <p:nvPr/>
        </p:nvSpPr>
        <p:spPr>
          <a:xfrm>
            <a:off x="7989713" y="2162058"/>
            <a:ext cx="3922683" cy="3449417"/>
          </a:xfrm>
          <a:prstGeom prst="rect">
            <a:avLst/>
          </a:prstGeom>
          <a:noFill/>
          <a:ln>
            <a:solidFill>
              <a:schemeClr val="accent1"/>
            </a:solidFill>
          </a:ln>
        </p:spPr>
        <p:style>
          <a:lnRef idx="0">
            <a:schemeClr val="accent5"/>
          </a:lnRef>
          <a:fillRef idx="3">
            <a:schemeClr val="accent5"/>
          </a:fillRef>
          <a:effectRef idx="3">
            <a:schemeClr val="accent5"/>
          </a:effectRef>
          <a:fontRef idx="minor">
            <a:schemeClr val="lt1"/>
          </a:fontRef>
        </p:style>
        <p:txBody>
          <a:bodyPr rtlCol="0" anchor="t"/>
          <a:lstStyle/>
          <a:p>
            <a:pPr algn="ctr"/>
            <a:r>
              <a:rPr lang="en-CA" sz="1600" b="1" dirty="0">
                <a:solidFill>
                  <a:srgbClr val="000000"/>
                </a:solidFill>
              </a:rPr>
              <a:t>Two-tier layer</a:t>
            </a:r>
            <a:endParaRPr lang="en-CA" sz="1600" b="1" dirty="0"/>
          </a:p>
        </p:txBody>
      </p:sp>
      <p:pic>
        <p:nvPicPr>
          <p:cNvPr id="5" name="Picture 4">
            <a:extLst>
              <a:ext uri="{FF2B5EF4-FFF2-40B4-BE49-F238E27FC236}">
                <a16:creationId xmlns:a16="http://schemas.microsoft.com/office/drawing/2014/main" id="{3CD64307-DA76-48E6-8AF5-8D33C8BDA407}"/>
              </a:ext>
            </a:extLst>
          </p:cNvPr>
          <p:cNvPicPr>
            <a:picLocks noChangeAspect="1"/>
          </p:cNvPicPr>
          <p:nvPr/>
        </p:nvPicPr>
        <p:blipFill>
          <a:blip r:embed="rId4"/>
          <a:stretch>
            <a:fillRect/>
          </a:stretch>
        </p:blipFill>
        <p:spPr>
          <a:xfrm>
            <a:off x="8265776" y="2941625"/>
            <a:ext cx="3520621" cy="2649780"/>
          </a:xfrm>
          <a:prstGeom prst="rect">
            <a:avLst/>
          </a:prstGeom>
        </p:spPr>
      </p:pic>
    </p:spTree>
    <p:extLst>
      <p:ext uri="{BB962C8B-B14F-4D97-AF65-F5344CB8AC3E}">
        <p14:creationId xmlns:p14="http://schemas.microsoft.com/office/powerpoint/2010/main" val="2776616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Access, Distribution, and Core Layer Functions</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23448" y="768026"/>
            <a:ext cx="11345104" cy="4795344"/>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b="1" dirty="0">
                <a:solidFill>
                  <a:srgbClr val="000000"/>
                </a:solidFill>
              </a:rPr>
              <a:t>Access Layer</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The access layer provide network access to the user. </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Access layer switches connect to distribution layer switches.</a:t>
            </a:r>
          </a:p>
          <a:p>
            <a:pPr marL="21166" indent="0" algn="l" defTabSz="912261" fontAlgn="base">
              <a:spcBef>
                <a:spcPts val="400"/>
              </a:spcBef>
              <a:spcAft>
                <a:spcPts val="400"/>
              </a:spcAft>
              <a:buClr>
                <a:schemeClr val="tx2"/>
              </a:buClr>
              <a:buSzPct val="90000"/>
            </a:pPr>
            <a:r>
              <a:rPr lang="en-CA" sz="2133" b="1" dirty="0">
                <a:solidFill>
                  <a:srgbClr val="000000"/>
                </a:solidFill>
              </a:rPr>
              <a:t>Distribution Layer</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The distribution layer implements routing, quality of service, and security.</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It aggregates large-scale wiring closet networks and limits Layer 2 broadcast domains.</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Distribution layer switches connect to access layer and core layer switches.</a:t>
            </a:r>
          </a:p>
          <a:p>
            <a:pPr marL="21166" indent="0" algn="l" defTabSz="912261" fontAlgn="base">
              <a:spcBef>
                <a:spcPts val="400"/>
              </a:spcBef>
              <a:spcAft>
                <a:spcPts val="400"/>
              </a:spcAft>
              <a:buClr>
                <a:schemeClr val="tx2"/>
              </a:buClr>
              <a:buSzPct val="90000"/>
            </a:pPr>
            <a:r>
              <a:rPr lang="en-CA" sz="2133" b="1" dirty="0">
                <a:solidFill>
                  <a:srgbClr val="000000"/>
                </a:solidFill>
              </a:rPr>
              <a:t>Core Layer</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The core layer is the network backbone and connects several layers of the network. </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The core layer provides fault isolation and high-speed backbone connectivity.</a:t>
            </a:r>
          </a:p>
        </p:txBody>
      </p:sp>
    </p:spTree>
    <p:extLst>
      <p:ext uri="{BB962C8B-B14F-4D97-AF65-F5344CB8AC3E}">
        <p14:creationId xmlns:p14="http://schemas.microsoft.com/office/powerpoint/2010/main" val="1568556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Three-Tier and Two-Tier Examples</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805237"/>
            <a:ext cx="7791251" cy="476809"/>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1166" indent="0" algn="l" defTabSz="912261" fontAlgn="base">
              <a:spcBef>
                <a:spcPts val="400"/>
              </a:spcBef>
              <a:spcAft>
                <a:spcPts val="400"/>
              </a:spcAft>
              <a:buClr>
                <a:schemeClr val="tx2"/>
              </a:buClr>
              <a:buSzPct val="90000"/>
            </a:pPr>
            <a:r>
              <a:rPr lang="en-CA" sz="2133" b="1" dirty="0">
                <a:solidFill>
                  <a:srgbClr val="000000"/>
                </a:solidFill>
              </a:rPr>
              <a:t>Three-tier Campus Network</a:t>
            </a:r>
            <a:endParaRPr lang="en-CA" sz="2133" b="1" dirty="0"/>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1867" dirty="0">
                <a:solidFill>
                  <a:srgbClr val="000000"/>
                </a:solidFill>
              </a:rPr>
              <a:t>Used by organizations requiring access, distribution, and core layers. </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1867" dirty="0">
                <a:solidFill>
                  <a:srgbClr val="000000"/>
                </a:solidFill>
              </a:rPr>
              <a:t>The recommendation is to build an extended-star physical network topology from a centralized building location to all other buildings on the same campus.</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1867" dirty="0">
              <a:solidFill>
                <a:srgbClr val="000000"/>
              </a:solidFill>
            </a:endParaRPr>
          </a:p>
          <a:p>
            <a:pPr marL="21166" indent="0" algn="l" defTabSz="912261" fontAlgn="base">
              <a:spcBef>
                <a:spcPts val="400"/>
              </a:spcBef>
              <a:spcAft>
                <a:spcPts val="400"/>
              </a:spcAft>
              <a:buClr>
                <a:schemeClr val="tx2"/>
              </a:buClr>
              <a:buSzPct val="90000"/>
            </a:pPr>
            <a:endParaRPr lang="en-CA" sz="2133" dirty="0">
              <a:solidFill>
                <a:srgbClr val="000000"/>
              </a:solidFill>
            </a:endParaRPr>
          </a:p>
          <a:p>
            <a:pPr marL="21166" indent="0" algn="l" defTabSz="912261" fontAlgn="base">
              <a:spcBef>
                <a:spcPts val="400"/>
              </a:spcBef>
              <a:spcAft>
                <a:spcPts val="400"/>
              </a:spcAft>
              <a:buClr>
                <a:schemeClr val="tx2"/>
              </a:buClr>
              <a:buSzPct val="90000"/>
            </a:pPr>
            <a:r>
              <a:rPr lang="en-CA" sz="2133" b="1" dirty="0">
                <a:solidFill>
                  <a:srgbClr val="000000"/>
                </a:solidFill>
              </a:rPr>
              <a:t>Two-tier Campus Network</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1867" dirty="0">
                <a:solidFill>
                  <a:srgbClr val="000000"/>
                </a:solidFill>
              </a:rPr>
              <a:t>Used when separate distribution and core layers is not required. </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1867" dirty="0">
                <a:solidFill>
                  <a:srgbClr val="000000"/>
                </a:solidFill>
              </a:rPr>
              <a:t>Useful for smaller campus locations, or in campus sites consisting of a single building.</a:t>
            </a: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1867" dirty="0">
                <a:solidFill>
                  <a:srgbClr val="000000"/>
                </a:solidFill>
              </a:rPr>
              <a:t>Also known as the </a:t>
            </a:r>
            <a:r>
              <a:rPr lang="en-CA" sz="1867" i="1" dirty="0">
                <a:solidFill>
                  <a:srgbClr val="000000"/>
                </a:solidFill>
              </a:rPr>
              <a:t>collapsed core </a:t>
            </a:r>
            <a:r>
              <a:rPr lang="en-CA" sz="1867" dirty="0">
                <a:solidFill>
                  <a:srgbClr val="000000"/>
                </a:solidFill>
              </a:rPr>
              <a:t>network design.</a:t>
            </a:r>
          </a:p>
        </p:txBody>
      </p:sp>
      <p:sp>
        <p:nvSpPr>
          <p:cNvPr id="6" name="Rectangle 5">
            <a:extLst>
              <a:ext uri="{FF2B5EF4-FFF2-40B4-BE49-F238E27FC236}">
                <a16:creationId xmlns:a16="http://schemas.microsoft.com/office/drawing/2014/main" id="{3F7A2D27-0F34-461C-8744-4CCABC2C539A}"/>
              </a:ext>
            </a:extLst>
          </p:cNvPr>
          <p:cNvSpPr/>
          <p:nvPr/>
        </p:nvSpPr>
        <p:spPr>
          <a:xfrm>
            <a:off x="670344" y="805236"/>
            <a:ext cx="10945693" cy="2220186"/>
          </a:xfrm>
          <a:prstGeom prst="rect">
            <a:avLst/>
          </a:prstGeom>
          <a:noFill/>
          <a:ln>
            <a:solidFill>
              <a:schemeClr val="accent1"/>
            </a:solidFill>
          </a:ln>
        </p:spPr>
        <p:style>
          <a:lnRef idx="0">
            <a:schemeClr val="accent5"/>
          </a:lnRef>
          <a:fillRef idx="3">
            <a:schemeClr val="accent5"/>
          </a:fillRef>
          <a:effectRef idx="3">
            <a:schemeClr val="accent5"/>
          </a:effectRef>
          <a:fontRef idx="minor">
            <a:schemeClr val="lt1"/>
          </a:fontRef>
        </p:style>
        <p:txBody>
          <a:bodyPr rtlCol="0" anchor="t"/>
          <a:lstStyle/>
          <a:p>
            <a:endParaRPr lang="en-CA" sz="1600" b="1" dirty="0"/>
          </a:p>
        </p:txBody>
      </p:sp>
      <p:pic>
        <p:nvPicPr>
          <p:cNvPr id="2" name="Picture 1">
            <a:extLst>
              <a:ext uri="{FF2B5EF4-FFF2-40B4-BE49-F238E27FC236}">
                <a16:creationId xmlns:a16="http://schemas.microsoft.com/office/drawing/2014/main" id="{7B8969ED-91A1-4BE9-92EE-DC30AA2B900A}"/>
              </a:ext>
            </a:extLst>
          </p:cNvPr>
          <p:cNvPicPr>
            <a:picLocks noChangeAspect="1"/>
          </p:cNvPicPr>
          <p:nvPr/>
        </p:nvPicPr>
        <p:blipFill>
          <a:blip r:embed="rId3"/>
          <a:stretch>
            <a:fillRect/>
          </a:stretch>
        </p:blipFill>
        <p:spPr>
          <a:xfrm>
            <a:off x="9516532" y="943283"/>
            <a:ext cx="2005123" cy="1975780"/>
          </a:xfrm>
          <a:prstGeom prst="rect">
            <a:avLst/>
          </a:prstGeom>
        </p:spPr>
      </p:pic>
      <p:sp>
        <p:nvSpPr>
          <p:cNvPr id="7" name="Rectangle 6">
            <a:extLst>
              <a:ext uri="{FF2B5EF4-FFF2-40B4-BE49-F238E27FC236}">
                <a16:creationId xmlns:a16="http://schemas.microsoft.com/office/drawing/2014/main" id="{C10FCF7D-A450-4B65-86FD-D70C13AF2FB2}"/>
              </a:ext>
            </a:extLst>
          </p:cNvPr>
          <p:cNvSpPr/>
          <p:nvPr/>
        </p:nvSpPr>
        <p:spPr>
          <a:xfrm>
            <a:off x="670343" y="3181229"/>
            <a:ext cx="10945693" cy="2491669"/>
          </a:xfrm>
          <a:prstGeom prst="rect">
            <a:avLst/>
          </a:prstGeom>
          <a:noFill/>
          <a:ln>
            <a:solidFill>
              <a:schemeClr val="accent1"/>
            </a:solidFill>
          </a:ln>
        </p:spPr>
        <p:style>
          <a:lnRef idx="0">
            <a:schemeClr val="accent5"/>
          </a:lnRef>
          <a:fillRef idx="3">
            <a:schemeClr val="accent5"/>
          </a:fillRef>
          <a:effectRef idx="3">
            <a:schemeClr val="accent5"/>
          </a:effectRef>
          <a:fontRef idx="minor">
            <a:schemeClr val="lt1"/>
          </a:fontRef>
        </p:style>
        <p:txBody>
          <a:bodyPr rtlCol="0" anchor="t"/>
          <a:lstStyle/>
          <a:p>
            <a:endParaRPr lang="en-CA" sz="1600" b="1" dirty="0"/>
          </a:p>
        </p:txBody>
      </p:sp>
      <p:pic>
        <p:nvPicPr>
          <p:cNvPr id="5" name="Picture 4">
            <a:extLst>
              <a:ext uri="{FF2B5EF4-FFF2-40B4-BE49-F238E27FC236}">
                <a16:creationId xmlns:a16="http://schemas.microsoft.com/office/drawing/2014/main" id="{72C56D14-0EA2-4429-A445-9F2F46EB7141}"/>
              </a:ext>
            </a:extLst>
          </p:cNvPr>
          <p:cNvPicPr>
            <a:picLocks noChangeAspect="1"/>
          </p:cNvPicPr>
          <p:nvPr/>
        </p:nvPicPr>
        <p:blipFill>
          <a:blip r:embed="rId4"/>
          <a:stretch>
            <a:fillRect/>
          </a:stretch>
        </p:blipFill>
        <p:spPr>
          <a:xfrm>
            <a:off x="8461593" y="3399245"/>
            <a:ext cx="3154443" cy="2185515"/>
          </a:xfrm>
          <a:prstGeom prst="rect">
            <a:avLst/>
          </a:prstGeom>
        </p:spPr>
      </p:pic>
    </p:spTree>
    <p:extLst>
      <p:ext uri="{BB962C8B-B14F-4D97-AF65-F5344CB8AC3E}">
        <p14:creationId xmlns:p14="http://schemas.microsoft.com/office/powerpoint/2010/main" val="199964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CA" sz="3200" dirty="0"/>
              <a:t>Role of Switched Networks</a:t>
            </a:r>
            <a:endParaRPr lang="en-US" sz="32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9"/>
            <a:ext cx="5520037" cy="4795344"/>
          </a:xfr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rtlCol="0" anchor="t" anchorCtr="0" compatLnSpc="1">
            <a:prstTxWarp prst="textNoShape">
              <a:avLst/>
            </a:prstTxWarp>
            <a:noAutofit/>
          </a:bodyPr>
          <a:lstStyle/>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Networks have fundamentally changed from a flat network of hubs to switched LANs in a hierarchical network. </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A switched LAN allows additional flexibility, traffic management, quality of service, security.</a:t>
            </a:r>
          </a:p>
          <a:p>
            <a:pPr marL="243411" indent="-222245" algn="l" defTabSz="912261" fontAlgn="base">
              <a:spcBef>
                <a:spcPts val="400"/>
              </a:spcBef>
              <a:spcAft>
                <a:spcPts val="400"/>
              </a:spcAft>
              <a:buClr>
                <a:schemeClr val="tx2"/>
              </a:buClr>
              <a:buSzPct val="90000"/>
              <a:buFont typeface="Arial" panose="020B0604020202020204" pitchFamily="34" charset="0"/>
              <a:buChar char="•"/>
            </a:pPr>
            <a:endParaRPr lang="en-CA" sz="2133" dirty="0">
              <a:solidFill>
                <a:srgbClr val="000000"/>
              </a:solidFill>
            </a:endParaRPr>
          </a:p>
          <a:p>
            <a:pPr marL="243411" indent="-222245" algn="l" defTabSz="912261" fontAlgn="base">
              <a:spcBef>
                <a:spcPts val="400"/>
              </a:spcBef>
              <a:spcAft>
                <a:spcPts val="400"/>
              </a:spcAft>
              <a:buClr>
                <a:schemeClr val="tx2"/>
              </a:buClr>
              <a:buSzPct val="90000"/>
              <a:buFont typeface="Arial" panose="020B0604020202020204" pitchFamily="34" charset="0"/>
              <a:buChar char="•"/>
            </a:pPr>
            <a:r>
              <a:rPr lang="en-CA" sz="2133" dirty="0">
                <a:solidFill>
                  <a:srgbClr val="000000"/>
                </a:solidFill>
              </a:rPr>
              <a:t>A switched LAN may also support wireless networking and other technologies such as IP telephone and mobility services.</a:t>
            </a:r>
          </a:p>
        </p:txBody>
      </p:sp>
      <p:pic>
        <p:nvPicPr>
          <p:cNvPr id="2" name="Picture 1">
            <a:extLst>
              <a:ext uri="{FF2B5EF4-FFF2-40B4-BE49-F238E27FC236}">
                <a16:creationId xmlns:a16="http://schemas.microsoft.com/office/drawing/2014/main" id="{7C4EF52F-1EFD-433E-AEE3-BE9262370E86}"/>
              </a:ext>
            </a:extLst>
          </p:cNvPr>
          <p:cNvPicPr>
            <a:picLocks noChangeAspect="1"/>
          </p:cNvPicPr>
          <p:nvPr/>
        </p:nvPicPr>
        <p:blipFill>
          <a:blip r:embed="rId3"/>
          <a:stretch>
            <a:fillRect/>
          </a:stretch>
        </p:blipFill>
        <p:spPr>
          <a:xfrm>
            <a:off x="6261101" y="1140559"/>
            <a:ext cx="5735937" cy="3569512"/>
          </a:xfrm>
          <a:prstGeom prst="rect">
            <a:avLst/>
          </a:prstGeom>
        </p:spPr>
      </p:pic>
    </p:spTree>
    <p:extLst>
      <p:ext uri="{BB962C8B-B14F-4D97-AF65-F5344CB8AC3E}">
        <p14:creationId xmlns:p14="http://schemas.microsoft.com/office/powerpoint/2010/main" val="32460293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Network Security</a:t>
            </a:r>
          </a:p>
          <a:p>
            <a:r>
              <a:rPr lang="en-GB" b="1" i="1"/>
              <a:t>(ACCA7032)</a:t>
            </a: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7821</Words>
  <Application>Microsoft Office PowerPoint</Application>
  <PresentationFormat>Widescreen</PresentationFormat>
  <Paragraphs>812</Paragraphs>
  <Slides>90</Slides>
  <Notes>64</Notes>
  <HiddenSlides>0</HiddenSlides>
  <MMClips>0</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90</vt:i4>
      </vt:variant>
    </vt:vector>
  </HeadingPairs>
  <TitlesOfParts>
    <vt:vector size="106" baseType="lpstr">
      <vt:lpstr>Arial</vt:lpstr>
      <vt:lpstr>Arial Narrow</vt:lpstr>
      <vt:lpstr>Calibri</vt:lpstr>
      <vt:lpstr>Calibri Light</vt:lpstr>
      <vt:lpstr>Constantia</vt:lpstr>
      <vt:lpstr>Courier New</vt:lpstr>
      <vt:lpstr>Helvetica</vt:lpstr>
      <vt:lpstr>Times New Roman</vt:lpstr>
      <vt:lpstr>Wingdings</vt:lpstr>
      <vt:lpstr>Wingdings 2</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Domain Name Service</vt:lpstr>
      <vt:lpstr>PowerPoint Presentation</vt:lpstr>
      <vt:lpstr>PowerPoint Presentation</vt:lpstr>
      <vt:lpstr>PowerPoint Presentation</vt:lpstr>
      <vt:lpstr>PowerPoint Presentation</vt:lpstr>
      <vt:lpstr>PowerPoint Presentation</vt:lpstr>
      <vt:lpstr>Domain Name Service – Message Format</vt:lpstr>
      <vt:lpstr>Domain Name Service – Hierarchy</vt:lpstr>
      <vt:lpstr>DOMAIN NAME SYSTEM</vt:lpstr>
      <vt:lpstr>Domain Name Service – nslookup</vt:lpstr>
      <vt:lpstr>DHCPv4 Server and Client</vt:lpstr>
      <vt:lpstr>DHCPv4 Operation</vt:lpstr>
      <vt:lpstr>DHCPv4 Operation</vt:lpstr>
      <vt:lpstr>DHCP: Operation</vt:lpstr>
      <vt:lpstr>DHCP: Operation</vt:lpstr>
      <vt:lpstr>DHCP: Operation</vt:lpstr>
      <vt:lpstr>DHCP: Operation</vt:lpstr>
      <vt:lpstr>DHCP: Operation</vt:lpstr>
      <vt:lpstr>DHCP: Operation (Another Scenario)</vt:lpstr>
      <vt:lpstr>DHCP: Operation</vt:lpstr>
      <vt:lpstr>DHCP: Operation</vt:lpstr>
      <vt:lpstr>DHCP: Options</vt:lpstr>
      <vt:lpstr>DHCP: Lease</vt:lpstr>
      <vt:lpstr>DHCP: Security?</vt:lpstr>
      <vt:lpstr>DHCP: Authorize?</vt:lpstr>
      <vt:lpstr>DHCP: Scope</vt:lpstr>
      <vt:lpstr>DHCP: Reservation</vt:lpstr>
      <vt:lpstr>DHCP: Options</vt:lpstr>
      <vt:lpstr>DHCP: Applying scope</vt:lpstr>
      <vt:lpstr>DHCP: Relay Agents</vt:lpstr>
      <vt:lpstr>DHCP: Relay Agents</vt:lpstr>
      <vt:lpstr>DHCP: Relay Agents</vt:lpstr>
      <vt:lpstr>DHCP:  Relay Agents Hop Counts Boot Threshold</vt:lpstr>
      <vt:lpstr>DHCP:  Relay Agents Hop Counts Boot Threshold</vt:lpstr>
      <vt:lpstr>LANs and WANs</vt:lpstr>
      <vt:lpstr>Private and Public WANs</vt:lpstr>
      <vt:lpstr>WAN Topologies</vt:lpstr>
      <vt:lpstr>WAN Topologies (Cont.)</vt:lpstr>
      <vt:lpstr>WAN Topologies (Cont.)</vt:lpstr>
      <vt:lpstr>WAN Topologies (Cont.)</vt:lpstr>
      <vt:lpstr>WAN Topologies (Cont.)</vt:lpstr>
      <vt:lpstr>Carrier Connections</vt:lpstr>
      <vt:lpstr>Carrier Connections (Cont.)</vt:lpstr>
      <vt:lpstr>Evolving Networks</vt:lpstr>
      <vt:lpstr>Evolving Networks (Cont.)</vt:lpstr>
      <vt:lpstr>Evolving Networks (Cont.)</vt:lpstr>
      <vt:lpstr>Evolving Networks (Cont.)</vt:lpstr>
      <vt:lpstr>Evolving Networks (Cont.)</vt:lpstr>
      <vt:lpstr>Modern WANs</vt:lpstr>
      <vt:lpstr>Modern WAN Connectivity Options</vt:lpstr>
      <vt:lpstr>Ethernet WAN</vt:lpstr>
      <vt:lpstr>MPLS</vt:lpstr>
      <vt:lpstr>Internet-Based Connectivity Internet-Based Connectivity Options</vt:lpstr>
      <vt:lpstr>DSL Technology</vt:lpstr>
      <vt:lpstr>DSL Connections</vt:lpstr>
      <vt:lpstr>DSL and PPP</vt:lpstr>
      <vt:lpstr>Cable Technology</vt:lpstr>
      <vt:lpstr>Optical Fiber</vt:lpstr>
      <vt:lpstr>Wireless Internet-Based Broadband</vt:lpstr>
      <vt:lpstr>ISP Connectivity Options</vt:lpstr>
      <vt:lpstr>Routing Protocol Overview</vt:lpstr>
      <vt:lpstr>Routing Protocol Overview (Cont.)</vt:lpstr>
      <vt:lpstr>Distance Vector Algorithms</vt:lpstr>
      <vt:lpstr>Enhanced Distance Vector Algorithms</vt:lpstr>
      <vt:lpstr>Link-State Algorithms</vt:lpstr>
      <vt:lpstr>Path Vector Algorithm</vt:lpstr>
      <vt:lpstr>VPN Technology</vt:lpstr>
      <vt:lpstr>Virtual Private Networks</vt:lpstr>
      <vt:lpstr>VPN Benefits</vt:lpstr>
      <vt:lpstr>Site-to-Site and Remote Access VPNs</vt:lpstr>
      <vt:lpstr>Site-to-Site and Remote Access VPNs (Cont.)</vt:lpstr>
      <vt:lpstr>Enterprise and Service Provider VPNs</vt:lpstr>
      <vt:lpstr>Remote-Access VPNs</vt:lpstr>
      <vt:lpstr>SSL VPNs</vt:lpstr>
      <vt:lpstr>Site-to-Site IPsec VPNs</vt:lpstr>
      <vt:lpstr>GRE over IPsec</vt:lpstr>
      <vt:lpstr>GRE over IPsec (Cont.)</vt:lpstr>
      <vt:lpstr>GRE over IPsec (Cont.)</vt:lpstr>
      <vt:lpstr>Dynamic Multipoint VPNs</vt:lpstr>
      <vt:lpstr>IPsec Virtual Tunnel Interface</vt:lpstr>
      <vt:lpstr>Service Provider MPLS VPNs</vt:lpstr>
      <vt:lpstr>The Need to Scale the Network</vt:lpstr>
      <vt:lpstr>Borderless Switched Networks</vt:lpstr>
      <vt:lpstr>Hierarchy in the Borderless Switched Network</vt:lpstr>
      <vt:lpstr>Access, Distribution, and Core Layer Functions</vt:lpstr>
      <vt:lpstr>Three-Tier and Two-Tier Examples</vt:lpstr>
      <vt:lpstr>Role of Switched Networks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59</cp:revision>
  <dcterms:created xsi:type="dcterms:W3CDTF">2021-03-05T06:07:01Z</dcterms:created>
  <dcterms:modified xsi:type="dcterms:W3CDTF">2024-02-16T11:51:02Z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