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8" r:id="rId2"/>
    <p:sldId id="257" r:id="rId3"/>
    <p:sldId id="266" r:id="rId4"/>
    <p:sldId id="258" r:id="rId5"/>
    <p:sldId id="269" r:id="rId6"/>
    <p:sldId id="259" r:id="rId7"/>
    <p:sldId id="272" r:id="rId8"/>
    <p:sldId id="267" r:id="rId9"/>
    <p:sldId id="274" r:id="rId10"/>
    <p:sldId id="264" r:id="rId11"/>
    <p:sldId id="265" r:id="rId12"/>
    <p:sldId id="27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08"/>
    <p:restoredTop sz="66489"/>
  </p:normalViewPr>
  <p:slideViewPr>
    <p:cSldViewPr snapToGrid="0" snapToObjects="1">
      <p:cViewPr varScale="1">
        <p:scale>
          <a:sx n="62" d="100"/>
          <a:sy n="62" d="100"/>
        </p:scale>
        <p:origin x="1960" y="17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A56405-B54D-C644-B53E-6F95283270FD}" type="datetimeFigureOut">
              <a:rPr lang="en-US" smtClean="0"/>
              <a:t>11/26/23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D8FCD4-AF1D-5A40-8239-3AA73D21E420}" type="slidenum">
              <a:rPr lang="en-US" smtClean="0"/>
              <a:t>‹#›</a:t>
            </a:fld>
            <a:endParaRPr lang="en-US"/>
          </a:p>
        </p:txBody>
      </p:sp>
    </p:spTree>
    <p:extLst>
      <p:ext uri="{BB962C8B-B14F-4D97-AF65-F5344CB8AC3E}">
        <p14:creationId xmlns:p14="http://schemas.microsoft.com/office/powerpoint/2010/main" val="31548479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Joy James and today I am going to talk to you about Digital Business Themes.</a:t>
            </a:r>
          </a:p>
        </p:txBody>
      </p:sp>
      <p:sp>
        <p:nvSpPr>
          <p:cNvPr id="4" name="Slide Number Placeholder 3"/>
          <p:cNvSpPr>
            <a:spLocks noGrp="1"/>
          </p:cNvSpPr>
          <p:nvPr>
            <p:ph type="sldNum" sz="quarter" idx="5"/>
          </p:nvPr>
        </p:nvSpPr>
        <p:spPr/>
        <p:txBody>
          <a:bodyPr/>
          <a:lstStyle/>
          <a:p>
            <a:fld id="{1AD8FCD4-AF1D-5A40-8239-3AA73D21E420}" type="slidenum">
              <a:rPr lang="en-US" smtClean="0"/>
              <a:t>1</a:t>
            </a:fld>
            <a:endParaRPr lang="en-US" dirty="0"/>
          </a:p>
        </p:txBody>
      </p:sp>
    </p:spTree>
    <p:extLst>
      <p:ext uri="{BB962C8B-B14F-4D97-AF65-F5344CB8AC3E}">
        <p14:creationId xmlns:p14="http://schemas.microsoft.com/office/powerpoint/2010/main" val="798359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will explore three chapters from the book ‘Peer-to-Peer’ accommodation networks, Pushing the boundaries  by ‘S.Dolnicar’ and use it to identify important e- themes that are relevant to the digital business in 2023. Chapter 2 identifies the sharing economy platform of Airbnb and also the peer-to-peer business model. The author examines e- commerce and Digital disruption in Chapter 8, and Values and Collaborative consumption are explored in Chapter 13 (Curry, 2020).</a:t>
            </a:r>
            <a:endParaRPr lang="en-GB" sz="1200" kern="1200" dirty="0">
              <a:solidFill>
                <a:schemeClr val="tx1"/>
              </a:solidFill>
              <a:effectLst/>
              <a:latin typeface="+mn-lt"/>
              <a:ea typeface="+mn-ea"/>
              <a:cs typeface="+mn-cs"/>
            </a:endParaRPr>
          </a:p>
          <a:p>
            <a:r>
              <a:rPr lang="en-US" dirty="0"/>
              <a:t>The author will reference Airbnb and explains how it started in 2007 when two friends decided to rent out accommodation for three people to sleep on airbeds at their home in San Francisco. This has now grown to over 7 million hosts offering accommodation to over 1.5 </a:t>
            </a:r>
            <a:r>
              <a:rPr lang="en-GB" sz="1200" b="0" i="0" kern="1200" dirty="0">
                <a:solidFill>
                  <a:schemeClr val="tx1"/>
                </a:solidFill>
                <a:effectLst/>
                <a:latin typeface="+mn-lt"/>
                <a:ea typeface="+mn-ea"/>
                <a:cs typeface="+mn-cs"/>
              </a:rPr>
              <a:t>billion guests .</a:t>
            </a:r>
            <a:r>
              <a:rPr lang="en-GB" dirty="0"/>
              <a:t>(Airbnb Newsroom, 2018).</a:t>
            </a:r>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2</a:t>
            </a:fld>
            <a:endParaRPr lang="en-US" dirty="0"/>
          </a:p>
        </p:txBody>
      </p:sp>
    </p:spTree>
    <p:extLst>
      <p:ext uri="{BB962C8B-B14F-4D97-AF65-F5344CB8AC3E}">
        <p14:creationId xmlns:p14="http://schemas.microsoft.com/office/powerpoint/2010/main" val="1178636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Lamb &amp; Rose, 2012 suggests that the sharing economy is a system that shares both physical and human resources. This multi-sided platform allows hosts to use their spare space to gain income. They share or rent out their unused space to people who are searching for accommodation in a specific location. This ecommerce marketplace uses the sharing platform by matching potential guests with their hosts </a:t>
            </a:r>
            <a:r>
              <a:rPr lang="en-GB" sz="1200" kern="1200" dirty="0">
                <a:solidFill>
                  <a:schemeClr val="tx1"/>
                </a:solidFill>
                <a:effectLst/>
                <a:latin typeface="+mn-lt"/>
                <a:ea typeface="+mn-ea"/>
                <a:cs typeface="+mn-cs"/>
              </a:rPr>
              <a:t>(Dolnicar, 2021). The pool of buyers and sellers Dolnicar suggests is the reason the Airbnb business is so successful. (Dolnicar, 2021).</a:t>
            </a:r>
          </a:p>
          <a:p>
            <a:r>
              <a:rPr lang="en-GB" sz="1200" kern="1200" dirty="0">
                <a:solidFill>
                  <a:schemeClr val="tx1"/>
                </a:solidFill>
                <a:effectLst/>
                <a:latin typeface="+mn-lt"/>
                <a:ea typeface="+mn-ea"/>
                <a:cs typeface="+mn-cs"/>
              </a:rPr>
              <a:t>The sharing platform is used by Airbnb to gain market shares of the business by offering the product people want (accommodation) from the host (premises owner) who wants to rent out the accommodation.</a:t>
            </a:r>
          </a:p>
          <a:p>
            <a:r>
              <a:rPr lang="en-US" sz="1200" kern="1200" dirty="0">
                <a:solidFill>
                  <a:schemeClr val="tx1"/>
                </a:solidFill>
                <a:effectLst/>
                <a:latin typeface="+mn-lt"/>
                <a:ea typeface="+mn-ea"/>
                <a:cs typeface="+mn-cs"/>
              </a:rPr>
              <a:t>The benefit of this system is enormous with an increase in convenience for both guest and host and Airbnb business.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lower costs for the guest and income for the host both are happy. There is also an element of social interaction which takes place, and this also helps both customers and business (Hall et al., 2022).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2023 the sharing economy is still a successful  for Airbnb but they have had to be proactive and have had to deal with the bureaucracy of different countries . Research states that they are the best example of a sharing economy with a success rate of over one billion guests staying in an Airbnb up to mid 2022 (McMullin, 2022).</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3</a:t>
            </a:fld>
            <a:endParaRPr lang="en-US" dirty="0"/>
          </a:p>
        </p:txBody>
      </p:sp>
    </p:spTree>
    <p:extLst>
      <p:ext uri="{BB962C8B-B14F-4D97-AF65-F5344CB8AC3E}">
        <p14:creationId xmlns:p14="http://schemas.microsoft.com/office/powerpoint/2010/main" val="268912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online peer to peer business model works under the umbrella of the sharing economy platform by connecting the seller with the buyer. </a:t>
            </a:r>
          </a:p>
          <a:p>
            <a:r>
              <a:rPr lang="en-US" sz="1200" kern="1200" dirty="0">
                <a:solidFill>
                  <a:schemeClr val="tx1"/>
                </a:solidFill>
                <a:effectLst/>
                <a:latin typeface="+mn-lt"/>
                <a:ea typeface="+mn-ea"/>
                <a:cs typeface="+mn-cs"/>
              </a:rPr>
              <a:t>The seller offers the service to the buyer who either pays for the accommodation in money or it can be exchanged without charge as a social service </a:t>
            </a:r>
            <a:r>
              <a:rPr lang="en-GB" sz="1200" kern="1200" dirty="0">
                <a:solidFill>
                  <a:schemeClr val="tx1"/>
                </a:solidFill>
                <a:effectLst/>
                <a:latin typeface="+mn-lt"/>
                <a:ea typeface="+mn-ea"/>
                <a:cs typeface="+mn-cs"/>
              </a:rPr>
              <a:t>(Eckhardt et al., 2019).</a:t>
            </a:r>
          </a:p>
          <a:p>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Airbnb uses digital advancements such as improved accessibility and effective advertising to gather a good pool of interested people. They share resources through this online platform and this acts as a marketplace for the accommodation. The guest and host can report on their experiences online and this is used as a marketing tool to gain the competitive edge. (Dolnicar, 2021).</a:t>
            </a:r>
          </a:p>
          <a:p>
            <a:r>
              <a:rPr lang="en-US" sz="1200" kern="1200" dirty="0">
                <a:solidFill>
                  <a:schemeClr val="tx1"/>
                </a:solidFill>
                <a:effectLst/>
                <a:latin typeface="+mn-lt"/>
                <a:ea typeface="+mn-ea"/>
                <a:cs typeface="+mn-cs"/>
              </a:rPr>
              <a:t>Airbnb encourage both these exchanges, the monetary exchange for profit and the social exchange for the feedback generated. Both have value to Airbnb (</a:t>
            </a:r>
            <a:r>
              <a:rPr lang="en-GB" sz="1200" kern="1200" dirty="0">
                <a:solidFill>
                  <a:schemeClr val="tx1"/>
                </a:solidFill>
                <a:effectLst/>
                <a:latin typeface="+mn-lt"/>
                <a:ea typeface="+mn-ea"/>
                <a:cs typeface="+mn-cs"/>
              </a:rPr>
              <a:t>Lampinen and Cheshire, 2016).</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4</a:t>
            </a:fld>
            <a:endParaRPr lang="en-US" dirty="0"/>
          </a:p>
        </p:txBody>
      </p:sp>
    </p:spTree>
    <p:extLst>
      <p:ext uri="{BB962C8B-B14F-4D97-AF65-F5344CB8AC3E}">
        <p14:creationId xmlns:p14="http://schemas.microsoft.com/office/powerpoint/2010/main" val="13038351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 commerce is technology that forms part of e business. Ecommerce can be described as selling or buying goods over the internet and also the facility to transmit funds and data over the internet </a:t>
            </a:r>
            <a:r>
              <a:rPr lang="en-GB" dirty="0"/>
              <a:t>(Jolaoso, 2023).</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 (Zande, J.V. (2020). 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(Dolnicar, 2021)</a:t>
            </a:r>
          </a:p>
          <a:p>
            <a:r>
              <a:rPr lang="en-GB" sz="1200" kern="1200" dirty="0">
                <a:solidFill>
                  <a:schemeClr val="tx1"/>
                </a:solidFill>
                <a:effectLst/>
                <a:latin typeface="+mn-lt"/>
                <a:ea typeface="+mn-ea"/>
                <a:cs typeface="+mn-cs"/>
              </a:rPr>
              <a:t> Airbnb uses this digital platform to gain a competitive advantage but doesn’t rest on its excellent success rate.</a:t>
            </a:r>
          </a:p>
          <a:p>
            <a:r>
              <a:rPr lang="en-GB" sz="1200" kern="1200" dirty="0">
                <a:solidFill>
                  <a:schemeClr val="tx1"/>
                </a:solidFill>
                <a:effectLst/>
                <a:latin typeface="+mn-lt"/>
                <a:ea typeface="+mn-ea"/>
                <a:cs typeface="+mn-cs"/>
              </a:rPr>
              <a:t>In 2023 Airbnb are preparing to launch it new roadmap to ensure its continued success. Airbnb plus, Beyond Airbnb, Airbnb collections which will provide a choice of homes to suit every occasion and by investing back to the community they are planning to launch a guest membership programme (Airbnb, 2018). </a:t>
            </a:r>
          </a:p>
          <a:p>
            <a:r>
              <a:rPr lang="en-GB" sz="1200" kern="1200" dirty="0">
                <a:solidFill>
                  <a:schemeClr val="tx1"/>
                </a:solidFill>
                <a:effectLst/>
                <a:latin typeface="+mn-lt"/>
                <a:ea typeface="+mn-ea"/>
                <a:cs typeface="+mn-cs"/>
              </a:rPr>
              <a:t>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Ecommerce can be described as selling or buying goods over the internet. </a:t>
            </a: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Ecommerce can be described as selling or buying goods over the internet. </a:t>
            </a:r>
          </a:p>
          <a:p>
            <a:r>
              <a:rPr lang="en-GB" sz="1200" kern="1200" dirty="0">
                <a:solidFill>
                  <a:schemeClr val="tx1"/>
                </a:solidFill>
                <a:effectLst/>
                <a:latin typeface="+mn-lt"/>
                <a:ea typeface="+mn-ea"/>
                <a:cs typeface="+mn-cs"/>
              </a:rPr>
              <a:t>Airbnb uses e commerce to search for and book accommodation.</a:t>
            </a:r>
          </a:p>
          <a:p>
            <a:r>
              <a:rPr lang="en-GB" sz="1200" kern="1200" dirty="0">
                <a:solidFill>
                  <a:schemeClr val="tx1"/>
                </a:solidFill>
                <a:effectLst/>
                <a:latin typeface="+mn-lt"/>
                <a:ea typeface="+mn-ea"/>
                <a:cs typeface="+mn-cs"/>
              </a:rPr>
              <a:t>They have, through research successfully managed to create a review system by both host and guest which in itself acts as a marketing tool for future users.</a:t>
            </a:r>
          </a:p>
          <a:p>
            <a:r>
              <a:rPr lang="en-GB" sz="1200" kern="1200" dirty="0">
                <a:solidFill>
                  <a:schemeClr val="tx1"/>
                </a:solidFill>
                <a:effectLst/>
                <a:latin typeface="+mn-lt"/>
                <a:ea typeface="+mn-ea"/>
                <a:cs typeface="+mn-cs"/>
              </a:rPr>
              <a:t>E commerce allows the business to operate on a global stage and helps to provide transparency into their business actions.</a:t>
            </a:r>
          </a:p>
          <a:p>
            <a:r>
              <a:rPr lang="en-GB" sz="1200" kern="1200" dirty="0">
                <a:solidFill>
                  <a:schemeClr val="tx1"/>
                </a:solidFill>
                <a:effectLst/>
                <a:latin typeface="+mn-lt"/>
                <a:ea typeface="+mn-ea"/>
                <a:cs typeface="+mn-cs"/>
              </a:rPr>
              <a:t>The use of encryption and state of the art security means consumers know that they are able to pay for or receive money securely.</a:t>
            </a:r>
          </a:p>
          <a:p>
            <a:r>
              <a:rPr lang="en-GB" sz="1200" kern="1200" dirty="0">
                <a:solidFill>
                  <a:schemeClr val="tx1"/>
                </a:solidFill>
                <a:effectLst/>
                <a:latin typeface="+mn-lt"/>
                <a:ea typeface="+mn-ea"/>
                <a:cs typeface="+mn-cs"/>
              </a:rPr>
              <a:t>E commerce has grown through changing consumer behaviour and advancements in technology.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5</a:t>
            </a:fld>
            <a:endParaRPr lang="en-US" dirty="0"/>
          </a:p>
        </p:txBody>
      </p:sp>
    </p:spTree>
    <p:extLst>
      <p:ext uri="{BB962C8B-B14F-4D97-AF65-F5344CB8AC3E}">
        <p14:creationId xmlns:p14="http://schemas.microsoft.com/office/powerpoint/2010/main" val="885225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Disruption can be defined as an’ innovation where an existing market is disrupted and a new market is being created’ (Christensen, et al., 2015).</a:t>
            </a:r>
          </a:p>
          <a:p>
            <a:r>
              <a:rPr lang="en-GB" sz="1200" kern="1200" dirty="0">
                <a:solidFill>
                  <a:schemeClr val="tx1"/>
                </a:solidFill>
                <a:effectLst/>
                <a:latin typeface="+mn-lt"/>
                <a:ea typeface="+mn-ea"/>
                <a:cs typeface="+mn-cs"/>
              </a:rPr>
              <a:t>The impact is shown by the effect it has on the traditional products and services offered by the industry. Christensen suggests that this disruption causes an effect, and to combat the threat there is a desire to change the product or service, this inadvertently leads to innovation (Adams, 2016).</a:t>
            </a:r>
          </a:p>
          <a:p>
            <a:r>
              <a:rPr lang="en-GB" sz="1200" kern="1200" dirty="0">
                <a:solidFill>
                  <a:schemeClr val="tx1"/>
                </a:solidFill>
                <a:effectLst/>
                <a:latin typeface="+mn-lt"/>
                <a:ea typeface="+mn-ea"/>
                <a:cs typeface="+mn-cs"/>
              </a:rPr>
              <a:t> Airbnb has proven to be a disruptive innovation in the tourism accommodation industry. Its business model has offered more choice and value of accommodation in contrast to the traditional hotel or guest house. This has caused an uproar in the industry as it tries to compete with the business who seems to be giving the customer exactly what they want at a price they can afford.</a:t>
            </a:r>
          </a:p>
          <a:p>
            <a:r>
              <a:rPr lang="en-GB" sz="1200" kern="1200" dirty="0">
                <a:solidFill>
                  <a:schemeClr val="tx1"/>
                </a:solidFill>
                <a:effectLst/>
                <a:latin typeface="+mn-lt"/>
                <a:ea typeface="+mn-ea"/>
                <a:cs typeface="+mn-cs"/>
              </a:rPr>
              <a:t>This has been good for the consumer as the competition has meant better prices.</a:t>
            </a:r>
          </a:p>
          <a:p>
            <a:r>
              <a:rPr lang="en-GB" sz="1200" kern="1200" dirty="0">
                <a:solidFill>
                  <a:schemeClr val="tx1"/>
                </a:solidFill>
                <a:effectLst/>
                <a:latin typeface="+mn-lt"/>
                <a:ea typeface="+mn-ea"/>
                <a:cs typeface="+mn-cs"/>
              </a:rPr>
              <a:t>Forgacs &amp; Dolničar, 2017, agrees and suggests that although the popularity of peer-to-peer accommodation has had a significant negative effect on the traditional tourism sector. There  are also positive sides to this type of innovation. Furr and Shipilov, 2019 suggests that digital transformation doesn’t have to be totally disruptive, it can be done in incremental steps and work alongside the current trends used in the business, which will mean that it is introduced at a slower pace so people can get used to the new technology.</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6</a:t>
            </a:fld>
            <a:endParaRPr lang="en-US" dirty="0"/>
          </a:p>
        </p:txBody>
      </p:sp>
    </p:spTree>
    <p:extLst>
      <p:ext uri="{BB962C8B-B14F-4D97-AF65-F5344CB8AC3E}">
        <p14:creationId xmlns:p14="http://schemas.microsoft.com/office/powerpoint/2010/main" val="3357294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suggests that value innovation is at the heart of digital disruption. ‘Value can be measured by what the customer wants without being bogged down by the rules of industry’ (Kim and Mauborgne, 2004).</a:t>
            </a:r>
          </a:p>
          <a:p>
            <a:r>
              <a:rPr lang="en-GB" sz="1200" kern="1200" dirty="0">
                <a:solidFill>
                  <a:schemeClr val="tx1"/>
                </a:solidFill>
                <a:effectLst/>
                <a:latin typeface="+mn-lt"/>
                <a:ea typeface="+mn-ea"/>
                <a:cs typeface="+mn-cs"/>
              </a:rPr>
              <a:t>Kim and Mauborgne, 2004 suggest that for a company to be successful it needs to think beyond comparing itself to similar companies and challenging their ideas. It suggests starting a new innovative idea and working with that to enable the business to become the market leader</a:t>
            </a:r>
          </a:p>
          <a:p>
            <a:r>
              <a:rPr lang="en-GB" sz="1200" kern="1200" dirty="0">
                <a:solidFill>
                  <a:schemeClr val="tx1"/>
                </a:solidFill>
                <a:effectLst/>
                <a:latin typeface="+mn-lt"/>
                <a:ea typeface="+mn-ea"/>
                <a:cs typeface="+mn-cs"/>
              </a:rPr>
              <a:t>Airbnb's value proposition is ‘ to provide travellers with affordable and unique accommodations that offer a more local and authentic experience ‘(Dolnicar, 2021).  </a:t>
            </a:r>
          </a:p>
          <a:p>
            <a:r>
              <a:rPr lang="en-GB" sz="1200" kern="1200" dirty="0">
                <a:solidFill>
                  <a:schemeClr val="tx1"/>
                </a:solidFill>
                <a:effectLst/>
                <a:latin typeface="+mn-lt"/>
                <a:ea typeface="+mn-ea"/>
                <a:cs typeface="+mn-cs"/>
              </a:rPr>
              <a:t>Being a value innovator instead of continuing in the norm they set out to offer customers a new way of booking and staying in accommodation. To do this they have looked at their clients and tried to promote a global community where people can experience new cultures, they have ensured the platform is safe and reliable so that people have peace of mind when using them. It acknowledges the need for sustainability and therefore promotes the use of unused space. It offers people from all socioeconomic backgrounds the chance to travel. It offers everyone the entrepreneurial chance to run their own business, which in turn promotes cultural diversity and opens up the door for new innovations to be born (Kim and Mauborgne, 2004). </a:t>
            </a:r>
            <a:r>
              <a:rPr lang="en-US" sz="1200" kern="1200" dirty="0">
                <a:solidFill>
                  <a:schemeClr val="tx1"/>
                </a:solidFill>
                <a:effectLst/>
                <a:latin typeface="+mn-lt"/>
                <a:ea typeface="+mn-ea"/>
                <a:cs typeface="+mn-cs"/>
              </a:rPr>
              <a:t>Airbnb charges 10% commission to the hosts for this introduction and the guest would pay 3% commission, this is how revenue is earned by this business. </a:t>
            </a:r>
            <a:r>
              <a:rPr lang="en-GB" dirty="0"/>
              <a:t>(Airbnb, n.d.)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1AD8FCD4-AF1D-5A40-8239-3AA73D21E420}" type="slidenum">
              <a:rPr lang="en-US" smtClean="0"/>
              <a:t>7</a:t>
            </a:fld>
            <a:endParaRPr lang="en-US" dirty="0"/>
          </a:p>
        </p:txBody>
      </p:sp>
    </p:spTree>
    <p:extLst>
      <p:ext uri="{BB962C8B-B14F-4D97-AF65-F5344CB8AC3E}">
        <p14:creationId xmlns:p14="http://schemas.microsoft.com/office/powerpoint/2010/main" val="2542131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Collaborate consumption is usually grouped with the Sharing economy and peer-to-peer business plans (Dolnicar, 2021).</a:t>
            </a:r>
          </a:p>
          <a:p>
            <a:r>
              <a:rPr lang="en-GB" sz="1200" kern="1200" dirty="0">
                <a:solidFill>
                  <a:schemeClr val="tx1"/>
                </a:solidFill>
                <a:effectLst/>
                <a:latin typeface="+mn-lt"/>
                <a:ea typeface="+mn-ea"/>
                <a:cs typeface="+mn-cs"/>
              </a:rPr>
              <a:t>Timmers 1999, suggests that it is the ‘architecture’ which houses product, services and where information flows.</a:t>
            </a:r>
          </a:p>
          <a:p>
            <a:r>
              <a:rPr lang="en-GB" sz="1200" kern="1200" dirty="0">
                <a:solidFill>
                  <a:schemeClr val="tx1"/>
                </a:solidFill>
                <a:effectLst/>
                <a:latin typeface="+mn-lt"/>
                <a:ea typeface="+mn-ea"/>
                <a:cs typeface="+mn-cs"/>
              </a:rPr>
              <a:t>Airbnb is a prominent example of collaborative consumption and holds its values as extremely important.</a:t>
            </a:r>
          </a:p>
          <a:p>
            <a:r>
              <a:rPr lang="en-GB" sz="1200" kern="1200" dirty="0">
                <a:solidFill>
                  <a:schemeClr val="tx1"/>
                </a:solidFill>
                <a:effectLst/>
                <a:latin typeface="+mn-lt"/>
                <a:ea typeface="+mn-ea"/>
                <a:cs typeface="+mn-cs"/>
              </a:rPr>
              <a:t>Collaborative consumption is the shared use of a goods or services by a group. Whereas with normal consumption an individual pays the full cost of a good and maintains exclusive access to it, with collaborative consumption multiple people have access to goods and bear its cost.</a:t>
            </a:r>
          </a:p>
          <a:p>
            <a:r>
              <a:rPr lang="en-GB" sz="1200" kern="1200" dirty="0">
                <a:solidFill>
                  <a:schemeClr val="tx1"/>
                </a:solidFill>
                <a:effectLst/>
                <a:latin typeface="+mn-lt"/>
                <a:ea typeface="+mn-ea"/>
                <a:cs typeface="+mn-cs"/>
              </a:rPr>
              <a:t>There are many criticisms to collaborative consumption, where businesses complain that they are liable to pay costs associated with their buildings and businesses such as Airbnb do not as they are not regulated under the same licencing laws (Chen, 2023).</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1AD8FCD4-AF1D-5A40-8239-3AA73D21E420}" type="slidenum">
              <a:rPr lang="en-US" smtClean="0"/>
              <a:t>8</a:t>
            </a:fld>
            <a:endParaRPr lang="en-US" dirty="0"/>
          </a:p>
        </p:txBody>
      </p:sp>
    </p:spTree>
    <p:extLst>
      <p:ext uri="{BB962C8B-B14F-4D97-AF65-F5344CB8AC3E}">
        <p14:creationId xmlns:p14="http://schemas.microsoft.com/office/powerpoint/2010/main" val="229800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future of the digital business is fast moving and the Airbnb team are aware that to keep ahead of the competition they must be innovative and pro active in their approach to the </a:t>
            </a:r>
          </a:p>
          <a:p>
            <a:r>
              <a:rPr lang="en-US" dirty="0"/>
              <a:t>next stage. This could involve Airbnb experience, paid placements of advertisements; and the further use of Artificial intelligence promising to be bigger than the launch of the internet.</a:t>
            </a:r>
          </a:p>
          <a:p>
            <a:r>
              <a:rPr lang="en-US" dirty="0"/>
              <a:t>Looking forward to 2024 the plans are to capitalize on any carnivals all over the world from Rio de Janeiro to Nassau in the Bahamas. The Olympics held in Paris in 2024 provides an excellent business opportunity to offer bespoke accommodation linked with experiences. Japan is also a new country that has been named as one of the top destinations for Airbnb focus with customers looking for the mixture of modern mixed with the traditional in Japan. The US is a destination which will also be highlighted with the total solar eclipse in its path in April 2024. This strategic forward planning by Airbnb keep the business ahead of the game and ensures a thriving future for the company.</a:t>
            </a:r>
          </a:p>
        </p:txBody>
      </p:sp>
      <p:sp>
        <p:nvSpPr>
          <p:cNvPr id="4" name="Slide Number Placeholder 3"/>
          <p:cNvSpPr>
            <a:spLocks noGrp="1"/>
          </p:cNvSpPr>
          <p:nvPr>
            <p:ph type="sldNum" sz="quarter" idx="5"/>
          </p:nvPr>
        </p:nvSpPr>
        <p:spPr/>
        <p:txBody>
          <a:bodyPr/>
          <a:lstStyle/>
          <a:p>
            <a:fld id="{1AD8FCD4-AF1D-5A40-8239-3AA73D21E420}" type="slidenum">
              <a:rPr lang="en-US" smtClean="0"/>
              <a:t>9</a:t>
            </a:fld>
            <a:endParaRPr lang="en-US" dirty="0"/>
          </a:p>
        </p:txBody>
      </p:sp>
    </p:spTree>
    <p:extLst>
      <p:ext uri="{BB962C8B-B14F-4D97-AF65-F5344CB8AC3E}">
        <p14:creationId xmlns:p14="http://schemas.microsoft.com/office/powerpoint/2010/main" val="526580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hoped to explain some of the important e themes that are relevant to the digital business in 2023.</a:t>
            </a:r>
          </a:p>
          <a:p>
            <a:r>
              <a:rPr lang="en-US" dirty="0"/>
              <a:t>This was done by taking reference from the book ‘Peer to peer Accommodation networks’ by Sara Dolnicar who referred to Airbnb in her book.</a:t>
            </a:r>
          </a:p>
          <a:p>
            <a:r>
              <a:rPr lang="en-US" dirty="0"/>
              <a:t>The themes chosen were sharing economy, peer to peer business models, e commerce, digital disruption collaborative consumption and value innovation.</a:t>
            </a:r>
          </a:p>
          <a:p>
            <a:r>
              <a:rPr lang="en-US" dirty="0"/>
              <a:t>Some insight into what the future might hold for digital business was then explored and the presentation was concluded.</a:t>
            </a:r>
          </a:p>
          <a:p>
            <a:r>
              <a:rPr lang="en-US" dirty="0"/>
              <a:t>The following pages show the references I’ve used for this presentation.</a:t>
            </a:r>
          </a:p>
          <a:p>
            <a:r>
              <a:rPr lang="en-US" dirty="0"/>
              <a:t>Thank you for listening.</a:t>
            </a:r>
          </a:p>
        </p:txBody>
      </p:sp>
      <p:sp>
        <p:nvSpPr>
          <p:cNvPr id="4" name="Slide Number Placeholder 3"/>
          <p:cNvSpPr>
            <a:spLocks noGrp="1"/>
          </p:cNvSpPr>
          <p:nvPr>
            <p:ph type="sldNum" sz="quarter" idx="5"/>
          </p:nvPr>
        </p:nvSpPr>
        <p:spPr/>
        <p:txBody>
          <a:bodyPr/>
          <a:lstStyle/>
          <a:p>
            <a:fld id="{1AD8FCD4-AF1D-5A40-8239-3AA73D21E420}" type="slidenum">
              <a:rPr lang="en-US" smtClean="0"/>
              <a:t>10</a:t>
            </a:fld>
            <a:endParaRPr lang="en-US" dirty="0"/>
          </a:p>
        </p:txBody>
      </p:sp>
    </p:spTree>
    <p:extLst>
      <p:ext uri="{BB962C8B-B14F-4D97-AF65-F5344CB8AC3E}">
        <p14:creationId xmlns:p14="http://schemas.microsoft.com/office/powerpoint/2010/main" val="1822264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AD8FCD4-AF1D-5A40-8239-3AA73D21E420}" type="slidenum">
              <a:rPr lang="en-US" smtClean="0"/>
              <a:t>11</a:t>
            </a:fld>
            <a:endParaRPr lang="en-US"/>
          </a:p>
        </p:txBody>
      </p:sp>
    </p:spTree>
    <p:extLst>
      <p:ext uri="{BB962C8B-B14F-4D97-AF65-F5344CB8AC3E}">
        <p14:creationId xmlns:p14="http://schemas.microsoft.com/office/powerpoint/2010/main" val="4216796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AD8FCD4-AF1D-5A40-8239-3AA73D21E420}" type="slidenum">
              <a:rPr lang="en-US" smtClean="0"/>
              <a:t>12</a:t>
            </a:fld>
            <a:endParaRPr lang="en-US"/>
          </a:p>
        </p:txBody>
      </p:sp>
    </p:spTree>
    <p:extLst>
      <p:ext uri="{BB962C8B-B14F-4D97-AF65-F5344CB8AC3E}">
        <p14:creationId xmlns:p14="http://schemas.microsoft.com/office/powerpoint/2010/main" val="4118576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A2074-85F4-C944-AAF5-E2462AFB11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F81BE77-0F85-944F-A874-E2FFF55416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F41F9C1-764E-5E4F-9C46-9AAF24F04B1A}"/>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4976FA3-E513-2542-9FA9-84C8D22BE3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BF1C27-67EA-CB44-9997-32F2B505C799}"/>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2185340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073BC-BAD5-A64F-86F5-C9F403E6BB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529E4A-32B6-504F-BB86-A6DE0ABCF19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A67961-B185-C043-A64A-28BAA88966F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BB40AF24-B582-EC42-82A1-B2564BFD0A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85271-1271-6F4E-8357-F490FCE29E15}"/>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018510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84DD5-FAF1-9744-8EB7-E9529B294B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8301A91-AEFA-274C-82FE-5E979521EC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CD44536-5385-784D-B082-ADC5D4632DFF}"/>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AC9CE79E-A47B-AE4C-87C4-63090074D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48B3D-B74B-F04A-A327-B37325AED2EE}"/>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002268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CD8D-F4E9-5C4A-A07B-A8F7452439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D9A21C6-486C-DE4B-9712-D41BBF5DCDC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028F8E-70A9-AD4E-8981-41D43B6E80C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0B0FCE3-AF24-6C41-9CCD-BBACFC39B76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440D81DB-1B38-364F-954A-EA8806BEF9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3016CB-8FD1-0F47-9958-53D33844FBA7}"/>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2453965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D10E-298D-014A-B583-8387783A207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40D40A0-CDD9-3C45-AD48-0ECC9B498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55165B4-808D-514E-B395-78C2A8FDDD4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920C2E7-755A-A84E-B080-9D8C8B2AF9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0FDDFCC-44F1-6747-BFFB-1A939B0921B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0131513-646E-5448-B020-07FE74D3C059}"/>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8" name="Footer Placeholder 7">
            <a:extLst>
              <a:ext uri="{FF2B5EF4-FFF2-40B4-BE49-F238E27FC236}">
                <a16:creationId xmlns:a16="http://schemas.microsoft.com/office/drawing/2014/main" id="{0C07CFAF-91C5-4240-A36E-B4FEC6417F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D03CB3A-722B-6B4A-B97A-76E5F3B09A72}"/>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1024966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0BFFE-7C5C-AD4B-B96F-02040C074D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F66DE5-36C0-2948-8DBB-7BB6058E67D8}"/>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4" name="Footer Placeholder 3">
            <a:extLst>
              <a:ext uri="{FF2B5EF4-FFF2-40B4-BE49-F238E27FC236}">
                <a16:creationId xmlns:a16="http://schemas.microsoft.com/office/drawing/2014/main" id="{83404CD4-4B9A-7D40-A919-8B364B7EBA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DB2D5A-4F17-624C-9153-A49E00EFFE46}"/>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3664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A0B921-D1DC-E34C-A261-6C886441D057}"/>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3" name="Footer Placeholder 2">
            <a:extLst>
              <a:ext uri="{FF2B5EF4-FFF2-40B4-BE49-F238E27FC236}">
                <a16:creationId xmlns:a16="http://schemas.microsoft.com/office/drawing/2014/main" id="{09BEA5A5-C127-C447-8FDE-9C76E06D79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201201-E5D1-D44C-A6EC-395FD4960FFB}"/>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411540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C5F0C-9E27-8D40-9F3F-B83B909247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AC61D4-BB54-B24D-AE74-583EA70CD6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C171379-D231-D841-99E7-96C0E35EBB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EC33633-F143-0B4B-B599-46A13188059F}"/>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BBE6238D-51E0-1147-87E7-670EAC831E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3E11D6-8A7C-A04B-89C3-3711071042D0}"/>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197364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67806-92AE-C54A-B3DB-4CFD7BFF75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DA576BB-EBB2-0043-8603-B8D3CE8C7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C5B018-759E-0E43-A32C-933E25861A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AE3090-BB77-BC40-8C40-E26B6A363F0E}"/>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6" name="Footer Placeholder 5">
            <a:extLst>
              <a:ext uri="{FF2B5EF4-FFF2-40B4-BE49-F238E27FC236}">
                <a16:creationId xmlns:a16="http://schemas.microsoft.com/office/drawing/2014/main" id="{FAF1681F-CE51-0847-AC0E-14225F99A5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C92B34F-80F2-1641-B696-FE88F81A0DB9}"/>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463693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CC14-9ADD-1348-A4A4-33994B045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FBBD056-4637-5147-B51B-8A2E1F8E25E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DCE0FB-21A0-5141-9B06-62BEEBD5541D}"/>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43DB24DD-BE8D-764B-B77C-61779A805E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3FB439-B299-2D4F-AA37-22F044D6FB33}"/>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195402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0E571C-6142-7E41-ADC7-6EC7A46D9B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A792C98-53A1-B149-8D9C-42D32A7FF36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CA7317-C46C-AE43-95E3-BE728EEF835A}"/>
              </a:ext>
            </a:extLst>
          </p:cNvPr>
          <p:cNvSpPr>
            <a:spLocks noGrp="1"/>
          </p:cNvSpPr>
          <p:nvPr>
            <p:ph type="dt" sz="half" idx="10"/>
          </p:nvPr>
        </p:nvSpPr>
        <p:spPr/>
        <p:txBody>
          <a:body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61D6561-8C6F-B34C-8C00-92E8E59B8A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DC6C0-1BE6-D645-9D8B-B0E37F02CDDF}"/>
              </a:ext>
            </a:extLst>
          </p:cNvPr>
          <p:cNvSpPr>
            <a:spLocks noGrp="1"/>
          </p:cNvSpPr>
          <p:nvPr>
            <p:ph type="sldNum" sz="quarter" idx="12"/>
          </p:nvPr>
        </p:nvSpPr>
        <p:spPr/>
        <p:txBody>
          <a:bodyPr/>
          <a:lstStyle/>
          <a:p>
            <a:fld id="{5605FBDA-74D8-3A48-8C48-F3A45D132E8A}" type="slidenum">
              <a:rPr lang="en-US" smtClean="0"/>
              <a:t>‹#›</a:t>
            </a:fld>
            <a:endParaRPr lang="en-US"/>
          </a:p>
        </p:txBody>
      </p:sp>
    </p:spTree>
    <p:extLst>
      <p:ext uri="{BB962C8B-B14F-4D97-AF65-F5344CB8AC3E}">
        <p14:creationId xmlns:p14="http://schemas.microsoft.com/office/powerpoint/2010/main" val="3728415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C9174-80C2-C149-9AA9-855D08ED32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4ED726B-290F-BD48-B263-2928DFE676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285661-804D-4F4A-B650-90CE62C2AA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A0AD24-6D75-7344-AB9F-05B499AE3490}" type="datetimeFigureOut">
              <a:rPr lang="en-US" smtClean="0"/>
              <a:t>11/26/23</a:t>
            </a:fld>
            <a:endParaRPr lang="en-US"/>
          </a:p>
        </p:txBody>
      </p:sp>
      <p:sp>
        <p:nvSpPr>
          <p:cNvPr id="5" name="Footer Placeholder 4">
            <a:extLst>
              <a:ext uri="{FF2B5EF4-FFF2-40B4-BE49-F238E27FC236}">
                <a16:creationId xmlns:a16="http://schemas.microsoft.com/office/drawing/2014/main" id="{29A7444E-6E92-7A4F-9470-E3F3C9AC8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394E362-1059-9D40-A517-CAEDE868E7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5FBDA-74D8-3A48-8C48-F3A45D132E8A}" type="slidenum">
              <a:rPr lang="en-US" smtClean="0"/>
              <a:t>‹#›</a:t>
            </a:fld>
            <a:endParaRPr lang="en-US"/>
          </a:p>
        </p:txBody>
      </p:sp>
    </p:spTree>
    <p:extLst>
      <p:ext uri="{BB962C8B-B14F-4D97-AF65-F5344CB8AC3E}">
        <p14:creationId xmlns:p14="http://schemas.microsoft.com/office/powerpoint/2010/main" val="26329855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80/13683500.2022.2122418" TargetMode="External"/><Relationship Id="rId3" Type="http://schemas.openxmlformats.org/officeDocument/2006/relationships/slideLayout" Target="../slideLayouts/slideLayout2.xml"/><Relationship Id="rId7" Type="http://schemas.openxmlformats.org/officeDocument/2006/relationships/hyperlink" Target="https://doi.org/10.23912/9781911396512-3612"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doi.org/10.6084/m9.figshare.14195945" TargetMode="External"/><Relationship Id="rId5" Type="http://schemas.openxmlformats.org/officeDocument/2006/relationships/hyperlink" Target="https://www.forbes.com/sites/forbestreptalks/2016/10/03/clayton-christensen-on-what-he-got-wrong-about-disruptive-innovation/?sh=301a77e2391b" TargetMode="External"/><Relationship Id="rId4" Type="http://schemas.openxmlformats.org/officeDocument/2006/relationships/notesSlide" Target="../notesSlides/notesSlide11.xml"/><Relationship Id="rId9"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beonx.com/knowledge/articles/3-accommodation-industry-trends-that-will-revolutionise-2023/" TargetMode="External"/><Relationship Id="rId5" Type="http://schemas.openxmlformats.org/officeDocument/2006/relationships/hyperlink" Target="https://doi.org/10.1016/j.jbusres.2021.01.035" TargetMode="External"/><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145E0B-994D-2249-8ABC-4069ED9827BA}"/>
              </a:ext>
            </a:extLst>
          </p:cNvPr>
          <p:cNvPicPr>
            <a:picLocks noChangeAspect="1"/>
          </p:cNvPicPr>
          <p:nvPr/>
        </p:nvPicPr>
        <p:blipFill>
          <a:blip r:embed="rId5">
            <a:alphaModFix amt="49000"/>
          </a:blip>
          <a:stretch>
            <a:fillRect/>
          </a:stretch>
        </p:blipFill>
        <p:spPr>
          <a:xfrm>
            <a:off x="922866" y="666562"/>
            <a:ext cx="10244667" cy="5393579"/>
          </a:xfrm>
          <a:prstGeom prst="rect">
            <a:avLst/>
          </a:prstGeom>
          <a:solidFill>
            <a:schemeClr val="accent3">
              <a:lumMod val="75000"/>
            </a:schemeClr>
          </a:solidFill>
          <a:ln>
            <a:solidFill>
              <a:schemeClr val="accent1"/>
            </a:solidFill>
          </a:ln>
        </p:spPr>
      </p:pic>
      <p:sp>
        <p:nvSpPr>
          <p:cNvPr id="7" name="TextBox 6">
            <a:extLst>
              <a:ext uri="{FF2B5EF4-FFF2-40B4-BE49-F238E27FC236}">
                <a16:creationId xmlns:a16="http://schemas.microsoft.com/office/drawing/2014/main" id="{A7861738-7D49-BC4E-8277-ABCACD489234}"/>
              </a:ext>
            </a:extLst>
          </p:cNvPr>
          <p:cNvSpPr txBox="1"/>
          <p:nvPr/>
        </p:nvSpPr>
        <p:spPr>
          <a:xfrm>
            <a:off x="6045199" y="-4103019"/>
            <a:ext cx="4614331" cy="8571577"/>
          </a:xfrm>
          <a:prstGeom prst="rect">
            <a:avLst/>
          </a:prstGeom>
          <a:noFill/>
        </p:spPr>
        <p:txBody>
          <a:bodyPr wrap="square" rtlCol="0">
            <a:spAutoFit/>
          </a:bodyPr>
          <a:lstStyle/>
          <a:p>
            <a:endParaRPr lang="en-US" sz="6000" dirty="0">
              <a:solidFill>
                <a:schemeClr val="bg1"/>
              </a:solidFill>
              <a:latin typeface="Arial Rounded MT Bold" panose="020F0704030504030204" pitchFamily="34" charset="77"/>
            </a:endParaRPr>
          </a:p>
          <a:p>
            <a:endParaRPr lang="en-US" sz="11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r>
              <a:rPr lang="en-US" sz="6000" dirty="0">
                <a:solidFill>
                  <a:schemeClr val="bg1"/>
                </a:solidFill>
                <a:latin typeface="Arial Rounded MT Bold" panose="020F0704030504030204" pitchFamily="34" charset="77"/>
              </a:rPr>
              <a:t>Digital Business</a:t>
            </a:r>
          </a:p>
          <a:p>
            <a:r>
              <a:rPr lang="en-US" sz="6000" dirty="0">
                <a:solidFill>
                  <a:schemeClr val="bg1"/>
                </a:solidFill>
                <a:latin typeface="Arial Rounded MT Bold" panose="020F0704030504030204" pitchFamily="34" charset="77"/>
              </a:rPr>
              <a:t>Themes</a:t>
            </a:r>
            <a:endParaRPr lang="en-US" sz="6000" dirty="0">
              <a:latin typeface="Arial Rounded MT Bold" panose="020F0704030504030204" pitchFamily="34" charset="77"/>
            </a:endParaRPr>
          </a:p>
        </p:txBody>
      </p:sp>
      <p:sp>
        <p:nvSpPr>
          <p:cNvPr id="8" name="TextBox 7">
            <a:extLst>
              <a:ext uri="{FF2B5EF4-FFF2-40B4-BE49-F238E27FC236}">
                <a16:creationId xmlns:a16="http://schemas.microsoft.com/office/drawing/2014/main" id="{36D2E22D-2811-4347-AB91-CEB60B191084}"/>
              </a:ext>
            </a:extLst>
          </p:cNvPr>
          <p:cNvSpPr txBox="1"/>
          <p:nvPr/>
        </p:nvSpPr>
        <p:spPr>
          <a:xfrm>
            <a:off x="9148231" y="4664876"/>
            <a:ext cx="2353733" cy="923330"/>
          </a:xfrm>
          <a:prstGeom prst="rect">
            <a:avLst/>
          </a:prstGeom>
          <a:noFill/>
        </p:spPr>
        <p:txBody>
          <a:bodyPr wrap="square" rtlCol="0">
            <a:spAutoFit/>
          </a:bodyPr>
          <a:lstStyle/>
          <a:p>
            <a:r>
              <a:rPr lang="en-US" dirty="0">
                <a:solidFill>
                  <a:schemeClr val="bg1"/>
                </a:solidFill>
              </a:rPr>
              <a:t>Joy James</a:t>
            </a:r>
          </a:p>
          <a:p>
            <a:r>
              <a:rPr lang="en-US" dirty="0">
                <a:solidFill>
                  <a:schemeClr val="bg1"/>
                </a:solidFill>
              </a:rPr>
              <a:t>2114452</a:t>
            </a:r>
          </a:p>
          <a:p>
            <a:r>
              <a:rPr lang="en-US" dirty="0">
                <a:solidFill>
                  <a:schemeClr val="bg1"/>
                </a:solidFill>
              </a:rPr>
              <a:t>BMSP 6002</a:t>
            </a:r>
            <a:endParaRPr lang="en-US" dirty="0"/>
          </a:p>
        </p:txBody>
      </p:sp>
      <p:sp>
        <p:nvSpPr>
          <p:cNvPr id="9" name="TextBox 8">
            <a:extLst>
              <a:ext uri="{FF2B5EF4-FFF2-40B4-BE49-F238E27FC236}">
                <a16:creationId xmlns:a16="http://schemas.microsoft.com/office/drawing/2014/main" id="{93F0ED80-EED9-0647-8324-0DBB3FE17E9B}"/>
              </a:ext>
            </a:extLst>
          </p:cNvPr>
          <p:cNvSpPr txBox="1"/>
          <p:nvPr/>
        </p:nvSpPr>
        <p:spPr>
          <a:xfrm>
            <a:off x="852351" y="6268370"/>
            <a:ext cx="4051470" cy="369332"/>
          </a:xfrm>
          <a:prstGeom prst="rect">
            <a:avLst/>
          </a:prstGeom>
          <a:noFill/>
        </p:spPr>
        <p:txBody>
          <a:bodyPr wrap="square" rtlCol="0">
            <a:spAutoFit/>
          </a:bodyPr>
          <a:lstStyle/>
          <a:p>
            <a:r>
              <a:rPr lang="en-US" dirty="0">
                <a:latin typeface="Arial Black" panose="020B0A04020102020204" pitchFamily="34" charset="0"/>
              </a:rPr>
              <a:t>Collaborative Consumption</a:t>
            </a:r>
          </a:p>
        </p:txBody>
      </p:sp>
      <p:sp>
        <p:nvSpPr>
          <p:cNvPr id="6" name="TextBox 5">
            <a:extLst>
              <a:ext uri="{FF2B5EF4-FFF2-40B4-BE49-F238E27FC236}">
                <a16:creationId xmlns:a16="http://schemas.microsoft.com/office/drawing/2014/main" id="{C67BB3A3-E3CB-F44E-A808-CAA58C4D36A9}"/>
              </a:ext>
            </a:extLst>
          </p:cNvPr>
          <p:cNvSpPr txBox="1"/>
          <p:nvPr/>
        </p:nvSpPr>
        <p:spPr>
          <a:xfrm>
            <a:off x="1138089" y="-3818966"/>
            <a:ext cx="2734664" cy="5432256"/>
          </a:xfrm>
          <a:prstGeom prst="rect">
            <a:avLst/>
          </a:prstGeom>
          <a:noFill/>
        </p:spPr>
        <p:txBody>
          <a:bodyPr wrap="square" rtlCol="0">
            <a:spAutoFit/>
          </a:bodyPr>
          <a:lstStyle/>
          <a:p>
            <a:endParaRPr lang="en-US" sz="6000" dirty="0">
              <a:solidFill>
                <a:schemeClr val="bg1"/>
              </a:solidFill>
              <a:latin typeface="Arial Rounded MT Bold" panose="020F0704030504030204" pitchFamily="34" charset="77"/>
            </a:endParaRPr>
          </a:p>
          <a:p>
            <a:endParaRPr lang="en-US" sz="11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sz="6000" dirty="0">
              <a:solidFill>
                <a:schemeClr val="bg1"/>
              </a:solidFill>
              <a:latin typeface="Arial Rounded MT Bold" panose="020F0704030504030204" pitchFamily="34" charset="77"/>
            </a:endParaRPr>
          </a:p>
          <a:p>
            <a:endParaRPr lang="en-US" dirty="0">
              <a:latin typeface="Arial Black" panose="020B0A04020102020204" pitchFamily="34" charset="0"/>
            </a:endParaRPr>
          </a:p>
          <a:p>
            <a:r>
              <a:rPr lang="en-US" dirty="0">
                <a:latin typeface="Arial Black" panose="020B0A04020102020204" pitchFamily="34" charset="0"/>
              </a:rPr>
              <a:t>Digital Disruption</a:t>
            </a:r>
            <a:endParaRPr lang="en-US" dirty="0">
              <a:solidFill>
                <a:schemeClr val="bg1"/>
              </a:solidFill>
              <a:latin typeface="Arial Black" panose="020B0A04020102020204" pitchFamily="34" charset="0"/>
            </a:endParaRPr>
          </a:p>
          <a:p>
            <a:endParaRPr lang="en-US" sz="6000" dirty="0">
              <a:solidFill>
                <a:schemeClr val="bg1"/>
              </a:solidFill>
              <a:latin typeface="Arial Rounded MT Bold" panose="020F0704030504030204" pitchFamily="34" charset="77"/>
            </a:endParaRPr>
          </a:p>
        </p:txBody>
      </p:sp>
      <p:sp>
        <p:nvSpPr>
          <p:cNvPr id="2" name="TextBox 1">
            <a:extLst>
              <a:ext uri="{FF2B5EF4-FFF2-40B4-BE49-F238E27FC236}">
                <a16:creationId xmlns:a16="http://schemas.microsoft.com/office/drawing/2014/main" id="{88A4EADA-F293-239E-1B14-B8AD07C3937F}"/>
              </a:ext>
            </a:extLst>
          </p:cNvPr>
          <p:cNvSpPr txBox="1"/>
          <p:nvPr/>
        </p:nvSpPr>
        <p:spPr>
          <a:xfrm>
            <a:off x="9041554" y="6256459"/>
            <a:ext cx="1871978" cy="369332"/>
          </a:xfrm>
          <a:prstGeom prst="rect">
            <a:avLst/>
          </a:prstGeom>
          <a:noFill/>
        </p:spPr>
        <p:txBody>
          <a:bodyPr wrap="square" rtlCol="0">
            <a:spAutoFit/>
          </a:bodyPr>
          <a:lstStyle/>
          <a:p>
            <a:r>
              <a:rPr lang="en-GB" dirty="0">
                <a:latin typeface="Arial Black" panose="020B0A04020102020204" pitchFamily="34" charset="0"/>
              </a:rPr>
              <a:t>Peer to Peer</a:t>
            </a:r>
          </a:p>
        </p:txBody>
      </p:sp>
      <p:sp>
        <p:nvSpPr>
          <p:cNvPr id="3" name="TextBox 2">
            <a:extLst>
              <a:ext uri="{FF2B5EF4-FFF2-40B4-BE49-F238E27FC236}">
                <a16:creationId xmlns:a16="http://schemas.microsoft.com/office/drawing/2014/main" id="{6447CE3E-755E-7811-93F8-F18523E30AE7}"/>
              </a:ext>
            </a:extLst>
          </p:cNvPr>
          <p:cNvSpPr txBox="1"/>
          <p:nvPr/>
        </p:nvSpPr>
        <p:spPr>
          <a:xfrm>
            <a:off x="4055021" y="297230"/>
            <a:ext cx="3602736" cy="369332"/>
          </a:xfrm>
          <a:prstGeom prst="rect">
            <a:avLst/>
          </a:prstGeom>
          <a:noFill/>
        </p:spPr>
        <p:txBody>
          <a:bodyPr wrap="square" rtlCol="0">
            <a:spAutoFit/>
          </a:bodyPr>
          <a:lstStyle/>
          <a:p>
            <a:r>
              <a:rPr lang="en-GB" dirty="0">
                <a:latin typeface="Arial Black" panose="020B0A04020102020204" pitchFamily="34" charset="0"/>
              </a:rPr>
              <a:t>Sharing Economy Platform</a:t>
            </a:r>
          </a:p>
        </p:txBody>
      </p:sp>
      <p:sp>
        <p:nvSpPr>
          <p:cNvPr id="10" name="TextBox 9">
            <a:extLst>
              <a:ext uri="{FF2B5EF4-FFF2-40B4-BE49-F238E27FC236}">
                <a16:creationId xmlns:a16="http://schemas.microsoft.com/office/drawing/2014/main" id="{B3604816-806A-1D69-B914-1E210CD09992}"/>
              </a:ext>
            </a:extLst>
          </p:cNvPr>
          <p:cNvSpPr txBox="1"/>
          <p:nvPr/>
        </p:nvSpPr>
        <p:spPr>
          <a:xfrm>
            <a:off x="5255200" y="6290766"/>
            <a:ext cx="2327148" cy="369332"/>
          </a:xfrm>
          <a:prstGeom prst="rect">
            <a:avLst/>
          </a:prstGeom>
          <a:noFill/>
        </p:spPr>
        <p:txBody>
          <a:bodyPr wrap="square">
            <a:spAutoFit/>
          </a:bodyPr>
          <a:lstStyle/>
          <a:p>
            <a:r>
              <a:rPr lang="en-US" dirty="0">
                <a:latin typeface="Arial Black" panose="020B0A04020102020204" pitchFamily="34" charset="0"/>
              </a:rPr>
              <a:t>Business Model</a:t>
            </a:r>
            <a:endParaRPr lang="en-GB" dirty="0">
              <a:latin typeface="Arial Black" panose="020B0A04020102020204" pitchFamily="34" charset="0"/>
            </a:endParaRPr>
          </a:p>
        </p:txBody>
      </p:sp>
      <p:sp>
        <p:nvSpPr>
          <p:cNvPr id="12" name="TextBox 11">
            <a:extLst>
              <a:ext uri="{FF2B5EF4-FFF2-40B4-BE49-F238E27FC236}">
                <a16:creationId xmlns:a16="http://schemas.microsoft.com/office/drawing/2014/main" id="{2FE66CC6-A75C-75E1-8EC5-409BCBE5FF7C}"/>
              </a:ext>
            </a:extLst>
          </p:cNvPr>
          <p:cNvSpPr txBox="1"/>
          <p:nvPr/>
        </p:nvSpPr>
        <p:spPr>
          <a:xfrm>
            <a:off x="8165760" y="317643"/>
            <a:ext cx="2747772" cy="369332"/>
          </a:xfrm>
          <a:prstGeom prst="rect">
            <a:avLst/>
          </a:prstGeom>
          <a:noFill/>
        </p:spPr>
        <p:txBody>
          <a:bodyPr wrap="square">
            <a:spAutoFit/>
          </a:bodyPr>
          <a:lstStyle/>
          <a:p>
            <a:r>
              <a:rPr lang="en-GB" dirty="0">
                <a:latin typeface="Arial Black" panose="020B0A04020102020204" pitchFamily="34" charset="0"/>
              </a:rPr>
              <a:t>Value Innovation</a:t>
            </a:r>
          </a:p>
        </p:txBody>
      </p:sp>
      <p:pic>
        <p:nvPicPr>
          <p:cNvPr id="11" name="Picture 2" descr="Image result for value innovation definition">
            <a:extLst>
              <a:ext uri="{FF2B5EF4-FFF2-40B4-BE49-F238E27FC236}">
                <a16:creationId xmlns:a16="http://schemas.microsoft.com/office/drawing/2014/main" id="{BD2F1A4E-E62E-864B-A2A8-4A2D4EDBDE5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8089" y="4376334"/>
            <a:ext cx="1027900" cy="1445485"/>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Image result for credibility in business">
            <a:extLst>
              <a:ext uri="{FF2B5EF4-FFF2-40B4-BE49-F238E27FC236}">
                <a16:creationId xmlns:a16="http://schemas.microsoft.com/office/drawing/2014/main" id="{8D7306A4-DFA9-C64C-9AF0-8D3003C671D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97204" y="896492"/>
            <a:ext cx="1429541" cy="1179485"/>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627CDA35-F2B5-C84D-B855-5000C1967F3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652941649"/>
      </p:ext>
    </p:extLst>
  </p:cSld>
  <p:clrMapOvr>
    <a:masterClrMapping/>
  </p:clrMapOvr>
  <mc:AlternateContent xmlns:mc="http://schemas.openxmlformats.org/markup-compatibility/2006">
    <mc:Choice xmlns:p14="http://schemas.microsoft.com/office/powerpoint/2010/main" Requires="p14">
      <p:transition p14:dur="0" advTm="15906"/>
    </mc:Choice>
    <mc:Fallback>
      <p:transition advTm="159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918" objId="5"/>
        <p14:stopEvt time="14762" objId="5"/>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B45A2-7AAB-824B-8245-2F4A9B34EAFA}"/>
              </a:ext>
            </a:extLst>
          </p:cNvPr>
          <p:cNvSpPr>
            <a:spLocks noGrp="1"/>
          </p:cNvSpPr>
          <p:nvPr>
            <p:ph type="title"/>
          </p:nvPr>
        </p:nvSpPr>
        <p:spPr/>
        <p:txBody>
          <a:bodyPr/>
          <a:lstStyle/>
          <a:p>
            <a:r>
              <a:rPr lang="en-US" dirty="0"/>
              <a:t> </a:t>
            </a:r>
          </a:p>
        </p:txBody>
      </p:sp>
      <p:pic>
        <p:nvPicPr>
          <p:cNvPr id="5" name="Content Placeholder 4">
            <a:extLst>
              <a:ext uri="{FF2B5EF4-FFF2-40B4-BE49-F238E27FC236}">
                <a16:creationId xmlns:a16="http://schemas.microsoft.com/office/drawing/2014/main" id="{2F0EF78D-A21D-5C43-9295-F5602FA8BB93}"/>
              </a:ext>
            </a:extLst>
          </p:cNvPr>
          <p:cNvPicPr>
            <a:picLocks noGrp="1" noChangeAspect="1"/>
          </p:cNvPicPr>
          <p:nvPr>
            <p:ph idx="1"/>
          </p:nvPr>
        </p:nvPicPr>
        <p:blipFill>
          <a:blip r:embed="rId5"/>
          <a:stretch>
            <a:fillRect/>
          </a:stretch>
        </p:blipFill>
        <p:spPr>
          <a:xfrm>
            <a:off x="7416546" y="626176"/>
            <a:ext cx="3937254" cy="5920682"/>
          </a:xfrm>
          <a:prstGeom prst="rect">
            <a:avLst/>
          </a:prstGeom>
        </p:spPr>
      </p:pic>
      <p:sp>
        <p:nvSpPr>
          <p:cNvPr id="4" name="TextBox 3">
            <a:extLst>
              <a:ext uri="{FF2B5EF4-FFF2-40B4-BE49-F238E27FC236}">
                <a16:creationId xmlns:a16="http://schemas.microsoft.com/office/drawing/2014/main" id="{678EE924-5357-E748-B41E-635D36F2736A}"/>
              </a:ext>
            </a:extLst>
          </p:cNvPr>
          <p:cNvSpPr txBox="1"/>
          <p:nvPr/>
        </p:nvSpPr>
        <p:spPr>
          <a:xfrm>
            <a:off x="1178761" y="118344"/>
            <a:ext cx="4917239" cy="1015663"/>
          </a:xfrm>
          <a:prstGeom prst="rect">
            <a:avLst/>
          </a:prstGeom>
          <a:noFill/>
        </p:spPr>
        <p:txBody>
          <a:bodyPr wrap="square" rtlCol="0">
            <a:spAutoFit/>
          </a:bodyPr>
          <a:lstStyle/>
          <a:p>
            <a:r>
              <a:rPr lang="en-US" sz="6000" u="sng"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4873D097-8601-9045-8981-B6D3BCCD86AC}"/>
              </a:ext>
            </a:extLst>
          </p:cNvPr>
          <p:cNvSpPr txBox="1"/>
          <p:nvPr/>
        </p:nvSpPr>
        <p:spPr>
          <a:xfrm>
            <a:off x="628650" y="1472002"/>
            <a:ext cx="7835705" cy="369332"/>
          </a:xfrm>
          <a:prstGeom prst="rect">
            <a:avLst/>
          </a:prstGeom>
          <a:noFill/>
        </p:spPr>
        <p:txBody>
          <a:bodyPr wrap="square" rtlCol="0">
            <a:spAutoFit/>
          </a:bodyPr>
          <a:lstStyle/>
          <a:p>
            <a:pPr algn="ctr"/>
            <a:endParaRPr lang="en-US" dirty="0"/>
          </a:p>
        </p:txBody>
      </p:sp>
      <p:sp>
        <p:nvSpPr>
          <p:cNvPr id="3" name="TextBox 2">
            <a:extLst>
              <a:ext uri="{FF2B5EF4-FFF2-40B4-BE49-F238E27FC236}">
                <a16:creationId xmlns:a16="http://schemas.microsoft.com/office/drawing/2014/main" id="{92FC1708-E8B7-E04C-8BB3-C45D7DE7BB5E}"/>
              </a:ext>
            </a:extLst>
          </p:cNvPr>
          <p:cNvSpPr txBox="1"/>
          <p:nvPr/>
        </p:nvSpPr>
        <p:spPr>
          <a:xfrm>
            <a:off x="608430" y="1134007"/>
            <a:ext cx="7626155" cy="6217087"/>
          </a:xfrm>
          <a:prstGeom prst="rect">
            <a:avLst/>
          </a:prstGeom>
          <a:noFill/>
        </p:spPr>
        <p:txBody>
          <a:bodyPr wrap="square" rtlCol="0">
            <a:spAutoFit/>
          </a:bodyPr>
          <a:lstStyle/>
          <a:p>
            <a:r>
              <a:rPr lang="en-US" sz="2000" u="sng" dirty="0">
                <a:latin typeface="Times New Roman" panose="02020603050405020304" pitchFamily="18" charset="0"/>
                <a:cs typeface="Times New Roman" panose="02020603050405020304" pitchFamily="18" charset="0"/>
              </a:rPr>
              <a:t>Chapter 2</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Peer to Peer Network – Business Model</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Sharing Economy Platform</a:t>
            </a:r>
            <a:endParaRPr lang="en-US" sz="2000" u="sng"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r>
              <a:rPr lang="en-US" sz="2000" u="sng" dirty="0">
                <a:latin typeface="Times New Roman" panose="02020603050405020304" pitchFamily="18" charset="0"/>
                <a:cs typeface="Times New Roman" panose="02020603050405020304" pitchFamily="18" charset="0"/>
              </a:rPr>
              <a:t>Chapter 8</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E-Commerce</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Digital Disruption</a:t>
            </a:r>
          </a:p>
          <a:p>
            <a:r>
              <a:rPr lang="en-US" sz="2000" dirty="0">
                <a:latin typeface="Times New Roman" panose="02020603050405020304" pitchFamily="18" charset="0"/>
                <a:cs typeface="Times New Roman" panose="02020603050405020304" pitchFamily="18" charset="0"/>
              </a:rPr>
              <a:t> </a:t>
            </a:r>
          </a:p>
          <a:p>
            <a:r>
              <a:rPr lang="en-US" sz="2000" u="sng" dirty="0">
                <a:latin typeface="Times New Roman" panose="02020603050405020304" pitchFamily="18" charset="0"/>
                <a:cs typeface="Times New Roman" panose="02020603050405020304" pitchFamily="18" charset="0"/>
              </a:rPr>
              <a:t>Chapter 13</a:t>
            </a:r>
          </a:p>
          <a:p>
            <a:endParaRPr lang="en-US" sz="2000" u="sng"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Value innovation </a:t>
            </a:r>
          </a:p>
          <a:p>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r>
              <a:rPr lang="en-US" sz="2000" dirty="0">
                <a:latin typeface="Times New Roman" panose="02020603050405020304" pitchFamily="18" charset="0"/>
                <a:cs typeface="Times New Roman" panose="02020603050405020304" pitchFamily="18" charset="0"/>
              </a:rPr>
              <a:t>Collaborative Consumption</a:t>
            </a:r>
          </a:p>
          <a:p>
            <a:pPr marL="285750" indent="-285750">
              <a:buFont typeface="Wingdings" pitchFamily="2" charset="2"/>
              <a:buChar char="§"/>
            </a:pPr>
            <a:endParaRPr lang="en-US" sz="2000" dirty="0">
              <a:latin typeface="Times New Roman" panose="02020603050405020304" pitchFamily="18" charset="0"/>
              <a:cs typeface="Times New Roman" panose="02020603050405020304" pitchFamily="18" charset="0"/>
            </a:endParaRPr>
          </a:p>
          <a:p>
            <a:pPr marL="285750" indent="-285750">
              <a:buFont typeface="Wingdings" pitchFamily="2" charset="2"/>
              <a:buChar char="§"/>
            </a:pPr>
            <a:endParaRPr lang="en-US" dirty="0"/>
          </a:p>
        </p:txBody>
      </p:sp>
      <p:pic>
        <p:nvPicPr>
          <p:cNvPr id="9" name="Recorded Sound">
            <a:hlinkClick r:id="" action="ppaction://media"/>
            <a:extLst>
              <a:ext uri="{FF2B5EF4-FFF2-40B4-BE49-F238E27FC236}">
                <a16:creationId xmlns:a16="http://schemas.microsoft.com/office/drawing/2014/main" id="{03A307DE-A04F-6242-BE08-613AF77E34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182205392"/>
      </p:ext>
    </p:extLst>
  </p:cSld>
  <p:clrMapOvr>
    <a:masterClrMapping/>
  </p:clrMapOvr>
  <mc:AlternateContent xmlns:mc="http://schemas.openxmlformats.org/markup-compatibility/2006">
    <mc:Choice xmlns:p14="http://schemas.microsoft.com/office/powerpoint/2010/main" Requires="p14">
      <p:transition spd="slow" p14:dur="2000" advTm="72080"/>
    </mc:Choice>
    <mc:Fallback>
      <p:transition spd="slow" advTm="720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38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mod="1">
    <p:ext uri="{E180D4A7-C9FB-4DFB-919C-405C955672EB}">
      <p14:showEvtLst xmlns:p14="http://schemas.microsoft.com/office/powerpoint/2010/main">
        <p14:playEvt time="2669" objId="9"/>
        <p14:pauseEvt time="72080" objId="9"/>
        <p14:stopEvt time="72080" objId="9"/>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A8733-37EB-FD49-8FF5-73C657C16ABD}"/>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Sharing Economy Platform</a:t>
            </a:r>
          </a:p>
        </p:txBody>
      </p:sp>
      <p:sp>
        <p:nvSpPr>
          <p:cNvPr id="3" name="TextBox 2">
            <a:extLst>
              <a:ext uri="{FF2B5EF4-FFF2-40B4-BE49-F238E27FC236}">
                <a16:creationId xmlns:a16="http://schemas.microsoft.com/office/drawing/2014/main" id="{A514A14B-B56F-5C42-97B7-C421DFED51EB}"/>
              </a:ext>
            </a:extLst>
          </p:cNvPr>
          <p:cNvSpPr txBox="1"/>
          <p:nvPr/>
        </p:nvSpPr>
        <p:spPr>
          <a:xfrm>
            <a:off x="3513417" y="4023563"/>
            <a:ext cx="5952565" cy="646331"/>
          </a:xfrm>
          <a:prstGeom prst="rect">
            <a:avLst/>
          </a:prstGeom>
          <a:noFill/>
        </p:spPr>
        <p:txBody>
          <a:bodyPr wrap="square" rtlCol="0">
            <a:spAutoFit/>
          </a:bodyPr>
          <a:lstStyle/>
          <a:p>
            <a:pPr marL="285750" indent="-285750">
              <a:buFont typeface="Wingdings" pitchFamily="2" charset="2"/>
              <a:buChar char="v"/>
            </a:pPr>
            <a:endParaRPr lang="en-US" dirty="0"/>
          </a:p>
          <a:p>
            <a:pPr marL="285750" indent="-285750">
              <a:buFont typeface="Wingdings" pitchFamily="2" charset="2"/>
              <a:buChar char="v"/>
            </a:pPr>
            <a:endParaRPr lang="en-US" dirty="0"/>
          </a:p>
        </p:txBody>
      </p:sp>
      <p:pic>
        <p:nvPicPr>
          <p:cNvPr id="6" name="Content Placeholder 5">
            <a:extLst>
              <a:ext uri="{FF2B5EF4-FFF2-40B4-BE49-F238E27FC236}">
                <a16:creationId xmlns:a16="http://schemas.microsoft.com/office/drawing/2014/main" id="{D6BADA16-D083-3C49-B015-60B58AE289A1}"/>
              </a:ext>
            </a:extLst>
          </p:cNvPr>
          <p:cNvPicPr>
            <a:picLocks noGrp="1" noChangeAspect="1"/>
          </p:cNvPicPr>
          <p:nvPr>
            <p:ph idx="1"/>
          </p:nvPr>
        </p:nvPicPr>
        <p:blipFill>
          <a:blip r:embed="rId5"/>
          <a:stretch>
            <a:fillRect/>
          </a:stretch>
        </p:blipFill>
        <p:spPr>
          <a:xfrm>
            <a:off x="430306" y="2202017"/>
            <a:ext cx="4893982" cy="3197085"/>
          </a:xfrm>
          <a:prstGeom prst="rect">
            <a:avLst/>
          </a:prstGeom>
        </p:spPr>
      </p:pic>
      <p:sp>
        <p:nvSpPr>
          <p:cNvPr id="8" name="TextBox 7">
            <a:extLst>
              <a:ext uri="{FF2B5EF4-FFF2-40B4-BE49-F238E27FC236}">
                <a16:creationId xmlns:a16="http://schemas.microsoft.com/office/drawing/2014/main" id="{00E0675D-F916-0F47-914F-8030BEC62622}"/>
              </a:ext>
            </a:extLst>
          </p:cNvPr>
          <p:cNvSpPr txBox="1"/>
          <p:nvPr/>
        </p:nvSpPr>
        <p:spPr>
          <a:xfrm>
            <a:off x="6548717" y="3138839"/>
            <a:ext cx="4805083" cy="1323439"/>
          </a:xfrm>
          <a:prstGeom prst="rect">
            <a:avLst/>
          </a:prstGeom>
          <a:noFill/>
        </p:spPr>
        <p:txBody>
          <a:bodyPr wrap="square" rtlCol="0">
            <a:spAutoFit/>
          </a:bodyPr>
          <a:lstStyle/>
          <a:p>
            <a:r>
              <a:rPr lang="en-US" sz="4000" dirty="0">
                <a:latin typeface="Times New Roman" panose="02020603050405020304" pitchFamily="18" charset="0"/>
                <a:cs typeface="Times New Roman" panose="02020603050405020304" pitchFamily="18" charset="0"/>
              </a:rPr>
              <a:t>Shares both physical and human resources</a:t>
            </a:r>
          </a:p>
        </p:txBody>
      </p:sp>
      <p:pic>
        <p:nvPicPr>
          <p:cNvPr id="5" name="Recorded Sound">
            <a:hlinkClick r:id="" action="ppaction://media"/>
            <a:extLst>
              <a:ext uri="{FF2B5EF4-FFF2-40B4-BE49-F238E27FC236}">
                <a16:creationId xmlns:a16="http://schemas.microsoft.com/office/drawing/2014/main" id="{D6E1A3D7-5BF9-D549-B4F4-1F97AD5FAC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088936133"/>
      </p:ext>
    </p:extLst>
  </p:cSld>
  <p:clrMapOvr>
    <a:masterClrMapping/>
  </p:clrMapOvr>
  <mc:AlternateContent xmlns:mc="http://schemas.openxmlformats.org/markup-compatibility/2006">
    <mc:Choice xmlns:p14="http://schemas.microsoft.com/office/powerpoint/2010/main" Requires="p14">
      <p:transition spd="slow" p14:dur="2000" advTm="114651"/>
    </mc:Choice>
    <mc:Fallback>
      <p:transition spd="slow" advTm="1146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43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700" objId="5"/>
        <p14:pauseEvt time="114651" objId="5"/>
        <p14:stopEvt time="114651" objId="5"/>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D4322-97E5-274D-93FF-F0964B0701CE}"/>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Peer to Peer Business Models</a:t>
            </a:r>
          </a:p>
        </p:txBody>
      </p:sp>
      <p:sp>
        <p:nvSpPr>
          <p:cNvPr id="3" name="TextBox 2">
            <a:extLst>
              <a:ext uri="{FF2B5EF4-FFF2-40B4-BE49-F238E27FC236}">
                <a16:creationId xmlns:a16="http://schemas.microsoft.com/office/drawing/2014/main" id="{449D462D-9D83-8F42-A6F1-09351A6545C3}"/>
              </a:ext>
            </a:extLst>
          </p:cNvPr>
          <p:cNvSpPr txBox="1"/>
          <p:nvPr/>
        </p:nvSpPr>
        <p:spPr>
          <a:xfrm>
            <a:off x="5233182" y="2138289"/>
            <a:ext cx="6428935" cy="3970318"/>
          </a:xfrm>
          <a:prstGeom prst="rect">
            <a:avLst/>
          </a:prstGeom>
          <a:noFill/>
        </p:spPr>
        <p:txBody>
          <a:bodyPr wrap="square" rtlCol="0">
            <a:spAutoFit/>
          </a:bodyPr>
          <a:lstStyle/>
          <a:p>
            <a:pPr marL="342900" indent="-342900">
              <a:buFont typeface="Wingdings" pitchFamily="2" charset="2"/>
              <a:buChar char="v"/>
            </a:pPr>
            <a:r>
              <a:rPr lang="en-US" sz="2400" dirty="0">
                <a:latin typeface="Arial Rounded MT Bold" panose="020F0704030504030204" pitchFamily="34" charset="77"/>
              </a:rPr>
              <a:t>Share Resources –use online platforms</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Host and Guest communicate</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Act as a marketplace</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Economically driven</a:t>
            </a:r>
          </a:p>
          <a:p>
            <a:pPr marL="342900" indent="-342900">
              <a:buFont typeface="Wingdings" pitchFamily="2" charset="2"/>
              <a:buChar char="v"/>
            </a:pPr>
            <a:endParaRPr lang="en-US" sz="2400" dirty="0">
              <a:latin typeface="Arial Rounded MT Bold" panose="020F0704030504030204" pitchFamily="34" charset="77"/>
            </a:endParaRPr>
          </a:p>
          <a:p>
            <a:pPr marL="342900" indent="-342900">
              <a:buFont typeface="Wingdings" pitchFamily="2" charset="2"/>
              <a:buChar char="v"/>
            </a:pPr>
            <a:r>
              <a:rPr lang="en-US" sz="2400" dirty="0">
                <a:latin typeface="Arial Rounded MT Bold" panose="020F0704030504030204" pitchFamily="34" charset="77"/>
              </a:rPr>
              <a:t>Facilitates monetary or social actions</a:t>
            </a:r>
          </a:p>
          <a:p>
            <a:endParaRPr lang="en-US" dirty="0"/>
          </a:p>
          <a:p>
            <a:endParaRPr lang="en-US" dirty="0"/>
          </a:p>
        </p:txBody>
      </p:sp>
      <p:pic>
        <p:nvPicPr>
          <p:cNvPr id="7" name="Content Placeholder 6">
            <a:extLst>
              <a:ext uri="{FF2B5EF4-FFF2-40B4-BE49-F238E27FC236}">
                <a16:creationId xmlns:a16="http://schemas.microsoft.com/office/drawing/2014/main" id="{1DBB19C0-ADF4-BB4D-AD5D-FBB1A4220D2D}"/>
              </a:ext>
            </a:extLst>
          </p:cNvPr>
          <p:cNvPicPr>
            <a:picLocks noGrp="1" noChangeAspect="1"/>
          </p:cNvPicPr>
          <p:nvPr>
            <p:ph idx="1"/>
          </p:nvPr>
        </p:nvPicPr>
        <p:blipFill>
          <a:blip r:embed="rId5"/>
          <a:stretch>
            <a:fillRect/>
          </a:stretch>
        </p:blipFill>
        <p:spPr>
          <a:xfrm>
            <a:off x="535640" y="2138289"/>
            <a:ext cx="4697541" cy="3986147"/>
          </a:xfrm>
          <a:prstGeom prst="rect">
            <a:avLst/>
          </a:prstGeom>
        </p:spPr>
      </p:pic>
      <p:pic>
        <p:nvPicPr>
          <p:cNvPr id="5" name="Recorded Sound">
            <a:hlinkClick r:id="" action="ppaction://media"/>
            <a:extLst>
              <a:ext uri="{FF2B5EF4-FFF2-40B4-BE49-F238E27FC236}">
                <a16:creationId xmlns:a16="http://schemas.microsoft.com/office/drawing/2014/main" id="{5DE84270-0C28-4F4E-ADC7-AFA2DB8DF4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807546225"/>
      </p:ext>
    </p:extLst>
  </p:cSld>
  <p:clrMapOvr>
    <a:masterClrMapping/>
  </p:clrMapOvr>
  <mc:AlternateContent xmlns:mc="http://schemas.openxmlformats.org/markup-compatibility/2006">
    <mc:Choice xmlns:p14="http://schemas.microsoft.com/office/powerpoint/2010/main" Requires="p14">
      <p:transition spd="slow" p14:dur="2000" advTm="74997"/>
    </mc:Choice>
    <mc:Fallback>
      <p:transition spd="slow" advTm="7499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3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687" objId="5"/>
        <p14:pauseEvt time="74997" objId="5"/>
        <p14:stopEvt time="74997" objId="5"/>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EC8A-A6E8-94AA-E8FE-31BF37330AE0}"/>
              </a:ext>
            </a:extLst>
          </p:cNvPr>
          <p:cNvSpPr>
            <a:spLocks noGrp="1"/>
          </p:cNvSpPr>
          <p:nvPr>
            <p:ph type="title"/>
          </p:nvPr>
        </p:nvSpPr>
        <p:spPr/>
        <p:txBody>
          <a:bodyPr>
            <a:normAutofit/>
          </a:bodyPr>
          <a:lstStyle/>
          <a:p>
            <a:r>
              <a:rPr lang="en-GB" sz="6000" u="sng" dirty="0">
                <a:latin typeface="Times New Roman" panose="02020603050405020304" pitchFamily="18" charset="0"/>
                <a:cs typeface="Times New Roman" panose="02020603050405020304" pitchFamily="18" charset="0"/>
              </a:rPr>
              <a:t>E Commerce</a:t>
            </a:r>
          </a:p>
        </p:txBody>
      </p:sp>
      <p:sp>
        <p:nvSpPr>
          <p:cNvPr id="3" name="Content Placeholder 2">
            <a:extLst>
              <a:ext uri="{FF2B5EF4-FFF2-40B4-BE49-F238E27FC236}">
                <a16:creationId xmlns:a16="http://schemas.microsoft.com/office/drawing/2014/main" id="{81A672F4-3CAA-2C2F-40A2-5FCBCC58C623}"/>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3D195FB1-7868-0145-A1D5-735043FEC17C}"/>
              </a:ext>
            </a:extLst>
          </p:cNvPr>
          <p:cNvPicPr>
            <a:picLocks noChangeAspect="1"/>
          </p:cNvPicPr>
          <p:nvPr/>
        </p:nvPicPr>
        <p:blipFill>
          <a:blip r:embed="rId5"/>
          <a:stretch>
            <a:fillRect/>
          </a:stretch>
        </p:blipFill>
        <p:spPr>
          <a:xfrm>
            <a:off x="838200" y="1825625"/>
            <a:ext cx="9040906" cy="4576038"/>
          </a:xfrm>
          <a:prstGeom prst="rect">
            <a:avLst/>
          </a:prstGeom>
        </p:spPr>
      </p:pic>
      <p:sp>
        <p:nvSpPr>
          <p:cNvPr id="6" name="Rectangle 5">
            <a:extLst>
              <a:ext uri="{FF2B5EF4-FFF2-40B4-BE49-F238E27FC236}">
                <a16:creationId xmlns:a16="http://schemas.microsoft.com/office/drawing/2014/main" id="{D9007014-DFD0-8248-BFA4-88A87FCFE8B3}"/>
              </a:ext>
            </a:extLst>
          </p:cNvPr>
          <p:cNvSpPr/>
          <p:nvPr/>
        </p:nvSpPr>
        <p:spPr>
          <a:xfrm>
            <a:off x="8253340" y="5942568"/>
            <a:ext cx="1625766" cy="369332"/>
          </a:xfrm>
          <a:prstGeom prst="rect">
            <a:avLst/>
          </a:prstGeom>
        </p:spPr>
        <p:txBody>
          <a:bodyPr wrap="none">
            <a:spAutoFit/>
          </a:bodyPr>
          <a:lstStyle/>
          <a:p>
            <a:r>
              <a:rPr lang="en-GB" dirty="0"/>
              <a:t>(aPurple, 2020)</a:t>
            </a:r>
            <a:endParaRPr lang="en-US" dirty="0"/>
          </a:p>
        </p:txBody>
      </p:sp>
      <p:pic>
        <p:nvPicPr>
          <p:cNvPr id="7" name="Recorded Sound">
            <a:hlinkClick r:id="" action="ppaction://media"/>
            <a:extLst>
              <a:ext uri="{FF2B5EF4-FFF2-40B4-BE49-F238E27FC236}">
                <a16:creationId xmlns:a16="http://schemas.microsoft.com/office/drawing/2014/main" id="{E2E7E506-3FB5-F548-A3E7-3592E42BE0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125095939"/>
      </p:ext>
    </p:extLst>
  </p:cSld>
  <p:clrMapOvr>
    <a:masterClrMapping/>
  </p:clrMapOvr>
  <mc:AlternateContent xmlns:mc="http://schemas.openxmlformats.org/markup-compatibility/2006">
    <mc:Choice xmlns:p14="http://schemas.microsoft.com/office/powerpoint/2010/main" Requires="p14">
      <p:transition spd="slow" p14:dur="2000" advTm="109735"/>
    </mc:Choice>
    <mc:Fallback>
      <p:transition spd="slow" advTm="10973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99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mod="1">
    <p:ext uri="{E180D4A7-C9FB-4DFB-919C-405C955672EB}">
      <p14:showEvtLst xmlns:p14="http://schemas.microsoft.com/office/powerpoint/2010/main">
        <p14:playEvt time="2199" objId="7"/>
        <p14:stopEvt time="109387" objId="7"/>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51977-836E-3444-8146-8B446DBD0ABD}"/>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Digital Disruption</a:t>
            </a:r>
          </a:p>
        </p:txBody>
      </p:sp>
      <p:pic>
        <p:nvPicPr>
          <p:cNvPr id="6" name="Content Placeholder 5">
            <a:extLst>
              <a:ext uri="{FF2B5EF4-FFF2-40B4-BE49-F238E27FC236}">
                <a16:creationId xmlns:a16="http://schemas.microsoft.com/office/drawing/2014/main" id="{C0EF6AA6-D336-2A4C-BE04-B829BCED444C}"/>
              </a:ext>
            </a:extLst>
          </p:cNvPr>
          <p:cNvPicPr>
            <a:picLocks noGrp="1" noChangeAspect="1"/>
          </p:cNvPicPr>
          <p:nvPr>
            <p:ph idx="1"/>
          </p:nvPr>
        </p:nvPicPr>
        <p:blipFill>
          <a:blip r:embed="rId5"/>
          <a:stretch>
            <a:fillRect/>
          </a:stretch>
        </p:blipFill>
        <p:spPr>
          <a:xfrm>
            <a:off x="7404846" y="2354077"/>
            <a:ext cx="4248984" cy="2833209"/>
          </a:xfrm>
          <a:prstGeom prst="rect">
            <a:avLst/>
          </a:prstGeom>
        </p:spPr>
      </p:pic>
      <p:sp>
        <p:nvSpPr>
          <p:cNvPr id="7" name="TextBox 6">
            <a:extLst>
              <a:ext uri="{FF2B5EF4-FFF2-40B4-BE49-F238E27FC236}">
                <a16:creationId xmlns:a16="http://schemas.microsoft.com/office/drawing/2014/main" id="{B756B2B6-15BC-B44B-B6A7-9B56DD45E218}"/>
              </a:ext>
            </a:extLst>
          </p:cNvPr>
          <p:cNvSpPr txBox="1"/>
          <p:nvPr/>
        </p:nvSpPr>
        <p:spPr>
          <a:xfrm>
            <a:off x="591671" y="1559859"/>
            <a:ext cx="6275294" cy="5355312"/>
          </a:xfrm>
          <a:prstGeom prst="rect">
            <a:avLst/>
          </a:prstGeom>
          <a:noFill/>
        </p:spPr>
        <p:txBody>
          <a:bodyPr wrap="square" rtlCol="0">
            <a:spAutoFit/>
          </a:bodyPr>
          <a:lstStyle/>
          <a:p>
            <a:r>
              <a:rPr lang="en-US" sz="5400" dirty="0">
                <a:latin typeface="Times New Roman" panose="02020603050405020304" pitchFamily="18" charset="0"/>
                <a:cs typeface="Times New Roman" panose="02020603050405020304" pitchFamily="18" charset="0"/>
              </a:rPr>
              <a:t>Innovation where an existing market is disrupted and a new market is being created </a:t>
            </a:r>
            <a:r>
              <a:rPr lang="en-GB" sz="5400" dirty="0">
                <a:latin typeface="Times New Roman" panose="02020603050405020304" pitchFamily="18" charset="0"/>
                <a:cs typeface="Times New Roman" panose="02020603050405020304" pitchFamily="18" charset="0"/>
              </a:rPr>
              <a:t>(Christensen, et al., 2015)</a:t>
            </a:r>
          </a:p>
          <a:p>
            <a:pPr marL="285750" indent="-285750">
              <a:buFont typeface="Wingdings" pitchFamily="2" charset="2"/>
              <a:buChar char="Ø"/>
            </a:pPr>
            <a:endParaRPr lang="en-US" dirty="0"/>
          </a:p>
        </p:txBody>
      </p:sp>
      <p:pic>
        <p:nvPicPr>
          <p:cNvPr id="4" name="Recorded Sound">
            <a:hlinkClick r:id="" action="ppaction://media"/>
            <a:extLst>
              <a:ext uri="{FF2B5EF4-FFF2-40B4-BE49-F238E27FC236}">
                <a16:creationId xmlns:a16="http://schemas.microsoft.com/office/drawing/2014/main" id="{0DFF9666-4B04-4C4F-8DDB-5E4DFA5CBC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661915933"/>
      </p:ext>
    </p:extLst>
  </p:cSld>
  <p:clrMapOvr>
    <a:masterClrMapping/>
  </p:clrMapOvr>
  <mc:AlternateContent xmlns:mc="http://schemas.openxmlformats.org/markup-compatibility/2006">
    <mc:Choice xmlns:p14="http://schemas.microsoft.com/office/powerpoint/2010/main" Requires="p14">
      <p:transition spd="slow" p14:dur="2000" advTm="117799"/>
    </mc:Choice>
    <mc:Fallback>
      <p:transition spd="slow" advTm="11779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3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extLst mod="1">
    <p:ext uri="{E180D4A7-C9FB-4DFB-919C-405C955672EB}">
      <p14:showEvtLst xmlns:p14="http://schemas.microsoft.com/office/powerpoint/2010/main">
        <p14:playEvt time="2016" objId="4"/>
        <p14:pauseEvt time="117799" objId="4"/>
        <p14:stopEvt time="117799" objId="4"/>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BB95-4FE8-366C-8077-D034BE577809}"/>
              </a:ext>
            </a:extLst>
          </p:cNvPr>
          <p:cNvSpPr>
            <a:spLocks noGrp="1"/>
          </p:cNvSpPr>
          <p:nvPr>
            <p:ph type="title"/>
          </p:nvPr>
        </p:nvSpPr>
        <p:spPr/>
        <p:txBody>
          <a:bodyPr>
            <a:normAutofit/>
          </a:bodyPr>
          <a:lstStyle/>
          <a:p>
            <a:r>
              <a:rPr lang="en-GB" sz="6000" u="sng" dirty="0">
                <a:latin typeface="Times New Roman" panose="02020603050405020304" pitchFamily="18" charset="0"/>
                <a:cs typeface="Times New Roman" panose="02020603050405020304" pitchFamily="18" charset="0"/>
              </a:rPr>
              <a:t>Value Innovation</a:t>
            </a:r>
          </a:p>
        </p:txBody>
      </p:sp>
      <p:pic>
        <p:nvPicPr>
          <p:cNvPr id="3" name="Picture 2">
            <a:extLst>
              <a:ext uri="{FF2B5EF4-FFF2-40B4-BE49-F238E27FC236}">
                <a16:creationId xmlns:a16="http://schemas.microsoft.com/office/drawing/2014/main" id="{BB2991F8-0BE2-0443-BB1B-249AD3038305}"/>
              </a:ext>
            </a:extLst>
          </p:cNvPr>
          <p:cNvPicPr>
            <a:picLocks noChangeAspect="1"/>
          </p:cNvPicPr>
          <p:nvPr/>
        </p:nvPicPr>
        <p:blipFill>
          <a:blip r:embed="rId5"/>
          <a:stretch>
            <a:fillRect/>
          </a:stretch>
        </p:blipFill>
        <p:spPr>
          <a:xfrm>
            <a:off x="698325" y="1690688"/>
            <a:ext cx="9557299" cy="4973211"/>
          </a:xfrm>
          <a:prstGeom prst="rect">
            <a:avLst/>
          </a:prstGeom>
        </p:spPr>
      </p:pic>
      <p:pic>
        <p:nvPicPr>
          <p:cNvPr id="5" name="Recorded Sound">
            <a:hlinkClick r:id="" action="ppaction://media"/>
            <a:extLst>
              <a:ext uri="{FF2B5EF4-FFF2-40B4-BE49-F238E27FC236}">
                <a16:creationId xmlns:a16="http://schemas.microsoft.com/office/drawing/2014/main" id="{F8E39FF8-3C11-3843-B84B-E6A23A0C7C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065852656"/>
      </p:ext>
    </p:extLst>
  </p:cSld>
  <p:clrMapOvr>
    <a:masterClrMapping/>
  </p:clrMapOvr>
  <mc:AlternateContent xmlns:mc="http://schemas.openxmlformats.org/markup-compatibility/2006">
    <mc:Choice xmlns:p14="http://schemas.microsoft.com/office/powerpoint/2010/main" Requires="p14">
      <p:transition spd="slow" p14:dur="2000" advTm="124668"/>
    </mc:Choice>
    <mc:Fallback>
      <p:transition spd="slow" advTm="12466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8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3010" objId="5"/>
        <p14:pauseEvt time="124668" objId="5"/>
        <p14:stopEvt time="124668" objId="5"/>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12CC8-2999-7E43-A2BE-AFAFDA97E3E8}"/>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Collaborative Consumption</a:t>
            </a:r>
          </a:p>
        </p:txBody>
      </p:sp>
      <p:sp>
        <p:nvSpPr>
          <p:cNvPr id="3" name="TextBox 2">
            <a:extLst>
              <a:ext uri="{FF2B5EF4-FFF2-40B4-BE49-F238E27FC236}">
                <a16:creationId xmlns:a16="http://schemas.microsoft.com/office/drawing/2014/main" id="{EA8BAB4B-B162-406E-A31A-241F929F711C}"/>
              </a:ext>
            </a:extLst>
          </p:cNvPr>
          <p:cNvSpPr txBox="1"/>
          <p:nvPr/>
        </p:nvSpPr>
        <p:spPr>
          <a:xfrm>
            <a:off x="5262282" y="1690688"/>
            <a:ext cx="6655192" cy="3785652"/>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A System of hiring, sharing, and commercialising goods while reducing personal costs and lessening environmental input (Botsman &amp; Rogers,2010).</a:t>
            </a:r>
          </a:p>
        </p:txBody>
      </p:sp>
      <p:pic>
        <p:nvPicPr>
          <p:cNvPr id="7" name="Picture 6">
            <a:extLst>
              <a:ext uri="{FF2B5EF4-FFF2-40B4-BE49-F238E27FC236}">
                <a16:creationId xmlns:a16="http://schemas.microsoft.com/office/drawing/2014/main" id="{D61A3411-623B-A747-B4A2-EB368AB679B1}"/>
              </a:ext>
            </a:extLst>
          </p:cNvPr>
          <p:cNvPicPr>
            <a:picLocks noChangeAspect="1"/>
          </p:cNvPicPr>
          <p:nvPr/>
        </p:nvPicPr>
        <p:blipFill>
          <a:blip r:embed="rId5"/>
          <a:stretch>
            <a:fillRect/>
          </a:stretch>
        </p:blipFill>
        <p:spPr>
          <a:xfrm>
            <a:off x="609600" y="1920314"/>
            <a:ext cx="3697568" cy="3556025"/>
          </a:xfrm>
          <a:prstGeom prst="rect">
            <a:avLst/>
          </a:prstGeom>
        </p:spPr>
      </p:pic>
      <p:pic>
        <p:nvPicPr>
          <p:cNvPr id="5" name="Recorded Sound">
            <a:hlinkClick r:id="" action="ppaction://media"/>
            <a:extLst>
              <a:ext uri="{FF2B5EF4-FFF2-40B4-BE49-F238E27FC236}">
                <a16:creationId xmlns:a16="http://schemas.microsoft.com/office/drawing/2014/main" id="{90E0F651-3F6C-3B42-ACCE-6E0E2E0871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275938785"/>
      </p:ext>
    </p:extLst>
  </p:cSld>
  <p:clrMapOvr>
    <a:masterClrMapping/>
  </p:clrMapOvr>
  <mc:AlternateContent xmlns:mc="http://schemas.openxmlformats.org/markup-compatibility/2006">
    <mc:Choice xmlns:p14="http://schemas.microsoft.com/office/powerpoint/2010/main" Requires="p14">
      <p:transition spd="slow" p14:dur="2000" advTm="77367"/>
    </mc:Choice>
    <mc:Fallback>
      <p:transition spd="slow" advTm="7736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1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599" objId="5"/>
        <p14:pauseEvt time="77367" objId="5"/>
        <p14:stopEvt time="77367" objId="5"/>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E64CB-5596-AD40-9EF7-490ADFF4BD0E}"/>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Future Possibilities</a:t>
            </a:r>
          </a:p>
        </p:txBody>
      </p:sp>
      <p:sp>
        <p:nvSpPr>
          <p:cNvPr id="3" name="Content Placeholder 2">
            <a:extLst>
              <a:ext uri="{FF2B5EF4-FFF2-40B4-BE49-F238E27FC236}">
                <a16:creationId xmlns:a16="http://schemas.microsoft.com/office/drawing/2014/main" id="{B685FE9A-3961-EC46-85AF-98A8E236F364}"/>
              </a:ext>
            </a:extLst>
          </p:cNvPr>
          <p:cNvSpPr>
            <a:spLocks noGrp="1"/>
          </p:cNvSpPr>
          <p:nvPr>
            <p:ph idx="1"/>
          </p:nvPr>
        </p:nvSpPr>
        <p:spPr/>
        <p:txBody>
          <a:bodyPr>
            <a:noAutofit/>
          </a:bodyPr>
          <a:lstStyle/>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Airbnb Experiences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Paid placements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Services for hosts and guests</a:t>
            </a:r>
            <a:endParaRPr lang="en-GB" sz="3200" dirty="0">
              <a:latin typeface="Times New Roman" panose="02020603050405020304" pitchFamily="18" charset="0"/>
              <a:cs typeface="Times New Roman" panose="02020603050405020304" pitchFamily="18" charset="0"/>
            </a:endParaRPr>
          </a:p>
          <a:p>
            <a:pPr>
              <a:lnSpc>
                <a:spcPct val="200000"/>
              </a:lnSpc>
              <a:buFont typeface="Wingdings" pitchFamily="2" charset="2"/>
              <a:buChar char="v"/>
            </a:pPr>
            <a:r>
              <a:rPr lang="en-GB" sz="3200" b="1" dirty="0">
                <a:latin typeface="Times New Roman" panose="02020603050405020304" pitchFamily="18" charset="0"/>
                <a:cs typeface="Times New Roman" panose="02020603050405020304" pitchFamily="18" charset="0"/>
              </a:rPr>
              <a:t>Artificial Intelligence (AI)</a:t>
            </a:r>
            <a:endParaRPr lang="en-US" sz="3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36B21F7-F4D5-0549-ACBA-5C80A64BE664}"/>
              </a:ext>
            </a:extLst>
          </p:cNvPr>
          <p:cNvPicPr>
            <a:picLocks noChangeAspect="1"/>
          </p:cNvPicPr>
          <p:nvPr/>
        </p:nvPicPr>
        <p:blipFill>
          <a:blip r:embed="rId5"/>
          <a:stretch>
            <a:fillRect/>
          </a:stretch>
        </p:blipFill>
        <p:spPr>
          <a:xfrm>
            <a:off x="7059706" y="2093259"/>
            <a:ext cx="4648200" cy="4083704"/>
          </a:xfrm>
          <a:prstGeom prst="rect">
            <a:avLst/>
          </a:prstGeom>
        </p:spPr>
      </p:pic>
      <p:pic>
        <p:nvPicPr>
          <p:cNvPr id="5" name="Recorded Sound">
            <a:hlinkClick r:id="" action="ppaction://media"/>
            <a:extLst>
              <a:ext uri="{FF2B5EF4-FFF2-40B4-BE49-F238E27FC236}">
                <a16:creationId xmlns:a16="http://schemas.microsoft.com/office/drawing/2014/main" id="{58D77D16-E919-B54F-814F-A8F5962C82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45784471"/>
      </p:ext>
    </p:extLst>
  </p:cSld>
  <p:clrMapOvr>
    <a:masterClrMapping/>
  </p:clrMapOvr>
  <mc:AlternateContent xmlns:mc="http://schemas.openxmlformats.org/markup-compatibility/2006">
    <mc:Choice xmlns:p14="http://schemas.microsoft.com/office/powerpoint/2010/main" Requires="p14">
      <p:transition spd="slow" p14:dur="2000" advTm="91873"/>
    </mc:Choice>
    <mc:Fallback>
      <p:transition spd="slow" advTm="9187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175" objId="5"/>
        <p14:stopEvt time="91855" objId="5"/>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03929-B4B7-1945-8FB4-57867980A9E9}"/>
              </a:ext>
            </a:extLst>
          </p:cNvPr>
          <p:cNvSpPr>
            <a:spLocks noGrp="1"/>
          </p:cNvSpPr>
          <p:nvPr>
            <p:ph type="title"/>
          </p:nvPr>
        </p:nvSpPr>
        <p:spPr/>
        <p:txBody>
          <a:bodyPr>
            <a:normAutofit/>
          </a:bodyPr>
          <a:lstStyle/>
          <a:p>
            <a:r>
              <a:rPr lang="en-US" sz="6000"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4A10EB60-0278-5B4C-ABE0-1E716D2BB488}"/>
              </a:ext>
            </a:extLst>
          </p:cNvPr>
          <p:cNvSpPr>
            <a:spLocks noGrp="1"/>
          </p:cNvSpPr>
          <p:nvPr>
            <p:ph idx="1"/>
          </p:nvPr>
        </p:nvSpPr>
        <p:spPr/>
        <p:txBody>
          <a:bodyPr/>
          <a:lstStyle/>
          <a:p>
            <a:pPr>
              <a:buFont typeface="Wingdings" pitchFamily="2" charset="2"/>
              <a:buChar char="v"/>
            </a:pPr>
            <a:endParaRPr lang="en-US" dirty="0"/>
          </a:p>
          <a:p>
            <a:pPr>
              <a:buFont typeface="Wingdings" pitchFamily="2" charset="2"/>
              <a:buChar char="v"/>
            </a:pPr>
            <a:endParaRPr lang="en-US" dirty="0"/>
          </a:p>
        </p:txBody>
      </p:sp>
      <p:sp>
        <p:nvSpPr>
          <p:cNvPr id="6" name="TextBox 5">
            <a:extLst>
              <a:ext uri="{FF2B5EF4-FFF2-40B4-BE49-F238E27FC236}">
                <a16:creationId xmlns:a16="http://schemas.microsoft.com/office/drawing/2014/main" id="{972553B3-6DBE-8449-892A-249641C4BC3F}"/>
              </a:ext>
            </a:extLst>
          </p:cNvPr>
          <p:cNvSpPr txBox="1"/>
          <p:nvPr/>
        </p:nvSpPr>
        <p:spPr>
          <a:xfrm>
            <a:off x="838200" y="1825625"/>
            <a:ext cx="11013141" cy="4154984"/>
          </a:xfrm>
          <a:prstGeom prst="rect">
            <a:avLst/>
          </a:prstGeom>
          <a:noFill/>
        </p:spPr>
        <p:txBody>
          <a:bodyPr wrap="square" rtlCol="0">
            <a:spAutoFit/>
          </a:bodyPr>
          <a:lstStyle/>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Sharing Economy</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Peer to Peer business</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Ecommerce</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Digital disruption</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Value Innovation</a:t>
            </a:r>
          </a:p>
          <a:p>
            <a:pPr marL="571500" indent="-571500">
              <a:buFont typeface="Wingdings" pitchFamily="2" charset="2"/>
              <a:buChar char="v"/>
            </a:pPr>
            <a:r>
              <a:rPr lang="en-US" sz="4400" dirty="0">
                <a:latin typeface="Times New Roman" panose="02020603050405020304" pitchFamily="18" charset="0"/>
                <a:cs typeface="Times New Roman" panose="02020603050405020304" pitchFamily="18" charset="0"/>
              </a:rPr>
              <a:t>Collaborative Consumption</a:t>
            </a:r>
          </a:p>
        </p:txBody>
      </p:sp>
      <p:pic>
        <p:nvPicPr>
          <p:cNvPr id="7" name="Picture 6">
            <a:extLst>
              <a:ext uri="{FF2B5EF4-FFF2-40B4-BE49-F238E27FC236}">
                <a16:creationId xmlns:a16="http://schemas.microsoft.com/office/drawing/2014/main" id="{3A4C139C-CCF6-4749-B2D9-E196712E11E2}"/>
              </a:ext>
            </a:extLst>
          </p:cNvPr>
          <p:cNvPicPr>
            <a:picLocks noChangeAspect="1"/>
          </p:cNvPicPr>
          <p:nvPr/>
        </p:nvPicPr>
        <p:blipFill>
          <a:blip r:embed="rId5"/>
          <a:stretch>
            <a:fillRect/>
          </a:stretch>
        </p:blipFill>
        <p:spPr>
          <a:xfrm>
            <a:off x="7124700" y="2083593"/>
            <a:ext cx="4229100" cy="2829065"/>
          </a:xfrm>
          <a:prstGeom prst="rect">
            <a:avLst/>
          </a:prstGeom>
        </p:spPr>
      </p:pic>
      <p:pic>
        <p:nvPicPr>
          <p:cNvPr id="5" name="Recorded Sound">
            <a:hlinkClick r:id="" action="ppaction://media"/>
            <a:extLst>
              <a:ext uri="{FF2B5EF4-FFF2-40B4-BE49-F238E27FC236}">
                <a16:creationId xmlns:a16="http://schemas.microsoft.com/office/drawing/2014/main" id="{715AD4AD-9652-2A44-915B-0AEBFC7855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2573757949"/>
      </p:ext>
    </p:extLst>
  </p:cSld>
  <p:clrMapOvr>
    <a:masterClrMapping/>
  </p:clrMapOvr>
  <mc:AlternateContent xmlns:mc="http://schemas.openxmlformats.org/markup-compatibility/2006">
    <mc:Choice xmlns:p14="http://schemas.microsoft.com/office/powerpoint/2010/main" Requires="p14">
      <p:transition spd="slow" p14:dur="2000" advTm="61227"/>
    </mc:Choice>
    <mc:Fallback>
      <p:transition spd="slow" advTm="612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7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mod="1">
    <p:ext uri="{E180D4A7-C9FB-4DFB-919C-405C955672EB}">
      <p14:showEvtLst xmlns:p14="http://schemas.microsoft.com/office/powerpoint/2010/main">
        <p14:playEvt time="2160" objId="5"/>
        <p14:pauseEvt time="61227" objId="5"/>
        <p14:stopEvt time="61227" objId="5"/>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E0509-478E-CD4D-A217-DC00E2E9BA8F}"/>
              </a:ext>
            </a:extLst>
          </p:cNvPr>
          <p:cNvSpPr>
            <a:spLocks noGrp="1"/>
          </p:cNvSpPr>
          <p:nvPr>
            <p:ph type="title"/>
          </p:nvPr>
        </p:nvSpPr>
        <p:spPr>
          <a:xfrm>
            <a:off x="838200" y="365125"/>
            <a:ext cx="10515600" cy="495487"/>
          </a:xfrm>
        </p:spPr>
        <p:txBody>
          <a:bodyPr>
            <a:normAutofit/>
          </a:bodyPr>
          <a:lstStyle/>
          <a:p>
            <a:r>
              <a:rPr lang="en-US" sz="2000" u="sng"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84A631D-6639-A446-8863-EF896DA9EE73}"/>
              </a:ext>
            </a:extLst>
          </p:cNvPr>
          <p:cNvSpPr>
            <a:spLocks noGrp="1"/>
          </p:cNvSpPr>
          <p:nvPr>
            <p:ph idx="1"/>
          </p:nvPr>
        </p:nvSpPr>
        <p:spPr>
          <a:xfrm>
            <a:off x="838200" y="860611"/>
            <a:ext cx="10515600" cy="5809129"/>
          </a:xfrm>
        </p:spPr>
        <p:txBody>
          <a:bodyPr>
            <a:normAutofit fontScale="40000" lnSpcReduction="20000"/>
          </a:bodyPr>
          <a:lstStyle/>
          <a:p>
            <a:pPr marL="0" indent="0">
              <a:buNone/>
            </a:pPr>
            <a:r>
              <a:rPr lang="en-GB" sz="3400" dirty="0">
                <a:latin typeface="Times New Roman" panose="02020603050405020304" pitchFamily="18" charset="0"/>
                <a:cs typeface="Times New Roman" panose="02020603050405020304" pitchFamily="18" charset="0"/>
              </a:rPr>
              <a:t>Adams, S. (2016, October 3). </a:t>
            </a:r>
            <a:r>
              <a:rPr lang="en-GB" sz="3400" i="1" dirty="0">
                <a:latin typeface="Times New Roman" panose="02020603050405020304" pitchFamily="18" charset="0"/>
                <a:cs typeface="Times New Roman" panose="02020603050405020304" pitchFamily="18" charset="0"/>
              </a:rPr>
              <a:t>Clayton Christensen On What He Got Wrong About </a:t>
            </a:r>
          </a:p>
          <a:p>
            <a:pPr marL="0" indent="0">
              <a:buNone/>
            </a:pPr>
            <a:r>
              <a:rPr lang="en-GB" sz="3400" dirty="0">
                <a:latin typeface="Times New Roman" panose="02020603050405020304" pitchFamily="18" charset="0"/>
                <a:cs typeface="Times New Roman" panose="02020603050405020304" pitchFamily="18" charset="0"/>
              </a:rPr>
              <a:t>Airbnb Newsroom. (2018). </a:t>
            </a:r>
            <a:r>
              <a:rPr lang="en-GB" sz="3400" i="1" dirty="0">
                <a:latin typeface="Times New Roman" panose="02020603050405020304" pitchFamily="18" charset="0"/>
                <a:cs typeface="Times New Roman" panose="02020603050405020304" pitchFamily="18" charset="0"/>
              </a:rPr>
              <a:t>Sharing More About the Technology That Powers Airbnb</a:t>
            </a:r>
            <a:r>
              <a:rPr lang="en-GB" sz="3400" dirty="0">
                <a:latin typeface="Times New Roman" panose="02020603050405020304" pitchFamily="18" charset="0"/>
                <a:cs typeface="Times New Roman" panose="02020603050405020304" pitchFamily="18" charset="0"/>
              </a:rPr>
              <a:t>. [online] Available at: https://news.airbnb.com/sharing-more-about-the-technology-that-powers-</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/#:~:text=We%20use%20AI%20across%20Airbnb.</a:t>
            </a:r>
          </a:p>
          <a:p>
            <a:pPr marL="0" indent="0">
              <a:buNone/>
            </a:pPr>
            <a:r>
              <a:rPr lang="en-GB" sz="3400" i="1" dirty="0">
                <a:latin typeface="Times New Roman" panose="02020603050405020304" pitchFamily="18" charset="0"/>
                <a:cs typeface="Times New Roman" panose="02020603050405020304" pitchFamily="18" charset="0"/>
              </a:rPr>
              <a:t>Disruptive Innovation</a:t>
            </a:r>
            <a:r>
              <a:rPr lang="en-GB" sz="3400" dirty="0">
                <a:latin typeface="Times New Roman" panose="02020603050405020304" pitchFamily="18" charset="0"/>
                <a:cs typeface="Times New Roman" panose="02020603050405020304" pitchFamily="18" charset="0"/>
              </a:rPr>
              <a:t>. Forbes. </a:t>
            </a:r>
            <a:r>
              <a:rPr lang="en-GB" sz="3400" u="sng" dirty="0">
                <a:latin typeface="Times New Roman" panose="02020603050405020304" pitchFamily="18" charset="0"/>
                <a:cs typeface="Times New Roman" panose="02020603050405020304" pitchFamily="18" charset="0"/>
                <a:hlinkClick r:id="rId5"/>
              </a:rPr>
              <a:t>https://www.forbes.com/sites/forbestreptalks/2016/10/03/clayton-christensen-on-what-he-got-wrong-about-disruptive-innovation/?sh=301a77e2391b</a:t>
            </a:r>
            <a:endParaRPr lang="en-GB" sz="3400" dirty="0">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Airbnb (2018). </a:t>
            </a:r>
            <a:r>
              <a:rPr lang="en-GB" sz="3400" i="1" dirty="0">
                <a:latin typeface="Times New Roman" panose="02020603050405020304" pitchFamily="18" charset="0"/>
                <a:cs typeface="Times New Roman" panose="02020603050405020304" pitchFamily="18" charset="0"/>
              </a:rPr>
              <a:t>Airbnb Unveils Roadmap to Bring Magical Travel to Everyone</a:t>
            </a:r>
            <a:r>
              <a:rPr lang="en-GB" sz="3400" dirty="0">
                <a:latin typeface="Times New Roman" panose="02020603050405020304" pitchFamily="18" charset="0"/>
                <a:cs typeface="Times New Roman" panose="02020603050405020304" pitchFamily="18" charset="0"/>
              </a:rPr>
              <a:t>. [online] Airbnb Newsroom. Available at: https://</a:t>
            </a:r>
            <a:r>
              <a:rPr lang="en-GB" sz="3400" dirty="0" err="1">
                <a:latin typeface="Times New Roman" panose="02020603050405020304" pitchFamily="18" charset="0"/>
                <a:cs typeface="Times New Roman" panose="02020603050405020304" pitchFamily="18" charset="0"/>
              </a:rPr>
              <a:t>news.airbnb.com</a:t>
            </a:r>
            <a:r>
              <a:rPr lang="en-GB" sz="3400" dirty="0">
                <a:latin typeface="Times New Roman" panose="02020603050405020304" pitchFamily="18" charset="0"/>
                <a:cs typeface="Times New Roman" panose="02020603050405020304" pitchFamily="18" charset="0"/>
              </a:rPr>
              <a:t>/</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-unveils-roadmap-to-bring-magical-travel-to-everyone/#:~:text=New%20property%20types%2C%20new%20tiers.</a:t>
            </a:r>
          </a:p>
          <a:p>
            <a:pPr marL="0" indent="0">
              <a:buNone/>
            </a:pPr>
            <a:r>
              <a:rPr lang="en-GB" sz="3400" dirty="0">
                <a:latin typeface="Times New Roman" panose="02020603050405020304" pitchFamily="18" charset="0"/>
                <a:cs typeface="Times New Roman" panose="02020603050405020304" pitchFamily="18" charset="0"/>
              </a:rPr>
              <a:t>Chen, J. (2023). </a:t>
            </a:r>
            <a:r>
              <a:rPr lang="en-GB" sz="3400" i="1" dirty="0">
                <a:latin typeface="Times New Roman" panose="02020603050405020304" pitchFamily="18" charset="0"/>
                <a:cs typeface="Times New Roman" panose="02020603050405020304" pitchFamily="18" charset="0"/>
              </a:rPr>
              <a:t>Collaborative Consumption: What it is, How it Works</a:t>
            </a:r>
            <a:r>
              <a:rPr lang="en-GB" sz="3400" dirty="0">
                <a:latin typeface="Times New Roman" panose="02020603050405020304" pitchFamily="18" charset="0"/>
                <a:cs typeface="Times New Roman" panose="02020603050405020304" pitchFamily="18" charset="0"/>
              </a:rPr>
              <a:t>. [online] Investopedia. Available at: https://</a:t>
            </a:r>
            <a:r>
              <a:rPr lang="en-GB" sz="3400" dirty="0" err="1">
                <a:latin typeface="Times New Roman" panose="02020603050405020304" pitchFamily="18" charset="0"/>
                <a:cs typeface="Times New Roman" panose="02020603050405020304" pitchFamily="18" charset="0"/>
              </a:rPr>
              <a:t>www.investopedia.com</a:t>
            </a:r>
            <a:r>
              <a:rPr lang="en-GB" sz="3400" dirty="0">
                <a:latin typeface="Times New Roman" panose="02020603050405020304" pitchFamily="18" charset="0"/>
                <a:cs typeface="Times New Roman" panose="02020603050405020304" pitchFamily="18" charset="0"/>
              </a:rPr>
              <a:t>/terms/c/collaborative-</a:t>
            </a:r>
            <a:r>
              <a:rPr lang="en-GB" sz="3400" dirty="0" err="1">
                <a:latin typeface="Times New Roman" panose="02020603050405020304" pitchFamily="18" charset="0"/>
                <a:cs typeface="Times New Roman" panose="02020603050405020304" pitchFamily="18" charset="0"/>
              </a:rPr>
              <a:t>consumption.asp</a:t>
            </a:r>
            <a:r>
              <a:rPr lang="en-GB" sz="3400" dirty="0">
                <a:latin typeface="Times New Roman" panose="02020603050405020304" pitchFamily="18" charset="0"/>
                <a:cs typeface="Times New Roman" panose="02020603050405020304" pitchFamily="18" charset="0"/>
              </a:rPr>
              <a:t>#:~:text=Collaborative%20consumption%20differs%20from%20conventional [Accessed 25 Nov. 2023].</a:t>
            </a:r>
          </a:p>
          <a:p>
            <a:pPr marL="0" indent="0">
              <a:buNone/>
            </a:pPr>
            <a:r>
              <a:rPr lang="en-GB" sz="3400" dirty="0">
                <a:latin typeface="Times New Roman" panose="02020603050405020304" pitchFamily="18" charset="0"/>
                <a:cs typeface="Times New Roman" panose="02020603050405020304" pitchFamily="18" charset="0"/>
              </a:rPr>
              <a:t>Christensen, CM, Raynor, ME and McDonald, R 2015, What is disruptive innovation. </a:t>
            </a:r>
            <a:r>
              <a:rPr lang="en-GB" sz="3400" i="1" dirty="0">
                <a:latin typeface="Times New Roman" panose="02020603050405020304" pitchFamily="18" charset="0"/>
                <a:cs typeface="Times New Roman" panose="02020603050405020304" pitchFamily="18" charset="0"/>
              </a:rPr>
              <a:t>Harvard Business Review</a:t>
            </a:r>
            <a:r>
              <a:rPr lang="en-GB" sz="3400" dirty="0">
                <a:latin typeface="Times New Roman" panose="02020603050405020304" pitchFamily="18" charset="0"/>
                <a:cs typeface="Times New Roman" panose="02020603050405020304" pitchFamily="18" charset="0"/>
              </a:rPr>
              <a:t>, vol. 93, no. 12, pp. 44–53.</a:t>
            </a:r>
          </a:p>
          <a:p>
            <a:pPr marL="0" indent="0">
              <a:buNone/>
            </a:pPr>
            <a:r>
              <a:rPr lang="en-GB" sz="3400" dirty="0">
                <a:latin typeface="Times New Roman" panose="02020603050405020304" pitchFamily="18" charset="0"/>
                <a:cs typeface="Times New Roman" panose="02020603050405020304" pitchFamily="18" charset="0"/>
              </a:rPr>
              <a:t>Curry, D. (2020, August 25). </a:t>
            </a:r>
            <a:r>
              <a:rPr lang="en-GB" sz="3400" i="1" dirty="0">
                <a:latin typeface="Times New Roman" panose="02020603050405020304" pitchFamily="18" charset="0"/>
                <a:cs typeface="Times New Roman" panose="02020603050405020304" pitchFamily="18" charset="0"/>
              </a:rPr>
              <a:t>Airbnb Revenue and Usage Statistics (2020)</a:t>
            </a:r>
            <a:r>
              <a:rPr lang="en-GB" sz="3400" dirty="0">
                <a:latin typeface="Times New Roman" panose="02020603050405020304" pitchFamily="18" charset="0"/>
                <a:cs typeface="Times New Roman" panose="02020603050405020304" pitchFamily="18" charset="0"/>
              </a:rPr>
              <a:t>. Business of Apps. https://</a:t>
            </a:r>
            <a:r>
              <a:rPr lang="en-GB" sz="3400" dirty="0" err="1">
                <a:latin typeface="Times New Roman" panose="02020603050405020304" pitchFamily="18" charset="0"/>
                <a:cs typeface="Times New Roman" panose="02020603050405020304" pitchFamily="18" charset="0"/>
              </a:rPr>
              <a:t>www.businessofapps.com</a:t>
            </a:r>
            <a:r>
              <a:rPr lang="en-GB" sz="3400" dirty="0">
                <a:latin typeface="Times New Roman" panose="02020603050405020304" pitchFamily="18" charset="0"/>
                <a:cs typeface="Times New Roman" panose="02020603050405020304" pitchFamily="18" charset="0"/>
              </a:rPr>
              <a:t>/data/</a:t>
            </a:r>
            <a:r>
              <a:rPr lang="en-GB" sz="3400" dirty="0" err="1">
                <a:latin typeface="Times New Roman" panose="02020603050405020304" pitchFamily="18" charset="0"/>
                <a:cs typeface="Times New Roman" panose="02020603050405020304" pitchFamily="18" charset="0"/>
              </a:rPr>
              <a:t>airbnb</a:t>
            </a:r>
            <a:r>
              <a:rPr lang="en-GB" sz="3400" dirty="0">
                <a:latin typeface="Times New Roman" panose="02020603050405020304" pitchFamily="18" charset="0"/>
                <a:cs typeface="Times New Roman" panose="02020603050405020304" pitchFamily="18" charset="0"/>
              </a:rPr>
              <a:t>-statistics/</a:t>
            </a:r>
          </a:p>
          <a:p>
            <a:pPr marL="0" indent="0">
              <a:buNone/>
            </a:pPr>
            <a:r>
              <a:rPr lang="en-GB" sz="3400" dirty="0" err="1">
                <a:effectLst/>
                <a:latin typeface="Times New Roman" panose="02020603050405020304" pitchFamily="18" charset="0"/>
                <a:cs typeface="Times New Roman" panose="02020603050405020304" pitchFamily="18" charset="0"/>
              </a:rPr>
              <a:t>Dolnicar</a:t>
            </a:r>
            <a:r>
              <a:rPr lang="en-GB" sz="3400" dirty="0">
                <a:effectLst/>
                <a:latin typeface="Times New Roman" panose="02020603050405020304" pitchFamily="18" charset="0"/>
                <a:cs typeface="Times New Roman" panose="02020603050405020304" pitchFamily="18" charset="0"/>
              </a:rPr>
              <a:t>, S. (2021). Sharing economy, collaborative consumption, peer-to-peer accommodation or trading of space? </a:t>
            </a:r>
            <a:r>
              <a:rPr lang="en-GB" sz="3400" i="1" dirty="0" err="1">
                <a:effectLst/>
                <a:latin typeface="Times New Roman" panose="02020603050405020304" pitchFamily="18" charset="0"/>
                <a:cs typeface="Times New Roman" panose="02020603050405020304" pitchFamily="18" charset="0"/>
              </a:rPr>
              <a:t>Uq.pressbooks.pub</a:t>
            </a:r>
            <a:r>
              <a:rPr lang="en-GB" sz="3400" dirty="0">
                <a:effectLst/>
                <a:latin typeface="Times New Roman" panose="02020603050405020304" pitchFamily="18" charset="0"/>
                <a:cs typeface="Times New Roman" panose="02020603050405020304" pitchFamily="18" charset="0"/>
              </a:rPr>
              <a:t>. </a:t>
            </a:r>
            <a:r>
              <a:rPr lang="en-GB" sz="3400" dirty="0">
                <a:effectLst/>
                <a:latin typeface="Times New Roman" panose="02020603050405020304" pitchFamily="18" charset="0"/>
                <a:cs typeface="Times New Roman" panose="02020603050405020304" pitchFamily="18" charset="0"/>
                <a:hlinkClick r:id="rId6"/>
              </a:rPr>
              <a:t>https://doi.org/10.6084/m9.figshare.14195945</a:t>
            </a:r>
            <a:endParaRPr lang="en-GB" sz="3400" dirty="0">
              <a:effectLst/>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Eckhardt, G.M., Houston, M.B., Jiang, B., Lamberton, C., </a:t>
            </a:r>
            <a:r>
              <a:rPr lang="en-GB" sz="3400" dirty="0" err="1">
                <a:latin typeface="Times New Roman" panose="02020603050405020304" pitchFamily="18" charset="0"/>
                <a:cs typeface="Times New Roman" panose="02020603050405020304" pitchFamily="18" charset="0"/>
              </a:rPr>
              <a:t>Rindfleisch</a:t>
            </a:r>
            <a:r>
              <a:rPr lang="en-GB" sz="3400" dirty="0">
                <a:latin typeface="Times New Roman" panose="02020603050405020304" pitchFamily="18" charset="0"/>
                <a:cs typeface="Times New Roman" panose="02020603050405020304" pitchFamily="18" charset="0"/>
              </a:rPr>
              <a:t>, A. and </a:t>
            </a:r>
            <a:r>
              <a:rPr lang="en-GB" sz="3400" dirty="0" err="1">
                <a:latin typeface="Times New Roman" panose="02020603050405020304" pitchFamily="18" charset="0"/>
                <a:cs typeface="Times New Roman" panose="02020603050405020304" pitchFamily="18" charset="0"/>
              </a:rPr>
              <a:t>Zervas</a:t>
            </a:r>
            <a:r>
              <a:rPr lang="en-GB" sz="3400" dirty="0">
                <a:latin typeface="Times New Roman" panose="02020603050405020304" pitchFamily="18" charset="0"/>
                <a:cs typeface="Times New Roman" panose="02020603050405020304" pitchFamily="18" charset="0"/>
              </a:rPr>
              <a:t>, G. (2019). Marketing in the Sharing Economy. </a:t>
            </a:r>
            <a:r>
              <a:rPr lang="en-GB" sz="3400" i="1" dirty="0">
                <a:latin typeface="Times New Roman" panose="02020603050405020304" pitchFamily="18" charset="0"/>
                <a:cs typeface="Times New Roman" panose="02020603050405020304" pitchFamily="18" charset="0"/>
              </a:rPr>
              <a:t>Journal of Marketing</a:t>
            </a:r>
            <a:r>
              <a:rPr lang="en-GB" sz="3400" dirty="0">
                <a:latin typeface="Times New Roman" panose="02020603050405020304" pitchFamily="18" charset="0"/>
                <a:cs typeface="Times New Roman" panose="02020603050405020304" pitchFamily="18" charset="0"/>
              </a:rPr>
              <a:t>, 83(5), pp.5–27.</a:t>
            </a:r>
          </a:p>
          <a:p>
            <a:pPr marL="0" indent="0">
              <a:buNone/>
            </a:pPr>
            <a:r>
              <a:rPr lang="en-GB" sz="3400" dirty="0">
                <a:latin typeface="Times New Roman" panose="02020603050405020304" pitchFamily="18" charset="0"/>
                <a:cs typeface="Times New Roman" panose="02020603050405020304" pitchFamily="18" charset="0"/>
              </a:rPr>
              <a:t> </a:t>
            </a:r>
            <a:r>
              <a:rPr lang="en-GB" sz="3400" dirty="0" err="1">
                <a:latin typeface="Times New Roman" panose="02020603050405020304" pitchFamily="18" charset="0"/>
                <a:cs typeface="Times New Roman" panose="02020603050405020304" pitchFamily="18" charset="0"/>
              </a:rPr>
              <a:t>Furr</a:t>
            </a:r>
            <a:r>
              <a:rPr lang="en-GB" sz="3400" dirty="0">
                <a:latin typeface="Times New Roman" panose="02020603050405020304" pitchFamily="18" charset="0"/>
                <a:cs typeface="Times New Roman" panose="02020603050405020304" pitchFamily="18" charset="0"/>
              </a:rPr>
              <a:t>, N. and </a:t>
            </a:r>
            <a:r>
              <a:rPr lang="en-GB" sz="3400" dirty="0" err="1">
                <a:latin typeface="Times New Roman" panose="02020603050405020304" pitchFamily="18" charset="0"/>
                <a:cs typeface="Times New Roman" panose="02020603050405020304" pitchFamily="18" charset="0"/>
              </a:rPr>
              <a:t>Shipilov</a:t>
            </a:r>
            <a:r>
              <a:rPr lang="en-GB" sz="3400" dirty="0">
                <a:latin typeface="Times New Roman" panose="02020603050405020304" pitchFamily="18" charset="0"/>
                <a:cs typeface="Times New Roman" panose="02020603050405020304" pitchFamily="18" charset="0"/>
              </a:rPr>
              <a:t>, A. (2019). </a:t>
            </a:r>
            <a:r>
              <a:rPr lang="en-GB" sz="3400" i="1" dirty="0">
                <a:latin typeface="Times New Roman" panose="02020603050405020304" pitchFamily="18" charset="0"/>
                <a:cs typeface="Times New Roman" panose="02020603050405020304" pitchFamily="18" charset="0"/>
              </a:rPr>
              <a:t>Digital Doesn’t Have to Be Disruptive</a:t>
            </a:r>
            <a:r>
              <a:rPr lang="en-GB" sz="3400" dirty="0">
                <a:latin typeface="Times New Roman" panose="02020603050405020304" pitchFamily="18" charset="0"/>
                <a:cs typeface="Times New Roman" panose="02020603050405020304" pitchFamily="18" charset="0"/>
              </a:rPr>
              <a:t>. [online] Harvard Business Review. Available at: https://</a:t>
            </a:r>
            <a:r>
              <a:rPr lang="en-GB" sz="3400" dirty="0" err="1">
                <a:latin typeface="Times New Roman" panose="02020603050405020304" pitchFamily="18" charset="0"/>
                <a:cs typeface="Times New Roman" panose="02020603050405020304" pitchFamily="18" charset="0"/>
              </a:rPr>
              <a:t>hbr.org</a:t>
            </a:r>
            <a:r>
              <a:rPr lang="en-GB" sz="3400" dirty="0">
                <a:latin typeface="Times New Roman" panose="02020603050405020304" pitchFamily="18" charset="0"/>
                <a:cs typeface="Times New Roman" panose="02020603050405020304" pitchFamily="18" charset="0"/>
              </a:rPr>
              <a:t>/2019/07/digital-</a:t>
            </a:r>
            <a:r>
              <a:rPr lang="en-GB" sz="3400" dirty="0" err="1">
                <a:latin typeface="Times New Roman" panose="02020603050405020304" pitchFamily="18" charset="0"/>
                <a:cs typeface="Times New Roman" panose="02020603050405020304" pitchFamily="18" charset="0"/>
              </a:rPr>
              <a:t>doesnt</a:t>
            </a:r>
            <a:r>
              <a:rPr lang="en-GB" sz="3400" dirty="0">
                <a:latin typeface="Times New Roman" panose="02020603050405020304" pitchFamily="18" charset="0"/>
                <a:cs typeface="Times New Roman" panose="02020603050405020304" pitchFamily="18" charset="0"/>
              </a:rPr>
              <a:t>-have-to-be-disruptive.</a:t>
            </a:r>
          </a:p>
          <a:p>
            <a:pPr marL="0" indent="0">
              <a:buNone/>
            </a:pPr>
            <a:r>
              <a:rPr lang="en-GB" sz="3400" dirty="0" err="1">
                <a:latin typeface="Times New Roman" panose="02020603050405020304" pitchFamily="18" charset="0"/>
                <a:cs typeface="Times New Roman" panose="02020603050405020304" pitchFamily="18" charset="0"/>
              </a:rPr>
              <a:t>Forgacs</a:t>
            </a:r>
            <a:r>
              <a:rPr lang="en-GB" sz="3400" dirty="0">
                <a:latin typeface="Times New Roman" panose="02020603050405020304" pitchFamily="18" charset="0"/>
                <a:cs typeface="Times New Roman" panose="02020603050405020304" pitchFamily="18" charset="0"/>
              </a:rPr>
              <a:t>, G., &amp; </a:t>
            </a:r>
            <a:r>
              <a:rPr lang="en-GB" sz="3400" dirty="0" err="1">
                <a:latin typeface="Times New Roman" panose="02020603050405020304" pitchFamily="18" charset="0"/>
                <a:cs typeface="Times New Roman" panose="02020603050405020304" pitchFamily="18" charset="0"/>
              </a:rPr>
              <a:t>Dolničar</a:t>
            </a:r>
            <a:r>
              <a:rPr lang="en-GB" sz="3400" dirty="0">
                <a:latin typeface="Times New Roman" panose="02020603050405020304" pitchFamily="18" charset="0"/>
                <a:cs typeface="Times New Roman" panose="02020603050405020304" pitchFamily="18" charset="0"/>
              </a:rPr>
              <a:t>, S. (2017b). The Impact on Employment. </a:t>
            </a:r>
            <a:r>
              <a:rPr lang="en-GB" sz="3400" i="1" dirty="0" err="1">
                <a:latin typeface="Times New Roman" panose="02020603050405020304" pitchFamily="18" charset="0"/>
                <a:cs typeface="Times New Roman" panose="02020603050405020304" pitchFamily="18" charset="0"/>
              </a:rPr>
              <a:t>Goodfellow</a:t>
            </a:r>
            <a:r>
              <a:rPr lang="en-GB" sz="3400" i="1" dirty="0">
                <a:latin typeface="Times New Roman" panose="02020603050405020304" pitchFamily="18" charset="0"/>
                <a:cs typeface="Times New Roman" panose="02020603050405020304" pitchFamily="18" charset="0"/>
              </a:rPr>
              <a:t> Publishers</a:t>
            </a:r>
            <a:endParaRPr lang="en-GB" sz="3400" dirty="0">
              <a:latin typeface="Times New Roman" panose="02020603050405020304" pitchFamily="18" charset="0"/>
              <a:cs typeface="Times New Roman" panose="02020603050405020304" pitchFamily="18" charset="0"/>
            </a:endParaRPr>
          </a:p>
          <a:p>
            <a:pPr marL="0" indent="0">
              <a:buNone/>
            </a:pPr>
            <a:r>
              <a:rPr lang="en-GB" sz="3400" i="1" dirty="0">
                <a:latin typeface="Times New Roman" panose="02020603050405020304" pitchFamily="18" charset="0"/>
                <a:cs typeface="Times New Roman" panose="02020603050405020304" pitchFamily="18" charset="0"/>
              </a:rPr>
              <a:t> </a:t>
            </a:r>
            <a:r>
              <a:rPr lang="en-GB" sz="3400" i="1" dirty="0" err="1">
                <a:latin typeface="Times New Roman" panose="02020603050405020304" pitchFamily="18" charset="0"/>
                <a:cs typeface="Times New Roman" panose="02020603050405020304" pitchFamily="18" charset="0"/>
              </a:rPr>
              <a:t>EBooks</a:t>
            </a:r>
            <a:r>
              <a:rPr lang="en-GB" sz="3400" dirty="0">
                <a:latin typeface="Times New Roman" panose="02020603050405020304" pitchFamily="18" charset="0"/>
                <a:cs typeface="Times New Roman" panose="02020603050405020304" pitchFamily="18" charset="0"/>
              </a:rPr>
              <a:t>. </a:t>
            </a:r>
            <a:r>
              <a:rPr lang="en-GB" sz="3400" u="sng" dirty="0">
                <a:latin typeface="Times New Roman" panose="02020603050405020304" pitchFamily="18" charset="0"/>
                <a:cs typeface="Times New Roman" panose="02020603050405020304" pitchFamily="18" charset="0"/>
                <a:hlinkClick r:id="rId7"/>
              </a:rPr>
              <a:t>https://doi.org/10.23912/9781911396512-3612</a:t>
            </a:r>
            <a:endParaRPr lang="en-GB" sz="3400" u="sng" dirty="0">
              <a:latin typeface="Times New Roman" panose="02020603050405020304" pitchFamily="18" charset="0"/>
              <a:cs typeface="Times New Roman" panose="02020603050405020304" pitchFamily="18" charset="0"/>
            </a:endParaRPr>
          </a:p>
          <a:p>
            <a:pPr marL="0" indent="0">
              <a:buNone/>
            </a:pPr>
            <a:r>
              <a:rPr lang="en-GB" sz="3400" dirty="0">
                <a:latin typeface="Times New Roman" panose="02020603050405020304" pitchFamily="18" charset="0"/>
                <a:cs typeface="Times New Roman" panose="02020603050405020304" pitchFamily="18" charset="0"/>
              </a:rPr>
              <a:t>Hall, C. M., </a:t>
            </a:r>
            <a:r>
              <a:rPr lang="en-GB" sz="3400" dirty="0" err="1">
                <a:latin typeface="Times New Roman" panose="02020603050405020304" pitchFamily="18" charset="0"/>
                <a:cs typeface="Times New Roman" panose="02020603050405020304" pitchFamily="18" charset="0"/>
              </a:rPr>
              <a:t>Prayag</a:t>
            </a:r>
            <a:r>
              <a:rPr lang="en-GB" sz="3400" dirty="0">
                <a:latin typeface="Times New Roman" panose="02020603050405020304" pitchFamily="18" charset="0"/>
                <a:cs typeface="Times New Roman" panose="02020603050405020304" pitchFamily="18" charset="0"/>
              </a:rPr>
              <a:t>, G., Safonov, A., Coles, T., </a:t>
            </a:r>
            <a:r>
              <a:rPr lang="en-GB" sz="3400" dirty="0" err="1">
                <a:latin typeface="Times New Roman" panose="02020603050405020304" pitchFamily="18" charset="0"/>
                <a:cs typeface="Times New Roman" panose="02020603050405020304" pitchFamily="18" charset="0"/>
              </a:rPr>
              <a:t>Gössling</a:t>
            </a:r>
            <a:r>
              <a:rPr lang="en-GB" sz="3400" dirty="0">
                <a:latin typeface="Times New Roman" panose="02020603050405020304" pitchFamily="18" charset="0"/>
                <a:cs typeface="Times New Roman" panose="02020603050405020304" pitchFamily="18" charset="0"/>
              </a:rPr>
              <a:t>, S., &amp; </a:t>
            </a:r>
            <a:r>
              <a:rPr lang="en-GB" sz="3400" dirty="0" err="1">
                <a:latin typeface="Times New Roman" panose="02020603050405020304" pitchFamily="18" charset="0"/>
                <a:cs typeface="Times New Roman" panose="02020603050405020304" pitchFamily="18" charset="0"/>
              </a:rPr>
              <a:t>Naderi</a:t>
            </a:r>
            <a:r>
              <a:rPr lang="en-GB" sz="3400" dirty="0">
                <a:latin typeface="Times New Roman" panose="02020603050405020304" pitchFamily="18" charset="0"/>
                <a:cs typeface="Times New Roman" panose="02020603050405020304" pitchFamily="18" charset="0"/>
              </a:rPr>
              <a:t> </a:t>
            </a:r>
            <a:r>
              <a:rPr lang="en-GB" sz="3400" dirty="0" err="1">
                <a:latin typeface="Times New Roman" panose="02020603050405020304" pitchFamily="18" charset="0"/>
                <a:cs typeface="Times New Roman" panose="02020603050405020304" pitchFamily="18" charset="0"/>
              </a:rPr>
              <a:t>Koupaei</a:t>
            </a:r>
            <a:r>
              <a:rPr lang="en-GB" sz="3400" dirty="0">
                <a:latin typeface="Times New Roman" panose="02020603050405020304" pitchFamily="18" charset="0"/>
                <a:cs typeface="Times New Roman" panose="02020603050405020304" pitchFamily="18" charset="0"/>
              </a:rPr>
              <a:t>, S. (2022). Airbnb and the sharing economy. </a:t>
            </a:r>
            <a:r>
              <a:rPr lang="en-GB" sz="3400" i="1" dirty="0">
                <a:latin typeface="Times New Roman" panose="02020603050405020304" pitchFamily="18" charset="0"/>
                <a:cs typeface="Times New Roman" panose="02020603050405020304" pitchFamily="18" charset="0"/>
              </a:rPr>
              <a:t>Current Issues in Tourism</a:t>
            </a:r>
            <a:r>
              <a:rPr lang="en-GB" sz="3400" dirty="0">
                <a:latin typeface="Times New Roman" panose="02020603050405020304" pitchFamily="18" charset="0"/>
                <a:cs typeface="Times New Roman" panose="02020603050405020304" pitchFamily="18" charset="0"/>
              </a:rPr>
              <a:t>, </a:t>
            </a:r>
            <a:r>
              <a:rPr lang="en-GB" sz="3400" i="1" dirty="0">
                <a:latin typeface="Times New Roman" panose="02020603050405020304" pitchFamily="18" charset="0"/>
                <a:cs typeface="Times New Roman" panose="02020603050405020304" pitchFamily="18" charset="0"/>
              </a:rPr>
              <a:t>25</a:t>
            </a:r>
            <a:r>
              <a:rPr lang="en-GB" sz="3400" dirty="0">
                <a:latin typeface="Times New Roman" panose="02020603050405020304" pitchFamily="18" charset="0"/>
                <a:cs typeface="Times New Roman" panose="02020603050405020304" pitchFamily="18" charset="0"/>
              </a:rPr>
              <a:t>(19), 1–11. </a:t>
            </a:r>
          </a:p>
          <a:p>
            <a:pPr marL="0" indent="0">
              <a:buNone/>
            </a:pPr>
            <a:r>
              <a:rPr lang="en-GB" sz="3400" u="sng" dirty="0">
                <a:latin typeface="Times New Roman" panose="02020603050405020304" pitchFamily="18" charset="0"/>
                <a:cs typeface="Times New Roman" panose="02020603050405020304" pitchFamily="18" charset="0"/>
                <a:hlinkClick r:id="rId8"/>
              </a:rPr>
              <a:t>https://doi.org/10.1080/13683500.2022.2122418</a:t>
            </a:r>
            <a:endParaRPr lang="en-GB" sz="3400" u="sng" dirty="0">
              <a:latin typeface="Times New Roman" panose="02020603050405020304" pitchFamily="18" charset="0"/>
              <a:cs typeface="Times New Roman" panose="02020603050405020304" pitchFamily="18" charset="0"/>
            </a:endParaRPr>
          </a:p>
          <a:p>
            <a:pPr marL="0" indent="0">
              <a:buNone/>
            </a:pPr>
            <a:endParaRPr lang="en-GB" sz="2900" u="sng" dirty="0">
              <a:latin typeface="Times New Roman" panose="02020603050405020304" pitchFamily="18" charset="0"/>
              <a:cs typeface="Times New Roman" panose="02020603050405020304" pitchFamily="18" charset="0"/>
            </a:endParaRPr>
          </a:p>
          <a:p>
            <a:pPr marL="0" indent="0">
              <a:buNone/>
            </a:pPr>
            <a:endParaRPr lang="en-GB" sz="2900" dirty="0">
              <a:latin typeface="Times New Roman" panose="02020603050405020304" pitchFamily="18" charset="0"/>
              <a:cs typeface="Times New Roman" panose="02020603050405020304" pitchFamily="18" charset="0"/>
            </a:endParaRPr>
          </a:p>
          <a:p>
            <a:pPr marL="0" indent="0">
              <a:buNone/>
            </a:pPr>
            <a:endParaRPr lang="en-GB" sz="2900" dirty="0">
              <a:effectLst/>
              <a:latin typeface="Times New Roman" panose="02020603050405020304" pitchFamily="18" charset="0"/>
            </a:endParaRPr>
          </a:p>
          <a:p>
            <a:pPr marL="0" indent="0">
              <a:buNone/>
            </a:pPr>
            <a:endParaRPr lang="en-US" dirty="0"/>
          </a:p>
        </p:txBody>
      </p:sp>
      <p:pic>
        <p:nvPicPr>
          <p:cNvPr id="4" name="Audio 3">
            <a:hlinkClick r:id="" action="ppaction://media"/>
            <a:extLst>
              <a:ext uri="{FF2B5EF4-FFF2-40B4-BE49-F238E27FC236}">
                <a16:creationId xmlns:a16="http://schemas.microsoft.com/office/drawing/2014/main" id="{45DDCE17-BE5C-6B49-9C75-347CD37F6E8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6460161"/>
      </p:ext>
    </p:extLst>
  </p:cSld>
  <p:clrMapOvr>
    <a:masterClrMapping/>
  </p:clrMapOvr>
  <mc:AlternateContent xmlns:mc="http://schemas.openxmlformats.org/markup-compatibility/2006" xmlns:p14="http://schemas.microsoft.com/office/powerpoint/2010/main">
    <mc:Choice Requires="p14">
      <p:transition spd="slow" p14:dur="2000" advTm="7040"/>
    </mc:Choice>
    <mc:Fallback xmlns="">
      <p:transition spd="slow" advTm="7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ECA5A77-0510-5B47-B3D5-8FBF6A6EE176}"/>
              </a:ext>
            </a:extLst>
          </p:cNvPr>
          <p:cNvSpPr>
            <a:spLocks noGrp="1"/>
          </p:cNvSpPr>
          <p:nvPr>
            <p:ph idx="1"/>
          </p:nvPr>
        </p:nvSpPr>
        <p:spPr>
          <a:xfrm>
            <a:off x="394447" y="735106"/>
            <a:ext cx="10744200" cy="6122894"/>
          </a:xfrm>
        </p:spPr>
        <p:txBody>
          <a:bodyPr>
            <a:normAutofit fontScale="92500" lnSpcReduction="10000"/>
          </a:bodyPr>
          <a:lstStyle/>
          <a:p>
            <a:pPr marL="0" indent="0">
              <a:buNone/>
            </a:pPr>
            <a:r>
              <a:rPr lang="en-GB" sz="1600" err="1">
                <a:latin typeface="Times New Roman" panose="02020603050405020304" pitchFamily="18" charset="0"/>
                <a:cs typeface="Times New Roman" panose="02020603050405020304" pitchFamily="18" charset="0"/>
              </a:rPr>
              <a:t>Jolaoso</a:t>
            </a:r>
            <a:r>
              <a:rPr lang="en-GB" sz="1600">
                <a:latin typeface="Times New Roman" panose="02020603050405020304" pitchFamily="18" charset="0"/>
                <a:cs typeface="Times New Roman" panose="02020603050405020304" pitchFamily="18" charset="0"/>
              </a:rPr>
              <a:t>, C. (2023). </a:t>
            </a:r>
            <a:r>
              <a:rPr lang="en-GB" sz="1600" i="1">
                <a:latin typeface="Times New Roman" panose="02020603050405020304" pitchFamily="18" charset="0"/>
                <a:cs typeface="Times New Roman" panose="02020603050405020304" pitchFamily="18" charset="0"/>
              </a:rPr>
              <a:t>What Is E-Commerce? Definition, Types &amp; Getting Started – Forbes Advisor</a:t>
            </a:r>
            <a:r>
              <a:rPr lang="en-GB" sz="1600">
                <a:latin typeface="Times New Roman" panose="02020603050405020304" pitchFamily="18" charset="0"/>
                <a:cs typeface="Times New Roman" panose="02020603050405020304" pitchFamily="18" charset="0"/>
              </a:rPr>
              <a:t>. [online] </a:t>
            </a:r>
            <a:r>
              <a:rPr lang="en-GB" sz="1600" err="1">
                <a:latin typeface="Times New Roman" panose="02020603050405020304" pitchFamily="18" charset="0"/>
                <a:cs typeface="Times New Roman" panose="02020603050405020304" pitchFamily="18" charset="0"/>
              </a:rPr>
              <a:t>www.forbes.com</a:t>
            </a:r>
            <a:r>
              <a:rPr lang="en-GB" sz="1600">
                <a:latin typeface="Times New Roman" panose="02020603050405020304" pitchFamily="18" charset="0"/>
                <a:cs typeface="Times New Roman" panose="02020603050405020304" pitchFamily="18" charset="0"/>
              </a:rPr>
              <a:t>. Available at: https://</a:t>
            </a:r>
            <a:r>
              <a:rPr lang="en-GB" sz="1600" err="1">
                <a:latin typeface="Times New Roman" panose="02020603050405020304" pitchFamily="18" charset="0"/>
                <a:cs typeface="Times New Roman" panose="02020603050405020304" pitchFamily="18" charset="0"/>
              </a:rPr>
              <a:t>www.forbes.com</a:t>
            </a:r>
            <a:r>
              <a:rPr lang="en-GB" sz="1600">
                <a:latin typeface="Times New Roman" panose="02020603050405020304" pitchFamily="18" charset="0"/>
                <a:cs typeface="Times New Roman" panose="02020603050405020304" pitchFamily="18" charset="0"/>
              </a:rPr>
              <a:t>/advisor/business/what-is-ecommerce/.</a:t>
            </a:r>
          </a:p>
          <a:p>
            <a:pPr marL="0" indent="0">
              <a:buNone/>
            </a:pPr>
            <a:r>
              <a:rPr lang="en-GB" sz="1500">
                <a:latin typeface="Times New Roman" panose="02020603050405020304" pitchFamily="18" charset="0"/>
                <a:cs typeface="Times New Roman" panose="02020603050405020304" pitchFamily="18" charset="0"/>
              </a:rPr>
              <a:t>Kim, W.C. and Mauborgne, R. (2004). </a:t>
            </a:r>
            <a:r>
              <a:rPr lang="en-GB" sz="1500" i="1">
                <a:latin typeface="Times New Roman" panose="02020603050405020304" pitchFamily="18" charset="0"/>
                <a:cs typeface="Times New Roman" panose="02020603050405020304" pitchFamily="18" charset="0"/>
              </a:rPr>
              <a:t>Value Innovation: The Strategic Logic of High Growth</a:t>
            </a:r>
            <a:r>
              <a:rPr lang="en-GB" sz="1500">
                <a:latin typeface="Times New Roman" panose="02020603050405020304" pitchFamily="18" charset="0"/>
                <a:cs typeface="Times New Roman" panose="02020603050405020304" pitchFamily="18" charset="0"/>
              </a:rPr>
              <a:t>. [online] Harvard Business Review. Available at: https://</a:t>
            </a:r>
            <a:r>
              <a:rPr lang="en-GB" sz="1500" err="1">
                <a:latin typeface="Times New Roman" panose="02020603050405020304" pitchFamily="18" charset="0"/>
                <a:cs typeface="Times New Roman" panose="02020603050405020304" pitchFamily="18" charset="0"/>
              </a:rPr>
              <a:t>hbr.org</a:t>
            </a:r>
            <a:r>
              <a:rPr lang="en-GB" sz="1500">
                <a:latin typeface="Times New Roman" panose="02020603050405020304" pitchFamily="18" charset="0"/>
                <a:cs typeface="Times New Roman" panose="02020603050405020304" pitchFamily="18" charset="0"/>
              </a:rPr>
              <a:t>/2004/07/value-innovation-the-strategic-logic-of-high-growth.</a:t>
            </a:r>
          </a:p>
          <a:p>
            <a:pPr marL="0" indent="0">
              <a:buNone/>
            </a:pPr>
            <a:r>
              <a:rPr lang="en-GB" sz="1800" err="1">
                <a:latin typeface="Times New Roman" panose="02020603050405020304" pitchFamily="18" charset="0"/>
                <a:cs typeface="Times New Roman" panose="02020603050405020304" pitchFamily="18" charset="0"/>
              </a:rPr>
              <a:t>Lampinen</a:t>
            </a:r>
            <a:r>
              <a:rPr lang="en-GB" sz="1800">
                <a:latin typeface="Times New Roman" panose="02020603050405020304" pitchFamily="18" charset="0"/>
                <a:cs typeface="Times New Roman" panose="02020603050405020304" pitchFamily="18" charset="0"/>
              </a:rPr>
              <a:t>, A. and Cheshire, C. (2016). Hosting via Airbnb. </a:t>
            </a:r>
            <a:r>
              <a:rPr lang="en-GB" sz="1800" i="1">
                <a:latin typeface="Times New Roman" panose="02020603050405020304" pitchFamily="18" charset="0"/>
                <a:cs typeface="Times New Roman" panose="02020603050405020304" pitchFamily="18" charset="0"/>
              </a:rPr>
              <a:t>Proceedings of the 2016 CHI Conference on Human Factors in Computing Systems</a:t>
            </a:r>
            <a:r>
              <a:rPr lang="en-GB" sz="1800">
                <a:latin typeface="Times New Roman" panose="02020603050405020304" pitchFamily="18" charset="0"/>
                <a:cs typeface="Times New Roman" panose="02020603050405020304" pitchFamily="18" charset="0"/>
              </a:rPr>
              <a:t>. </a:t>
            </a:r>
            <a:r>
              <a:rPr lang="en-GB" sz="1800" err="1">
                <a:latin typeface="Times New Roman" panose="02020603050405020304" pitchFamily="18" charset="0"/>
                <a:cs typeface="Times New Roman" panose="02020603050405020304" pitchFamily="18" charset="0"/>
              </a:rPr>
              <a:t>doi:https</a:t>
            </a:r>
            <a:r>
              <a:rPr lang="en-GB" sz="1800">
                <a:latin typeface="Times New Roman" panose="02020603050405020304" pitchFamily="18" charset="0"/>
                <a:cs typeface="Times New Roman" panose="02020603050405020304" pitchFamily="18" charset="0"/>
              </a:rPr>
              <a:t>://</a:t>
            </a:r>
            <a:r>
              <a:rPr lang="en-GB" sz="1800" err="1">
                <a:latin typeface="Times New Roman" panose="02020603050405020304" pitchFamily="18" charset="0"/>
                <a:cs typeface="Times New Roman" panose="02020603050405020304" pitchFamily="18" charset="0"/>
              </a:rPr>
              <a:t>doi.org</a:t>
            </a:r>
            <a:r>
              <a:rPr lang="en-GB" sz="1800">
                <a:latin typeface="Times New Roman" panose="02020603050405020304" pitchFamily="18" charset="0"/>
                <a:cs typeface="Times New Roman" panose="02020603050405020304" pitchFamily="18" charset="0"/>
              </a:rPr>
              <a:t>/10.1145/2858036.2858092.</a:t>
            </a:r>
          </a:p>
          <a:p>
            <a:pPr marL="0" indent="0">
              <a:buNone/>
            </a:pPr>
            <a:r>
              <a:rPr lang="en-GB" sz="1800" err="1">
                <a:latin typeface="Times New Roman" panose="02020603050405020304" pitchFamily="18" charset="0"/>
                <a:cs typeface="Times New Roman" panose="02020603050405020304" pitchFamily="18" charset="0"/>
              </a:rPr>
              <a:t>Luri</a:t>
            </a:r>
            <a:r>
              <a:rPr lang="en-GB" sz="1800">
                <a:latin typeface="Times New Roman" panose="02020603050405020304" pitchFamily="18" charset="0"/>
                <a:cs typeface="Times New Roman" panose="02020603050405020304" pitchFamily="18" charset="0"/>
              </a:rPr>
              <a:t> Minami, A., Ramos, C., &amp; </a:t>
            </a:r>
            <a:r>
              <a:rPr lang="en-GB" sz="1800" err="1">
                <a:latin typeface="Times New Roman" panose="02020603050405020304" pitchFamily="18" charset="0"/>
                <a:cs typeface="Times New Roman" panose="02020603050405020304" pitchFamily="18" charset="0"/>
              </a:rPr>
              <a:t>Bruscato</a:t>
            </a:r>
            <a:r>
              <a:rPr lang="en-GB" sz="1800">
                <a:latin typeface="Times New Roman" panose="02020603050405020304" pitchFamily="18" charset="0"/>
                <a:cs typeface="Times New Roman" panose="02020603050405020304" pitchFamily="18" charset="0"/>
              </a:rPr>
              <a:t> </a:t>
            </a:r>
            <a:r>
              <a:rPr lang="en-GB" sz="1800" err="1">
                <a:latin typeface="Times New Roman" panose="02020603050405020304" pitchFamily="18" charset="0"/>
                <a:cs typeface="Times New Roman" panose="02020603050405020304" pitchFamily="18" charset="0"/>
              </a:rPr>
              <a:t>Bortoluzzo</a:t>
            </a:r>
            <a:r>
              <a:rPr lang="en-GB" sz="1800">
                <a:latin typeface="Times New Roman" panose="02020603050405020304" pitchFamily="18" charset="0"/>
                <a:cs typeface="Times New Roman" panose="02020603050405020304" pitchFamily="18" charset="0"/>
              </a:rPr>
              <a:t>, A. (2021). Sharing economy Versus collaborative consumption: What drives consumers in the new forms of </a:t>
            </a:r>
          </a:p>
          <a:p>
            <a:pPr marL="0" indent="0">
              <a:buNone/>
            </a:pPr>
            <a:r>
              <a:rPr lang="en-GB" sz="1800">
                <a:latin typeface="Times New Roman" panose="02020603050405020304" pitchFamily="18" charset="0"/>
                <a:cs typeface="Times New Roman" panose="02020603050405020304" pitchFamily="18" charset="0"/>
              </a:rPr>
              <a:t>exchange? </a:t>
            </a:r>
            <a:r>
              <a:rPr lang="en-GB" sz="1800" i="1">
                <a:latin typeface="Times New Roman" panose="02020603050405020304" pitchFamily="18" charset="0"/>
                <a:cs typeface="Times New Roman" panose="02020603050405020304" pitchFamily="18" charset="0"/>
              </a:rPr>
              <a:t>Journal of Business Research</a:t>
            </a:r>
            <a:r>
              <a:rPr lang="en-GB" sz="1800">
                <a:latin typeface="Times New Roman" panose="02020603050405020304" pitchFamily="18" charset="0"/>
                <a:cs typeface="Times New Roman" panose="02020603050405020304" pitchFamily="18" charset="0"/>
              </a:rPr>
              <a:t>, </a:t>
            </a:r>
            <a:r>
              <a:rPr lang="en-GB" sz="1800" i="1">
                <a:latin typeface="Times New Roman" panose="02020603050405020304" pitchFamily="18" charset="0"/>
                <a:cs typeface="Times New Roman" panose="02020603050405020304" pitchFamily="18" charset="0"/>
              </a:rPr>
              <a:t>128</a:t>
            </a:r>
            <a:r>
              <a:rPr lang="en-GB" sz="1800">
                <a:latin typeface="Times New Roman" panose="02020603050405020304" pitchFamily="18" charset="0"/>
                <a:cs typeface="Times New Roman" panose="02020603050405020304" pitchFamily="18" charset="0"/>
              </a:rPr>
              <a:t>, 124–137. </a:t>
            </a:r>
            <a:r>
              <a:rPr lang="en-GB" sz="1800" u="sng">
                <a:latin typeface="Times New Roman" panose="02020603050405020304" pitchFamily="18" charset="0"/>
                <a:cs typeface="Times New Roman" panose="02020603050405020304" pitchFamily="18" charset="0"/>
                <a:hlinkClick r:id="rId5"/>
              </a:rPr>
              <a:t>https://doi.org/10.1016/j.jbusres.2021.01.035</a:t>
            </a:r>
            <a:endParaRPr lang="en-GB" sz="1800">
              <a:latin typeface="Times New Roman" panose="02020603050405020304" pitchFamily="18" charset="0"/>
              <a:cs typeface="Times New Roman" panose="02020603050405020304" pitchFamily="18" charset="0"/>
            </a:endParaRPr>
          </a:p>
          <a:p>
            <a:pPr marL="0" indent="0">
              <a:buNone/>
            </a:pPr>
            <a:r>
              <a:rPr lang="en-GB" sz="1800">
                <a:latin typeface="Times New Roman" panose="02020603050405020304" pitchFamily="18" charset="0"/>
              </a:rPr>
              <a:t>Masson, T. (2023, February 17). </a:t>
            </a:r>
            <a:r>
              <a:rPr lang="en-GB" sz="1800" i="1">
                <a:latin typeface="Times New Roman" panose="02020603050405020304" pitchFamily="18" charset="0"/>
              </a:rPr>
              <a:t>Decoding Airbnb’s strategic priorities for 2023 | Rental Scale-Up</a:t>
            </a:r>
            <a:r>
              <a:rPr lang="en-GB" sz="1800">
                <a:latin typeface="Times New Roman" panose="02020603050405020304" pitchFamily="18" charset="0"/>
              </a:rPr>
              <a:t>. Https://</a:t>
            </a:r>
            <a:r>
              <a:rPr lang="en-GB" sz="1800" err="1">
                <a:latin typeface="Times New Roman" panose="02020603050405020304" pitchFamily="18" charset="0"/>
              </a:rPr>
              <a:t>Www.rentalscaleup.com</a:t>
            </a:r>
            <a:r>
              <a:rPr lang="en-GB" sz="1800">
                <a:latin typeface="Times New Roman" panose="02020603050405020304" pitchFamily="18" charset="0"/>
              </a:rPr>
              <a:t>/. https://</a:t>
            </a:r>
            <a:r>
              <a:rPr lang="en-GB" sz="1800" err="1">
                <a:latin typeface="Times New Roman" panose="02020603050405020304" pitchFamily="18" charset="0"/>
              </a:rPr>
              <a:t>www.rentalscaleup.com</a:t>
            </a:r>
            <a:r>
              <a:rPr lang="en-GB" sz="1800">
                <a:latin typeface="Times New Roman" panose="02020603050405020304" pitchFamily="18" charset="0"/>
              </a:rPr>
              <a:t>/decoding-airbnbs-strategic-priorities-for-2023/</a:t>
            </a:r>
          </a:p>
          <a:p>
            <a:pPr marL="0" indent="0">
              <a:buNone/>
            </a:pPr>
            <a:r>
              <a:rPr lang="en-GB" sz="1800">
                <a:latin typeface="Times New Roman" panose="02020603050405020304" pitchFamily="18" charset="0"/>
                <a:cs typeface="Times New Roman" panose="02020603050405020304" pitchFamily="18" charset="0"/>
              </a:rPr>
              <a:t>McMullin, I. (2022). </a:t>
            </a:r>
            <a:r>
              <a:rPr lang="en-GB" sz="1800" i="1">
                <a:latin typeface="Times New Roman" panose="02020603050405020304" pitchFamily="18" charset="0"/>
                <a:cs typeface="Times New Roman" panose="02020603050405020304" pitchFamily="18" charset="0"/>
              </a:rPr>
              <a:t>What Will Impact The Hospitality &amp; Leisure Sector In 2023</a:t>
            </a:r>
            <a:r>
              <a:rPr lang="en-GB" sz="1800">
                <a:latin typeface="Times New Roman" panose="02020603050405020304" pitchFamily="18" charset="0"/>
                <a:cs typeface="Times New Roman" panose="02020603050405020304" pitchFamily="18" charset="0"/>
              </a:rPr>
              <a:t>. [online] </a:t>
            </a:r>
            <a:r>
              <a:rPr lang="en-GB" sz="1800" err="1">
                <a:latin typeface="Times New Roman" panose="02020603050405020304" pitchFamily="18" charset="0"/>
                <a:cs typeface="Times New Roman" panose="02020603050405020304" pitchFamily="18" charset="0"/>
              </a:rPr>
              <a:t>Mccarthy</a:t>
            </a:r>
            <a:r>
              <a:rPr lang="en-GB" sz="1800">
                <a:latin typeface="Times New Roman" panose="02020603050405020304" pitchFamily="18" charset="0"/>
                <a:cs typeface="Times New Roman" panose="02020603050405020304" pitchFamily="18" charset="0"/>
              </a:rPr>
              <a:t> Recruitment. Available at: https://</a:t>
            </a:r>
            <a:r>
              <a:rPr lang="en-GB" sz="1800" err="1">
                <a:latin typeface="Times New Roman" panose="02020603050405020304" pitchFamily="18" charset="0"/>
                <a:cs typeface="Times New Roman" panose="02020603050405020304" pitchFamily="18" charset="0"/>
              </a:rPr>
              <a:t>mccarthyrecruitment.com</a:t>
            </a:r>
            <a:r>
              <a:rPr lang="en-GB" sz="1800">
                <a:latin typeface="Times New Roman" panose="02020603050405020304" pitchFamily="18" charset="0"/>
                <a:cs typeface="Times New Roman" panose="02020603050405020304" pitchFamily="18" charset="0"/>
              </a:rPr>
              <a:t>/what-will-impact-the-leisure-and-hospitality-sector-in-2023/#:~:text=In%202023%2C%20the%20sharing%20economy [Accessed 25 Nov. 2023].</a:t>
            </a:r>
          </a:p>
          <a:p>
            <a:pPr marL="0" indent="0">
              <a:buNone/>
            </a:pPr>
            <a:r>
              <a:rPr lang="en-GB" sz="1800">
                <a:latin typeface="Times New Roman" panose="02020603050405020304" pitchFamily="18" charset="0"/>
              </a:rPr>
              <a:t>QUO. (2022, November 29). </a:t>
            </a:r>
            <a:r>
              <a:rPr lang="en-GB" sz="1800" i="1">
                <a:latin typeface="Times New Roman" panose="02020603050405020304" pitchFamily="18" charset="0"/>
              </a:rPr>
              <a:t>3 accommodation industry trends that will revolutionise 2023 - </a:t>
            </a:r>
            <a:r>
              <a:rPr lang="en-GB" sz="1800" i="1" err="1">
                <a:latin typeface="Times New Roman" panose="02020603050405020304" pitchFamily="18" charset="0"/>
              </a:rPr>
              <a:t>BEONx</a:t>
            </a:r>
            <a:r>
              <a:rPr lang="en-GB" sz="1800">
                <a:latin typeface="Times New Roman" panose="02020603050405020304" pitchFamily="18" charset="0"/>
              </a:rPr>
              <a:t>. </a:t>
            </a:r>
            <a:r>
              <a:rPr lang="en-GB" sz="1800">
                <a:latin typeface="Times New Roman" panose="02020603050405020304" pitchFamily="18" charset="0"/>
                <a:hlinkClick r:id="rId6"/>
              </a:rPr>
              <a:t>https://www.beonx.com/knowledge/articles/3-accommodation-industry-trends-that-will-revolutionise-2023/</a:t>
            </a:r>
            <a:endParaRPr lang="en-GB" sz="1800">
              <a:latin typeface="Times New Roman" panose="02020603050405020304" pitchFamily="18" charset="0"/>
            </a:endParaRPr>
          </a:p>
          <a:p>
            <a:pPr marL="0" indent="0">
              <a:buNone/>
            </a:pPr>
            <a:r>
              <a:rPr lang="en-GB" sz="1800">
                <a:latin typeface="Times New Roman" panose="02020603050405020304" pitchFamily="18" charset="0"/>
                <a:cs typeface="Times New Roman" panose="02020603050405020304" pitchFamily="18" charset="0"/>
              </a:rPr>
              <a:t> Reinhold, S. and </a:t>
            </a:r>
            <a:r>
              <a:rPr lang="en-GB" sz="1800" err="1">
                <a:latin typeface="Times New Roman" panose="02020603050405020304" pitchFamily="18" charset="0"/>
                <a:cs typeface="Times New Roman" panose="02020603050405020304" pitchFamily="18" charset="0"/>
              </a:rPr>
              <a:t>Dolnicar</a:t>
            </a:r>
            <a:r>
              <a:rPr lang="en-GB" sz="1800">
                <a:latin typeface="Times New Roman" panose="02020603050405020304" pitchFamily="18" charset="0"/>
                <a:cs typeface="Times New Roman" panose="02020603050405020304" pitchFamily="18" charset="0"/>
              </a:rPr>
              <a:t>, S. (2021) The evolution of Airbnb’s business model, in S. </a:t>
            </a:r>
            <a:r>
              <a:rPr lang="en-GB" sz="1800" err="1">
                <a:latin typeface="Times New Roman" panose="02020603050405020304" pitchFamily="18" charset="0"/>
                <a:cs typeface="Times New Roman" panose="02020603050405020304" pitchFamily="18" charset="0"/>
              </a:rPr>
              <a:t>Dolnicar</a:t>
            </a:r>
            <a:r>
              <a:rPr lang="en-GB" sz="1800">
                <a:latin typeface="Times New Roman" panose="02020603050405020304" pitchFamily="18" charset="0"/>
                <a:cs typeface="Times New Roman" panose="02020603050405020304" pitchFamily="18" charset="0"/>
              </a:rPr>
              <a:t> (Ed.) </a:t>
            </a:r>
            <a:r>
              <a:rPr lang="en-GB" sz="1800" i="1">
                <a:latin typeface="Times New Roman" panose="02020603050405020304" pitchFamily="18" charset="0"/>
                <a:cs typeface="Times New Roman" panose="02020603050405020304" pitchFamily="18" charset="0"/>
              </a:rPr>
              <a:t>Airbnb before, during and after COVID-19</a:t>
            </a:r>
            <a:r>
              <a:rPr lang="en-GB" sz="1800">
                <a:latin typeface="Times New Roman" panose="02020603050405020304" pitchFamily="18" charset="0"/>
                <a:cs typeface="Times New Roman" panose="02020603050405020304" pitchFamily="18" charset="0"/>
              </a:rPr>
              <a:t>, University of Queensland DOI: https://</a:t>
            </a:r>
            <a:r>
              <a:rPr lang="en-GB" sz="1800" err="1">
                <a:latin typeface="Times New Roman" panose="02020603050405020304" pitchFamily="18" charset="0"/>
                <a:cs typeface="Times New Roman" panose="02020603050405020304" pitchFamily="18" charset="0"/>
              </a:rPr>
              <a:t>doi.org</a:t>
            </a:r>
            <a:r>
              <a:rPr lang="en-GB" sz="1800">
                <a:latin typeface="Times New Roman" panose="02020603050405020304" pitchFamily="18" charset="0"/>
                <a:cs typeface="Times New Roman" panose="02020603050405020304" pitchFamily="18" charset="0"/>
              </a:rPr>
              <a:t>/10.6084/m9.figshare.14195957</a:t>
            </a:r>
          </a:p>
          <a:p>
            <a:pPr marL="0" indent="0">
              <a:buNone/>
            </a:pPr>
            <a:r>
              <a:rPr lang="en-GB" sz="1800" err="1">
                <a:latin typeface="Times New Roman" panose="02020603050405020304" pitchFamily="18" charset="0"/>
              </a:rPr>
              <a:t>Selloni</a:t>
            </a:r>
            <a:r>
              <a:rPr lang="en-GB" sz="1800">
                <a:latin typeface="Times New Roman" panose="02020603050405020304" pitchFamily="18" charset="0"/>
              </a:rPr>
              <a:t>, D. (2017). New Forms of Economies: Sharing Economy, Collaborative Consumption, Peer-to-Peer Economy. </a:t>
            </a:r>
            <a:r>
              <a:rPr lang="en-GB" sz="1800" i="1" err="1">
                <a:latin typeface="Times New Roman" panose="02020603050405020304" pitchFamily="18" charset="0"/>
              </a:rPr>
              <a:t>CoDesign</a:t>
            </a:r>
            <a:r>
              <a:rPr lang="en-GB" sz="1800" i="1">
                <a:latin typeface="Times New Roman" panose="02020603050405020304" pitchFamily="18" charset="0"/>
              </a:rPr>
              <a:t> for Public-Interest Services</a:t>
            </a:r>
            <a:r>
              <a:rPr lang="en-GB" sz="1800">
                <a:latin typeface="Times New Roman" panose="02020603050405020304" pitchFamily="18" charset="0"/>
              </a:rPr>
              <a:t>, 15–26. https://</a:t>
            </a:r>
            <a:r>
              <a:rPr lang="en-GB" sz="1800" err="1">
                <a:latin typeface="Times New Roman" panose="02020603050405020304" pitchFamily="18" charset="0"/>
              </a:rPr>
              <a:t>doi.org</a:t>
            </a:r>
            <a:r>
              <a:rPr lang="en-GB" sz="1800">
                <a:latin typeface="Times New Roman" panose="02020603050405020304" pitchFamily="18" charset="0"/>
              </a:rPr>
              <a:t>/10.1007/978-3-319-53243-1_2</a:t>
            </a:r>
          </a:p>
          <a:p>
            <a:pPr marL="0" indent="0">
              <a:buNone/>
            </a:pPr>
            <a:r>
              <a:rPr lang="en-GB" sz="1800">
                <a:latin typeface="Times New Roman" panose="02020603050405020304" pitchFamily="18" charset="0"/>
                <a:cs typeface="Times New Roman" panose="02020603050405020304" pitchFamily="18" charset="0"/>
              </a:rPr>
              <a:t>Zande, J.V. (2020). </a:t>
            </a:r>
            <a:r>
              <a:rPr lang="en-GB" sz="1800" i="1">
                <a:latin typeface="Times New Roman" panose="02020603050405020304" pitchFamily="18" charset="0"/>
                <a:cs typeface="Times New Roman" panose="02020603050405020304" pitchFamily="18" charset="0"/>
              </a:rPr>
              <a:t>What is e-commerce? Definition, benefits, examples</a:t>
            </a:r>
            <a:r>
              <a:rPr lang="en-GB" sz="1800">
                <a:latin typeface="Times New Roman" panose="02020603050405020304" pitchFamily="18" charset="0"/>
                <a:cs typeface="Times New Roman" panose="02020603050405020304" pitchFamily="18" charset="0"/>
              </a:rPr>
              <a:t>. [online] The Future of Customer Engagement and Experience. Available at: https://</a:t>
            </a:r>
            <a:r>
              <a:rPr lang="en-GB" sz="1800" err="1">
                <a:latin typeface="Times New Roman" panose="02020603050405020304" pitchFamily="18" charset="0"/>
                <a:cs typeface="Times New Roman" panose="02020603050405020304" pitchFamily="18" charset="0"/>
              </a:rPr>
              <a:t>www.the</a:t>
            </a:r>
            <a:r>
              <a:rPr lang="en-GB" sz="1800">
                <a:latin typeface="Times New Roman" panose="02020603050405020304" pitchFamily="18" charset="0"/>
                <a:cs typeface="Times New Roman" panose="02020603050405020304" pitchFamily="18" charset="0"/>
              </a:rPr>
              <a:t>-future-of-</a:t>
            </a:r>
            <a:r>
              <a:rPr lang="en-GB" sz="1800" err="1">
                <a:latin typeface="Times New Roman" panose="02020603050405020304" pitchFamily="18" charset="0"/>
                <a:cs typeface="Times New Roman" panose="02020603050405020304" pitchFamily="18" charset="0"/>
              </a:rPr>
              <a:t>commerce.com</a:t>
            </a:r>
            <a:r>
              <a:rPr lang="en-GB" sz="1800">
                <a:latin typeface="Times New Roman" panose="02020603050405020304" pitchFamily="18" charset="0"/>
                <a:cs typeface="Times New Roman" panose="02020603050405020304" pitchFamily="18" charset="0"/>
              </a:rPr>
              <a:t>/2020/01/19/what-is-e-commerce-definition-examples/.</a:t>
            </a:r>
          </a:p>
          <a:p>
            <a:endParaRPr lang="en-GB" sz="1400">
              <a:latin typeface="Times New Roman" panose="02020603050405020304" pitchFamily="18" charset="0"/>
              <a:cs typeface="Times New Roman" panose="02020603050405020304" pitchFamily="18" charset="0"/>
            </a:endParaRPr>
          </a:p>
        </p:txBody>
      </p:sp>
      <p:pic>
        <p:nvPicPr>
          <p:cNvPr id="2" name="Audio 1">
            <a:hlinkClick r:id="" action="ppaction://media"/>
            <a:extLst>
              <a:ext uri="{FF2B5EF4-FFF2-40B4-BE49-F238E27FC236}">
                <a16:creationId xmlns:a16="http://schemas.microsoft.com/office/drawing/2014/main" id="{827B8D3C-33E4-0B4C-AAA5-6227A4F9F3D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2010988"/>
      </p:ext>
    </p:extLst>
  </p:cSld>
  <p:clrMapOvr>
    <a:masterClrMapping/>
  </p:clrMapOvr>
  <mc:AlternateContent xmlns:mc="http://schemas.openxmlformats.org/markup-compatibility/2006" xmlns:p14="http://schemas.microsoft.com/office/powerpoint/2010/main">
    <mc:Choice Requires="p14">
      <p:transition spd="slow" p14:dur="2000" advTm="17932"/>
    </mc:Choice>
    <mc:Fallback xmlns="">
      <p:transition spd="slow" advTm="17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8190</TotalTime>
  <Words>3244</Words>
  <Application>Microsoft Macintosh PowerPoint</Application>
  <PresentationFormat>Widescreen</PresentationFormat>
  <Paragraphs>198</Paragraphs>
  <Slides>12</Slides>
  <Notes>12</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Black</vt:lpstr>
      <vt:lpstr>Arial Rounded MT Bold</vt:lpstr>
      <vt:lpstr>Calibri</vt:lpstr>
      <vt:lpstr>Calibri Light</vt:lpstr>
      <vt:lpstr>Times New Roman</vt:lpstr>
      <vt:lpstr>Wingdings</vt:lpstr>
      <vt:lpstr>Office Theme</vt:lpstr>
      <vt:lpstr>PowerPoint Presentation</vt:lpstr>
      <vt:lpstr> </vt:lpstr>
      <vt:lpstr>Sharing Economy Platform</vt:lpstr>
      <vt:lpstr>Peer to Peer Business Models</vt:lpstr>
      <vt:lpstr>E Commerce</vt:lpstr>
      <vt:lpstr>Digital Disruption</vt:lpstr>
      <vt:lpstr>Value Innovation</vt:lpstr>
      <vt:lpstr>Collaborative Consumption</vt:lpstr>
      <vt:lpstr>Future Possibilities</vt:lpstr>
      <vt:lpstr>Conclusion</vt:lpstr>
      <vt:lpstr>References</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dc:title>
  <dc:subject/>
  <dc:creator>Microsoft Office User</dc:creator>
  <cp:keywords/>
  <dc:description/>
  <cp:lastModifiedBy>Microsoft Office User</cp:lastModifiedBy>
  <cp:revision>76</cp:revision>
  <cp:lastPrinted>2023-11-25T20:05:27Z</cp:lastPrinted>
  <dcterms:created xsi:type="dcterms:W3CDTF">2023-11-07T20:43:28Z</dcterms:created>
  <dcterms:modified xsi:type="dcterms:W3CDTF">2023-11-26T19:54:07Z</dcterms:modified>
  <cp:category/>
</cp:coreProperties>
</file>