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3"/>
  </p:notesMasterIdLst>
  <p:handoutMasterIdLst>
    <p:handoutMasterId r:id="rId24"/>
  </p:handoutMasterIdLst>
  <p:sldIdLst>
    <p:sldId id="257" r:id="rId2"/>
    <p:sldId id="261" r:id="rId3"/>
    <p:sldId id="262" r:id="rId4"/>
    <p:sldId id="277" r:id="rId5"/>
    <p:sldId id="266" r:id="rId6"/>
    <p:sldId id="286" r:id="rId7"/>
    <p:sldId id="287" r:id="rId8"/>
    <p:sldId id="279" r:id="rId9"/>
    <p:sldId id="280" r:id="rId10"/>
    <p:sldId id="285" r:id="rId11"/>
    <p:sldId id="278" r:id="rId12"/>
    <p:sldId id="281" r:id="rId13"/>
    <p:sldId id="282" r:id="rId14"/>
    <p:sldId id="283" r:id="rId15"/>
    <p:sldId id="284" r:id="rId16"/>
    <p:sldId id="288" r:id="rId17"/>
    <p:sldId id="272" r:id="rId18"/>
    <p:sldId id="273" r:id="rId19"/>
    <p:sldId id="289" r:id="rId20"/>
    <p:sldId id="270" r:id="rId21"/>
    <p:sldId id="276" r:id="rId2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4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3" autoAdjust="0"/>
    <p:restoredTop sz="89881" autoAdjust="0"/>
  </p:normalViewPr>
  <p:slideViewPr>
    <p:cSldViewPr snapToGrid="0">
      <p:cViewPr varScale="1">
        <p:scale>
          <a:sx n="66" d="100"/>
          <a:sy n="66" d="100"/>
        </p:scale>
        <p:origin x="1050" y="288"/>
      </p:cViewPr>
      <p:guideLst>
        <p:guide orient="horz" pos="2160"/>
        <p:guide pos="3840"/>
        <p:guide pos="7296"/>
        <p:guide orient="horz" pos="412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13/11/2025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Image: https://en.wikipedia.org/wiki/Radar_chart#/media/File:MER_Star_Plot.gif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noProof="0" smtClean="0"/>
              <a:t>15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57082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349830"/>
            <a:ext cx="5384800" cy="5068058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 rtl="0" eaLnBrk="1" latinLnBrk="0" hangingPunct="1"/>
            <a:r>
              <a:rPr lang="en-US" noProof="0" dirty="0"/>
              <a:t>Click to edit Master text styles</a:t>
            </a:r>
          </a:p>
          <a:p>
            <a:pPr lvl="1" rtl="0" eaLnBrk="1" latinLnBrk="0" hangingPunct="1"/>
            <a:r>
              <a:rPr lang="en-US" noProof="0" dirty="0"/>
              <a:t>Second level</a:t>
            </a:r>
          </a:p>
          <a:p>
            <a:pPr lvl="2" rtl="0" eaLnBrk="1" latinLnBrk="0" hangingPunct="1"/>
            <a:r>
              <a:rPr lang="en-US" noProof="0" dirty="0"/>
              <a:t>Third level</a:t>
            </a:r>
          </a:p>
          <a:p>
            <a:pPr lvl="3" rtl="0" eaLnBrk="1" latinLnBrk="0" hangingPunct="1"/>
            <a:r>
              <a:rPr lang="en-US" noProof="0" dirty="0"/>
              <a:t>Fourth level</a:t>
            </a:r>
          </a:p>
          <a:p>
            <a:pPr lvl="4" rtl="0" eaLnBrk="1" latinLnBrk="0" hangingPunct="1"/>
            <a:r>
              <a:rPr lang="en-US" noProof="0" dirty="0"/>
              <a:t>Fifth level</a:t>
            </a:r>
            <a:endParaRPr kumimoji="0"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349830"/>
            <a:ext cx="5384800" cy="5068058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 rtl="0" eaLnBrk="1" latinLnBrk="0" hangingPunct="1"/>
            <a:r>
              <a:rPr lang="en-US" noProof="0" dirty="0"/>
              <a:t>Click to edit Master text styles</a:t>
            </a:r>
          </a:p>
          <a:p>
            <a:pPr lvl="1" rtl="0" eaLnBrk="1" latinLnBrk="0" hangingPunct="1"/>
            <a:r>
              <a:rPr lang="en-US" noProof="0" dirty="0"/>
              <a:t>Second level</a:t>
            </a:r>
          </a:p>
          <a:p>
            <a:pPr lvl="2" rtl="0" eaLnBrk="1" latinLnBrk="0" hangingPunct="1"/>
            <a:r>
              <a:rPr lang="en-US" noProof="0" dirty="0"/>
              <a:t>Third level</a:t>
            </a:r>
          </a:p>
          <a:p>
            <a:pPr lvl="3" rtl="0" eaLnBrk="1" latinLnBrk="0" hangingPunct="1"/>
            <a:r>
              <a:rPr lang="en-US" noProof="0" dirty="0"/>
              <a:t>Fourth level</a:t>
            </a:r>
          </a:p>
          <a:p>
            <a:pPr lvl="4" rtl="0" eaLnBrk="1" latinLnBrk="0" hangingPunct="1"/>
            <a:r>
              <a:rPr lang="en-US" noProof="0" dirty="0"/>
              <a:t>Fifth level</a:t>
            </a:r>
            <a:endParaRPr kumimoji="0"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26138"/>
            <a:ext cx="11176000" cy="593062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1317172"/>
            <a:ext cx="5388864" cy="413658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1730830"/>
            <a:ext cx="5388864" cy="4687057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 dirty="0"/>
              <a:t>Click to edit Master text styles</a:t>
            </a:r>
          </a:p>
          <a:p>
            <a:pPr lvl="1" rtl="0" eaLnBrk="1" latinLnBrk="0" hangingPunct="1"/>
            <a:r>
              <a:rPr lang="en-US" noProof="0" dirty="0"/>
              <a:t>Second level</a:t>
            </a:r>
          </a:p>
          <a:p>
            <a:pPr lvl="2" rtl="0" eaLnBrk="1" latinLnBrk="0" hangingPunct="1"/>
            <a:r>
              <a:rPr lang="en-US" noProof="0" dirty="0"/>
              <a:t>Third level</a:t>
            </a:r>
          </a:p>
          <a:p>
            <a:pPr lvl="3" rtl="0" eaLnBrk="1" latinLnBrk="0" hangingPunct="1"/>
            <a:r>
              <a:rPr lang="en-US" noProof="0" dirty="0"/>
              <a:t>Fourth level</a:t>
            </a:r>
          </a:p>
          <a:p>
            <a:pPr lvl="4" rtl="0" eaLnBrk="1" latinLnBrk="0" hangingPunct="1"/>
            <a:r>
              <a:rPr lang="en-US" noProof="0" dirty="0"/>
              <a:t>Fifth level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1317172"/>
            <a:ext cx="5389033" cy="413658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1730830"/>
            <a:ext cx="5389033" cy="4687057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 dirty="0"/>
              <a:t>Click to edit Master text styles</a:t>
            </a:r>
          </a:p>
          <a:p>
            <a:pPr lvl="1" rtl="0" eaLnBrk="1" latinLnBrk="0" hangingPunct="1"/>
            <a:r>
              <a:rPr lang="en-US" noProof="0" dirty="0"/>
              <a:t>Second level</a:t>
            </a:r>
          </a:p>
          <a:p>
            <a:pPr lvl="2" rtl="0" eaLnBrk="1" latinLnBrk="0" hangingPunct="1"/>
            <a:r>
              <a:rPr lang="en-US" noProof="0" dirty="0"/>
              <a:t>Third level</a:t>
            </a:r>
          </a:p>
          <a:p>
            <a:pPr lvl="3" rtl="0" eaLnBrk="1" latinLnBrk="0" hangingPunct="1"/>
            <a:r>
              <a:rPr lang="en-US" noProof="0" dirty="0"/>
              <a:t>Fourth level</a:t>
            </a:r>
          </a:p>
          <a:p>
            <a:pPr lvl="4" rtl="0" eaLnBrk="1" latinLnBrk="0" hangingPunct="1"/>
            <a:r>
              <a:rPr lang="en-US" noProof="0" dirty="0"/>
              <a:t>Fifth level</a:t>
            </a:r>
            <a:endParaRPr kumimoji="0" lang="en-GB" noProof="0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42257"/>
            <a:ext cx="10972800" cy="642257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609600" y="6455228"/>
            <a:ext cx="1767840" cy="326571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10639296" y="6455227"/>
            <a:ext cx="1276352" cy="326571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US" noProof="0"/>
              <a:t>Click icon to add picture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 dirty="0"/>
              <a:t>Click to edit Master text styles</a:t>
            </a:r>
          </a:p>
          <a:p>
            <a:pPr lvl="1" rtl="0" eaLnBrk="1" latinLnBrk="0" hangingPunct="1"/>
            <a:r>
              <a:rPr lang="en-GB" noProof="0" dirty="0"/>
              <a:t>Second level</a:t>
            </a:r>
          </a:p>
          <a:p>
            <a:pPr lvl="2" rtl="0" eaLnBrk="1" latinLnBrk="0" hangingPunct="1"/>
            <a:r>
              <a:rPr lang="en-GB" noProof="0" dirty="0"/>
              <a:t>Third level</a:t>
            </a:r>
          </a:p>
          <a:p>
            <a:pPr lvl="3" rtl="0" eaLnBrk="1" latinLnBrk="0" hangingPunct="1"/>
            <a:r>
              <a:rPr lang="en-GB" noProof="0" dirty="0"/>
              <a:t>Fourth level</a:t>
            </a:r>
          </a:p>
          <a:p>
            <a:pPr lvl="4" rtl="0" eaLnBrk="1" latinLnBrk="0" hangingPunct="1"/>
            <a:r>
              <a:rPr lang="en-GB" noProof="0" dirty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607231"/>
            <a:ext cx="10972800" cy="621792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384920"/>
            <a:ext cx="10972800" cy="4975576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417887"/>
            <a:ext cx="1767840" cy="301894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10306048" y="6417887"/>
            <a:ext cx="1276352" cy="308466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Presenting Your Data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Prof. Nik Whitehead</a:t>
            </a:r>
          </a:p>
        </p:txBody>
      </p:sp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84888-73FA-BDB9-43EC-BA82583D8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Presentation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5561C-EA3C-A586-2975-D14E2AE293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Any time you want to present data you need to ask 3 questions: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Who is the audience?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What is the message?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What is the best way to present this data?</a:t>
            </a:r>
          </a:p>
          <a:p>
            <a:endParaRPr lang="en-GB" dirty="0"/>
          </a:p>
          <a:p>
            <a:r>
              <a:rPr lang="en-GB" dirty="0"/>
              <a:t>The audience defines</a:t>
            </a:r>
          </a:p>
          <a:p>
            <a:pPr lvl="1"/>
            <a:r>
              <a:rPr lang="en-GB" dirty="0"/>
              <a:t>Technical depth</a:t>
            </a:r>
          </a:p>
          <a:p>
            <a:pPr lvl="1"/>
            <a:r>
              <a:rPr lang="en-GB" dirty="0"/>
              <a:t>Types of visualisations likely to be familiar to the audience</a:t>
            </a:r>
          </a:p>
          <a:p>
            <a:pPr lvl="1"/>
            <a:endParaRPr lang="en-GB" dirty="0"/>
          </a:p>
          <a:p>
            <a:r>
              <a:rPr lang="en-GB" dirty="0"/>
              <a:t>The message defines</a:t>
            </a:r>
          </a:p>
          <a:p>
            <a:pPr lvl="1"/>
            <a:r>
              <a:rPr lang="en-GB" dirty="0"/>
              <a:t>The data to be used in the visualisation</a:t>
            </a:r>
          </a:p>
          <a:p>
            <a:pPr lvl="1"/>
            <a:r>
              <a:rPr lang="en-GB" dirty="0"/>
              <a:t>Types of visualisations that show the required relationships</a:t>
            </a:r>
          </a:p>
        </p:txBody>
      </p:sp>
    </p:spTree>
    <p:extLst>
      <p:ext uri="{BB962C8B-B14F-4D97-AF65-F5344CB8AC3E}">
        <p14:creationId xmlns:p14="http://schemas.microsoft.com/office/powerpoint/2010/main" val="1709165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1A0B7-AF42-ACC7-EA94-6C2494078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Considerations For Choosing A Visualisation 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ED2AF-E611-961D-3807-7CECD68B54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en-GB" dirty="0"/>
              <a:t>Audience</a:t>
            </a:r>
          </a:p>
          <a:p>
            <a:pPr lvl="1"/>
            <a:r>
              <a:rPr lang="en-GB" dirty="0"/>
              <a:t>Level of expertise</a:t>
            </a:r>
          </a:p>
          <a:p>
            <a:pPr lvl="1"/>
            <a:r>
              <a:rPr lang="en-GB" dirty="0"/>
              <a:t>Familiarity with visualisation types</a:t>
            </a:r>
          </a:p>
          <a:p>
            <a:endParaRPr lang="en-GB" dirty="0"/>
          </a:p>
          <a:p>
            <a:r>
              <a:rPr lang="en-GB" dirty="0"/>
              <a:t>Purpose</a:t>
            </a:r>
          </a:p>
          <a:p>
            <a:pPr lvl="1"/>
            <a:r>
              <a:rPr lang="en-GB" dirty="0"/>
              <a:t>Comparison</a:t>
            </a:r>
          </a:p>
          <a:p>
            <a:pPr lvl="1"/>
            <a:r>
              <a:rPr lang="en-GB" dirty="0"/>
              <a:t>Trend over time</a:t>
            </a:r>
          </a:p>
          <a:p>
            <a:pPr lvl="1"/>
            <a:r>
              <a:rPr lang="en-GB" dirty="0"/>
              <a:t>Distribution</a:t>
            </a:r>
          </a:p>
          <a:p>
            <a:pPr lvl="1"/>
            <a:r>
              <a:rPr lang="en-GB" dirty="0"/>
              <a:t>Proportions / Composition</a:t>
            </a:r>
          </a:p>
          <a:p>
            <a:pPr lvl="1"/>
            <a:r>
              <a:rPr lang="en-GB" dirty="0"/>
              <a:t>Relationships / Correlations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1A5F46-5707-9F1B-6CB2-869C820419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en-GB" dirty="0"/>
              <a:t>Data type</a:t>
            </a:r>
          </a:p>
          <a:p>
            <a:pPr lvl="1"/>
            <a:r>
              <a:rPr lang="en-GB" dirty="0"/>
              <a:t>Categorical</a:t>
            </a:r>
          </a:p>
          <a:p>
            <a:pPr lvl="1"/>
            <a:r>
              <a:rPr lang="en-GB" dirty="0"/>
              <a:t>Quantitative</a:t>
            </a:r>
          </a:p>
          <a:p>
            <a:pPr lvl="1"/>
            <a:r>
              <a:rPr lang="en-GB" dirty="0"/>
              <a:t>Time Series</a:t>
            </a:r>
          </a:p>
          <a:p>
            <a:pPr lvl="1"/>
            <a:r>
              <a:rPr lang="en-GB" dirty="0"/>
              <a:t>Part-to-whole</a:t>
            </a:r>
          </a:p>
          <a:p>
            <a:endParaRPr lang="en-GB" dirty="0"/>
          </a:p>
          <a:p>
            <a:r>
              <a:rPr lang="en-GB" dirty="0"/>
              <a:t>Number of variables</a:t>
            </a:r>
          </a:p>
          <a:p>
            <a:pPr lvl="1"/>
            <a:r>
              <a:rPr lang="en-GB" dirty="0"/>
              <a:t>One variable</a:t>
            </a:r>
          </a:p>
          <a:p>
            <a:pPr lvl="1"/>
            <a:r>
              <a:rPr lang="en-GB" dirty="0"/>
              <a:t>Two variables</a:t>
            </a:r>
          </a:p>
          <a:p>
            <a:pPr lvl="1"/>
            <a:r>
              <a:rPr lang="en-GB" dirty="0"/>
              <a:t>Three or more variables</a:t>
            </a:r>
          </a:p>
          <a:p>
            <a:pPr lvl="1"/>
            <a:r>
              <a:rPr lang="en-GB" dirty="0"/>
              <a:t>Large number of data points</a:t>
            </a:r>
          </a:p>
          <a:p>
            <a:pPr lvl="1"/>
            <a:r>
              <a:rPr lang="en-GB" dirty="0"/>
              <a:t>Small number of categories or data points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5314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7848E-FE4D-0E19-3260-FAF06A71EB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E253E-5DFC-6F6C-15CD-5B69E265B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Considerations For Choosing A Visualisation Type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F87CD-CF14-D1DF-AD1F-92FE2EF645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Data patterns and trends</a:t>
            </a:r>
          </a:p>
          <a:p>
            <a:pPr lvl="1"/>
            <a:r>
              <a:rPr lang="en-GB" dirty="0"/>
              <a:t>Smooth trends</a:t>
            </a:r>
          </a:p>
          <a:p>
            <a:pPr lvl="1"/>
            <a:r>
              <a:rPr lang="en-GB" dirty="0"/>
              <a:t>Discrete comparisons</a:t>
            </a:r>
          </a:p>
          <a:p>
            <a:pPr lvl="1"/>
            <a:r>
              <a:rPr lang="en-GB" dirty="0"/>
              <a:t>Variability</a:t>
            </a:r>
          </a:p>
          <a:p>
            <a:endParaRPr lang="en-GB" dirty="0"/>
          </a:p>
          <a:p>
            <a:r>
              <a:rPr lang="en-GB" dirty="0"/>
              <a:t>Data distribution</a:t>
            </a:r>
          </a:p>
          <a:p>
            <a:pPr lvl="1"/>
            <a:r>
              <a:rPr lang="en-GB" dirty="0"/>
              <a:t>Normal distribution</a:t>
            </a:r>
          </a:p>
          <a:p>
            <a:pPr lvl="1"/>
            <a:r>
              <a:rPr lang="en-GB" dirty="0"/>
              <a:t>Skewness</a:t>
            </a:r>
          </a:p>
          <a:p>
            <a:pPr lvl="1"/>
            <a:r>
              <a:rPr lang="en-GB" dirty="0"/>
              <a:t>Kurtosis</a:t>
            </a:r>
          </a:p>
          <a:p>
            <a:pPr lvl="1"/>
            <a:r>
              <a:rPr lang="en-GB" dirty="0"/>
              <a:t>Outliers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1F5312-F19D-08E1-18AE-E92D9E69AD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Data layout and readability</a:t>
            </a:r>
          </a:p>
          <a:p>
            <a:pPr lvl="1"/>
            <a:r>
              <a:rPr lang="en-GB" dirty="0"/>
              <a:t>Space limitations</a:t>
            </a:r>
          </a:p>
          <a:p>
            <a:pPr lvl="1"/>
            <a:r>
              <a:rPr lang="en-GB" dirty="0"/>
              <a:t>Labelling requirements</a:t>
            </a:r>
          </a:p>
          <a:p>
            <a:pPr lvl="1"/>
            <a:r>
              <a:rPr lang="en-GB" dirty="0"/>
              <a:t>Non-zero axis origins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Chart simplicity and clarity</a:t>
            </a:r>
          </a:p>
          <a:p>
            <a:pPr lvl="1"/>
            <a:r>
              <a:rPr lang="en-GB" dirty="0"/>
              <a:t>No 3D graphics</a:t>
            </a:r>
          </a:p>
          <a:p>
            <a:pPr lvl="1"/>
            <a:r>
              <a:rPr lang="en-GB" dirty="0"/>
              <a:t>Understandable without too many labels</a:t>
            </a:r>
          </a:p>
          <a:p>
            <a:pPr lvl="1"/>
            <a:r>
              <a:rPr lang="en-GB" dirty="0"/>
              <a:t>Doesn’t include too much info</a:t>
            </a:r>
          </a:p>
          <a:p>
            <a:pPr lvl="1"/>
            <a:r>
              <a:rPr lang="en-GB" dirty="0"/>
              <a:t>Doesn’t need explaining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3809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67C2A-28F7-F11A-50DA-C379987CB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Bar Plot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D29801-DEE0-E629-12CD-FA93DDED56A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Most common plot</a:t>
            </a:r>
          </a:p>
          <a:p>
            <a:r>
              <a:rPr lang="en-GB" dirty="0"/>
              <a:t>Can be shown as columns or bars</a:t>
            </a:r>
          </a:p>
          <a:p>
            <a:r>
              <a:rPr lang="en-GB" dirty="0"/>
              <a:t>Categorical data</a:t>
            </a:r>
          </a:p>
          <a:p>
            <a:pPr lvl="1"/>
            <a:r>
              <a:rPr lang="en-GB" dirty="0"/>
              <a:t>No obvious link between bars</a:t>
            </a:r>
          </a:p>
          <a:p>
            <a:pPr lvl="1"/>
            <a:r>
              <a:rPr lang="en-GB" dirty="0"/>
              <a:t>E.g. Manufacturers, discrete sizes, explosive compounds, locations</a:t>
            </a:r>
          </a:p>
          <a:p>
            <a:r>
              <a:rPr lang="en-GB" dirty="0"/>
              <a:t>Use of clusters allows comparisons of data over multiple periods or types</a:t>
            </a:r>
          </a:p>
          <a:p>
            <a:r>
              <a:rPr lang="en-GB" dirty="0"/>
              <a:t>Stacked shows parts of whole</a:t>
            </a:r>
          </a:p>
          <a:p>
            <a:r>
              <a:rPr lang="en-GB" dirty="0"/>
              <a:t>100% stacked all bars are the same height but segmented</a:t>
            </a:r>
          </a:p>
        </p:txBody>
      </p:sp>
      <p:pic>
        <p:nvPicPr>
          <p:cNvPr id="1026" name="Picture 2" descr="Clustered column chart">
            <a:extLst>
              <a:ext uri="{FF2B5EF4-FFF2-40B4-BE49-F238E27FC236}">
                <a16:creationId xmlns:a16="http://schemas.microsoft.com/office/drawing/2014/main" id="{B178AB31-A844-E191-DA02-C52097E90BC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03931" y="1349830"/>
            <a:ext cx="4048125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5864C2-102F-D8AE-3D3F-268C81014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2824" y="4428100"/>
            <a:ext cx="1694017" cy="95809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2CB30A0-F0D7-B1A9-2C90-28C8A26A44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6841" y="4428100"/>
            <a:ext cx="1546634" cy="95809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6FCF929-FC79-2CB1-6A04-FEA3F51C04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3475" y="4428100"/>
            <a:ext cx="1916183" cy="95809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227976A-3431-BE20-1DEB-C955B493AA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3968" y="5646425"/>
            <a:ext cx="1381099" cy="99048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A8D714-FE61-079B-1E5E-B85F0CD9F3B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92911" y="5646425"/>
            <a:ext cx="1089707" cy="95681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3C8DB88-C29E-0152-CB65-B6D942E43D2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52473" y="5646425"/>
            <a:ext cx="1636294" cy="956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54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BCB3373-BBA0-E749-ABAE-952B204A9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Histogram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58D41AF-DF2B-9FDB-0818-D9D654C1EC6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Common plot</a:t>
            </a:r>
          </a:p>
          <a:p>
            <a:r>
              <a:rPr lang="en-GB" dirty="0"/>
              <a:t>Specialised form of column plot</a:t>
            </a:r>
          </a:p>
          <a:p>
            <a:r>
              <a:rPr lang="en-GB" dirty="0"/>
              <a:t>X-axis represents either a category or a variable range (bin)</a:t>
            </a:r>
          </a:p>
          <a:p>
            <a:r>
              <a:rPr lang="en-GB" dirty="0"/>
              <a:t>Y-axis represents frequency</a:t>
            </a:r>
          </a:p>
          <a:p>
            <a:r>
              <a:rPr lang="en-GB" dirty="0"/>
              <a:t>Cumulative version known as a Pareto plot</a:t>
            </a:r>
          </a:p>
          <a:p>
            <a:pPr lvl="1"/>
            <a:r>
              <a:rPr lang="en-GB" dirty="0"/>
              <a:t>Ordered by decreasing frequency with line graph showing sum</a:t>
            </a:r>
          </a:p>
        </p:txBody>
      </p:sp>
      <p:pic>
        <p:nvPicPr>
          <p:cNvPr id="2052" name="Picture 4" descr="Understanding How to Create a Histogram with MS Excel - Excel Zoom">
            <a:extLst>
              <a:ext uri="{FF2B5EF4-FFF2-40B4-BE49-F238E27FC236}">
                <a16:creationId xmlns:a16="http://schemas.microsoft.com/office/drawing/2014/main" id="{94023331-2924-5C13-0F1E-FBB86C1EB63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97601" y="1331294"/>
            <a:ext cx="5968935" cy="367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7679E59-78EA-3550-E942-DB4BE333C7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47765" y="5106755"/>
            <a:ext cx="1234303" cy="11062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C5909D-E7EA-EC81-3A80-4E1DB6FBC5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339670" y="5106756"/>
            <a:ext cx="1234303" cy="11062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EE1C80-33F5-A797-2FBC-38DD725AB33B}"/>
              </a:ext>
            </a:extLst>
          </p:cNvPr>
          <p:cNvSpPr txBox="1"/>
          <p:nvPr/>
        </p:nvSpPr>
        <p:spPr>
          <a:xfrm>
            <a:off x="7947765" y="5945926"/>
            <a:ext cx="1144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40FF"/>
                </a:solidFill>
              </a:rPr>
              <a:t>Histogram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4514F75-8034-336B-9F69-D0BC3CE63025}"/>
              </a:ext>
            </a:extLst>
          </p:cNvPr>
          <p:cNvSpPr txBox="1"/>
          <p:nvPr/>
        </p:nvSpPr>
        <p:spPr>
          <a:xfrm>
            <a:off x="9558410" y="5945926"/>
            <a:ext cx="7968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40FF"/>
                </a:solidFill>
              </a:rPr>
              <a:t>Pareto</a:t>
            </a:r>
          </a:p>
        </p:txBody>
      </p:sp>
    </p:spTree>
    <p:extLst>
      <p:ext uri="{BB962C8B-B14F-4D97-AF65-F5344CB8AC3E}">
        <p14:creationId xmlns:p14="http://schemas.microsoft.com/office/powerpoint/2010/main" val="1967892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CFBF3-E6BD-FDE7-82F7-6DE13A2A3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Box Plot (Box and Whisker Plot)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EC55B-D7A9-68A9-B449-EAEE8894F39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Used for displaying the dispersion of a variable</a:t>
            </a:r>
          </a:p>
          <a:p>
            <a:r>
              <a:rPr lang="en-GB" dirty="0"/>
              <a:t>Generally shows</a:t>
            </a:r>
          </a:p>
          <a:p>
            <a:pPr lvl="1"/>
            <a:r>
              <a:rPr lang="en-GB" dirty="0"/>
              <a:t>10</a:t>
            </a:r>
            <a:r>
              <a:rPr lang="en-GB" baseline="30000" dirty="0"/>
              <a:t>th</a:t>
            </a:r>
            <a:r>
              <a:rPr lang="en-GB" dirty="0"/>
              <a:t>, 25</a:t>
            </a:r>
            <a:r>
              <a:rPr lang="en-GB" baseline="30000" dirty="0"/>
              <a:t>th</a:t>
            </a:r>
            <a:r>
              <a:rPr lang="en-GB" dirty="0"/>
              <a:t>, 50</a:t>
            </a:r>
            <a:r>
              <a:rPr lang="en-GB" baseline="30000" dirty="0"/>
              <a:t>th</a:t>
            </a:r>
            <a:r>
              <a:rPr lang="en-GB" dirty="0"/>
              <a:t>, 75</a:t>
            </a:r>
            <a:r>
              <a:rPr lang="en-GB" baseline="30000" dirty="0"/>
              <a:t>th</a:t>
            </a:r>
            <a:r>
              <a:rPr lang="en-GB" dirty="0"/>
              <a:t>, 90</a:t>
            </a:r>
            <a:r>
              <a:rPr lang="en-GB" baseline="30000" dirty="0"/>
              <a:t>th</a:t>
            </a:r>
            <a:r>
              <a:rPr lang="en-GB" dirty="0"/>
              <a:t> percentiles</a:t>
            </a:r>
          </a:p>
          <a:p>
            <a:pPr lvl="1"/>
            <a:r>
              <a:rPr lang="en-GB" dirty="0"/>
              <a:t>Outliers shown as dots</a:t>
            </a:r>
          </a:p>
          <a:p>
            <a:r>
              <a:rPr lang="en-GB" dirty="0"/>
              <a:t>Good for comparisons</a:t>
            </a:r>
          </a:p>
          <a:p>
            <a:r>
              <a:rPr lang="en-GB" dirty="0"/>
              <a:t>Symmetrical for normal distributions</a:t>
            </a:r>
          </a:p>
          <a:p>
            <a:pPr lvl="1"/>
            <a:r>
              <a:rPr lang="en-GB" dirty="0"/>
              <a:t>Extent of skewness and kurtosis clearly visible in the shape</a:t>
            </a:r>
          </a:p>
          <a:p>
            <a:r>
              <a:rPr lang="en-GB" dirty="0"/>
              <a:t>May not be well understood</a:t>
            </a:r>
          </a:p>
          <a:p>
            <a:endParaRPr lang="en-GB" dirty="0"/>
          </a:p>
        </p:txBody>
      </p:sp>
      <p:pic>
        <p:nvPicPr>
          <p:cNvPr id="11266" name="Picture 2" descr="Sample box and whisker chart">
            <a:extLst>
              <a:ext uri="{FF2B5EF4-FFF2-40B4-BE49-F238E27FC236}">
                <a16:creationId xmlns:a16="http://schemas.microsoft.com/office/drawing/2014/main" id="{0A7F87BF-F8F6-51AE-FAEC-33893384AB5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94755" y="1349830"/>
            <a:ext cx="3880780" cy="3838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A8B0ECB-2002-C5CC-3B84-AFD20D6F60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31249" y="5309388"/>
            <a:ext cx="1607792" cy="11150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6F1363-42BD-6774-1382-43B7C552D1CF}"/>
              </a:ext>
            </a:extLst>
          </p:cNvPr>
          <p:cNvSpPr txBox="1"/>
          <p:nvPr/>
        </p:nvSpPr>
        <p:spPr>
          <a:xfrm>
            <a:off x="8060899" y="6360582"/>
            <a:ext cx="1748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40FF"/>
                </a:solidFill>
              </a:rPr>
              <a:t>Box and Whisker</a:t>
            </a:r>
          </a:p>
        </p:txBody>
      </p:sp>
    </p:spTree>
    <p:extLst>
      <p:ext uri="{BB962C8B-B14F-4D97-AF65-F5344CB8AC3E}">
        <p14:creationId xmlns:p14="http://schemas.microsoft.com/office/powerpoint/2010/main" val="352925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B5653-0C51-49D7-5D76-4582DCAC3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Pie Chart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5E644-1DB4-D5F2-FCDC-E45188DB3FE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Common but problematic</a:t>
            </a:r>
          </a:p>
          <a:p>
            <a:r>
              <a:rPr lang="en-GB" dirty="0"/>
              <a:t>Usable for small numbers of slices of clearly different sizes</a:t>
            </a:r>
          </a:p>
          <a:p>
            <a:r>
              <a:rPr lang="en-GB" dirty="0"/>
              <a:t>Humans are not good at comparing angles</a:t>
            </a:r>
          </a:p>
          <a:p>
            <a:r>
              <a:rPr lang="en-GB" dirty="0"/>
              <a:t>Too many colours</a:t>
            </a:r>
          </a:p>
          <a:p>
            <a:r>
              <a:rPr lang="en-GB" dirty="0"/>
              <a:t>Too many labels</a:t>
            </a:r>
          </a:p>
          <a:p>
            <a:endParaRPr lang="en-GB" dirty="0"/>
          </a:p>
          <a:p>
            <a:r>
              <a:rPr lang="en-GB" dirty="0"/>
              <a:t>Popular with management because they’re familiar</a:t>
            </a:r>
          </a:p>
        </p:txBody>
      </p:sp>
      <p:pic>
        <p:nvPicPr>
          <p:cNvPr id="3074" name="Picture 2" descr="Pie chart">
            <a:extLst>
              <a:ext uri="{FF2B5EF4-FFF2-40B4-BE49-F238E27FC236}">
                <a16:creationId xmlns:a16="http://schemas.microsoft.com/office/drawing/2014/main" id="{AC86E71C-8F83-B5D3-CEAE-F028854A80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22448" y="1229023"/>
            <a:ext cx="5259952" cy="3155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272016E-EBA6-0BE1-37F3-A6DAAE7DA0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3648" y="5006786"/>
            <a:ext cx="1036054" cy="10072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C723A3F-AF7D-7D60-0652-96AA7F34D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7654" y="5006786"/>
            <a:ext cx="1255442" cy="100727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BDE85D3-14F2-E036-178C-4A4319084B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43058" y="5006786"/>
            <a:ext cx="1223119" cy="1007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3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C0941-DD61-7FF5-BB20-B80B68FAE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Doughnut Chart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D9063-F9F4-E392-E1CC-9AAD0B51D4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Allows for comparisons of multiple pie charts</a:t>
            </a:r>
          </a:p>
          <a:p>
            <a:r>
              <a:rPr lang="en-GB" dirty="0"/>
              <a:t>Has all of the problems of the pie chart</a:t>
            </a:r>
          </a:p>
          <a:p>
            <a:pPr lvl="1"/>
            <a:r>
              <a:rPr lang="en-GB" dirty="0"/>
              <a:t>Worse, as there are no visible angles, just curved lengths</a:t>
            </a:r>
          </a:p>
          <a:p>
            <a:endParaRPr lang="en-GB" dirty="0"/>
          </a:p>
          <a:p>
            <a:r>
              <a:rPr lang="en-GB" dirty="0"/>
              <a:t>Less likely to be known and loved by managers</a:t>
            </a:r>
          </a:p>
          <a:p>
            <a:endParaRPr lang="en-GB" dirty="0"/>
          </a:p>
        </p:txBody>
      </p:sp>
      <p:pic>
        <p:nvPicPr>
          <p:cNvPr id="4098" name="Picture 2" descr="Doughnut chart">
            <a:extLst>
              <a:ext uri="{FF2B5EF4-FFF2-40B4-BE49-F238E27FC236}">
                <a16:creationId xmlns:a16="http://schemas.microsoft.com/office/drawing/2014/main" id="{8447B756-3E1A-1B85-8367-2BBFA565A67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1835" y="1349830"/>
            <a:ext cx="5470565" cy="3320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63A3464-362A-C322-CE7B-FF82AE9EEE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13" y="5051794"/>
            <a:ext cx="1324113" cy="1116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415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4E790-A9B4-41CD-5B29-568ACCA92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Tree Map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2D348-18D5-409A-B0D8-067A8F6F55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Alternative to pie/doughnut chart</a:t>
            </a:r>
          </a:p>
          <a:p>
            <a:r>
              <a:rPr lang="en-GB" dirty="0"/>
              <a:t>Area represents percentage of whole</a:t>
            </a:r>
          </a:p>
          <a:p>
            <a:r>
              <a:rPr lang="en-GB" dirty="0"/>
              <a:t>Good for hierarchies as well as direct comparisons</a:t>
            </a:r>
          </a:p>
          <a:p>
            <a:pPr lvl="1"/>
            <a:r>
              <a:rPr lang="en-GB" dirty="0"/>
              <a:t>E.g. stock of different ammunitions from different manufacturers</a:t>
            </a:r>
          </a:p>
          <a:p>
            <a:endParaRPr lang="en-GB" dirty="0"/>
          </a:p>
          <a:p>
            <a:r>
              <a:rPr lang="en-GB" dirty="0"/>
              <a:t>Rarer than pie/doughnut but preferred as rectangles are easier to size</a:t>
            </a:r>
          </a:p>
        </p:txBody>
      </p:sp>
      <p:pic>
        <p:nvPicPr>
          <p:cNvPr id="9218" name="Picture 2" descr="Example of a Treemap Chart in Office 2016 for Windows">
            <a:extLst>
              <a:ext uri="{FF2B5EF4-FFF2-40B4-BE49-F238E27FC236}">
                <a16:creationId xmlns:a16="http://schemas.microsoft.com/office/drawing/2014/main" id="{212C2426-EFF0-FF17-1417-2189A2FB3ED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99267" y="1349830"/>
            <a:ext cx="4201922" cy="384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F042A2-49E8-0F4E-F973-FDF778F0EB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467124" y="5314666"/>
            <a:ext cx="1439200" cy="12097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1E76183-A0E0-E142-EF83-BB33932B5387}"/>
              </a:ext>
            </a:extLst>
          </p:cNvPr>
          <p:cNvSpPr txBox="1"/>
          <p:nvPr/>
        </p:nvSpPr>
        <p:spPr>
          <a:xfrm>
            <a:off x="8683061" y="6275845"/>
            <a:ext cx="10073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solidFill>
                  <a:srgbClr val="FF40FF"/>
                </a:solidFill>
              </a:rPr>
              <a:t>Treemap</a:t>
            </a:r>
            <a:endParaRPr lang="en-US" dirty="0">
              <a:solidFill>
                <a:srgbClr val="FF4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67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41313-988C-1A3C-67E8-E48A2CF6E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Line Chart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A557E-6B7D-25AB-FACE-465EABCED04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Common chart</a:t>
            </a:r>
          </a:p>
          <a:p>
            <a:r>
              <a:rPr lang="en-GB" dirty="0"/>
              <a:t>Continuous data, e.g. time, distance, volume</a:t>
            </a:r>
          </a:p>
          <a:p>
            <a:pPr lvl="1"/>
            <a:r>
              <a:rPr lang="en-GB" dirty="0"/>
              <a:t>Clear link between points on the x-axis</a:t>
            </a:r>
          </a:p>
          <a:p>
            <a:r>
              <a:rPr lang="en-GB" dirty="0"/>
              <a:t>Can be stacked but not recommended</a:t>
            </a:r>
          </a:p>
          <a:p>
            <a:pPr lvl="1"/>
            <a:r>
              <a:rPr lang="en-GB" dirty="0"/>
              <a:t>Difficult to tell if stacked or separate data series</a:t>
            </a:r>
          </a:p>
          <a:p>
            <a:r>
              <a:rPr lang="en-GB" dirty="0"/>
              <a:t>Good for time series</a:t>
            </a:r>
          </a:p>
          <a:p>
            <a:pPr lvl="1"/>
            <a:r>
              <a:rPr lang="en-GB" dirty="0"/>
              <a:t>Also comparisons of time series</a:t>
            </a:r>
          </a:p>
        </p:txBody>
      </p:sp>
      <p:pic>
        <p:nvPicPr>
          <p:cNvPr id="2050" name="Picture 2" descr="Line with markers chart">
            <a:extLst>
              <a:ext uri="{FF2B5EF4-FFF2-40B4-BE49-F238E27FC236}">
                <a16:creationId xmlns:a16="http://schemas.microsoft.com/office/drawing/2014/main" id="{F722A250-32F4-4F72-B848-0277917898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964472" y="1349830"/>
            <a:ext cx="4813192" cy="2887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4EC028-AA23-5D21-4EB0-D5A176BF87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9015" y="4634516"/>
            <a:ext cx="1218473" cy="105891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921DD4-D892-4753-2716-C02A7A9160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7487" y="4634515"/>
            <a:ext cx="1323639" cy="10589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534ED83-EAA7-3551-4CCA-31C3F91B80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64950" y="4634515"/>
            <a:ext cx="1780197" cy="1058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58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30993-B1B7-8742-1C84-C09670E2D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Area Chart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8BE1A-EA50-89D2-31D2-DAA005E0CD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Used to either:</a:t>
            </a:r>
          </a:p>
          <a:p>
            <a:pPr lvl="1"/>
            <a:r>
              <a:rPr lang="en-GB" dirty="0"/>
              <a:t>Compare two line graphs</a:t>
            </a:r>
          </a:p>
          <a:p>
            <a:pPr lvl="1"/>
            <a:r>
              <a:rPr lang="en-GB" dirty="0"/>
              <a:t>Show the composition of a total</a:t>
            </a:r>
          </a:p>
          <a:p>
            <a:r>
              <a:rPr lang="en-GB" dirty="0"/>
              <a:t>May use values or percentages</a:t>
            </a:r>
          </a:p>
          <a:p>
            <a:r>
              <a:rPr lang="en-GB" dirty="0"/>
              <a:t>Best used to show composition</a:t>
            </a:r>
          </a:p>
          <a:p>
            <a:r>
              <a:rPr lang="en-GB" dirty="0"/>
              <a:t>As with line graphs, use for continuous data</a:t>
            </a:r>
          </a:p>
        </p:txBody>
      </p:sp>
      <p:pic>
        <p:nvPicPr>
          <p:cNvPr id="5122" name="Picture 2" descr="Area chart">
            <a:extLst>
              <a:ext uri="{FF2B5EF4-FFF2-40B4-BE49-F238E27FC236}">
                <a16:creationId xmlns:a16="http://schemas.microsoft.com/office/drawing/2014/main" id="{37340123-6189-4FAA-A710-652D8E3FC91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65104" y="1332269"/>
            <a:ext cx="5240327" cy="3144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D691383-EA60-4E87-8B22-320F156CF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1687" y="4858888"/>
            <a:ext cx="1182131" cy="10474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124DBA-D38A-6F7D-1C58-4F3A606B51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3818" y="4858887"/>
            <a:ext cx="1340130" cy="104745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A750BDB-0DD5-2125-B8F6-19A9F4EBCF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18404" y="4858887"/>
            <a:ext cx="1915350" cy="1047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451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F2004-C3B2-59FD-24A5-ED34337D6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Scatter Plot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8B107-9C0F-FC5D-08E9-D905535B289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Two variables</a:t>
            </a:r>
          </a:p>
          <a:p>
            <a:r>
              <a:rPr lang="en-GB" dirty="0"/>
              <a:t>Used for exploring relationships and correlations</a:t>
            </a:r>
          </a:p>
          <a:p>
            <a:r>
              <a:rPr lang="en-GB" dirty="0"/>
              <a:t>X- and Y-axes normally continuous data</a:t>
            </a:r>
          </a:p>
          <a:p>
            <a:r>
              <a:rPr lang="en-GB" dirty="0"/>
              <a:t>Can be used to fit curves for interpolation/extrapolation/ regression</a:t>
            </a:r>
          </a:p>
          <a:p>
            <a:endParaRPr lang="en-GB" dirty="0"/>
          </a:p>
          <a:p>
            <a:r>
              <a:rPr lang="en-GB" dirty="0"/>
              <a:t>Also useful for plotting change of location over time</a:t>
            </a:r>
          </a:p>
          <a:p>
            <a:endParaRPr lang="en-GB" dirty="0"/>
          </a:p>
        </p:txBody>
      </p:sp>
      <p:pic>
        <p:nvPicPr>
          <p:cNvPr id="6146" name="Picture 2" descr="Scatter chart">
            <a:extLst>
              <a:ext uri="{FF2B5EF4-FFF2-40B4-BE49-F238E27FC236}">
                <a16:creationId xmlns:a16="http://schemas.microsoft.com/office/drawing/2014/main" id="{576FA573-1FFF-DCE7-009B-710F41C49D9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97602" y="1229023"/>
            <a:ext cx="5449093" cy="3269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804944C-FA22-45DD-2570-090DE357EE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6436" y="4796376"/>
            <a:ext cx="900740" cy="9879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B81002-A360-AEE5-3727-18E45ECE99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9388" y="4796376"/>
            <a:ext cx="1806398" cy="12536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1B690D9-6126-2541-6C0E-D39A544E39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5786" y="4796376"/>
            <a:ext cx="1334579" cy="1253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294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125EA-B8D0-715F-49DA-7EA37AF99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Bubble Chart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3EFE6-76FA-9E7B-17B6-AE4E20760E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349830"/>
            <a:ext cx="5384800" cy="5186894"/>
          </a:xfrm>
        </p:spPr>
        <p:txBody>
          <a:bodyPr>
            <a:normAutofit/>
          </a:bodyPr>
          <a:lstStyle/>
          <a:p>
            <a:r>
              <a:rPr lang="en-GB" dirty="0"/>
              <a:t>Three variables</a:t>
            </a:r>
          </a:p>
          <a:p>
            <a:r>
              <a:rPr lang="en-GB" dirty="0"/>
              <a:t>Like a scatterplot but vary the size of the mark based upon a third variable</a:t>
            </a:r>
          </a:p>
          <a:p>
            <a:pPr lvl="1"/>
            <a:r>
              <a:rPr lang="en-GB" dirty="0"/>
              <a:t>Doesn’t have to be a circle!</a:t>
            </a:r>
          </a:p>
          <a:p>
            <a:r>
              <a:rPr lang="en-GB" dirty="0"/>
              <a:t>Good for comparisons</a:t>
            </a:r>
          </a:p>
          <a:p>
            <a:r>
              <a:rPr lang="en-GB" dirty="0"/>
              <a:t>Problems:</a:t>
            </a:r>
          </a:p>
          <a:p>
            <a:pPr lvl="1"/>
            <a:r>
              <a:rPr lang="en-GB" dirty="0"/>
              <a:t>Only works for small numbers of data points</a:t>
            </a:r>
          </a:p>
          <a:p>
            <a:pPr lvl="1"/>
            <a:r>
              <a:rPr lang="en-GB" dirty="0"/>
              <a:t>Large circles may obscure small circles</a:t>
            </a:r>
          </a:p>
          <a:p>
            <a:r>
              <a:rPr lang="en-GB" dirty="0"/>
              <a:t>Not well known</a:t>
            </a:r>
          </a:p>
        </p:txBody>
      </p:sp>
      <p:pic>
        <p:nvPicPr>
          <p:cNvPr id="7170" name="Picture 2" descr="Bubble chart">
            <a:extLst>
              <a:ext uri="{FF2B5EF4-FFF2-40B4-BE49-F238E27FC236}">
                <a16:creationId xmlns:a16="http://schemas.microsoft.com/office/drawing/2014/main" id="{17AF96CC-8F1E-20C1-E7F6-E5493EE805B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25580" y="1382373"/>
            <a:ext cx="5384800" cy="323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9346BE5-7766-E9D5-FBE3-9B68ADF1A3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9664" y="4861756"/>
            <a:ext cx="1013475" cy="1176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331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3D9E0-C382-F296-E69E-0005A370B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Radar Plot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5FCA3-F2B9-0D8F-F539-65135A37A84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&gt;3 variables</a:t>
            </a:r>
          </a:p>
          <a:p>
            <a:r>
              <a:rPr lang="en-GB" dirty="0"/>
              <a:t>Good for comparing a set of variables for different objects</a:t>
            </a:r>
          </a:p>
          <a:p>
            <a:r>
              <a:rPr lang="en-GB" dirty="0"/>
              <a:t>Can look crowded</a:t>
            </a:r>
          </a:p>
          <a:p>
            <a:pPr lvl="1"/>
            <a:r>
              <a:rPr lang="en-GB" dirty="0"/>
              <a:t>Limit to 2-3 objects</a:t>
            </a:r>
          </a:p>
          <a:p>
            <a:r>
              <a:rPr lang="en-GB" dirty="0"/>
              <a:t>Not well known but familiarity is improving</a:t>
            </a:r>
          </a:p>
        </p:txBody>
      </p:sp>
      <p:pic>
        <p:nvPicPr>
          <p:cNvPr id="8194" name="Picture 2" descr="undefined">
            <a:extLst>
              <a:ext uri="{FF2B5EF4-FFF2-40B4-BE49-F238E27FC236}">
                <a16:creationId xmlns:a16="http://schemas.microsoft.com/office/drawing/2014/main" id="{3CDE389A-1EFC-C57C-C76A-E12F712741B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97602" y="1343025"/>
            <a:ext cx="5334000" cy="417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D32E60-36B7-35FE-1813-6823A89525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8144" y="5641072"/>
            <a:ext cx="885296" cy="10117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266929D-FA71-B56C-79DE-583EA5ADE67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58911" y="5638408"/>
            <a:ext cx="1296773" cy="1011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80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8EB2E-C3F3-0750-2BFB-B5E5C9E77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Combo Plot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5460-E082-00E1-9E87-CCA7AB27258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Combines bar/column chart and line graph</a:t>
            </a:r>
          </a:p>
          <a:p>
            <a:r>
              <a:rPr lang="en-GB" dirty="0"/>
              <a:t>May use a common y-axis or may show different y-axes on the right and left sides</a:t>
            </a:r>
          </a:p>
          <a:p>
            <a:endParaRPr lang="en-GB" dirty="0"/>
          </a:p>
          <a:p>
            <a:r>
              <a:rPr lang="en-GB" dirty="0"/>
              <a:t>Use with caution; it’s very easy to confuse the axes or fail to be able to read them easily</a:t>
            </a:r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B82C9DB1-2AF0-3F2B-F7ED-890B882D20C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97602" y="1349830"/>
            <a:ext cx="5718777" cy="347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99E39B9-A41E-3B80-51DE-1266A558DD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9067" y="4967671"/>
            <a:ext cx="1589105" cy="11918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1E3663-4DCE-B4DA-913A-6312B37054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8171" y="4967671"/>
            <a:ext cx="1883857" cy="119182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D69468E-36C9-F1C7-B984-CFCE6032F5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72028" y="4972942"/>
            <a:ext cx="2808768" cy="94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54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3A06D-9115-0505-9FB1-E60C4789D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Labelling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76A4E-0D84-014D-54AB-50B0615A2D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Labels are essential</a:t>
            </a:r>
          </a:p>
          <a:p>
            <a:r>
              <a:rPr lang="en-GB" dirty="0"/>
              <a:t>Minimum required labelling:</a:t>
            </a:r>
          </a:p>
          <a:p>
            <a:pPr lvl="1"/>
            <a:r>
              <a:rPr lang="en-GB" dirty="0"/>
              <a:t>Title</a:t>
            </a:r>
          </a:p>
          <a:p>
            <a:pPr lvl="1"/>
            <a:r>
              <a:rPr lang="en-GB" dirty="0"/>
              <a:t>Axis variable names and numbers/categories</a:t>
            </a:r>
          </a:p>
          <a:p>
            <a:pPr lvl="1"/>
            <a:r>
              <a:rPr lang="en-GB" dirty="0"/>
              <a:t>Data series (via legend)</a:t>
            </a:r>
          </a:p>
          <a:p>
            <a:r>
              <a:rPr lang="en-GB" dirty="0"/>
              <a:t>Pie/doughnut charts should give the percentages on the wedges</a:t>
            </a:r>
          </a:p>
          <a:p>
            <a:r>
              <a:rPr lang="en-GB" dirty="0"/>
              <a:t>Bubble charts should have a scale for bubble size</a:t>
            </a:r>
          </a:p>
          <a:p>
            <a:endParaRPr lang="en-GB" dirty="0"/>
          </a:p>
          <a:p>
            <a:r>
              <a:rPr lang="en-GB" dirty="0"/>
              <a:t>Make sure that all text is readable (minimum of 8pt, 10-12pt is better)</a:t>
            </a:r>
          </a:p>
        </p:txBody>
      </p:sp>
    </p:spTree>
    <p:extLst>
      <p:ext uri="{BB962C8B-B14F-4D97-AF65-F5344CB8AC3E}">
        <p14:creationId xmlns:p14="http://schemas.microsoft.com/office/powerpoint/2010/main" val="222497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0310E-02CF-6AC5-5E94-723FF0625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Colour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BB96A-CD63-C3CB-FC77-02780D27A9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Use colour to:</a:t>
            </a:r>
          </a:p>
          <a:p>
            <a:pPr lvl="1"/>
            <a:r>
              <a:rPr lang="en-GB" dirty="0"/>
              <a:t>Highlight important data points or trends</a:t>
            </a:r>
          </a:p>
          <a:p>
            <a:pPr lvl="1"/>
            <a:r>
              <a:rPr lang="en-GB" dirty="0"/>
              <a:t>Differentiate between categories, groups, and series </a:t>
            </a:r>
          </a:p>
          <a:p>
            <a:pPr lvl="1"/>
            <a:r>
              <a:rPr lang="en-GB" dirty="0"/>
              <a:t>Show changes in value by changing colour intensity (low=light, high=dark)</a:t>
            </a:r>
          </a:p>
          <a:p>
            <a:r>
              <a:rPr lang="en-GB" dirty="0"/>
              <a:t>Good practice</a:t>
            </a:r>
          </a:p>
          <a:p>
            <a:pPr lvl="1"/>
            <a:r>
              <a:rPr lang="en-GB" dirty="0"/>
              <a:t>Limit the palette to 3-5 colours where possible</a:t>
            </a:r>
          </a:p>
          <a:p>
            <a:pPr lvl="1"/>
            <a:r>
              <a:rPr lang="en-GB" dirty="0"/>
              <a:t>Be consistent – use the same colour for the same purpose</a:t>
            </a:r>
          </a:p>
          <a:p>
            <a:pPr lvl="1"/>
            <a:r>
              <a:rPr lang="en-GB" dirty="0"/>
              <a:t>Ensure high contrast between colours</a:t>
            </a:r>
          </a:p>
          <a:p>
            <a:pPr lvl="1"/>
            <a:r>
              <a:rPr lang="en-GB" dirty="0"/>
              <a:t>Don’t rely on colour alone to differentiate between series</a:t>
            </a:r>
          </a:p>
          <a:p>
            <a:pPr lvl="1"/>
            <a:r>
              <a:rPr lang="en-GB" dirty="0"/>
              <a:t>Only use colour where it adds value to the presentation</a:t>
            </a:r>
          </a:p>
          <a:p>
            <a:pPr lvl="1"/>
            <a:endParaRPr lang="en-GB" dirty="0"/>
          </a:p>
          <a:p>
            <a:r>
              <a:rPr lang="en-GB" dirty="0"/>
              <a:t>8% of men and 0.5% of women have colour deficiencies in their vision</a:t>
            </a:r>
          </a:p>
        </p:txBody>
      </p:sp>
    </p:spTree>
    <p:extLst>
      <p:ext uri="{BB962C8B-B14F-4D97-AF65-F5344CB8AC3E}">
        <p14:creationId xmlns:p14="http://schemas.microsoft.com/office/powerpoint/2010/main" val="1776580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793AEC-909F-57CE-8794-0B16B7DC2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6F107-6195-FA3F-4C66-98A70AA5A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 –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2EB28-CACB-B9E4-419A-E1CCD4A542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Any time you want to present data you need to ask 3 questions: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Who is the audience?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What is the message?</a:t>
            </a:r>
          </a:p>
          <a:p>
            <a:pPr marL="916686" lvl="1" indent="-514350">
              <a:buFont typeface="+mj-lt"/>
              <a:buAutoNum type="arabicPeriod"/>
            </a:pPr>
            <a:r>
              <a:rPr lang="en-GB" dirty="0"/>
              <a:t>What is the best way to present this data?</a:t>
            </a:r>
          </a:p>
          <a:p>
            <a:endParaRPr lang="en-GB" dirty="0"/>
          </a:p>
          <a:p>
            <a:r>
              <a:rPr lang="en-GB" dirty="0"/>
              <a:t>Choose your visualisation type based upon its suitability to get the message across if at all possible</a:t>
            </a:r>
          </a:p>
          <a:p>
            <a:pPr lvl="1"/>
            <a:r>
              <a:rPr lang="en-GB" dirty="0"/>
              <a:t>Be aware that some managers have a very limited experience of types</a:t>
            </a:r>
          </a:p>
          <a:p>
            <a:endParaRPr lang="en-GB" dirty="0"/>
          </a:p>
          <a:p>
            <a:r>
              <a:rPr lang="en-GB" dirty="0"/>
              <a:t>Use labels and colours to make the message obvious</a:t>
            </a:r>
          </a:p>
        </p:txBody>
      </p:sp>
    </p:spTree>
    <p:extLst>
      <p:ext uri="{BB962C8B-B14F-4D97-AF65-F5344CB8AC3E}">
        <p14:creationId xmlns:p14="http://schemas.microsoft.com/office/powerpoint/2010/main" val="236974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8E7A2-5D8E-E091-A2E0-B40F56E6F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 – Common Chart Types &amp; When To Use Them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4E8C61C-1D10-A622-8E58-910AA5372C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1087192"/>
              </p:ext>
            </p:extLst>
          </p:nvPr>
        </p:nvGraphicFramePr>
        <p:xfrm>
          <a:off x="609600" y="1384300"/>
          <a:ext cx="10972797" cy="491695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8112">
                  <a:extLst>
                    <a:ext uri="{9D8B030D-6E8A-4147-A177-3AD203B41FA5}">
                      <a16:colId xmlns:a16="http://schemas.microsoft.com/office/drawing/2014/main" val="992829227"/>
                    </a:ext>
                  </a:extLst>
                </a:gridCol>
                <a:gridCol w="4376928">
                  <a:extLst>
                    <a:ext uri="{9D8B030D-6E8A-4147-A177-3AD203B41FA5}">
                      <a16:colId xmlns:a16="http://schemas.microsoft.com/office/drawing/2014/main" val="912480088"/>
                    </a:ext>
                  </a:extLst>
                </a:gridCol>
                <a:gridCol w="4937757">
                  <a:extLst>
                    <a:ext uri="{9D8B030D-6E8A-4147-A177-3AD203B41FA5}">
                      <a16:colId xmlns:a16="http://schemas.microsoft.com/office/drawing/2014/main" val="10150132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CHART TYPE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BEST FOR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USE CASE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0954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Bar/Column Chart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Comparing quantities across categories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Comparing purchases across suppliers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84031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Stacked Bar Chart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Showing part-to-whole relationships across categories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Decomposing time of flight components for different projectiles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49294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Histogram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Showing a frequency distribution of continuous data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Distribution of debris from </a:t>
                      </a:r>
                      <a:r>
                        <a:rPr lang="en-US" sz="2000" dirty="0" err="1"/>
                        <a:t>centre</a:t>
                      </a:r>
                      <a:r>
                        <a:rPr lang="en-US" sz="2000" dirty="0"/>
                        <a:t> of blast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85419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Box Plot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Displaying data distribution and identifying outliers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Comparing the spread and median muzzle velocity of rounds to assess consistency in production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18867528"/>
                  </a:ext>
                </a:extLst>
              </a:tr>
              <a:tr h="737108">
                <a:tc>
                  <a:txBody>
                    <a:bodyPr/>
                    <a:lstStyle/>
                    <a:p>
                      <a:r>
                        <a:rPr lang="en-GB" sz="2000" dirty="0"/>
                        <a:t>Pie/Doughnut Chart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Showing proportions of a whole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Displaying market share percentages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78365030"/>
                  </a:ext>
                </a:extLst>
              </a:tr>
              <a:tr h="674651">
                <a:tc>
                  <a:txBody>
                    <a:bodyPr/>
                    <a:lstStyle/>
                    <a:p>
                      <a:r>
                        <a:rPr lang="en-US" dirty="0"/>
                        <a:t>Tree Map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Viewing hierarchical data with multiple subcategories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Displaying ammunition stocks by type and manufacturer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114497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9399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90EE6-9486-1909-484A-71BCB06AD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BE662-EB47-41B2-74C0-4ECD88F89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 - Common Chart Types &amp; When To Use Them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36B891D-A9EE-70FB-DA85-6431884937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3075807"/>
              </p:ext>
            </p:extLst>
          </p:nvPr>
        </p:nvGraphicFramePr>
        <p:xfrm>
          <a:off x="609600" y="1384300"/>
          <a:ext cx="10972797" cy="49001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87424">
                  <a:extLst>
                    <a:ext uri="{9D8B030D-6E8A-4147-A177-3AD203B41FA5}">
                      <a16:colId xmlns:a16="http://schemas.microsoft.com/office/drawing/2014/main" val="992829227"/>
                    </a:ext>
                  </a:extLst>
                </a:gridCol>
                <a:gridCol w="4547616">
                  <a:extLst>
                    <a:ext uri="{9D8B030D-6E8A-4147-A177-3AD203B41FA5}">
                      <a16:colId xmlns:a16="http://schemas.microsoft.com/office/drawing/2014/main" val="912480088"/>
                    </a:ext>
                  </a:extLst>
                </a:gridCol>
                <a:gridCol w="4937757">
                  <a:extLst>
                    <a:ext uri="{9D8B030D-6E8A-4147-A177-3AD203B41FA5}">
                      <a16:colId xmlns:a16="http://schemas.microsoft.com/office/drawing/2014/main" val="10150132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CHART TYPE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BEST FOR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CASE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0954487"/>
                  </a:ext>
                </a:extLst>
              </a:tr>
              <a:tr h="678455">
                <a:tc>
                  <a:txBody>
                    <a:bodyPr/>
                    <a:lstStyle/>
                    <a:p>
                      <a:r>
                        <a:rPr lang="en-GB" sz="2000" dirty="0"/>
                        <a:t>Line Chart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Showing trends over time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Recording production volumes over a lifetime of an armament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84031354"/>
                  </a:ext>
                </a:extLst>
              </a:tr>
              <a:tr h="664972">
                <a:tc>
                  <a:txBody>
                    <a:bodyPr/>
                    <a:lstStyle/>
                    <a:p>
                      <a:r>
                        <a:rPr lang="en-GB" sz="2000" dirty="0"/>
                        <a:t>Area Chart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Showing cumulative trends over time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Cumulative depth of penetration over several rounds fired from different barrel lengths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85419310"/>
                  </a:ext>
                </a:extLst>
              </a:tr>
              <a:tr h="719328">
                <a:tc>
                  <a:txBody>
                    <a:bodyPr/>
                    <a:lstStyle/>
                    <a:p>
                      <a:r>
                        <a:rPr lang="en-GB" sz="2000" dirty="0"/>
                        <a:t>Scatter Plot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Examining relationships and correlations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Developing charge to crater size relationship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8905011"/>
                  </a:ext>
                </a:extLst>
              </a:tr>
              <a:tr h="719328">
                <a:tc>
                  <a:txBody>
                    <a:bodyPr/>
                    <a:lstStyle/>
                    <a:p>
                      <a:r>
                        <a:rPr lang="en-GB" sz="2000" dirty="0"/>
                        <a:t>Bubble Chart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Comparing three variables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Comparing drag co-efficient, velocity and effective range for different ammunition types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46068585"/>
                  </a:ext>
                </a:extLst>
              </a:tr>
              <a:tr h="695960">
                <a:tc>
                  <a:txBody>
                    <a:bodyPr/>
                    <a:lstStyle/>
                    <a:p>
                      <a:r>
                        <a:rPr lang="en-GB" sz="2000" dirty="0"/>
                        <a:t>Radar Plot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Comparing profiles across multiple metrics</a:t>
                      </a:r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Assessing weapon system performance under different conditions</a:t>
                      </a:r>
                      <a:endParaRPr lang="en-GB" sz="20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11449727"/>
                  </a:ext>
                </a:extLst>
              </a:tr>
              <a:tr h="695960">
                <a:tc>
                  <a:txBody>
                    <a:bodyPr/>
                    <a:lstStyle/>
                    <a:p>
                      <a:r>
                        <a:rPr lang="en-GB" sz="2000" dirty="0"/>
                        <a:t>Combo Chart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Combining bar/column and line graph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Showing stock (bars) v. Cost per unit (line)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498870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2972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JW PPT Template 2024" id="{1EADE7A7-2F82-49EF-8AC6-A0E510D37CD5}" vid="{4762C4DC-76C9-4550-B1E4-90D0A69E3E13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4321</TotalTime>
  <Words>1188</Words>
  <Application>Microsoft Office PowerPoint</Application>
  <PresentationFormat>Widescreen</PresentationFormat>
  <Paragraphs>231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Calibri</vt:lpstr>
      <vt:lpstr>Georgia</vt:lpstr>
      <vt:lpstr>Wingdings 2</vt:lpstr>
      <vt:lpstr>Training presentation</vt:lpstr>
      <vt:lpstr>Presenting Your Data</vt:lpstr>
      <vt:lpstr>Data Presentation Process</vt:lpstr>
      <vt:lpstr>Considerations For Choosing A Visualisation Type</vt:lpstr>
      <vt:lpstr>Considerations For Choosing A Visualisation Type</vt:lpstr>
      <vt:lpstr>Bar Plot</vt:lpstr>
      <vt:lpstr>Histogram</vt:lpstr>
      <vt:lpstr>Box Plot (Box and Whisker Plot)</vt:lpstr>
      <vt:lpstr>Pie Chart</vt:lpstr>
      <vt:lpstr>Doughnut Chart</vt:lpstr>
      <vt:lpstr>Tree Map</vt:lpstr>
      <vt:lpstr>Line Chart</vt:lpstr>
      <vt:lpstr>Area Chart</vt:lpstr>
      <vt:lpstr>Scatter Plot</vt:lpstr>
      <vt:lpstr>Bubble Chart</vt:lpstr>
      <vt:lpstr>Radar Plot</vt:lpstr>
      <vt:lpstr>Combo Plot</vt:lpstr>
      <vt:lpstr>Labelling</vt:lpstr>
      <vt:lpstr>Colour</vt:lpstr>
      <vt:lpstr>Summary – Process</vt:lpstr>
      <vt:lpstr>Summary – Common Chart Types &amp; When To Use Them</vt:lpstr>
      <vt:lpstr>Summary - Common Chart Types &amp; When To Use Them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Nik Whitehead</dc:creator>
  <cp:lastModifiedBy>Nik Whitehead</cp:lastModifiedBy>
  <cp:revision>31</cp:revision>
  <dcterms:created xsi:type="dcterms:W3CDTF">2024-10-03T11:16:56Z</dcterms:created>
  <dcterms:modified xsi:type="dcterms:W3CDTF">2025-11-13T12:01:54Z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