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George Stoican (2506764)" userId="564bc633-b949-4b74-a119-457b2e185480" providerId="ADAL" clId="{0933AA29-34F0-44D5-948F-A0EC415FDB0C}"/>
    <pc:docChg chg="undo custSel modSld">
      <pc:chgData name="Simon George Stoican (2506764)" userId="564bc633-b949-4b74-a119-457b2e185480" providerId="ADAL" clId="{0933AA29-34F0-44D5-948F-A0EC415FDB0C}" dt="2026-10-05T17:01:33.966" v="390" actId="20577"/>
      <pc:docMkLst>
        <pc:docMk/>
      </pc:docMkLst>
      <pc:sldChg chg="addSp modSp mod">
        <pc:chgData name="Simon George Stoican (2506764)" userId="564bc633-b949-4b74-a119-457b2e185480" providerId="ADAL" clId="{0933AA29-34F0-44D5-948F-A0EC415FDB0C}" dt="2026-10-05T17:00:01.402" v="382" actId="20577"/>
        <pc:sldMkLst>
          <pc:docMk/>
          <pc:sldMk cId="3221339984" sldId="257"/>
        </pc:sldMkLst>
        <pc:spChg chg="add mod">
          <ac:chgData name="Simon George Stoican (2506764)" userId="564bc633-b949-4b74-a119-457b2e185480" providerId="ADAL" clId="{0933AA29-34F0-44D5-948F-A0EC415FDB0C}" dt="2026-10-05T17:00:01.402" v="382" actId="20577"/>
          <ac:spMkLst>
            <pc:docMk/>
            <pc:sldMk cId="3221339984" sldId="257"/>
            <ac:spMk id="4" creationId="{7ADC1DAF-7DA8-7C66-6F53-CC1117FD2F03}"/>
          </ac:spMkLst>
        </pc:spChg>
        <pc:spChg chg="mod">
          <ac:chgData name="Simon George Stoican (2506764)" userId="564bc633-b949-4b74-a119-457b2e185480" providerId="ADAL" clId="{0933AA29-34F0-44D5-948F-A0EC415FDB0C}" dt="2026-10-05T16:37:25.910" v="132" actId="20577"/>
          <ac:spMkLst>
            <pc:docMk/>
            <pc:sldMk cId="3221339984" sldId="257"/>
            <ac:spMk id="5" creationId="{25D4A658-28ED-1FFA-2350-3D58C11D8EDA}"/>
          </ac:spMkLst>
        </pc:spChg>
        <pc:picChg chg="mod">
          <ac:chgData name="Simon George Stoican (2506764)" userId="564bc633-b949-4b74-a119-457b2e185480" providerId="ADAL" clId="{0933AA29-34F0-44D5-948F-A0EC415FDB0C}" dt="2026-10-05T16:38:49.637" v="160" actId="1076"/>
          <ac:picMkLst>
            <pc:docMk/>
            <pc:sldMk cId="3221339984" sldId="257"/>
            <ac:picMk id="7" creationId="{E070EC82-478E-3B6A-B591-9CC3C8DD76E3}"/>
          </ac:picMkLst>
        </pc:picChg>
      </pc:sldChg>
      <pc:sldChg chg="modSp mod">
        <pc:chgData name="Simon George Stoican (2506764)" userId="564bc633-b949-4b74-a119-457b2e185480" providerId="ADAL" clId="{0933AA29-34F0-44D5-948F-A0EC415FDB0C}" dt="2026-10-05T16:49:22.620" v="315" actId="20577"/>
        <pc:sldMkLst>
          <pc:docMk/>
          <pc:sldMk cId="4186704296" sldId="258"/>
        </pc:sldMkLst>
        <pc:spChg chg="mod">
          <ac:chgData name="Simon George Stoican (2506764)" userId="564bc633-b949-4b74-a119-457b2e185480" providerId="ADAL" clId="{0933AA29-34F0-44D5-948F-A0EC415FDB0C}" dt="2026-10-05T16:49:22.620" v="315" actId="20577"/>
          <ac:spMkLst>
            <pc:docMk/>
            <pc:sldMk cId="4186704296" sldId="258"/>
            <ac:spMk id="5" creationId="{DCDEC954-1863-5797-507B-3750732C019B}"/>
          </ac:spMkLst>
        </pc:spChg>
        <pc:picChg chg="mod">
          <ac:chgData name="Simon George Stoican (2506764)" userId="564bc633-b949-4b74-a119-457b2e185480" providerId="ADAL" clId="{0933AA29-34F0-44D5-948F-A0EC415FDB0C}" dt="2026-09-09T21:53:58.316" v="29" actId="1076"/>
          <ac:picMkLst>
            <pc:docMk/>
            <pc:sldMk cId="4186704296" sldId="258"/>
            <ac:picMk id="7" creationId="{28559E7A-209F-AEAB-0E0E-D4579082A61E}"/>
          </ac:picMkLst>
        </pc:picChg>
      </pc:sldChg>
      <pc:sldChg chg="addSp delSp modSp mod">
        <pc:chgData name="Simon George Stoican (2506764)" userId="564bc633-b949-4b74-a119-457b2e185480" providerId="ADAL" clId="{0933AA29-34F0-44D5-948F-A0EC415FDB0C}" dt="2026-10-05T17:01:33.966" v="390" actId="20577"/>
        <pc:sldMkLst>
          <pc:docMk/>
          <pc:sldMk cId="1204940879" sldId="259"/>
        </pc:sldMkLst>
        <pc:spChg chg="mod">
          <ac:chgData name="Simon George Stoican (2506764)" userId="564bc633-b949-4b74-a119-457b2e185480" providerId="ADAL" clId="{0933AA29-34F0-44D5-948F-A0EC415FDB0C}" dt="2026-09-09T21:59:22.901" v="63" actId="1076"/>
          <ac:spMkLst>
            <pc:docMk/>
            <pc:sldMk cId="1204940879" sldId="259"/>
            <ac:spMk id="2" creationId="{26718D8A-4A76-B6C1-1913-BC4E7EE4F51A}"/>
          </ac:spMkLst>
        </pc:spChg>
        <pc:spChg chg="add mod">
          <ac:chgData name="Simon George Stoican (2506764)" userId="564bc633-b949-4b74-a119-457b2e185480" providerId="ADAL" clId="{0933AA29-34F0-44D5-948F-A0EC415FDB0C}" dt="2026-10-05T17:01:33.966" v="390" actId="20577"/>
          <ac:spMkLst>
            <pc:docMk/>
            <pc:sldMk cId="1204940879" sldId="259"/>
            <ac:spMk id="4" creationId="{A2F7F1B5-FA88-61B3-5FDB-93D2F88D8452}"/>
          </ac:spMkLst>
        </pc:spChg>
        <pc:spChg chg="del">
          <ac:chgData name="Simon George Stoican (2506764)" userId="564bc633-b949-4b74-a119-457b2e185480" providerId="ADAL" clId="{0933AA29-34F0-44D5-948F-A0EC415FDB0C}" dt="2026-10-05T16:51:44.162" v="338" actId="478"/>
          <ac:spMkLst>
            <pc:docMk/>
            <pc:sldMk cId="1204940879" sldId="259"/>
            <ac:spMk id="5" creationId="{8D1840A7-6987-5A89-8757-99D5A0C3124B}"/>
          </ac:spMkLst>
        </pc:spChg>
        <pc:spChg chg="del mod">
          <ac:chgData name="Simon George Stoican (2506764)" userId="564bc633-b949-4b74-a119-457b2e185480" providerId="ADAL" clId="{0933AA29-34F0-44D5-948F-A0EC415FDB0C}" dt="2026-10-05T16:50:41.213" v="316" actId="478"/>
          <ac:spMkLst>
            <pc:docMk/>
            <pc:sldMk cId="1204940879" sldId="259"/>
            <ac:spMk id="7" creationId="{984C12A7-3E57-5954-221C-346D37D75415}"/>
          </ac:spMkLst>
        </pc:spChg>
        <pc:picChg chg="mod">
          <ac:chgData name="Simon George Stoican (2506764)" userId="564bc633-b949-4b74-a119-457b2e185480" providerId="ADAL" clId="{0933AA29-34F0-44D5-948F-A0EC415FDB0C}" dt="2026-10-05T16:51:56.094" v="342" actId="14100"/>
          <ac:picMkLst>
            <pc:docMk/>
            <pc:sldMk cId="1204940879" sldId="259"/>
            <ac:picMk id="9" creationId="{A4F10C43-EC56-0236-06ED-851A7F68775E}"/>
          </ac:picMkLst>
        </pc:picChg>
      </pc:sldChg>
      <pc:sldChg chg="addSp delSp modSp mod">
        <pc:chgData name="Simon George Stoican (2506764)" userId="564bc633-b949-4b74-a119-457b2e185480" providerId="ADAL" clId="{0933AA29-34F0-44D5-948F-A0EC415FDB0C}" dt="2026-10-05T16:54:12.451" v="355" actId="20577"/>
        <pc:sldMkLst>
          <pc:docMk/>
          <pc:sldMk cId="2197299671" sldId="260"/>
        </pc:sldMkLst>
        <pc:spChg chg="add mod">
          <ac:chgData name="Simon George Stoican (2506764)" userId="564bc633-b949-4b74-a119-457b2e185480" providerId="ADAL" clId="{0933AA29-34F0-44D5-948F-A0EC415FDB0C}" dt="2026-10-05T16:54:12.451" v="355" actId="20577"/>
          <ac:spMkLst>
            <pc:docMk/>
            <pc:sldMk cId="2197299671" sldId="260"/>
            <ac:spMk id="4" creationId="{D21B8BED-668D-146D-C6CA-29DE542FE0F0}"/>
          </ac:spMkLst>
        </pc:spChg>
        <pc:spChg chg="del">
          <ac:chgData name="Simon George Stoican (2506764)" userId="564bc633-b949-4b74-a119-457b2e185480" providerId="ADAL" clId="{0933AA29-34F0-44D5-948F-A0EC415FDB0C}" dt="2026-10-05T16:53:28.892" v="343" actId="478"/>
          <ac:spMkLst>
            <pc:docMk/>
            <pc:sldMk cId="2197299671" sldId="260"/>
            <ac:spMk id="7" creationId="{40AA9971-8FD5-3F9A-B451-2BBB23DC5A8C}"/>
          </ac:spMkLst>
        </pc:spChg>
      </pc:sldChg>
      <pc:sldChg chg="addSp delSp modSp mod">
        <pc:chgData name="Simon George Stoican (2506764)" userId="564bc633-b949-4b74-a119-457b2e185480" providerId="ADAL" clId="{0933AA29-34F0-44D5-948F-A0EC415FDB0C}" dt="2026-10-05T16:59:17.471" v="380" actId="20577"/>
        <pc:sldMkLst>
          <pc:docMk/>
          <pc:sldMk cId="3071743199" sldId="261"/>
        </pc:sldMkLst>
        <pc:spChg chg="mod">
          <ac:chgData name="Simon George Stoican (2506764)" userId="564bc633-b949-4b74-a119-457b2e185480" providerId="ADAL" clId="{0933AA29-34F0-44D5-948F-A0EC415FDB0C}" dt="2026-10-05T16:59:07.687" v="379" actId="1076"/>
          <ac:spMkLst>
            <pc:docMk/>
            <pc:sldMk cId="3071743199" sldId="261"/>
            <ac:spMk id="2" creationId="{8E6BCB77-6D1D-C567-7C35-5D7AFE6C90FF}"/>
          </ac:spMkLst>
        </pc:spChg>
        <pc:spChg chg="add mod">
          <ac:chgData name="Simon George Stoican (2506764)" userId="564bc633-b949-4b74-a119-457b2e185480" providerId="ADAL" clId="{0933AA29-34F0-44D5-948F-A0EC415FDB0C}" dt="2026-10-05T16:59:17.471" v="380" actId="20577"/>
          <ac:spMkLst>
            <pc:docMk/>
            <pc:sldMk cId="3071743199" sldId="261"/>
            <ac:spMk id="4" creationId="{9CAF5ACF-C96E-22DE-B5F5-BA69B5F8187A}"/>
          </ac:spMkLst>
        </pc:spChg>
        <pc:spChg chg="del mod">
          <ac:chgData name="Simon George Stoican (2506764)" userId="564bc633-b949-4b74-a119-457b2e185480" providerId="ADAL" clId="{0933AA29-34F0-44D5-948F-A0EC415FDB0C}" dt="2026-10-05T16:56:17.502" v="356" actId="478"/>
          <ac:spMkLst>
            <pc:docMk/>
            <pc:sldMk cId="3071743199" sldId="261"/>
            <ac:spMk id="5" creationId="{48A74E8E-85BA-60D8-10F5-36FB41FC8785}"/>
          </ac:spMkLst>
        </pc:spChg>
        <pc:picChg chg="mod">
          <ac:chgData name="Simon George Stoican (2506764)" userId="564bc633-b949-4b74-a119-457b2e185480" providerId="ADAL" clId="{0933AA29-34F0-44D5-948F-A0EC415FDB0C}" dt="2026-10-05T16:58:57.485" v="377" actId="14100"/>
          <ac:picMkLst>
            <pc:docMk/>
            <pc:sldMk cId="3071743199" sldId="261"/>
            <ac:picMk id="8" creationId="{B8F19784-6EA9-8AE7-0E24-A272E5FB6EB7}"/>
          </ac:picMkLst>
        </pc:picChg>
      </pc:sldChg>
      <pc:sldChg chg="addSp delSp modSp mod setBg">
        <pc:chgData name="Simon George Stoican (2506764)" userId="564bc633-b949-4b74-a119-457b2e185480" providerId="ADAL" clId="{0933AA29-34F0-44D5-948F-A0EC415FDB0C}" dt="2026-09-09T22:12:30.052" v="109" actId="26606"/>
        <pc:sldMkLst>
          <pc:docMk/>
          <pc:sldMk cId="509926270" sldId="262"/>
        </pc:sldMkLst>
        <pc:spChg chg="mod">
          <ac:chgData name="Simon George Stoican (2506764)" userId="564bc633-b949-4b74-a119-457b2e185480" providerId="ADAL" clId="{0933AA29-34F0-44D5-948F-A0EC415FDB0C}" dt="2026-09-09T22:12:30.052" v="109" actId="26606"/>
          <ac:spMkLst>
            <pc:docMk/>
            <pc:sldMk cId="509926270" sldId="262"/>
            <ac:spMk id="2" creationId="{EC946748-6B16-8C15-F1BB-DA6203E68C62}"/>
          </ac:spMkLst>
        </pc:spChg>
        <pc:spChg chg="mod">
          <ac:chgData name="Simon George Stoican (2506764)" userId="564bc633-b949-4b74-a119-457b2e185480" providerId="ADAL" clId="{0933AA29-34F0-44D5-948F-A0EC415FDB0C}" dt="2026-09-09T22:12:30.052" v="109" actId="26606"/>
          <ac:spMkLst>
            <pc:docMk/>
            <pc:sldMk cId="509926270" sldId="262"/>
            <ac:spMk id="5" creationId="{D0959E7A-3186-802F-C7D9-126F85DA4925}"/>
          </ac:spMkLst>
        </pc:spChg>
        <pc:spChg chg="add">
          <ac:chgData name="Simon George Stoican (2506764)" userId="564bc633-b949-4b74-a119-457b2e185480" providerId="ADAL" clId="{0933AA29-34F0-44D5-948F-A0EC415FDB0C}" dt="2026-09-09T22:12:30.052" v="109" actId="26606"/>
          <ac:spMkLst>
            <pc:docMk/>
            <pc:sldMk cId="509926270" sldId="262"/>
            <ac:spMk id="10" creationId="{743AA782-23D1-4521-8CAD-47662984AA08}"/>
          </ac:spMkLst>
        </pc:spChg>
        <pc:spChg chg="add">
          <ac:chgData name="Simon George Stoican (2506764)" userId="564bc633-b949-4b74-a119-457b2e185480" providerId="ADAL" clId="{0933AA29-34F0-44D5-948F-A0EC415FDB0C}" dt="2026-09-09T22:12:30.052" v="109" actId="26606"/>
          <ac:spMkLst>
            <pc:docMk/>
            <pc:sldMk cId="509926270" sldId="262"/>
            <ac:spMk id="12" creationId="{71877DBC-BB60-40F0-AC93-2ACDBAAE60CE}"/>
          </ac:spMkLst>
        </pc:spChg>
        <pc:picChg chg="add mod">
          <ac:chgData name="Simon George Stoican (2506764)" userId="564bc633-b949-4b74-a119-457b2e185480" providerId="ADAL" clId="{0933AA29-34F0-44D5-948F-A0EC415FDB0C}" dt="2026-09-09T22:12:30.052" v="109" actId="26606"/>
          <ac:picMkLst>
            <pc:docMk/>
            <pc:sldMk cId="509926270" sldId="262"/>
            <ac:picMk id="4" creationId="{58E2E879-6B85-D947-04C5-B9087B2769E1}"/>
          </ac:picMkLst>
        </pc:picChg>
      </pc:sldChg>
      <pc:sldChg chg="addSp delSp modSp mod setBg">
        <pc:chgData name="Simon George Stoican (2506764)" userId="564bc633-b949-4b74-a119-457b2e185480" providerId="ADAL" clId="{0933AA29-34F0-44D5-948F-A0EC415FDB0C}" dt="2026-09-09T22:13:45.983" v="125" actId="20577"/>
        <pc:sldMkLst>
          <pc:docMk/>
          <pc:sldMk cId="1871736282" sldId="263"/>
        </pc:sldMkLst>
        <pc:spChg chg="mod">
          <ac:chgData name="Simon George Stoican (2506764)" userId="564bc633-b949-4b74-a119-457b2e185480" providerId="ADAL" clId="{0933AA29-34F0-44D5-948F-A0EC415FDB0C}" dt="2026-09-09T22:13:26.716" v="113" actId="26606"/>
          <ac:spMkLst>
            <pc:docMk/>
            <pc:sldMk cId="1871736282" sldId="263"/>
            <ac:spMk id="2" creationId="{D8EDFE85-3689-DB16-AFD1-DE2358B1BA46}"/>
          </ac:spMkLst>
        </pc:spChg>
        <pc:spChg chg="mod">
          <ac:chgData name="Simon George Stoican (2506764)" userId="564bc633-b949-4b74-a119-457b2e185480" providerId="ADAL" clId="{0933AA29-34F0-44D5-948F-A0EC415FDB0C}" dt="2026-09-09T22:13:45.983" v="125" actId="20577"/>
          <ac:spMkLst>
            <pc:docMk/>
            <pc:sldMk cId="1871736282" sldId="263"/>
            <ac:spMk id="5" creationId="{F77D9F27-16BE-1479-B023-23D7E9104E3E}"/>
          </ac:spMkLst>
        </pc:spChg>
        <pc:spChg chg="add">
          <ac:chgData name="Simon George Stoican (2506764)" userId="564bc633-b949-4b74-a119-457b2e185480" providerId="ADAL" clId="{0933AA29-34F0-44D5-948F-A0EC415FDB0C}" dt="2026-09-09T22:13:26.716" v="113" actId="26606"/>
          <ac:spMkLst>
            <pc:docMk/>
            <pc:sldMk cId="1871736282" sldId="263"/>
            <ac:spMk id="10" creationId="{2B97F24A-32CE-4C1C-A50D-3016B394DCFB}"/>
          </ac:spMkLst>
        </pc:spChg>
        <pc:spChg chg="add">
          <ac:chgData name="Simon George Stoican (2506764)" userId="564bc633-b949-4b74-a119-457b2e185480" providerId="ADAL" clId="{0933AA29-34F0-44D5-948F-A0EC415FDB0C}" dt="2026-09-09T22:13:26.716" v="113" actId="26606"/>
          <ac:spMkLst>
            <pc:docMk/>
            <pc:sldMk cId="1871736282" sldId="263"/>
            <ac:spMk id="12" creationId="{CD8B4F24-440B-49E9-B85D-733523DC064B}"/>
          </ac:spMkLst>
        </pc:spChg>
        <pc:picChg chg="add mod">
          <ac:chgData name="Simon George Stoican (2506764)" userId="564bc633-b949-4b74-a119-457b2e185480" providerId="ADAL" clId="{0933AA29-34F0-44D5-948F-A0EC415FDB0C}" dt="2026-09-09T22:13:26.716" v="113" actId="26606"/>
          <ac:picMkLst>
            <pc:docMk/>
            <pc:sldMk cId="1871736282" sldId="263"/>
            <ac:picMk id="4" creationId="{4854C35F-400E-D6A0-B9BE-6E094030B84E}"/>
          </ac:picMkLst>
        </pc:picChg>
      </pc:sldChg>
      <pc:sldChg chg="addSp modSp mod setBg">
        <pc:chgData name="Simon George Stoican (2506764)" userId="564bc633-b949-4b74-a119-457b2e185480" providerId="ADAL" clId="{0933AA29-34F0-44D5-948F-A0EC415FDB0C}" dt="2026-09-09T22:14:25.740" v="127" actId="26606"/>
        <pc:sldMkLst>
          <pc:docMk/>
          <pc:sldMk cId="941986813" sldId="264"/>
        </pc:sldMkLst>
        <pc:spChg chg="mod">
          <ac:chgData name="Simon George Stoican (2506764)" userId="564bc633-b949-4b74-a119-457b2e185480" providerId="ADAL" clId="{0933AA29-34F0-44D5-948F-A0EC415FDB0C}" dt="2026-09-09T22:14:25.740" v="127" actId="26606"/>
          <ac:spMkLst>
            <pc:docMk/>
            <pc:sldMk cId="941986813" sldId="264"/>
            <ac:spMk id="5" creationId="{D481739B-F4C3-8DA3-3B3D-A1AADA867F4F}"/>
          </ac:spMkLst>
        </pc:spChg>
        <pc:spChg chg="add">
          <ac:chgData name="Simon George Stoican (2506764)" userId="564bc633-b949-4b74-a119-457b2e185480" providerId="ADAL" clId="{0933AA29-34F0-44D5-948F-A0EC415FDB0C}" dt="2026-09-09T22:14:25.740" v="127" actId="26606"/>
          <ac:spMkLst>
            <pc:docMk/>
            <pc:sldMk cId="941986813" sldId="264"/>
            <ac:spMk id="10" creationId="{3C54F4CE-85F0-46ED-80DA-9518C9251AD1}"/>
          </ac:spMkLst>
        </pc:spChg>
        <pc:spChg chg="add">
          <ac:chgData name="Simon George Stoican (2506764)" userId="564bc633-b949-4b74-a119-457b2e185480" providerId="ADAL" clId="{0933AA29-34F0-44D5-948F-A0EC415FDB0C}" dt="2026-09-09T22:14:25.740" v="127" actId="26606"/>
          <ac:spMkLst>
            <pc:docMk/>
            <pc:sldMk cId="941986813" sldId="264"/>
            <ac:spMk id="12" creationId="{DADD1FCA-8ACB-4958-81DD-4CDD6D3E1921}"/>
          </ac:spMkLst>
        </pc:spChg>
        <pc:picChg chg="add mod">
          <ac:chgData name="Simon George Stoican (2506764)" userId="564bc633-b949-4b74-a119-457b2e185480" providerId="ADAL" clId="{0933AA29-34F0-44D5-948F-A0EC415FDB0C}" dt="2026-09-09T22:14:25.740" v="127" actId="26606"/>
          <ac:picMkLst>
            <pc:docMk/>
            <pc:sldMk cId="941986813" sldId="264"/>
            <ac:picMk id="2" creationId="{ED66D6E5-42F4-3B87-2831-D6AA74AF1956}"/>
          </ac:picMkLst>
        </pc:picChg>
      </pc:sldChg>
      <pc:sldChg chg="addSp delSp modSp mod setBg">
        <pc:chgData name="Simon George Stoican (2506764)" userId="564bc633-b949-4b74-a119-457b2e185480" providerId="ADAL" clId="{0933AA29-34F0-44D5-948F-A0EC415FDB0C}" dt="2026-09-09T22:15:28.560" v="131" actId="26606"/>
        <pc:sldMkLst>
          <pc:docMk/>
          <pc:sldMk cId="3812052816" sldId="265"/>
        </pc:sldMkLst>
        <pc:spChg chg="mod">
          <ac:chgData name="Simon George Stoican (2506764)" userId="564bc633-b949-4b74-a119-457b2e185480" providerId="ADAL" clId="{0933AA29-34F0-44D5-948F-A0EC415FDB0C}" dt="2026-09-09T22:15:28.560" v="131" actId="26606"/>
          <ac:spMkLst>
            <pc:docMk/>
            <pc:sldMk cId="3812052816" sldId="265"/>
            <ac:spMk id="2" creationId="{E3EFE993-6DC4-FB4C-F9E7-8401F1499B47}"/>
          </ac:spMkLst>
        </pc:spChg>
        <pc:spChg chg="mod">
          <ac:chgData name="Simon George Stoican (2506764)" userId="564bc633-b949-4b74-a119-457b2e185480" providerId="ADAL" clId="{0933AA29-34F0-44D5-948F-A0EC415FDB0C}" dt="2026-09-09T22:15:28.560" v="131" actId="26606"/>
          <ac:spMkLst>
            <pc:docMk/>
            <pc:sldMk cId="3812052816" sldId="265"/>
            <ac:spMk id="5" creationId="{AE016BB8-FED4-FC03-F134-B205410BC40C}"/>
          </ac:spMkLst>
        </pc:spChg>
        <pc:spChg chg="add">
          <ac:chgData name="Simon George Stoican (2506764)" userId="564bc633-b949-4b74-a119-457b2e185480" providerId="ADAL" clId="{0933AA29-34F0-44D5-948F-A0EC415FDB0C}" dt="2026-09-09T22:15:28.560" v="131" actId="26606"/>
          <ac:spMkLst>
            <pc:docMk/>
            <pc:sldMk cId="3812052816" sldId="265"/>
            <ac:spMk id="10" creationId="{04812C46-200A-4DEB-A05E-3ED6C68C2387}"/>
          </ac:spMkLst>
        </pc:spChg>
        <pc:spChg chg="add">
          <ac:chgData name="Simon George Stoican (2506764)" userId="564bc633-b949-4b74-a119-457b2e185480" providerId="ADAL" clId="{0933AA29-34F0-44D5-948F-A0EC415FDB0C}" dt="2026-09-09T22:15:28.560" v="131" actId="26606"/>
          <ac:spMkLst>
            <pc:docMk/>
            <pc:sldMk cId="3812052816" sldId="265"/>
            <ac:spMk id="12" creationId="{D1EA859B-E555-4109-94F3-6700E046E008}"/>
          </ac:spMkLst>
        </pc:spChg>
        <pc:picChg chg="add mod ord">
          <ac:chgData name="Simon George Stoican (2506764)" userId="564bc633-b949-4b74-a119-457b2e185480" providerId="ADAL" clId="{0933AA29-34F0-44D5-948F-A0EC415FDB0C}" dt="2026-09-09T22:15:28.560" v="131" actId="26606"/>
          <ac:picMkLst>
            <pc:docMk/>
            <pc:sldMk cId="3812052816" sldId="265"/>
            <ac:picMk id="4" creationId="{92D24A50-2F0C-43FE-7076-58502214DCDB}"/>
          </ac:picMkLst>
        </pc:picChg>
      </pc:sldChg>
      <pc:sldChg chg="modSp mod">
        <pc:chgData name="Simon George Stoican (2506764)" userId="564bc633-b949-4b74-a119-457b2e185480" providerId="ADAL" clId="{0933AA29-34F0-44D5-948F-A0EC415FDB0C}" dt="2026-10-05T17:00:28.358" v="384" actId="20577"/>
        <pc:sldMkLst>
          <pc:docMk/>
          <pc:sldMk cId="2299814307" sldId="266"/>
        </pc:sldMkLst>
        <pc:spChg chg="mod">
          <ac:chgData name="Simon George Stoican (2506764)" userId="564bc633-b949-4b74-a119-457b2e185480" providerId="ADAL" clId="{0933AA29-34F0-44D5-948F-A0EC415FDB0C}" dt="2026-10-05T17:00:28.358" v="384" actId="20577"/>
          <ac:spMkLst>
            <pc:docMk/>
            <pc:sldMk cId="2299814307" sldId="266"/>
            <ac:spMk id="5" creationId="{886885F2-7078-DEE5-C324-76361C99E5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B7091-75D1-3BCB-D9ED-AEE1ABEA1D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6375DF-B981-9208-51DD-9E773771D9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C041C7-800F-2669-9AF8-2A72D0B71791}"/>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8B5F2258-F214-DAF9-5C7D-42C148AB7A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D10B6E-FCDD-2288-D796-F995AC73E2DE}"/>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504437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9CC7-C8C1-470C-880A-D757954AC9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8380144-B6E9-E093-974F-7DD1E881F0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DBCEBE-9F7F-DC1D-32AD-CA694E8DEDF9}"/>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FBDF8A7A-2237-236F-D519-92B712FE80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FFF27-67BA-EE88-FE40-B9F10E6EADFF}"/>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1479338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F548-CD08-1C55-F0DF-B09F91B057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7A3E-77A3-4038-F52D-4454F475A1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0D7287-AA6E-8AE2-A95E-208492489228}"/>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FC5BB3BE-7ECD-3305-6651-17BA1E63B7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E3B06-54C1-9391-4BA0-3C2C5C766031}"/>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269051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FF5A-C16F-1808-695F-462AAC14D2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E44A34-0220-4975-16F0-9FD8731EBE5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A02D247-D593-536D-4D13-BBE492401E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8CACDBF-6BA5-C258-0785-475871629F4B}"/>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6" name="Footer Placeholder 5">
            <a:extLst>
              <a:ext uri="{FF2B5EF4-FFF2-40B4-BE49-F238E27FC236}">
                <a16:creationId xmlns:a16="http://schemas.microsoft.com/office/drawing/2014/main" id="{8C4EAB3E-85F8-F354-DD67-30BE6E5C7D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C7E818-7EBF-E28A-1FAF-400390546208}"/>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43689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AACD-187F-5519-2F32-CC3B93DA5D4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04EF88-4387-A885-B4CB-5F1DE0F38A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C5B6BB-E798-F0BA-2D7A-9A44263280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4B22C6C-1D15-22FA-EB93-6F2D21C7F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D1BBA51-F914-FD68-0010-E6C3E94AA9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97A4A5-5DB0-A9CB-97B0-232E8490AFB8}"/>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8" name="Footer Placeholder 7">
            <a:extLst>
              <a:ext uri="{FF2B5EF4-FFF2-40B4-BE49-F238E27FC236}">
                <a16:creationId xmlns:a16="http://schemas.microsoft.com/office/drawing/2014/main" id="{BC4E28CD-761A-B0DE-3BFA-005C35A1CE6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36163A-7841-C79A-80AB-FC67121F24AE}"/>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4098716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8F47A-D8C9-D641-0753-1032DA0E66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3AB300-F7C0-127C-96FD-31DD6D66370E}"/>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4" name="Footer Placeholder 3">
            <a:extLst>
              <a:ext uri="{FF2B5EF4-FFF2-40B4-BE49-F238E27FC236}">
                <a16:creationId xmlns:a16="http://schemas.microsoft.com/office/drawing/2014/main" id="{43C4FF0E-4F94-12D4-6C79-AF159319A1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FD1D61B-72CE-75B5-FDF9-AFCA633F66D2}"/>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2130653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4F3833-428B-541B-3919-4C32C22BE9D0}"/>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3" name="Footer Placeholder 2">
            <a:extLst>
              <a:ext uri="{FF2B5EF4-FFF2-40B4-BE49-F238E27FC236}">
                <a16:creationId xmlns:a16="http://schemas.microsoft.com/office/drawing/2014/main" id="{BFC01CC8-2799-FB31-CF88-CFB0BDCDC1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98895B-6D93-86F5-498B-AB5B524D9572}"/>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798427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831D-9F4C-325E-F434-DFCF451693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DFA880A-16DA-2368-C714-4EE4F95965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7C1170C-3E70-A243-057D-B87F47B589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CAD67-42DA-E5FB-C674-CF26C90A9338}"/>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6" name="Footer Placeholder 5">
            <a:extLst>
              <a:ext uri="{FF2B5EF4-FFF2-40B4-BE49-F238E27FC236}">
                <a16:creationId xmlns:a16="http://schemas.microsoft.com/office/drawing/2014/main" id="{FE1120B4-D0D2-3FD9-72C6-346A811D5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2B1FD-971C-4F9A-972D-AD6FC03A6709}"/>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3250123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BCE67-282D-6F2E-39C9-A5BA1BF660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3D3E30-7CFD-94DA-230B-574B59C10ECD}"/>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5709596-5628-DE7D-2F67-FF219EF466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55A4EB-0A2B-26E9-6605-59EBDD2362A4}"/>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6" name="Footer Placeholder 5">
            <a:extLst>
              <a:ext uri="{FF2B5EF4-FFF2-40B4-BE49-F238E27FC236}">
                <a16:creationId xmlns:a16="http://schemas.microsoft.com/office/drawing/2014/main" id="{57ABCF33-9370-5960-4B59-DA17B5F7BA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CC00E8-F5FF-CDA7-50D2-517DEE7CE41B}"/>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1573563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DBEF-6A1B-34BF-B3D9-862BF518210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02F66D-CAD9-4464-807A-2CB34886C0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FE627C-19DF-8AA5-C835-B322FD640BA3}"/>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77DF4191-CABB-A889-94E9-A2D9262E7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3D89EA-D42E-9426-62B8-0BEA905B1D04}"/>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330443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B83C9E-F851-07EF-6733-D9398C37636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102E3D-4380-EEA3-27FE-287BEDAE20D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856235-2C7B-62E3-E4AE-60C90C9817BA}"/>
              </a:ext>
            </a:extLst>
          </p:cNvPr>
          <p:cNvSpPr>
            <a:spLocks noGrp="1"/>
          </p:cNvSpPr>
          <p:nvPr>
            <p:ph type="dt" sz="half" idx="10"/>
          </p:nvPr>
        </p:nvSpPr>
        <p:spPr/>
        <p:txBody>
          <a:body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C1AD869C-A3B9-EC3B-9296-F8701D169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81E140-4A70-01ED-8CF3-7F255AD0ECD0}"/>
              </a:ext>
            </a:extLst>
          </p:cNvPr>
          <p:cNvSpPr>
            <a:spLocks noGrp="1"/>
          </p:cNvSpPr>
          <p:nvPr>
            <p:ph type="sldNum" sz="quarter" idx="12"/>
          </p:nvPr>
        </p:nvSpPr>
        <p:spPr/>
        <p:txBody>
          <a:bodyPr/>
          <a:lstStyle/>
          <a:p>
            <a:fld id="{92480425-2E8B-5F42-AB79-637F167DE658}" type="slidenum">
              <a:rPr lang="en-US" smtClean="0"/>
              <a:t>‹#›</a:t>
            </a:fld>
            <a:endParaRPr lang="en-US"/>
          </a:p>
        </p:txBody>
      </p:sp>
    </p:spTree>
    <p:extLst>
      <p:ext uri="{BB962C8B-B14F-4D97-AF65-F5344CB8AC3E}">
        <p14:creationId xmlns:p14="http://schemas.microsoft.com/office/powerpoint/2010/main" val="3465596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88FC6A-504F-5768-91A1-34CFF44150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321397-D727-251B-6862-F2954F4EE3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7BA732-6A3D-2310-14D0-54BF979260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A99251-039E-8048-99AC-105994F0014D}" type="datetimeFigureOut">
              <a:rPr lang="en-US" smtClean="0"/>
              <a:t>10/5/26</a:t>
            </a:fld>
            <a:endParaRPr lang="en-US"/>
          </a:p>
        </p:txBody>
      </p:sp>
      <p:sp>
        <p:nvSpPr>
          <p:cNvPr id="5" name="Footer Placeholder 4">
            <a:extLst>
              <a:ext uri="{FF2B5EF4-FFF2-40B4-BE49-F238E27FC236}">
                <a16:creationId xmlns:a16="http://schemas.microsoft.com/office/drawing/2014/main" id="{DC12153D-B5C1-0822-6B85-B8B906C02B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A1B64CD-5F26-B380-F657-2C3FAAAC09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480425-2E8B-5F42-AB79-637F167DE658}" type="slidenum">
              <a:rPr lang="en-US" smtClean="0"/>
              <a:t>‹#›</a:t>
            </a:fld>
            <a:endParaRPr lang="en-US"/>
          </a:p>
        </p:txBody>
      </p:sp>
    </p:spTree>
    <p:extLst>
      <p:ext uri="{BB962C8B-B14F-4D97-AF65-F5344CB8AC3E}">
        <p14:creationId xmlns:p14="http://schemas.microsoft.com/office/powerpoint/2010/main" val="501307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A3F6D72-57D8-3105-7DD2-781B766F7DF2}"/>
              </a:ext>
            </a:extLst>
          </p:cNvPr>
          <p:cNvSpPr>
            <a:spLocks noGrp="1"/>
          </p:cNvSpPr>
          <p:nvPr>
            <p:ph type="subTitle" idx="1"/>
          </p:nvPr>
        </p:nvSpPr>
        <p:spPr>
          <a:xfrm>
            <a:off x="4577907" y="1980887"/>
            <a:ext cx="7318744" cy="1710974"/>
          </a:xfrm>
        </p:spPr>
        <p:txBody>
          <a:bodyPr>
            <a:normAutofit fontScale="70000" lnSpcReduction="20000"/>
          </a:bodyPr>
          <a:lstStyle/>
          <a:p>
            <a:r>
              <a:rPr lang="en-US" dirty="0"/>
              <a:t>HealthConnect UK Strategic HRM Review and Recommendations</a:t>
            </a:r>
            <a:endParaRPr lang="en-GB" dirty="0"/>
          </a:p>
          <a:p>
            <a:endParaRPr lang="en-GB" dirty="0"/>
          </a:p>
          <a:p>
            <a:endParaRPr lang="en-GB" dirty="0"/>
          </a:p>
          <a:p>
            <a:r>
              <a:rPr lang="en-US" dirty="0"/>
              <a:t>Module LCLM5002 Developing and Managing Individuals and Teams</a:t>
            </a:r>
            <a:endParaRPr lang="en-GB" dirty="0"/>
          </a:p>
          <a:p>
            <a:r>
              <a:rPr lang="en-US" dirty="0" err="1"/>
              <a:t>Programme</a:t>
            </a:r>
            <a:r>
              <a:rPr lang="en-US" dirty="0"/>
              <a:t> BA </a:t>
            </a:r>
            <a:r>
              <a:rPr lang="en-US" dirty="0" err="1"/>
              <a:t>Hons</a:t>
            </a:r>
            <a:r>
              <a:rPr lang="en-US" dirty="0"/>
              <a:t> Leadership and Management Skills for the Workplace</a:t>
            </a:r>
          </a:p>
        </p:txBody>
      </p:sp>
      <p:sp>
        <p:nvSpPr>
          <p:cNvPr id="5" name="TextBox 4">
            <a:extLst>
              <a:ext uri="{FF2B5EF4-FFF2-40B4-BE49-F238E27FC236}">
                <a16:creationId xmlns:a16="http://schemas.microsoft.com/office/drawing/2014/main" id="{B03A13DB-846E-D228-0A4D-C6E7843CDEDD}"/>
              </a:ext>
            </a:extLst>
          </p:cNvPr>
          <p:cNvSpPr txBox="1"/>
          <p:nvPr/>
        </p:nvSpPr>
        <p:spPr>
          <a:xfrm>
            <a:off x="295349" y="1980887"/>
            <a:ext cx="6098952" cy="923330"/>
          </a:xfrm>
          <a:prstGeom prst="rect">
            <a:avLst/>
          </a:prstGeom>
          <a:noFill/>
        </p:spPr>
        <p:txBody>
          <a:bodyPr wrap="square">
            <a:spAutoFit/>
          </a:bodyPr>
          <a:lstStyle/>
          <a:p>
            <a:r>
              <a:rPr lang="en-GB" dirty="0"/>
              <a:t>Name: Simon </a:t>
            </a:r>
            <a:r>
              <a:rPr lang="en-GB" dirty="0" err="1"/>
              <a:t>Stoican</a:t>
            </a:r>
            <a:endParaRPr lang="en-GB" dirty="0"/>
          </a:p>
          <a:p>
            <a:endParaRPr lang="en-GB" dirty="0"/>
          </a:p>
          <a:p>
            <a:r>
              <a:rPr lang="en-US" dirty="0"/>
              <a:t>Student ID</a:t>
            </a:r>
            <a:r>
              <a:rPr lang="en-GB" dirty="0"/>
              <a:t>: 2506764</a:t>
            </a:r>
            <a:endParaRPr lang="en-US" dirty="0"/>
          </a:p>
        </p:txBody>
      </p:sp>
      <p:pic>
        <p:nvPicPr>
          <p:cNvPr id="6" name="Picture 5">
            <a:extLst>
              <a:ext uri="{FF2B5EF4-FFF2-40B4-BE49-F238E27FC236}">
                <a16:creationId xmlns:a16="http://schemas.microsoft.com/office/drawing/2014/main" id="{1BFD7424-2D5A-EFE9-F95D-ECD51D4B98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227" y="2975451"/>
            <a:ext cx="4353680" cy="3470903"/>
          </a:xfrm>
          <a:prstGeom prst="rect">
            <a:avLst/>
          </a:prstGeom>
        </p:spPr>
      </p:pic>
    </p:spTree>
    <p:extLst>
      <p:ext uri="{BB962C8B-B14F-4D97-AF65-F5344CB8AC3E}">
        <p14:creationId xmlns:p14="http://schemas.microsoft.com/office/powerpoint/2010/main" val="2837700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5B840-FF4C-B410-C516-E83054E3DD27}"/>
              </a:ext>
            </a:extLst>
          </p:cNvPr>
          <p:cNvSpPr>
            <a:spLocks noGrp="1"/>
          </p:cNvSpPr>
          <p:nvPr>
            <p:ph type="title"/>
          </p:nvPr>
        </p:nvSpPr>
        <p:spPr>
          <a:xfrm>
            <a:off x="1137033" y="670559"/>
            <a:ext cx="4683321" cy="2148841"/>
          </a:xfrm>
        </p:spPr>
        <p:txBody>
          <a:bodyPr vert="horz" lIns="91440" tIns="45720" rIns="91440" bIns="45720" rtlCol="0">
            <a:normAutofit/>
          </a:bodyPr>
          <a:lstStyle/>
          <a:p>
            <a:r>
              <a:rPr lang="en-US"/>
              <a:t>ORGANISATION AND CHALLENGES</a:t>
            </a:r>
          </a:p>
        </p:txBody>
      </p:sp>
      <p:pic>
        <p:nvPicPr>
          <p:cNvPr id="7" name="Picture 6">
            <a:extLst>
              <a:ext uri="{FF2B5EF4-FFF2-40B4-BE49-F238E27FC236}">
                <a16:creationId xmlns:a16="http://schemas.microsoft.com/office/drawing/2014/main" id="{E070EC82-478E-3B6A-B591-9CC3C8DD76E3}"/>
              </a:ext>
            </a:extLst>
          </p:cNvPr>
          <p:cNvPicPr>
            <a:picLocks noChangeAspect="1"/>
          </p:cNvPicPr>
          <p:nvPr/>
        </p:nvPicPr>
        <p:blipFill>
          <a:blip r:embed="rId2">
            <a:extLst>
              <a:ext uri="{28A0092B-C50C-407E-A947-70E740481C1C}">
                <a14:useLocalDpi xmlns:a14="http://schemas.microsoft.com/office/drawing/2010/main" val="0"/>
              </a:ext>
            </a:extLst>
          </a:blip>
          <a:srcRect l="3347" r="-2" b="-2"/>
          <a:stretch>
            <a:fillRect/>
          </a:stretch>
        </p:blipFill>
        <p:spPr>
          <a:xfrm>
            <a:off x="-139745" y="3163994"/>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25D4A658-28ED-1FFA-2350-3D58C11D8EDA}"/>
              </a:ext>
            </a:extLst>
          </p:cNvPr>
          <p:cNvSpPr txBox="1"/>
          <p:nvPr/>
        </p:nvSpPr>
        <p:spPr>
          <a:xfrm>
            <a:off x="6797004" y="670559"/>
            <a:ext cx="4555782" cy="54450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100" dirty="0"/>
          </a:p>
        </p:txBody>
      </p:sp>
      <p:sp>
        <p:nvSpPr>
          <p:cNvPr id="4" name="TextBox 3">
            <a:extLst>
              <a:ext uri="{FF2B5EF4-FFF2-40B4-BE49-F238E27FC236}">
                <a16:creationId xmlns:a16="http://schemas.microsoft.com/office/drawing/2014/main" id="{7ADC1DAF-7DA8-7C66-6F53-CC1117FD2F03}"/>
              </a:ext>
            </a:extLst>
          </p:cNvPr>
          <p:cNvSpPr txBox="1"/>
          <p:nvPr/>
        </p:nvSpPr>
        <p:spPr>
          <a:xfrm>
            <a:off x="6238467" y="-1"/>
            <a:ext cx="5672856" cy="6463308"/>
          </a:xfrm>
          <a:prstGeom prst="rect">
            <a:avLst/>
          </a:prstGeom>
          <a:noFill/>
        </p:spPr>
        <p:txBody>
          <a:bodyPr wrap="square">
            <a:spAutoFit/>
          </a:bodyPr>
          <a:lstStyle/>
          <a:p>
            <a:r>
              <a:rPr lang="en-US" dirty="0"/>
              <a:t>About HealthConnect UK</a:t>
            </a:r>
            <a:endParaRPr lang="en-GB" dirty="0"/>
          </a:p>
          <a:p>
            <a:endParaRPr lang="en-GB" dirty="0"/>
          </a:p>
          <a:p>
            <a:r>
              <a:rPr lang="en-US" dirty="0"/>
              <a:t>Fast growing UK digital healthcare provider offering virtual consultations remote monitoring and digital health services. Rapid growth has created workforce challenges limiting further progress.</a:t>
            </a:r>
            <a:endParaRPr lang="en-GB" dirty="0"/>
          </a:p>
          <a:p>
            <a:endParaRPr lang="en-GB" dirty="0"/>
          </a:p>
          <a:p>
            <a:r>
              <a:rPr lang="en-US" dirty="0"/>
              <a:t>Key Issues</a:t>
            </a:r>
            <a:endParaRPr lang="en-GB" dirty="0"/>
          </a:p>
          <a:p>
            <a:endParaRPr lang="en-GB" dirty="0"/>
          </a:p>
          <a:p>
            <a:r>
              <a:rPr lang="en-US" dirty="0"/>
              <a:t>• Trouble attracting skilled healthcare and digital tech staff</a:t>
            </a:r>
            <a:endParaRPr lang="en-GB" dirty="0"/>
          </a:p>
          <a:p>
            <a:r>
              <a:rPr lang="en-US" dirty="0"/>
              <a:t>• Rising turnover and loss of experienced employees</a:t>
            </a:r>
            <a:endParaRPr lang="en-GB" dirty="0"/>
          </a:p>
          <a:p>
            <a:r>
              <a:rPr lang="en-US" dirty="0"/>
              <a:t>• Poor wellbeing burnout and low engagement</a:t>
            </a:r>
            <a:endParaRPr lang="en-GB" dirty="0"/>
          </a:p>
          <a:p>
            <a:r>
              <a:rPr lang="en-US" dirty="0"/>
              <a:t>• Shortage of digital healthcare skills</a:t>
            </a:r>
            <a:endParaRPr lang="en-GB" dirty="0"/>
          </a:p>
          <a:p>
            <a:r>
              <a:rPr lang="en-US" dirty="0"/>
              <a:t>• Difficulty managing diverse multi disciplinary teams</a:t>
            </a:r>
            <a:endParaRPr lang="en-GB" dirty="0"/>
          </a:p>
          <a:p>
            <a:r>
              <a:rPr lang="en-US" dirty="0"/>
              <a:t>• Weak leadership development and unclear career paths</a:t>
            </a:r>
            <a:endParaRPr lang="en-GB" dirty="0"/>
          </a:p>
          <a:p>
            <a:endParaRPr lang="en-GB" dirty="0"/>
          </a:p>
          <a:p>
            <a:r>
              <a:rPr lang="en-US" dirty="0"/>
              <a:t>Why HRM Matters</a:t>
            </a:r>
            <a:endParaRPr lang="en-GB" dirty="0"/>
          </a:p>
          <a:p>
            <a:endParaRPr lang="en-GB" dirty="0"/>
          </a:p>
          <a:p>
            <a:r>
              <a:rPr lang="en-US" dirty="0"/>
              <a:t>Strong HR practices attract retain and get the best from people directly boosting business performance </a:t>
            </a:r>
            <a:r>
              <a:rPr lang="en-GB" dirty="0"/>
              <a:t>(</a:t>
            </a:r>
            <a:r>
              <a:rPr lang="en-US" dirty="0" err="1"/>
              <a:t>Boxall</a:t>
            </a:r>
            <a:r>
              <a:rPr lang="en-US" dirty="0"/>
              <a:t> and Purcell 2023.</a:t>
            </a:r>
            <a:r>
              <a:rPr lang="en-GB" dirty="0"/>
              <a:t>)</a:t>
            </a:r>
            <a:endParaRPr lang="en-US" dirty="0"/>
          </a:p>
        </p:txBody>
      </p:sp>
    </p:spTree>
    <p:extLst>
      <p:ext uri="{BB962C8B-B14F-4D97-AF65-F5344CB8AC3E}">
        <p14:creationId xmlns:p14="http://schemas.microsoft.com/office/powerpoint/2010/main" val="322133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273D7-AF5E-0297-D494-7646ED24C064}"/>
              </a:ext>
            </a:extLst>
          </p:cNvPr>
          <p:cNvSpPr>
            <a:spLocks noGrp="1"/>
          </p:cNvSpPr>
          <p:nvPr>
            <p:ph type="title"/>
          </p:nvPr>
        </p:nvSpPr>
        <p:spPr>
          <a:xfrm>
            <a:off x="6417733" y="490537"/>
            <a:ext cx="5291663" cy="1628775"/>
          </a:xfrm>
        </p:spPr>
        <p:txBody>
          <a:bodyPr vert="horz" lIns="91440" tIns="45720" rIns="91440" bIns="45720" rtlCol="0" anchor="b">
            <a:normAutofit/>
          </a:bodyPr>
          <a:lstStyle/>
          <a:p>
            <a:r>
              <a:rPr lang="en-US" sz="3700"/>
              <a:t>WORKFORCE PLANNING AND SKILLS GAPS</a:t>
            </a:r>
          </a:p>
        </p:txBody>
      </p:sp>
      <p:pic>
        <p:nvPicPr>
          <p:cNvPr id="7" name="Picture 6">
            <a:extLst>
              <a:ext uri="{FF2B5EF4-FFF2-40B4-BE49-F238E27FC236}">
                <a16:creationId xmlns:a16="http://schemas.microsoft.com/office/drawing/2014/main" id="{461CEC3F-DBD4-A574-5082-4A595380AE17}"/>
              </a:ext>
            </a:extLst>
          </p:cNvPr>
          <p:cNvPicPr>
            <a:picLocks noChangeAspect="1"/>
          </p:cNvPicPr>
          <p:nvPr/>
        </p:nvPicPr>
        <p:blipFill>
          <a:blip r:embed="rId2">
            <a:extLst>
              <a:ext uri="{28A0092B-C50C-407E-A947-70E740481C1C}">
                <a14:useLocalDpi xmlns:a14="http://schemas.microsoft.com/office/drawing/2010/main" val="0"/>
              </a:ext>
            </a:extLst>
          </a:blip>
          <a:srcRect l="20370" r="20281"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TextBox 4">
            <a:extLst>
              <a:ext uri="{FF2B5EF4-FFF2-40B4-BE49-F238E27FC236}">
                <a16:creationId xmlns:a16="http://schemas.microsoft.com/office/drawing/2014/main" id="{886885F2-7078-DEE5-C324-76361C99E5D5}"/>
              </a:ext>
            </a:extLst>
          </p:cNvPr>
          <p:cNvSpPr txBox="1"/>
          <p:nvPr/>
        </p:nvSpPr>
        <p:spPr>
          <a:xfrm>
            <a:off x="6417734" y="2614612"/>
            <a:ext cx="5291663" cy="375284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dirty="0"/>
              <a:t>GAPS</a:t>
            </a:r>
            <a:endParaRPr lang="en-GB" sz="1000" dirty="0"/>
          </a:p>
          <a:p>
            <a:pPr indent="-228600">
              <a:lnSpc>
                <a:spcPct val="90000"/>
              </a:lnSpc>
              <a:spcAft>
                <a:spcPts val="600"/>
              </a:spcAft>
              <a:buFont typeface="Arial" panose="020B0604020202020204" pitchFamily="34" charset="0"/>
              <a:buChar char="•"/>
            </a:pPr>
            <a:r>
              <a:rPr lang="en-US" sz="1000" dirty="0"/>
              <a:t>What Is Workforce Planning</a:t>
            </a:r>
            <a:endParaRPr lang="en-GB" sz="1000" dirty="0"/>
          </a:p>
          <a:p>
            <a:pPr indent="-228600">
              <a:lnSpc>
                <a:spcPct val="90000"/>
              </a:lnSpc>
              <a:spcAft>
                <a:spcPts val="600"/>
              </a:spcAft>
              <a:buFont typeface="Arial" panose="020B0604020202020204" pitchFamily="34" charset="0"/>
              <a:buChar char="•"/>
            </a:pPr>
            <a:r>
              <a:rPr lang="en-US" sz="1000" dirty="0"/>
              <a:t>It means identifying future staffing and skill needs and ensuring we have the right people at the right time. It spots shortages early </a:t>
            </a:r>
            <a:r>
              <a:rPr lang="en-GB" sz="1000" dirty="0"/>
              <a:t>(</a:t>
            </a:r>
            <a:r>
              <a:rPr lang="en-US" sz="1000" dirty="0"/>
              <a:t>CIPD 2026.</a:t>
            </a:r>
            <a:r>
              <a:rPr lang="en-GB" sz="1000" dirty="0"/>
              <a:t>)</a:t>
            </a:r>
          </a:p>
          <a:p>
            <a:pPr indent="-228600">
              <a:lnSpc>
                <a:spcPct val="90000"/>
              </a:lnSpc>
              <a:spcAft>
                <a:spcPts val="600"/>
              </a:spcAft>
              <a:buFont typeface="Arial" panose="020B0604020202020204" pitchFamily="34" charset="0"/>
              <a:buChar char="•"/>
            </a:pPr>
            <a:endParaRPr lang="en-GB" sz="1000" dirty="0"/>
          </a:p>
          <a:p>
            <a:pPr indent="-228600">
              <a:lnSpc>
                <a:spcPct val="90000"/>
              </a:lnSpc>
              <a:spcAft>
                <a:spcPts val="600"/>
              </a:spcAft>
              <a:buFont typeface="Arial" panose="020B0604020202020204" pitchFamily="34" charset="0"/>
              <a:buChar char="•"/>
            </a:pPr>
            <a:r>
              <a:rPr lang="en-US" sz="1000" dirty="0"/>
              <a:t>Simple Steps</a:t>
            </a:r>
            <a:r>
              <a:rPr lang="en-GB" sz="1000" dirty="0"/>
              <a:t>:</a:t>
            </a:r>
          </a:p>
          <a:p>
            <a:pPr indent="-228600">
              <a:lnSpc>
                <a:spcPct val="90000"/>
              </a:lnSpc>
              <a:spcAft>
                <a:spcPts val="600"/>
              </a:spcAft>
              <a:buFont typeface="Arial" panose="020B0604020202020204" pitchFamily="34" charset="0"/>
              <a:buChar char="•"/>
            </a:pPr>
            <a:r>
              <a:rPr lang="en-US" sz="1000" dirty="0"/>
              <a:t>Audit current staff skills roles and turnover</a:t>
            </a:r>
            <a:endParaRPr lang="en-GB" sz="1000" dirty="0"/>
          </a:p>
          <a:p>
            <a:pPr indent="-228600">
              <a:lnSpc>
                <a:spcPct val="90000"/>
              </a:lnSpc>
              <a:spcAft>
                <a:spcPts val="600"/>
              </a:spcAft>
              <a:buFont typeface="Arial" panose="020B0604020202020204" pitchFamily="34" charset="0"/>
              <a:buChar char="•"/>
            </a:pPr>
            <a:r>
              <a:rPr lang="en-US" sz="1000" dirty="0"/>
              <a:t>Forecast future needs as the business expands</a:t>
            </a:r>
            <a:endParaRPr lang="en-GB" sz="1000" dirty="0"/>
          </a:p>
          <a:p>
            <a:pPr indent="-228600">
              <a:lnSpc>
                <a:spcPct val="90000"/>
              </a:lnSpc>
              <a:spcAft>
                <a:spcPts val="600"/>
              </a:spcAft>
              <a:buFont typeface="Arial" panose="020B0604020202020204" pitchFamily="34" charset="0"/>
              <a:buChar char="•"/>
            </a:pPr>
            <a:r>
              <a:rPr lang="en-US" sz="1000" dirty="0"/>
              <a:t>Pinpoint exact gaps in skills or roles</a:t>
            </a:r>
            <a:endParaRPr lang="en-GB" sz="1000" dirty="0"/>
          </a:p>
          <a:p>
            <a:pPr indent="-228600">
              <a:lnSpc>
                <a:spcPct val="90000"/>
              </a:lnSpc>
              <a:spcAft>
                <a:spcPts val="600"/>
              </a:spcAft>
              <a:buFont typeface="Arial" panose="020B0604020202020204" pitchFamily="34" charset="0"/>
              <a:buChar char="•"/>
            </a:pPr>
            <a:r>
              <a:rPr lang="en-US" sz="1000" dirty="0"/>
              <a:t>Plan recruitment or training to fill them</a:t>
            </a:r>
            <a:endParaRPr lang="en-GB" sz="1000" dirty="0"/>
          </a:p>
          <a:p>
            <a:pPr indent="-228600">
              <a:lnSpc>
                <a:spcPct val="90000"/>
              </a:lnSpc>
              <a:spcAft>
                <a:spcPts val="600"/>
              </a:spcAft>
              <a:buFont typeface="Arial" panose="020B0604020202020204" pitchFamily="34" charset="0"/>
              <a:buChar char="•"/>
            </a:pPr>
            <a:endParaRPr lang="en-GB" sz="1000" dirty="0"/>
          </a:p>
          <a:p>
            <a:pPr indent="-228600">
              <a:lnSpc>
                <a:spcPct val="90000"/>
              </a:lnSpc>
              <a:spcAft>
                <a:spcPts val="600"/>
              </a:spcAft>
              <a:buFont typeface="Arial" panose="020B0604020202020204" pitchFamily="34" charset="0"/>
              <a:buChar char="•"/>
            </a:pPr>
            <a:r>
              <a:rPr lang="en-US" sz="1000" dirty="0"/>
              <a:t>Main Skills Gaps at HealthConnect</a:t>
            </a:r>
            <a:r>
              <a:rPr lang="en-GB" sz="1000" dirty="0"/>
              <a:t>:</a:t>
            </a:r>
          </a:p>
          <a:p>
            <a:pPr indent="-228600">
              <a:lnSpc>
                <a:spcPct val="90000"/>
              </a:lnSpc>
              <a:spcAft>
                <a:spcPts val="600"/>
              </a:spcAft>
              <a:buFont typeface="Arial" panose="020B0604020202020204" pitchFamily="34" charset="0"/>
              <a:buChar char="•"/>
            </a:pPr>
            <a:endParaRPr lang="en-GB" sz="1000" dirty="0"/>
          </a:p>
          <a:p>
            <a:pPr indent="-228600">
              <a:lnSpc>
                <a:spcPct val="90000"/>
              </a:lnSpc>
              <a:spcAft>
                <a:spcPts val="600"/>
              </a:spcAft>
              <a:buFont typeface="Arial" panose="020B0604020202020204" pitchFamily="34" charset="0"/>
              <a:buChar char="•"/>
            </a:pPr>
            <a:r>
              <a:rPr lang="en-US" sz="1000" dirty="0"/>
              <a:t>Clinical staff — strong competition from NHS and private providers</a:t>
            </a:r>
            <a:endParaRPr lang="en-GB" sz="1000" dirty="0"/>
          </a:p>
          <a:p>
            <a:pPr indent="-228600">
              <a:lnSpc>
                <a:spcPct val="90000"/>
              </a:lnSpc>
              <a:spcAft>
                <a:spcPts val="600"/>
              </a:spcAft>
              <a:buFont typeface="Arial" panose="020B0604020202020204" pitchFamily="34" charset="0"/>
              <a:buChar char="•"/>
            </a:pPr>
            <a:r>
              <a:rPr lang="en-US" sz="1000" dirty="0" err="1"/>
              <a:t>Specialised</a:t>
            </a:r>
            <a:r>
              <a:rPr lang="en-US" sz="1000" dirty="0"/>
              <a:t> digital health and informatics skills</a:t>
            </a:r>
            <a:endParaRPr lang="en-GB" sz="1000" dirty="0"/>
          </a:p>
          <a:p>
            <a:pPr indent="-228600">
              <a:lnSpc>
                <a:spcPct val="90000"/>
              </a:lnSpc>
              <a:spcAft>
                <a:spcPts val="600"/>
              </a:spcAft>
              <a:buFont typeface="Arial" panose="020B0604020202020204" pitchFamily="34" charset="0"/>
              <a:buChar char="•"/>
            </a:pPr>
            <a:r>
              <a:rPr lang="en-US" sz="1000" dirty="0"/>
              <a:t>Leadership and management — many untrained team leaders</a:t>
            </a:r>
            <a:endParaRPr lang="en-GB" sz="1000" dirty="0"/>
          </a:p>
          <a:p>
            <a:pPr indent="-228600">
              <a:lnSpc>
                <a:spcPct val="90000"/>
              </a:lnSpc>
              <a:spcAft>
                <a:spcPts val="600"/>
              </a:spcAft>
              <a:buFont typeface="Arial" panose="020B0604020202020204" pitchFamily="34" charset="0"/>
              <a:buChar char="•"/>
            </a:pPr>
            <a:r>
              <a:rPr lang="en-US" sz="1000" dirty="0"/>
              <a:t>People who can work well across different teams and groups</a:t>
            </a:r>
          </a:p>
        </p:txBody>
      </p:sp>
    </p:spTree>
    <p:extLst>
      <p:ext uri="{BB962C8B-B14F-4D97-AF65-F5344CB8AC3E}">
        <p14:creationId xmlns:p14="http://schemas.microsoft.com/office/powerpoint/2010/main" val="2299814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5B429-40CC-4DFF-941E-020E381077A6}"/>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kern="1200">
                <a:solidFill>
                  <a:schemeClr val="tx1"/>
                </a:solidFill>
                <a:latin typeface="+mj-lt"/>
                <a:ea typeface="+mj-ea"/>
                <a:cs typeface="+mj-cs"/>
              </a:rPr>
              <a:t>RECRUITMENT CHALLENGES AND OPTIONS</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CDEC954-1863-5797-507B-3750732C019B}"/>
              </a:ext>
            </a:extLst>
          </p:cNvPr>
          <p:cNvSpPr txBox="1"/>
          <p:nvPr/>
        </p:nvSpPr>
        <p:spPr>
          <a:xfrm>
            <a:off x="630936" y="2660904"/>
            <a:ext cx="4818888" cy="354787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900" dirty="0"/>
              <a:t>Why Recruitment Is Difficult</a:t>
            </a:r>
            <a:r>
              <a:rPr lang="en-GB" sz="900" dirty="0"/>
              <a:t>:</a:t>
            </a:r>
          </a:p>
          <a:p>
            <a:pPr indent="-228600">
              <a:lnSpc>
                <a:spcPct val="90000"/>
              </a:lnSpc>
              <a:spcAft>
                <a:spcPts val="600"/>
              </a:spcAft>
              <a:buFont typeface="Arial" panose="020B0604020202020204" pitchFamily="34" charset="0"/>
              <a:buChar char="•"/>
            </a:pPr>
            <a:endParaRPr lang="en-GB" sz="900" dirty="0"/>
          </a:p>
          <a:p>
            <a:pPr indent="-228600">
              <a:lnSpc>
                <a:spcPct val="90000"/>
              </a:lnSpc>
              <a:spcAft>
                <a:spcPts val="600"/>
              </a:spcAft>
              <a:buFont typeface="Arial" panose="020B0604020202020204" pitchFamily="34" charset="0"/>
              <a:buChar char="•"/>
            </a:pPr>
            <a:r>
              <a:rPr lang="en-US" sz="900" dirty="0"/>
              <a:t>Shortage of people with required skills; candidates have many options</a:t>
            </a:r>
            <a:endParaRPr lang="en-GB" sz="900" dirty="0"/>
          </a:p>
          <a:p>
            <a:pPr indent="-228600">
              <a:lnSpc>
                <a:spcPct val="90000"/>
              </a:lnSpc>
              <a:spcAft>
                <a:spcPts val="600"/>
              </a:spcAft>
              <a:buFont typeface="Arial" panose="020B0604020202020204" pitchFamily="34" charset="0"/>
              <a:buChar char="•"/>
            </a:pPr>
            <a:r>
              <a:rPr lang="en-US" sz="900" dirty="0"/>
              <a:t>Slow process means top applicants accept other offers</a:t>
            </a:r>
            <a:endParaRPr lang="en-GB" sz="900" dirty="0"/>
          </a:p>
          <a:p>
            <a:pPr indent="-228600">
              <a:lnSpc>
                <a:spcPct val="90000"/>
              </a:lnSpc>
              <a:spcAft>
                <a:spcPts val="600"/>
              </a:spcAft>
              <a:buFont typeface="Arial" panose="020B0604020202020204" pitchFamily="34" charset="0"/>
              <a:buChar char="•"/>
            </a:pPr>
            <a:r>
              <a:rPr lang="en-US" sz="900" dirty="0"/>
              <a:t>We do not showcase our workplace culture well</a:t>
            </a:r>
            <a:endParaRPr lang="en-GB" sz="900" dirty="0"/>
          </a:p>
          <a:p>
            <a:pPr indent="-228600">
              <a:lnSpc>
                <a:spcPct val="90000"/>
              </a:lnSpc>
              <a:spcAft>
                <a:spcPts val="600"/>
              </a:spcAft>
              <a:buFont typeface="Arial" panose="020B0604020202020204" pitchFamily="34" charset="0"/>
              <a:buChar char="•"/>
            </a:pPr>
            <a:r>
              <a:rPr lang="en-US" sz="900" dirty="0"/>
              <a:t> NHS is a strong competitor for pay and conditions</a:t>
            </a:r>
            <a:endParaRPr lang="en-GB" sz="900" dirty="0"/>
          </a:p>
          <a:p>
            <a:pPr indent="-228600">
              <a:lnSpc>
                <a:spcPct val="90000"/>
              </a:lnSpc>
              <a:spcAft>
                <a:spcPts val="600"/>
              </a:spcAft>
              <a:buFont typeface="Arial" panose="020B0604020202020204" pitchFamily="34" charset="0"/>
              <a:buChar char="•"/>
            </a:pPr>
            <a:endParaRPr lang="en-GB" sz="900" dirty="0"/>
          </a:p>
          <a:p>
            <a:pPr indent="-228600">
              <a:lnSpc>
                <a:spcPct val="90000"/>
              </a:lnSpc>
              <a:spcAft>
                <a:spcPts val="600"/>
              </a:spcAft>
              <a:buFont typeface="Arial" panose="020B0604020202020204" pitchFamily="34" charset="0"/>
              <a:buChar char="•"/>
            </a:pPr>
            <a:r>
              <a:rPr lang="en-US" sz="900" dirty="0"/>
              <a:t>Recruitment Methods Compared</a:t>
            </a:r>
            <a:endParaRPr lang="en-GB" sz="900" dirty="0"/>
          </a:p>
          <a:p>
            <a:pPr indent="-228600">
              <a:lnSpc>
                <a:spcPct val="90000"/>
              </a:lnSpc>
              <a:spcAft>
                <a:spcPts val="600"/>
              </a:spcAft>
              <a:buFont typeface="Arial" panose="020B0604020202020204" pitchFamily="34" charset="0"/>
              <a:buChar char="•"/>
            </a:pPr>
            <a:r>
              <a:rPr lang="en-US" sz="900" dirty="0"/>
              <a:t>Internal</a:t>
            </a:r>
            <a:r>
              <a:rPr lang="en-GB" sz="900" dirty="0"/>
              <a:t>:</a:t>
            </a:r>
          </a:p>
          <a:p>
            <a:pPr indent="-228600">
              <a:lnSpc>
                <a:spcPct val="90000"/>
              </a:lnSpc>
              <a:spcAft>
                <a:spcPts val="600"/>
              </a:spcAft>
              <a:buFont typeface="Arial" panose="020B0604020202020204" pitchFamily="34" charset="0"/>
              <a:buChar char="•"/>
            </a:pPr>
            <a:r>
              <a:rPr lang="en-US" sz="900" dirty="0"/>
              <a:t>Cheaper faster builds loyalty shows career paths</a:t>
            </a:r>
            <a:endParaRPr lang="en-GB" sz="900" dirty="0"/>
          </a:p>
          <a:p>
            <a:pPr indent="-228600">
              <a:lnSpc>
                <a:spcPct val="90000"/>
              </a:lnSpc>
              <a:spcAft>
                <a:spcPts val="600"/>
              </a:spcAft>
              <a:buFont typeface="Arial" panose="020B0604020202020204" pitchFamily="34" charset="0"/>
              <a:buChar char="•"/>
            </a:pPr>
            <a:r>
              <a:rPr lang="en-US" sz="900" dirty="0"/>
              <a:t>Limited pool leaves another role empty</a:t>
            </a:r>
            <a:endParaRPr lang="en-GB" sz="900" dirty="0"/>
          </a:p>
          <a:p>
            <a:pPr indent="-228600">
              <a:lnSpc>
                <a:spcPct val="90000"/>
              </a:lnSpc>
              <a:spcAft>
                <a:spcPts val="600"/>
              </a:spcAft>
              <a:buFont typeface="Arial" panose="020B0604020202020204" pitchFamily="34" charset="0"/>
              <a:buChar char="•"/>
            </a:pPr>
            <a:r>
              <a:rPr lang="en-US" sz="900" dirty="0"/>
              <a:t>External</a:t>
            </a:r>
            <a:r>
              <a:rPr lang="en-GB" sz="900" dirty="0"/>
              <a:t>:</a:t>
            </a:r>
          </a:p>
          <a:p>
            <a:pPr indent="-228600">
              <a:lnSpc>
                <a:spcPct val="90000"/>
              </a:lnSpc>
              <a:spcAft>
                <a:spcPts val="600"/>
              </a:spcAft>
              <a:buFont typeface="Arial" panose="020B0604020202020204" pitchFamily="34" charset="0"/>
              <a:buChar char="•"/>
            </a:pPr>
            <a:r>
              <a:rPr lang="en-US" sz="900" dirty="0"/>
              <a:t> Fresh ideas wider talent pool</a:t>
            </a:r>
            <a:endParaRPr lang="en-GB" sz="900" dirty="0"/>
          </a:p>
          <a:p>
            <a:pPr indent="-228600">
              <a:lnSpc>
                <a:spcPct val="90000"/>
              </a:lnSpc>
              <a:spcAft>
                <a:spcPts val="600"/>
              </a:spcAft>
              <a:buFont typeface="Arial" panose="020B0604020202020204" pitchFamily="34" charset="0"/>
              <a:buChar char="•"/>
            </a:pPr>
            <a:r>
              <a:rPr lang="en-US" sz="900" dirty="0"/>
              <a:t> Costs more takes longer to onboard</a:t>
            </a:r>
            <a:endParaRPr lang="en-GB" sz="900" dirty="0"/>
          </a:p>
          <a:p>
            <a:pPr indent="-228600">
              <a:lnSpc>
                <a:spcPct val="90000"/>
              </a:lnSpc>
              <a:spcAft>
                <a:spcPts val="600"/>
              </a:spcAft>
              <a:buFont typeface="Arial" panose="020B0604020202020204" pitchFamily="34" charset="0"/>
              <a:buChar char="•"/>
            </a:pPr>
            <a:r>
              <a:rPr lang="en-US" sz="900" dirty="0"/>
              <a:t>Online &amp; Social Media</a:t>
            </a:r>
            <a:r>
              <a:rPr lang="en-GB" sz="900" dirty="0"/>
              <a:t>:</a:t>
            </a:r>
          </a:p>
          <a:p>
            <a:pPr indent="-228600">
              <a:lnSpc>
                <a:spcPct val="90000"/>
              </a:lnSpc>
              <a:spcAft>
                <a:spcPts val="600"/>
              </a:spcAft>
              <a:buFont typeface="Arial" panose="020B0604020202020204" pitchFamily="34" charset="0"/>
              <a:buChar char="•"/>
            </a:pPr>
            <a:r>
              <a:rPr lang="en-US" sz="900" dirty="0"/>
              <a:t>Reach passive candidates boost reputation</a:t>
            </a:r>
            <a:endParaRPr lang="en-GB" sz="900" dirty="0"/>
          </a:p>
          <a:p>
            <a:pPr indent="-228600">
              <a:lnSpc>
                <a:spcPct val="90000"/>
              </a:lnSpc>
              <a:spcAft>
                <a:spcPts val="600"/>
              </a:spcAft>
              <a:buFont typeface="Arial" panose="020B0604020202020204" pitchFamily="34" charset="0"/>
              <a:buChar char="•"/>
            </a:pPr>
            <a:r>
              <a:rPr lang="en-US" sz="900" dirty="0"/>
              <a:t>Not all use these platforms so some may miss ads</a:t>
            </a:r>
            <a:endParaRPr lang="en-GB" sz="900" dirty="0"/>
          </a:p>
          <a:p>
            <a:pPr indent="-228600">
              <a:lnSpc>
                <a:spcPct val="90000"/>
              </a:lnSpc>
              <a:spcAft>
                <a:spcPts val="600"/>
              </a:spcAft>
              <a:buFont typeface="Arial" panose="020B0604020202020204" pitchFamily="34" charset="0"/>
              <a:buChar char="•"/>
            </a:pPr>
            <a:r>
              <a:rPr lang="en-US" sz="900" dirty="0"/>
              <a:t>Universities &amp; Apprenticeships</a:t>
            </a:r>
            <a:r>
              <a:rPr lang="en-GB" sz="900" dirty="0"/>
              <a:t>:</a:t>
            </a:r>
          </a:p>
          <a:p>
            <a:pPr indent="-228600">
              <a:lnSpc>
                <a:spcPct val="90000"/>
              </a:lnSpc>
              <a:spcAft>
                <a:spcPts val="600"/>
              </a:spcAft>
              <a:buFont typeface="Arial" panose="020B0604020202020204" pitchFamily="34" charset="0"/>
              <a:buChar char="•"/>
            </a:pPr>
            <a:r>
              <a:rPr lang="en-US" sz="900" dirty="0"/>
              <a:t>Tailor training to our needs strong long term loyalty</a:t>
            </a:r>
            <a:endParaRPr lang="en-GB" sz="900" dirty="0"/>
          </a:p>
          <a:p>
            <a:pPr indent="-228600">
              <a:lnSpc>
                <a:spcPct val="90000"/>
              </a:lnSpc>
              <a:spcAft>
                <a:spcPts val="600"/>
              </a:spcAft>
              <a:buFont typeface="Arial" panose="020B0604020202020204" pitchFamily="34" charset="0"/>
              <a:buChar char="•"/>
            </a:pPr>
            <a:r>
              <a:rPr lang="en-US" sz="900" dirty="0"/>
              <a:t>Slow to become fully productive not instantWant it shorter still?</a:t>
            </a:r>
          </a:p>
        </p:txBody>
      </p:sp>
      <p:pic>
        <p:nvPicPr>
          <p:cNvPr id="7" name="Picture 6">
            <a:extLst>
              <a:ext uri="{FF2B5EF4-FFF2-40B4-BE49-F238E27FC236}">
                <a16:creationId xmlns:a16="http://schemas.microsoft.com/office/drawing/2014/main" id="{28559E7A-209F-AEAB-0E0E-D4579082A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156704"/>
            <a:ext cx="5458968" cy="4544591"/>
          </a:xfrm>
          <a:prstGeom prst="rect">
            <a:avLst/>
          </a:prstGeom>
        </p:spPr>
      </p:pic>
    </p:spTree>
    <p:extLst>
      <p:ext uri="{BB962C8B-B14F-4D97-AF65-F5344CB8AC3E}">
        <p14:creationId xmlns:p14="http://schemas.microsoft.com/office/powerpoint/2010/main" val="4186704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8D8A-4A76-B6C1-1913-BC4E7EE4F51A}"/>
              </a:ext>
            </a:extLst>
          </p:cNvPr>
          <p:cNvSpPr>
            <a:spLocks noGrp="1"/>
          </p:cNvSpPr>
          <p:nvPr>
            <p:ph type="title"/>
          </p:nvPr>
        </p:nvSpPr>
        <p:spPr>
          <a:xfrm>
            <a:off x="838200" y="-95839"/>
            <a:ext cx="10515600" cy="1325563"/>
          </a:xfrm>
        </p:spPr>
        <p:txBody>
          <a:bodyPr/>
          <a:lstStyle/>
          <a:p>
            <a:r>
              <a:rPr lang="en-US"/>
              <a:t> RECOMMENDED RECRUITMENT STRATEGY</a:t>
            </a:r>
          </a:p>
        </p:txBody>
      </p:sp>
      <p:pic>
        <p:nvPicPr>
          <p:cNvPr id="9" name="Picture 8">
            <a:extLst>
              <a:ext uri="{FF2B5EF4-FFF2-40B4-BE49-F238E27FC236}">
                <a16:creationId xmlns:a16="http://schemas.microsoft.com/office/drawing/2014/main" id="{A4F10C43-EC56-0236-06ED-851A7F6877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2093" y="1638077"/>
            <a:ext cx="6364269" cy="4946959"/>
          </a:xfrm>
          <a:prstGeom prst="rect">
            <a:avLst/>
          </a:prstGeom>
        </p:spPr>
      </p:pic>
      <p:sp>
        <p:nvSpPr>
          <p:cNvPr id="4" name="TextBox 3">
            <a:extLst>
              <a:ext uri="{FF2B5EF4-FFF2-40B4-BE49-F238E27FC236}">
                <a16:creationId xmlns:a16="http://schemas.microsoft.com/office/drawing/2014/main" id="{A2F7F1B5-FA88-61B3-5FDB-93D2F88D8452}"/>
              </a:ext>
            </a:extLst>
          </p:cNvPr>
          <p:cNvSpPr txBox="1"/>
          <p:nvPr/>
        </p:nvSpPr>
        <p:spPr>
          <a:xfrm>
            <a:off x="245638" y="1229724"/>
            <a:ext cx="4893432" cy="5355312"/>
          </a:xfrm>
          <a:prstGeom prst="rect">
            <a:avLst/>
          </a:prstGeom>
          <a:noFill/>
        </p:spPr>
        <p:txBody>
          <a:bodyPr wrap="square">
            <a:spAutoFit/>
          </a:bodyPr>
          <a:lstStyle/>
          <a:p>
            <a:r>
              <a:rPr lang="en-US" dirty="0"/>
              <a:t>Recruitment Recommendations</a:t>
            </a:r>
            <a:endParaRPr lang="en-GB" dirty="0"/>
          </a:p>
          <a:p>
            <a:endParaRPr lang="en-GB" dirty="0"/>
          </a:p>
          <a:p>
            <a:pPr marL="342900" indent="-342900">
              <a:buAutoNum type="arabicPeriod"/>
            </a:pPr>
            <a:r>
              <a:rPr lang="en-US" dirty="0"/>
              <a:t>Advertise internally first for five days to reward staff and show progression then open externally </a:t>
            </a:r>
            <a:r>
              <a:rPr lang="en-GB" dirty="0"/>
              <a:t>(</a:t>
            </a:r>
            <a:r>
              <a:rPr lang="en-US" dirty="0" err="1"/>
              <a:t>Marchington</a:t>
            </a:r>
            <a:r>
              <a:rPr lang="en-US" dirty="0"/>
              <a:t> and others 2020</a:t>
            </a:r>
            <a:r>
              <a:rPr lang="en-GB" dirty="0"/>
              <a:t>.)</a:t>
            </a:r>
          </a:p>
          <a:p>
            <a:pPr marL="342900" indent="-342900">
              <a:buAutoNum type="arabicPeriod"/>
            </a:pPr>
            <a:endParaRPr lang="en-GB" dirty="0"/>
          </a:p>
          <a:p>
            <a:pPr marL="342900" indent="-342900">
              <a:buAutoNum type="arabicPeriod"/>
            </a:pPr>
            <a:r>
              <a:rPr lang="en-US" dirty="0"/>
              <a:t>Write clear honest job descriptions state duties skills pay and benefits keep expectations realistic</a:t>
            </a:r>
            <a:endParaRPr lang="en-GB" dirty="0"/>
          </a:p>
          <a:p>
            <a:pPr marL="342900" indent="-342900">
              <a:buAutoNum type="arabicPeriod"/>
            </a:pPr>
            <a:endParaRPr lang="en-GB" dirty="0"/>
          </a:p>
          <a:p>
            <a:pPr marL="342900" indent="-342900">
              <a:buAutoNum type="arabicPeriod"/>
            </a:pPr>
            <a:r>
              <a:rPr lang="en-US" dirty="0"/>
              <a:t>Use specialist sites LinkedIn and staff referrals referrals cost less and fit culture better </a:t>
            </a:r>
            <a:r>
              <a:rPr lang="en-GB" dirty="0"/>
              <a:t>(</a:t>
            </a:r>
            <a:r>
              <a:rPr lang="en-US" dirty="0"/>
              <a:t>CIPD 2025</a:t>
            </a:r>
            <a:r>
              <a:rPr lang="en-GB" dirty="0"/>
              <a:t>.)</a:t>
            </a:r>
          </a:p>
          <a:p>
            <a:pPr marL="342900" indent="-342900">
              <a:buAutoNum type="arabicPeriod"/>
            </a:pPr>
            <a:endParaRPr lang="en-GB" dirty="0"/>
          </a:p>
          <a:p>
            <a:pPr marL="342900" indent="-342900">
              <a:buAutoNum type="arabicPeriod"/>
            </a:pPr>
            <a:r>
              <a:rPr lang="en-US" dirty="0"/>
              <a:t>Keep process fair and equal same questions </a:t>
            </a:r>
            <a:r>
              <a:rPr lang="en-US" dirty="0" err="1"/>
              <a:t>anonymise</a:t>
            </a:r>
            <a:r>
              <a:rPr lang="en-US" dirty="0"/>
              <a:t> where possible update all candidates legally required and finds best people</a:t>
            </a:r>
          </a:p>
        </p:txBody>
      </p:sp>
    </p:spTree>
    <p:extLst>
      <p:ext uri="{BB962C8B-B14F-4D97-AF65-F5344CB8AC3E}">
        <p14:creationId xmlns:p14="http://schemas.microsoft.com/office/powerpoint/2010/main" val="1204940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B13F6-D7C6-2695-8B8A-FF7A232889A0}"/>
              </a:ext>
            </a:extLst>
          </p:cNvPr>
          <p:cNvSpPr>
            <a:spLocks noGrp="1"/>
          </p:cNvSpPr>
          <p:nvPr>
            <p:ph type="title"/>
          </p:nvPr>
        </p:nvSpPr>
        <p:spPr/>
        <p:txBody>
          <a:bodyPr/>
          <a:lstStyle/>
          <a:p>
            <a:r>
              <a:rPr lang="en-US"/>
              <a:t>LEARNING DEVELOPMENT AND RETENTION</a:t>
            </a:r>
          </a:p>
        </p:txBody>
      </p:sp>
      <p:sp>
        <p:nvSpPr>
          <p:cNvPr id="5" name="TextBox 4">
            <a:extLst>
              <a:ext uri="{FF2B5EF4-FFF2-40B4-BE49-F238E27FC236}">
                <a16:creationId xmlns:a16="http://schemas.microsoft.com/office/drawing/2014/main" id="{1280F47C-28BC-6C6E-3A20-83ECDA6BAD55}"/>
              </a:ext>
            </a:extLst>
          </p:cNvPr>
          <p:cNvSpPr txBox="1"/>
          <p:nvPr/>
        </p:nvSpPr>
        <p:spPr>
          <a:xfrm>
            <a:off x="6096000" y="1690688"/>
            <a:ext cx="6098952" cy="369332"/>
          </a:xfrm>
          <a:prstGeom prst="rect">
            <a:avLst/>
          </a:prstGeom>
          <a:noFill/>
        </p:spPr>
        <p:txBody>
          <a:bodyPr wrap="square">
            <a:spAutoFit/>
          </a:bodyPr>
          <a:lstStyle/>
          <a:p>
            <a:r>
              <a:rPr lang="en-US" dirty="0"/>
              <a:t>Simple Development Ideas We Can Use</a:t>
            </a:r>
          </a:p>
        </p:txBody>
      </p:sp>
      <p:pic>
        <p:nvPicPr>
          <p:cNvPr id="9" name="Picture 8">
            <a:extLst>
              <a:ext uri="{FF2B5EF4-FFF2-40B4-BE49-F238E27FC236}">
                <a16:creationId xmlns:a16="http://schemas.microsoft.com/office/drawing/2014/main" id="{6F6882D1-F6EE-63B1-B927-876E95055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33685"/>
            <a:ext cx="4791781" cy="3184796"/>
          </a:xfrm>
          <a:prstGeom prst="rect">
            <a:avLst/>
          </a:prstGeom>
        </p:spPr>
      </p:pic>
      <p:sp>
        <p:nvSpPr>
          <p:cNvPr id="4" name="TextBox 3">
            <a:extLst>
              <a:ext uri="{FF2B5EF4-FFF2-40B4-BE49-F238E27FC236}">
                <a16:creationId xmlns:a16="http://schemas.microsoft.com/office/drawing/2014/main" id="{D21B8BED-668D-146D-C6CA-29DE542FE0F0}"/>
              </a:ext>
            </a:extLst>
          </p:cNvPr>
          <p:cNvSpPr txBox="1"/>
          <p:nvPr/>
        </p:nvSpPr>
        <p:spPr>
          <a:xfrm>
            <a:off x="5118988" y="2304990"/>
            <a:ext cx="6098952" cy="4247317"/>
          </a:xfrm>
          <a:prstGeom prst="rect">
            <a:avLst/>
          </a:prstGeom>
          <a:noFill/>
        </p:spPr>
        <p:txBody>
          <a:bodyPr wrap="square">
            <a:spAutoFit/>
          </a:bodyPr>
          <a:lstStyle/>
          <a:p>
            <a:r>
              <a:rPr lang="en-US" dirty="0"/>
              <a:t>Give new staff an induction plus a mentor for their first six weeks. This helps them settle in understand our culture and reduces early leavers.</a:t>
            </a:r>
            <a:endParaRPr lang="en-GB" dirty="0"/>
          </a:p>
          <a:p>
            <a:endParaRPr lang="en-GB" dirty="0"/>
          </a:p>
          <a:p>
            <a:r>
              <a:rPr lang="en-US" dirty="0"/>
              <a:t>Check in every six months. Go beyond work targets ask about their goals and align these with what we need as an </a:t>
            </a:r>
            <a:r>
              <a:rPr lang="en-US" dirty="0" err="1"/>
              <a:t>organisation</a:t>
            </a:r>
            <a:r>
              <a:rPr lang="en-US" dirty="0"/>
              <a:t>.</a:t>
            </a:r>
            <a:endParaRPr lang="en-GB" dirty="0"/>
          </a:p>
          <a:p>
            <a:endParaRPr lang="en-GB" dirty="0"/>
          </a:p>
          <a:p>
            <a:r>
              <a:rPr lang="en-US" dirty="0"/>
              <a:t>Run in house training for digital tools clinical skills and leadership. We build our own experts show we value people and avoid expensive external hires.</a:t>
            </a:r>
            <a:endParaRPr lang="en-GB" dirty="0"/>
          </a:p>
          <a:p>
            <a:endParaRPr lang="en-GB" dirty="0"/>
          </a:p>
          <a:p>
            <a:r>
              <a:rPr lang="en-US" dirty="0"/>
              <a:t>Set clear career pathways so everyone sees the next step and how to get there. People stay when they can see real progress ahead.</a:t>
            </a:r>
          </a:p>
        </p:txBody>
      </p:sp>
    </p:spTree>
    <p:extLst>
      <p:ext uri="{BB962C8B-B14F-4D97-AF65-F5344CB8AC3E}">
        <p14:creationId xmlns:p14="http://schemas.microsoft.com/office/powerpoint/2010/main" val="2197299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CB77-6D1D-C567-7C35-5D7AFE6C90FF}"/>
              </a:ext>
            </a:extLst>
          </p:cNvPr>
          <p:cNvSpPr>
            <a:spLocks noGrp="1"/>
          </p:cNvSpPr>
          <p:nvPr>
            <p:ph type="title"/>
          </p:nvPr>
        </p:nvSpPr>
        <p:spPr>
          <a:xfrm>
            <a:off x="157493" y="-465040"/>
            <a:ext cx="10515600" cy="2392325"/>
          </a:xfrm>
        </p:spPr>
        <p:txBody>
          <a:bodyPr/>
          <a:lstStyle/>
          <a:p>
            <a:r>
              <a:rPr lang="en-US"/>
              <a:t>PERFORMANCE MANAGEMENT AND MOTIVATION</a:t>
            </a:r>
          </a:p>
        </p:txBody>
      </p:sp>
      <p:pic>
        <p:nvPicPr>
          <p:cNvPr id="8" name="Picture 7">
            <a:extLst>
              <a:ext uri="{FF2B5EF4-FFF2-40B4-BE49-F238E27FC236}">
                <a16:creationId xmlns:a16="http://schemas.microsoft.com/office/drawing/2014/main" id="{B8F19784-6EA9-8AE7-0E24-A272E5FB6E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flipV="1">
            <a:off x="-765342" y="2105449"/>
            <a:ext cx="5532437" cy="3972664"/>
          </a:xfrm>
          <a:prstGeom prst="rect">
            <a:avLst/>
          </a:prstGeom>
        </p:spPr>
      </p:pic>
      <p:sp>
        <p:nvSpPr>
          <p:cNvPr id="4" name="TextBox 3">
            <a:extLst>
              <a:ext uri="{FF2B5EF4-FFF2-40B4-BE49-F238E27FC236}">
                <a16:creationId xmlns:a16="http://schemas.microsoft.com/office/drawing/2014/main" id="{9CAF5ACF-C96E-22DE-B5F5-BA69B5F8187A}"/>
              </a:ext>
            </a:extLst>
          </p:cNvPr>
          <p:cNvSpPr txBox="1"/>
          <p:nvPr/>
        </p:nvSpPr>
        <p:spPr>
          <a:xfrm>
            <a:off x="4240100" y="1325563"/>
            <a:ext cx="7951900" cy="4801314"/>
          </a:xfrm>
          <a:prstGeom prst="rect">
            <a:avLst/>
          </a:prstGeom>
          <a:noFill/>
        </p:spPr>
        <p:txBody>
          <a:bodyPr wrap="square">
            <a:spAutoFit/>
          </a:bodyPr>
          <a:lstStyle/>
          <a:p>
            <a:r>
              <a:rPr lang="en-US" dirty="0"/>
              <a:t>Motivation</a:t>
            </a:r>
            <a:endParaRPr lang="en-GB" dirty="0"/>
          </a:p>
          <a:p>
            <a:endParaRPr lang="en-GB" dirty="0"/>
          </a:p>
          <a:p>
            <a:r>
              <a:rPr lang="en-US" dirty="0"/>
              <a:t>Better Performance Management</a:t>
            </a:r>
            <a:r>
              <a:rPr lang="en-GB" dirty="0"/>
              <a:t>:</a:t>
            </a:r>
          </a:p>
          <a:p>
            <a:endParaRPr lang="en-GB" dirty="0"/>
          </a:p>
          <a:p>
            <a:r>
              <a:rPr lang="en-US" dirty="0"/>
              <a:t>Yearly appraisals do not work well. Issues are outdated and it feels like paperwork instead of real support (Armstrong and Baron 2021). Use shorter more frequent conversations instead.</a:t>
            </a:r>
            <a:endParaRPr lang="en-GB" dirty="0"/>
          </a:p>
          <a:p>
            <a:endParaRPr lang="en-GB" dirty="0"/>
          </a:p>
          <a:p>
            <a:r>
              <a:rPr lang="en-US" dirty="0"/>
              <a:t>Recommendations</a:t>
            </a:r>
            <a:r>
              <a:rPr lang="en-GB" dirty="0"/>
              <a:t>:</a:t>
            </a:r>
          </a:p>
          <a:p>
            <a:endParaRPr lang="en-GB" dirty="0"/>
          </a:p>
          <a:p>
            <a:r>
              <a:rPr lang="en-US" dirty="0"/>
              <a:t>• Set SMART goals so expectations are clear and people see how their work contributes</a:t>
            </a:r>
            <a:endParaRPr lang="en-GB" dirty="0"/>
          </a:p>
          <a:p>
            <a:r>
              <a:rPr lang="en-US" dirty="0"/>
              <a:t>• Offer fair pay plus flexible hours home options wellbeing support and public recognition</a:t>
            </a:r>
            <a:endParaRPr lang="en-GB" dirty="0"/>
          </a:p>
          <a:p>
            <a:r>
              <a:rPr lang="en-US" dirty="0"/>
              <a:t>• Apply </a:t>
            </a:r>
            <a:r>
              <a:rPr lang="en-US" dirty="0" err="1"/>
              <a:t>Herzbergs</a:t>
            </a:r>
            <a:r>
              <a:rPr lang="en-US" dirty="0"/>
              <a:t> Two Factor Theory. Get pay and conditions right first as basics. Then use recognition responsibility and growth to truly motivate (</a:t>
            </a:r>
            <a:r>
              <a:rPr lang="en-US" dirty="0" err="1"/>
              <a:t>Herzberg</a:t>
            </a:r>
            <a:r>
              <a:rPr lang="en-US" dirty="0"/>
              <a:t> 1959)</a:t>
            </a:r>
          </a:p>
        </p:txBody>
      </p:sp>
    </p:spTree>
    <p:extLst>
      <p:ext uri="{BB962C8B-B14F-4D97-AF65-F5344CB8AC3E}">
        <p14:creationId xmlns:p14="http://schemas.microsoft.com/office/powerpoint/2010/main" val="3071743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46748-6B16-8C15-F1BB-DA6203E68C62}"/>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kern="1200">
                <a:solidFill>
                  <a:schemeClr val="tx1"/>
                </a:solidFill>
                <a:latin typeface="+mj-lt"/>
                <a:ea typeface="+mj-ea"/>
                <a:cs typeface="+mj-cs"/>
              </a:rPr>
              <a:t>TEAMWORK LEADERSHIP AND MULTI DISCIPLINARY WORKING</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0959E7A-3186-802F-C7D9-126F85DA4925}"/>
              </a:ext>
            </a:extLst>
          </p:cNvPr>
          <p:cNvSpPr txBox="1"/>
          <p:nvPr/>
        </p:nvSpPr>
        <p:spPr>
          <a:xfrm>
            <a:off x="630936" y="2660904"/>
            <a:ext cx="4818888" cy="354787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dirty="0"/>
              <a:t>The Challenge: Different Teams Different Views</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000" dirty="0"/>
              <a:t>At HealthConnect UK we have clinical staff technology experts and operations teams all trained differently and with different priorities. This can make working together difficult and slow things down.</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000" dirty="0"/>
              <a:t>Recommendations</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000" dirty="0"/>
              <a:t>Train people before they become leaders or as soon as they start managing others most people are not born good managers they need to be shown how good leadership is one of the biggest things affecting staff happiness and productivity</a:t>
            </a:r>
          </a:p>
          <a:p>
            <a:pPr indent="-228600">
              <a:lnSpc>
                <a:spcPct val="90000"/>
              </a:lnSpc>
              <a:spcAft>
                <a:spcPts val="600"/>
              </a:spcAft>
              <a:buFont typeface="Arial" panose="020B0604020202020204" pitchFamily="34" charset="0"/>
              <a:buChar char="•"/>
            </a:pPr>
            <a:r>
              <a:rPr lang="en-US" sz="1000" dirty="0"/>
              <a:t>Share our overall vision clearly so even different teams understand what we are all working towards and are pulling in the same direction</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000" dirty="0"/>
              <a:t>Bring teams together regularly to build understanding explain what each other does share information and build trust before problems happen</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000" dirty="0"/>
              <a:t>Agree clear communication and working practices so everyone knows what is expected no matter their role or professional background</a:t>
            </a:r>
          </a:p>
        </p:txBody>
      </p:sp>
      <p:pic>
        <p:nvPicPr>
          <p:cNvPr id="4" name="Picture 3">
            <a:extLst>
              <a:ext uri="{FF2B5EF4-FFF2-40B4-BE49-F238E27FC236}">
                <a16:creationId xmlns:a16="http://schemas.microsoft.com/office/drawing/2014/main" id="{58E2E879-6B85-D947-04C5-B9087B2769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996021"/>
            <a:ext cx="5458968" cy="2865958"/>
          </a:xfrm>
          <a:prstGeom prst="rect">
            <a:avLst/>
          </a:prstGeom>
        </p:spPr>
      </p:pic>
    </p:spTree>
    <p:extLst>
      <p:ext uri="{BB962C8B-B14F-4D97-AF65-F5344CB8AC3E}">
        <p14:creationId xmlns:p14="http://schemas.microsoft.com/office/powerpoint/2010/main" val="509926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DFE85-3689-DB16-AFD1-DE2358B1BA4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200" kern="1200">
                <a:solidFill>
                  <a:schemeClr val="tx1"/>
                </a:solidFill>
                <a:latin typeface="+mj-lt"/>
                <a:ea typeface="+mj-ea"/>
                <a:cs typeface="+mj-cs"/>
              </a:rPr>
              <a:t>CONCLUSION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77D9F27-16BE-1479-B023-23D7E9104E3E}"/>
              </a:ext>
            </a:extLst>
          </p:cNvPr>
          <p:cNvSpPr txBox="1"/>
          <p:nvPr/>
        </p:nvSpPr>
        <p:spPr>
          <a:xfrm>
            <a:off x="630936" y="2807208"/>
            <a:ext cx="3429000" cy="341071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900" dirty="0"/>
              <a:t>Summary of Recommendations</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r>
              <a:rPr lang="en-US" sz="900" dirty="0"/>
              <a:t>Plan ahead for staff needs and skills gaps</a:t>
            </a:r>
            <a:endParaRPr lang="en-GB" sz="900" dirty="0"/>
          </a:p>
          <a:p>
            <a:pPr indent="-228600">
              <a:lnSpc>
                <a:spcPct val="90000"/>
              </a:lnSpc>
              <a:spcAft>
                <a:spcPts val="600"/>
              </a:spcAft>
              <a:buFont typeface="Arial" panose="020B0604020202020204" pitchFamily="34" charset="0"/>
              <a:buChar char="•"/>
            </a:pPr>
            <a:r>
              <a:rPr lang="en-US" sz="900" dirty="0"/>
              <a:t>Advertise jobs internally first then fairly to everyone else</a:t>
            </a:r>
          </a:p>
          <a:p>
            <a:pPr indent="-228600">
              <a:lnSpc>
                <a:spcPct val="90000"/>
              </a:lnSpc>
              <a:spcAft>
                <a:spcPts val="600"/>
              </a:spcAft>
              <a:buFont typeface="Arial" panose="020B0604020202020204" pitchFamily="34" charset="0"/>
              <a:buChar char="•"/>
            </a:pPr>
            <a:r>
              <a:rPr lang="en-US" sz="900" dirty="0"/>
              <a:t>Support staff with training and clear career paths</a:t>
            </a:r>
          </a:p>
          <a:p>
            <a:pPr indent="-228600">
              <a:lnSpc>
                <a:spcPct val="90000"/>
              </a:lnSpc>
              <a:spcAft>
                <a:spcPts val="600"/>
              </a:spcAft>
              <a:buFont typeface="Arial" panose="020B0604020202020204" pitchFamily="34" charset="0"/>
              <a:buChar char="•"/>
            </a:pPr>
            <a:r>
              <a:rPr lang="en-US" sz="900" dirty="0"/>
              <a:t>Set clear goals treat people well and </a:t>
            </a:r>
            <a:r>
              <a:rPr lang="en-US" sz="900" dirty="0" err="1"/>
              <a:t>recognise</a:t>
            </a:r>
            <a:r>
              <a:rPr lang="en-US" sz="900" dirty="0"/>
              <a:t> their work</a:t>
            </a:r>
          </a:p>
          <a:p>
            <a:pPr indent="-228600">
              <a:lnSpc>
                <a:spcPct val="90000"/>
              </a:lnSpc>
              <a:spcAft>
                <a:spcPts val="600"/>
              </a:spcAft>
              <a:buFont typeface="Arial" panose="020B0604020202020204" pitchFamily="34" charset="0"/>
              <a:buChar char="•"/>
            </a:pPr>
            <a:r>
              <a:rPr lang="en-US" sz="900" dirty="0"/>
              <a:t>Train leaders and help teams work together better</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r>
              <a:rPr lang="en-US" sz="900" dirty="0"/>
              <a:t>What This Achieves</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r>
              <a:rPr lang="en-US" sz="900" dirty="0"/>
              <a:t>These changes will make it easier to hire and keep good staff </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r>
              <a:rPr lang="en-US" sz="900" dirty="0"/>
              <a:t>lower turnover improve teamwork and help HealthConnect </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r>
              <a:rPr lang="en-US" sz="900" dirty="0"/>
              <a:t>UK grow well while giving better care to patients.</a:t>
            </a:r>
          </a:p>
        </p:txBody>
      </p:sp>
      <p:pic>
        <p:nvPicPr>
          <p:cNvPr id="4" name="Picture 3">
            <a:extLst>
              <a:ext uri="{FF2B5EF4-FFF2-40B4-BE49-F238E27FC236}">
                <a16:creationId xmlns:a16="http://schemas.microsoft.com/office/drawing/2014/main" id="{4854C35F-400E-D6A0-B9BE-6E094030B8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868372"/>
            <a:ext cx="6903720" cy="5121256"/>
          </a:xfrm>
          <a:prstGeom prst="rect">
            <a:avLst/>
          </a:prstGeom>
        </p:spPr>
      </p:pic>
    </p:spTree>
    <p:extLst>
      <p:ext uri="{BB962C8B-B14F-4D97-AF65-F5344CB8AC3E}">
        <p14:creationId xmlns:p14="http://schemas.microsoft.com/office/powerpoint/2010/main" val="1871736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D481739B-F4C3-8DA3-3B3D-A1AADA867F4F}"/>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Thank you For Listening!</a:t>
            </a:r>
          </a:p>
        </p:txBody>
      </p:sp>
      <p:pic>
        <p:nvPicPr>
          <p:cNvPr id="2" name="Picture 1">
            <a:extLst>
              <a:ext uri="{FF2B5EF4-FFF2-40B4-BE49-F238E27FC236}">
                <a16:creationId xmlns:a16="http://schemas.microsoft.com/office/drawing/2014/main" id="{ED66D6E5-42F4-3B87-2831-D6AA74AF19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4801" y="578738"/>
            <a:ext cx="5670549" cy="5670549"/>
          </a:xfrm>
          <a:prstGeom prst="rect">
            <a:avLst/>
          </a:prstGeom>
        </p:spPr>
      </p:pic>
    </p:spTree>
    <p:extLst>
      <p:ext uri="{BB962C8B-B14F-4D97-AF65-F5344CB8AC3E}">
        <p14:creationId xmlns:p14="http://schemas.microsoft.com/office/powerpoint/2010/main" val="9419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D24A50-2F0C-43FE-7076-58502214DCDB}"/>
              </a:ext>
            </a:extLst>
          </p:cNvPr>
          <p:cNvPicPr>
            <a:picLocks noChangeAspect="1"/>
          </p:cNvPicPr>
          <p:nvPr/>
        </p:nvPicPr>
        <p:blipFill>
          <a:blip r:embed="rId2">
            <a:extLst>
              <a:ext uri="{28A0092B-C50C-407E-A947-70E740481C1C}">
                <a14:useLocalDpi xmlns:a14="http://schemas.microsoft.com/office/drawing/2010/main" val="0"/>
              </a:ext>
            </a:extLst>
          </a:blip>
          <a:srcRect r="14697"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EFE993-6DC4-FB4C-F9E7-8401F1499B4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REFERENCES</a:t>
            </a:r>
          </a:p>
        </p:txBody>
      </p:sp>
      <p:sp>
        <p:nvSpPr>
          <p:cNvPr id="5" name="TextBox 4">
            <a:extLst>
              <a:ext uri="{FF2B5EF4-FFF2-40B4-BE49-F238E27FC236}">
                <a16:creationId xmlns:a16="http://schemas.microsoft.com/office/drawing/2014/main" id="{AE016BB8-FED4-FC03-F134-B205410BC40C}"/>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a:t>Armstrong M and Baron A 2021 Performance Management Key Strategies and Practical Guidelines 3rd edition London Kogan Page</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Boxall P and Purcell J 2023 Strategy and Human Resource Management 5th edition Basingstoke Palgrave Macmillan</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CIPD 2025 Employee Recruitment and Retention London Chartered Institute of Personnel and Development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CIPD 2026 Workforce Planning Practice London Chartered Institute of Personnel and Development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Herzberg F 1959 The Motivation Hygiene Concept and Problems of Manpower New York John Wiley and Sons</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Marchington M Wilkinson A Donnelly R and Kynigham J 2020 Human Resource Management at Work 7th edition London CIPD and Kogan Page</a:t>
            </a:r>
          </a:p>
        </p:txBody>
      </p:sp>
    </p:spTree>
    <p:extLst>
      <p:ext uri="{BB962C8B-B14F-4D97-AF65-F5344CB8AC3E}">
        <p14:creationId xmlns:p14="http://schemas.microsoft.com/office/powerpoint/2010/main" val="3812052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ORGANISATION AND CHALLENGES</vt:lpstr>
      <vt:lpstr>WORKFORCE PLANNING AND SKILLS GAPS</vt:lpstr>
      <vt:lpstr>RECRUITMENT CHALLENGES AND OPTIONS</vt:lpstr>
      <vt:lpstr> RECOMMENDED RECRUITMENT STRATEGY</vt:lpstr>
      <vt:lpstr>LEARNING DEVELOPMENT AND RETENTION</vt:lpstr>
      <vt:lpstr>PERFORMANCE MANAGEMENT AND MOTIVATION</vt:lpstr>
      <vt:lpstr>TEAMWORK LEADERSHIP AND MULTI DISCIPLINARY WORKING</vt:lpstr>
      <vt:lpstr>CONCLUSION</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George Stoican (2506764)</dc:creator>
  <cp:lastModifiedBy>Simon George Stoican (2506764)</cp:lastModifiedBy>
  <cp:revision>4</cp:revision>
  <dcterms:created xsi:type="dcterms:W3CDTF">2026-09-09T10:33:32Z</dcterms:created>
  <dcterms:modified xsi:type="dcterms:W3CDTF">2026-10-05T17:01:41Z</dcterms:modified>
</cp:coreProperties>
</file>