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75" r:id="rId3"/>
    <p:sldId id="293" r:id="rId4"/>
    <p:sldId id="294" r:id="rId5"/>
    <p:sldId id="299" r:id="rId6"/>
    <p:sldId id="287" r:id="rId7"/>
    <p:sldId id="292" r:id="rId8"/>
    <p:sldId id="290" r:id="rId9"/>
    <p:sldId id="289" r:id="rId10"/>
    <p:sldId id="304" r:id="rId11"/>
    <p:sldId id="285" r:id="rId12"/>
    <p:sldId id="283" r:id="rId13"/>
    <p:sldId id="295" r:id="rId14"/>
    <p:sldId id="296" r:id="rId15"/>
    <p:sldId id="297" r:id="rId16"/>
    <p:sldId id="298" r:id="rId17"/>
    <p:sldId id="302" r:id="rId18"/>
    <p:sldId id="300" r:id="rId19"/>
    <p:sldId id="303" r:id="rId20"/>
    <p:sldId id="305" r:id="rId2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71"/>
    <p:restoredTop sz="94636"/>
  </p:normalViewPr>
  <p:slideViewPr>
    <p:cSldViewPr>
      <p:cViewPr varScale="1">
        <p:scale>
          <a:sx n="72" d="100"/>
          <a:sy n="72" d="100"/>
        </p:scale>
        <p:origin x="122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20F233-6D13-4996-A112-20BB0C2319D5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1B9861-46EC-4903-9293-55947BD9F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1097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370CA0-5C42-4B9F-8732-1286F90F00B6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8EDF52-47CC-4DEC-B690-10420CD75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15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More comfortable</a:t>
            </a:r>
            <a:r>
              <a:rPr lang="en-GB" baseline="0" dirty="0"/>
              <a:t> for you and more powerful for them. Make sure they give positive feedback.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EDF52-47CC-4DEC-B690-10420CD757F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335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F19A5F-9B0D-4C8D-B492-7E9635DE0E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FKPDOpKzDo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ujTSELwsPA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tiff"/><Relationship Id="rId4" Type="http://schemas.openxmlformats.org/officeDocument/2006/relationships/hyperlink" Target="https://www.youtube.com/watch?v=iajz7Stq3ZY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s1DZHImMXY0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602" y="1412776"/>
            <a:ext cx="822446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Advanced 	Coaching </a:t>
            </a:r>
          </a:p>
          <a:p>
            <a:pPr algn="ctr"/>
            <a:r>
              <a:rPr lang="en-GB" sz="4800" dirty="0">
                <a:latin typeface="+mj-lt"/>
              </a:rPr>
              <a:t>&amp;</a:t>
            </a:r>
          </a:p>
          <a:p>
            <a:pPr algn="ctr"/>
            <a:r>
              <a:rPr lang="en-GB" sz="4800" dirty="0">
                <a:latin typeface="+mj-lt"/>
              </a:rPr>
              <a:t>Mentoring</a:t>
            </a:r>
          </a:p>
          <a:p>
            <a:pPr algn="ctr"/>
            <a:r>
              <a:rPr lang="en-GB" sz="2800" dirty="0">
                <a:latin typeface="+mj-lt"/>
                <a:hlinkClick r:id="rId3"/>
              </a:rPr>
              <a:t>https://www.youtube.com/watch?v=2FKPDOpKzDo</a:t>
            </a:r>
            <a:endParaRPr lang="en-GB" sz="28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34132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Mentoring Aims- 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1- Giving feedback</a:t>
            </a:r>
          </a:p>
          <a:p>
            <a:pPr algn="ctr"/>
            <a:endParaRPr lang="en-GB" sz="36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2- Completing the competency checklist</a:t>
            </a:r>
          </a:p>
          <a:p>
            <a:pPr algn="ctr"/>
            <a:endParaRPr lang="en-GB" sz="36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3- Planning for the LC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48879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How to achieve your grade: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1- Complete 5 mentee assessment forms (40%)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2- Practical mentoring competency checklist (completed by your lecturer) demonstrate / evidence each of the competencies on at least 3 occasions (10%) a further (10%) awarded for reflection.  (20% total)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9525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Practical mentoring competence checklist: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1/2/4-As a group we will agree these today and you will be automatically passed each session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3/5/6/7/8/9/10 you will need to evidence when giving feedback to your mentee. (do not try and stage this, it will be achieved if you mentor well)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Write a reflection after completing all mentoring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12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20720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6" y="980728"/>
            <a:ext cx="8923491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13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Why Should we give feedback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To develop weak areas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To go away and reflect on what to work on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To improve a player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To help a coach develop and improve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Our focus is developing the coach when </a:t>
            </a:r>
          </a:p>
          <a:p>
            <a:r>
              <a:rPr lang="en-GB" sz="2000" dirty="0">
                <a:latin typeface="+mj-lt"/>
              </a:rPr>
              <a:t>Mentoring each other. 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>
                <a:latin typeface="+mj-lt"/>
              </a:rPr>
              <a:t>To highlight good practice and to improve </a:t>
            </a:r>
          </a:p>
          <a:p>
            <a:r>
              <a:rPr lang="en-GB" sz="2000" dirty="0">
                <a:latin typeface="+mj-lt"/>
              </a:rPr>
              <a:t>Motivation and confidence </a:t>
            </a:r>
          </a:p>
          <a:p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69B78C-5C45-AE4D-BC98-561D4BA23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120" y="1700808"/>
            <a:ext cx="3251200" cy="306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995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Feedback Considerations</a:t>
            </a:r>
          </a:p>
          <a:p>
            <a:endParaRPr lang="en-GB" sz="3600" dirty="0">
              <a:latin typeface="+mj-lt"/>
            </a:endParaRPr>
          </a:p>
          <a:p>
            <a:r>
              <a:rPr lang="en-GB" sz="2800" dirty="0">
                <a:latin typeface="+mj-lt"/>
              </a:rPr>
              <a:t>The “Praise sandwich” (</a:t>
            </a:r>
            <a:r>
              <a:rPr lang="en-GB" sz="2800" dirty="0" err="1">
                <a:latin typeface="+mj-lt"/>
              </a:rPr>
              <a:t>Hinchliff</a:t>
            </a:r>
            <a:r>
              <a:rPr lang="en-GB" sz="2800" dirty="0">
                <a:latin typeface="+mj-lt"/>
              </a:rPr>
              <a:t> 1999)</a:t>
            </a:r>
          </a:p>
          <a:p>
            <a:endParaRPr lang="en-GB" sz="2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92696"/>
            <a:ext cx="7864294" cy="434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04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How not to give feedback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Angrily / aggressive / abusive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Unconstructive criticism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Negative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Shouting / raising voice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Arguing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In the wrong position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Anything that will demotivate someone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Don’t be too positive (if it was poor)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By not providing any </a:t>
            </a:r>
          </a:p>
          <a:p>
            <a:r>
              <a:rPr lang="en-GB" sz="2000" dirty="0">
                <a:latin typeface="+mj-lt"/>
              </a:rPr>
              <a:t>(you may use the above but it should be </a:t>
            </a:r>
          </a:p>
          <a:p>
            <a:r>
              <a:rPr lang="en-GB" sz="2000" dirty="0">
                <a:latin typeface="+mj-lt"/>
              </a:rPr>
              <a:t>Avoided  at all costs)</a:t>
            </a:r>
          </a:p>
          <a:p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1200" dirty="0">
                <a:latin typeface="+mj-lt"/>
                <a:hlinkClick r:id="rId3"/>
              </a:rPr>
              <a:t>https://www.youtube.com/watch?v=wujTSELwsPA</a:t>
            </a:r>
            <a:endParaRPr lang="en-GB" sz="12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12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1200" dirty="0">
                <a:latin typeface="+mj-lt"/>
                <a:hlinkClick r:id="rId4"/>
              </a:rPr>
              <a:t>https://www.youtube.com/watch?v=iajz7Stq3ZY</a:t>
            </a:r>
            <a:r>
              <a:rPr lang="en-GB" sz="1200" dirty="0">
                <a:latin typeface="+mj-lt"/>
              </a:rPr>
              <a:t> 26 minutes in talking about exposing players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12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62F495-49B5-2044-809F-78ABCA6E74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2080" y="1844824"/>
            <a:ext cx="3721472" cy="261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94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55386" y="1464406"/>
            <a:ext cx="445689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pic>
        <p:nvPicPr>
          <p:cNvPr id="1026" name="Picture 2" descr="https://member.goodpractice.net/image.ashx?id=a4d96768-bbe6-000e-b98b-a28c0107804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614" y="-84409"/>
            <a:ext cx="3960440" cy="360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5382" y="3645024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Balanced- Focus not only on areas for development, but also on strengths.</a:t>
            </a:r>
          </a:p>
          <a:p>
            <a:r>
              <a:rPr lang="en-GB" dirty="0"/>
              <a:t>Observed- Provide feedback only upon behaviours that you have observed.</a:t>
            </a:r>
          </a:p>
          <a:p>
            <a:r>
              <a:rPr lang="en-GB" dirty="0"/>
              <a:t>Objective- Avoid judgements and relate your feedback to the observed behaviour.</a:t>
            </a:r>
          </a:p>
          <a:p>
            <a:r>
              <a:rPr lang="en-GB" dirty="0"/>
              <a:t>Specific- Back up your comments with specific examples of the observed behaviour.</a:t>
            </a:r>
          </a:p>
          <a:p>
            <a:r>
              <a:rPr lang="en-GB" dirty="0"/>
              <a:t>Timely- Give the feedback soon after the activity. This allows the learner to reflect.  </a:t>
            </a:r>
          </a:p>
        </p:txBody>
      </p:sp>
    </p:spTree>
    <p:extLst>
      <p:ext uri="{BB962C8B-B14F-4D97-AF65-F5344CB8AC3E}">
        <p14:creationId xmlns:p14="http://schemas.microsoft.com/office/powerpoint/2010/main" val="221719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55386" y="1464406"/>
            <a:ext cx="445689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3548" y="4254822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</a:t>
            </a:r>
            <a:r>
              <a:rPr lang="en-GB" dirty="0" err="1"/>
              <a:t>www.youtube.com</a:t>
            </a:r>
            <a:r>
              <a:rPr lang="en-GB" dirty="0"/>
              <a:t>/</a:t>
            </a:r>
            <a:r>
              <a:rPr lang="en-GB" dirty="0" err="1"/>
              <a:t>watch?time_continue</a:t>
            </a:r>
            <a:r>
              <a:rPr lang="en-GB" dirty="0"/>
              <a:t>=80&amp;v=USO4KFcz2Mo&amp;feature=</a:t>
            </a:r>
            <a:r>
              <a:rPr lang="en-GB" dirty="0" err="1"/>
              <a:t>emb_logo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93C0ED-1A3E-1E4E-9044-7539D43ED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63367"/>
            <a:ext cx="6096000" cy="393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24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99403" y="960483"/>
            <a:ext cx="382961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Providing Feedback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pic>
        <p:nvPicPr>
          <p:cNvPr id="2050" name="Picture 2" descr="https://s-media-cache-ak0.pinimg.com/736x/a5/7c/90/a57c90ae84eeea558048850fca74f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0"/>
            <a:ext cx="4968552" cy="67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488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602" y="-69384"/>
            <a:ext cx="822446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Providing Feedback</a:t>
            </a:r>
          </a:p>
          <a:p>
            <a:pPr algn="ctr"/>
            <a:r>
              <a:rPr lang="en-GB" sz="2000" dirty="0">
                <a:latin typeface="+mj-lt"/>
              </a:rPr>
              <a:t>The coaching Feedback Model- Performance coach training</a:t>
            </a: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600" dirty="0">
                <a:solidFill>
                  <a:srgbClr val="00B0F0"/>
                </a:solidFill>
                <a:latin typeface="+mj-lt"/>
              </a:rPr>
              <a:t>Asking people to give themselves the feedback</a:t>
            </a:r>
          </a:p>
          <a:p>
            <a:pPr algn="ctr"/>
            <a:r>
              <a:rPr lang="en-GB" sz="2600" dirty="0">
                <a:solidFill>
                  <a:srgbClr val="00B0F0"/>
                </a:solidFill>
                <a:latin typeface="+mj-lt"/>
              </a:rPr>
              <a:t> instead of, or before, giving yours</a:t>
            </a:r>
          </a:p>
          <a:p>
            <a:pPr algn="ctr"/>
            <a:endParaRPr lang="en-GB" sz="2600" dirty="0">
              <a:solidFill>
                <a:srgbClr val="00B0F0"/>
              </a:solidFill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sp>
        <p:nvSpPr>
          <p:cNvPr id="2" name="Oval Callout 1"/>
          <p:cNvSpPr/>
          <p:nvPr/>
        </p:nvSpPr>
        <p:spPr>
          <a:xfrm>
            <a:off x="155575" y="2077354"/>
            <a:ext cx="2232248" cy="1656184"/>
          </a:xfrm>
          <a:prstGeom prst="wedgeEllipse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 did you think about your performance? </a:t>
            </a:r>
          </a:p>
        </p:txBody>
      </p:sp>
      <p:sp>
        <p:nvSpPr>
          <p:cNvPr id="3" name="Oval Callout 2"/>
          <p:cNvSpPr/>
          <p:nvPr/>
        </p:nvSpPr>
        <p:spPr>
          <a:xfrm>
            <a:off x="7733063" y="160338"/>
            <a:ext cx="1403648" cy="2095916"/>
          </a:xfrm>
          <a:prstGeom prst="wedgeEllipse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did you like about what you did?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147037" y="4052972"/>
            <a:ext cx="1788134" cy="1351646"/>
          </a:xfrm>
          <a:prstGeom prst="wedgeEllipse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would you do differently?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3347864" y="2420888"/>
            <a:ext cx="1699334" cy="1531666"/>
          </a:xfrm>
          <a:prstGeom prst="wedgeEllipse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Did you meet your outcomes?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6084168" y="2077354"/>
            <a:ext cx="1792911" cy="1584176"/>
          </a:xfrm>
          <a:prstGeom prst="wedgeEllipseCallou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did you think that went?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7008489" y="3915978"/>
            <a:ext cx="1983865" cy="1860543"/>
          </a:xfrm>
          <a:prstGeom prst="wedgeEllipse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If you could of changed anything what would it be?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51720" y="4453750"/>
            <a:ext cx="5136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https://www.youtube.com/watch?v=s1DZHImMXY0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696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Explanations and Instructions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May call group in close / sat down / in a place if necessary. Gains attention of the group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Introduction- Brief intro outlining the purpose of the session, introduced themselves and health and safety check.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Questioned group to check for understanding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Explains the key points / coaching points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The information given is the correct amount (not to much / to little)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The group clearly understands instructions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Used Demonstrations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Voice is clear and loud enough for everyone to hear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Uses different pitches &amp; tones is animated to engage group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Uses movement when necessary to engage the group </a:t>
            </a:r>
          </a:p>
          <a:p>
            <a:pPr algn="ctr"/>
            <a:endParaRPr lang="en-GB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4032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Demonstrations</a:t>
            </a:r>
          </a:p>
          <a:p>
            <a:pPr algn="ctr"/>
            <a:r>
              <a:rPr lang="en-GB" sz="2800" b="1" dirty="0"/>
              <a:t>Is it the correct technique!</a:t>
            </a:r>
            <a:endParaRPr lang="en-GB" sz="2800" b="1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</a:rPr>
              <a:t>Can all see and hear (is it in the right position) away from distraction </a:t>
            </a:r>
          </a:p>
          <a:p>
            <a:pPr algn="ctr"/>
            <a:r>
              <a:rPr lang="en-GB" sz="2000" dirty="0">
                <a:latin typeface="+mj-lt"/>
              </a:rPr>
              <a:t>Focus attention on 1-2 simple key points</a:t>
            </a:r>
          </a:p>
          <a:p>
            <a:pPr algn="ctr"/>
            <a:r>
              <a:rPr lang="en-GB" sz="2000" dirty="0">
                <a:latin typeface="+mj-lt"/>
              </a:rPr>
              <a:t>Is there an easy way to remember the skill? (Mickey Mouse)</a:t>
            </a:r>
          </a:p>
          <a:p>
            <a:pPr algn="ctr"/>
            <a:r>
              <a:rPr lang="en-GB" sz="2000" dirty="0">
                <a:latin typeface="+mj-lt"/>
              </a:rPr>
              <a:t>Repeat the demo more than once (for a skill)</a:t>
            </a:r>
          </a:p>
          <a:p>
            <a:pPr algn="ctr"/>
            <a:r>
              <a:rPr lang="en-GB" sz="2000" dirty="0">
                <a:latin typeface="+mj-lt"/>
              </a:rPr>
              <a:t>Invite questions and check for understanding </a:t>
            </a: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</a:rPr>
              <a:t>Is a member / members of the group being used (if possible / suitable)</a:t>
            </a:r>
          </a:p>
          <a:p>
            <a:pPr algn="ctr"/>
            <a:r>
              <a:rPr lang="en-GB" sz="2000" dirty="0">
                <a:latin typeface="+mj-lt"/>
              </a:rPr>
              <a:t>Is the group able to perform it? (Goals that are within the ability of the player?)</a:t>
            </a:r>
          </a:p>
          <a:p>
            <a:pPr algn="ctr"/>
            <a:r>
              <a:rPr lang="en-GB" sz="2000" dirty="0">
                <a:latin typeface="+mj-lt"/>
              </a:rPr>
              <a:t>Appropriate pace / tempo? </a:t>
            </a:r>
          </a:p>
          <a:p>
            <a:pPr algn="ctr"/>
            <a:r>
              <a:rPr lang="en-GB" sz="2000" dirty="0">
                <a:latin typeface="+mj-lt"/>
              </a:rPr>
              <a:t>Are there simple verbal instructions?  </a:t>
            </a:r>
          </a:p>
          <a:p>
            <a:pPr algn="ctr"/>
            <a:endParaRPr lang="en-GB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961523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956" y="5543452"/>
            <a:ext cx="1915691" cy="7545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8570" y="160338"/>
            <a:ext cx="822446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Observation And Analysis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Observing the way the coach has planned and organised the session to achieve the learning outcomes the types of drills/games used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Has the coach highlighted / praised good technique /play / skill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Is the coach referring back to the key points?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Has the coach identified a fault and corrected it 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Has the session flowed?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Has it progressed well?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Are all participants challenged?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Are some over challenged?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Is the coaching style right ?</a:t>
            </a:r>
          </a:p>
          <a:p>
            <a:pPr marL="342900" lvl="0" indent="-342900" algn="ctr">
              <a:buFont typeface="Arial" panose="020B0604020202020204" pitchFamily="34" charset="0"/>
              <a:buChar char="•"/>
            </a:pPr>
            <a:r>
              <a:rPr lang="en-GB" sz="2000" dirty="0"/>
              <a:t>Is there a child/participant centred approach?</a:t>
            </a:r>
            <a:endParaRPr lang="en-GB" sz="20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12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972603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07975" y="-13742"/>
            <a:ext cx="82244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Providing Feedback As A Coach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Ask questions to generate self-feedback / check for understanding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Limit information to one or two key points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Give specific simple information 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Keep it positive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Highlight positive and share with the group (reinforcement) 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Provide some feedback as the group is on task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Take members out to correct and provide personal feedback 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Use participants to provide feedback to each other (when appropriate)  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Use videos / ICT – point out specific features (</a:t>
            </a:r>
            <a:r>
              <a:rPr lang="en-GB" sz="2400" dirty="0" err="1">
                <a:latin typeface="+mj-lt"/>
              </a:rPr>
              <a:t>hudl</a:t>
            </a:r>
            <a:r>
              <a:rPr lang="en-GB" sz="2400" dirty="0">
                <a:latin typeface="+mj-lt"/>
              </a:rPr>
              <a:t>, coaches eye)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361" y="5517232"/>
            <a:ext cx="1915691" cy="75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123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pic>
        <p:nvPicPr>
          <p:cNvPr id="1026" name="Picture 2" descr="http://www.smart-goals-guide.com/images/190xNxSMART_Goal_board.jpg.pagespeed.ic.WtuVNF9jh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47" y="332656"/>
            <a:ext cx="3096344" cy="420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45642" y="454691"/>
            <a:ext cx="494683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Example- Basketball coach</a:t>
            </a:r>
          </a:p>
          <a:p>
            <a:endParaRPr lang="en-US" dirty="0"/>
          </a:p>
          <a:p>
            <a:r>
              <a:rPr lang="en-US" dirty="0"/>
              <a:t>Action plan- </a:t>
            </a:r>
          </a:p>
          <a:p>
            <a:endParaRPr lang="en-US" dirty="0"/>
          </a:p>
          <a:p>
            <a:r>
              <a:rPr lang="en-US" dirty="0"/>
              <a:t>In the next 5 week block of sessions to continue to engage participants by planning a variety of skill drills and transferring these skills into game / game sense situations. </a:t>
            </a:r>
          </a:p>
          <a:p>
            <a:endParaRPr lang="en-US" dirty="0"/>
          </a:p>
          <a:p>
            <a:r>
              <a:rPr lang="en-US" dirty="0"/>
              <a:t>Look to plan in 2 times (during the next session on the 27</a:t>
            </a:r>
            <a:r>
              <a:rPr lang="en-US" baseline="30000" dirty="0"/>
              <a:t>th</a:t>
            </a:r>
            <a:r>
              <a:rPr lang="en-US" dirty="0"/>
              <a:t>  March) for participants to discuss tactical situations to give them more ownership of the session. A short stoppage in the game or in a game sense game should be planned in for this.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986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07975" y="7937"/>
            <a:ext cx="8836025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The plan for the LC:</a:t>
            </a:r>
          </a:p>
          <a:p>
            <a:endParaRPr lang="en-GB" sz="1400" b="1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We will have 30 pupils approximately for 1 hour. Each group will have 15 pupils for half hour on  half the hall.  4 groups of coaches. 2 delivering and 2 mentoring am and pm. Everyone must take the lead at some point.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Coach a 30 minute session coaching a skill and reinforcing this with a game year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Follow the plan created to ensure coaching points are reinforced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Must finish with some sort of competitive game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Make the session competitive and varied with small games and challenges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After the session you will have a discussion with your partner and then they will have the opportunity to discuss with you as mentors. </a:t>
            </a:r>
          </a:p>
          <a:p>
            <a:endParaRPr lang="en-GB" sz="1400" b="1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ctr"/>
            <a:endParaRPr lang="en-GB" sz="4800" dirty="0"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674DA5-8A9E-A04C-8F6B-19762FA58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5019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-136525"/>
            <a:ext cx="8224465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Next week: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4800" dirty="0">
                <a:latin typeface="+mj-lt"/>
              </a:rPr>
              <a:t>Lecture at 9am- disability sport and recap assignment info 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4800" dirty="0">
                <a:latin typeface="+mj-lt"/>
              </a:rPr>
              <a:t>LC-Year 4 / same plan with improvements  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3200" dirty="0"/>
          </a:p>
          <a:p>
            <a:r>
              <a:rPr lang="en-GB" sz="3200" dirty="0">
                <a:latin typeface="+mj-lt"/>
              </a:rPr>
              <a:t>  </a:t>
            </a:r>
          </a:p>
          <a:p>
            <a:pPr algn="ctr"/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97985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Last week: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4800" dirty="0">
                <a:latin typeface="+mj-lt"/>
              </a:rPr>
              <a:t>Lecture at 9am- Tennis preparation / assignment support</a:t>
            </a:r>
          </a:p>
          <a:p>
            <a:pPr algn="ctr"/>
            <a:r>
              <a:rPr lang="en-GB" sz="4800" dirty="0">
                <a:latin typeface="+mj-lt"/>
              </a:rPr>
              <a:t>LC-Year 3 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3200" dirty="0"/>
          </a:p>
          <a:p>
            <a:r>
              <a:rPr lang="en-GB" sz="3200" dirty="0">
                <a:latin typeface="+mj-lt"/>
              </a:rPr>
              <a:t>  </a:t>
            </a:r>
          </a:p>
          <a:p>
            <a:pPr algn="ctr"/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718275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955</TotalTime>
  <Words>1127</Words>
  <Application>Microsoft Office PowerPoint</Application>
  <PresentationFormat>On-screen Show (4:3)</PresentationFormat>
  <Paragraphs>165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Napieralla</dc:creator>
  <cp:lastModifiedBy>Mark Napieralla</cp:lastModifiedBy>
  <cp:revision>86</cp:revision>
  <cp:lastPrinted>2016-02-01T08:25:14Z</cp:lastPrinted>
  <dcterms:created xsi:type="dcterms:W3CDTF">2015-11-12T12:40:24Z</dcterms:created>
  <dcterms:modified xsi:type="dcterms:W3CDTF">2022-03-14T09:58:36Z</dcterms:modified>
</cp:coreProperties>
</file>