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7" r:id="rId2"/>
    <p:sldId id="258" r:id="rId3"/>
    <p:sldId id="259" r:id="rId4"/>
    <p:sldId id="293" r:id="rId5"/>
    <p:sldId id="294" r:id="rId6"/>
    <p:sldId id="295" r:id="rId7"/>
    <p:sldId id="296" r:id="rId8"/>
    <p:sldId id="29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353" autoAdjust="0"/>
  </p:normalViewPr>
  <p:slideViewPr>
    <p:cSldViewPr snapToGrid="0">
      <p:cViewPr varScale="1">
        <p:scale>
          <a:sx n="81" d="100"/>
          <a:sy n="81" d="100"/>
        </p:scale>
        <p:origin x="7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632CCE-6D4B-4B15-9B10-9EDBA81E69E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60121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26957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565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67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8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721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315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75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757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2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728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340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56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312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C4134CC3-80E6-4853-8340-9A1626D2557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D400BBAA-80E1-4A4C-AFE4-B015A54BE4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20148AEC-839C-4755-9C93-7BE8634159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CC141A-24FF-4198-9A8C-3DF0AD17DE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4686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752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509954" y="1368370"/>
            <a:ext cx="10814538" cy="453650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dirty="0"/>
              <a:t>Module: BMSK 4004 </a:t>
            </a:r>
            <a:br>
              <a:rPr lang="en-GB" altLang="en-US" sz="4000" dirty="0"/>
            </a:br>
            <a:r>
              <a:rPr lang="en-GB" sz="4000" b="1" dirty="0"/>
              <a:t>Problem Solving and Decision Making</a:t>
            </a:r>
            <a:br>
              <a:rPr lang="en-GB" sz="4000" b="1" dirty="0"/>
            </a:br>
            <a:br>
              <a:rPr lang="en-GB" altLang="en-US" sz="2000"/>
            </a:br>
            <a:r>
              <a:rPr lang="en-GB" altLang="en-US" sz="2800"/>
              <a:t>Online Session 6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518625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1D90C9-E443-40DD-8DAC-A5E71C3FC66B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defRPr/>
              </a:pPr>
              <a:t>2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A261F-CA3E-435C-A4C3-0889DCABF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70179"/>
            <a:ext cx="10972800" cy="3847053"/>
          </a:xfrm>
        </p:spPr>
        <p:txBody>
          <a:bodyPr/>
          <a:lstStyle/>
          <a:p>
            <a:r>
              <a:rPr lang="en-GB" altLang="en-US" dirty="0">
                <a:latin typeface="Arial" charset="0"/>
                <a:cs typeface="Arial" charset="0"/>
              </a:rPr>
              <a:t>Financial evaluation of options</a:t>
            </a:r>
          </a:p>
          <a:p>
            <a:r>
              <a:rPr lang="en-GB" altLang="en-US" dirty="0">
                <a:latin typeface="Arial" charset="0"/>
                <a:cs typeface="Arial" charset="0"/>
              </a:rPr>
              <a:t>Cost Benefit Analysis</a:t>
            </a:r>
          </a:p>
          <a:p>
            <a:r>
              <a:rPr lang="en-GB" altLang="en-US" dirty="0">
                <a:latin typeface="Arial" charset="0"/>
                <a:cs typeface="Arial" charset="0"/>
              </a:rPr>
              <a:t>Gantt chart</a:t>
            </a:r>
          </a:p>
          <a:p>
            <a:endParaRPr lang="en-GB" altLang="en-US" sz="9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9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2FC4176-547A-495B-B058-4A7B2C873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</a:p>
        </p:txBody>
      </p:sp>
    </p:spTree>
    <p:extLst>
      <p:ext uri="{BB962C8B-B14F-4D97-AF65-F5344CB8AC3E}">
        <p14:creationId xmlns:p14="http://schemas.microsoft.com/office/powerpoint/2010/main" val="3039284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497620" y="1054469"/>
            <a:ext cx="11275280" cy="39659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en-US" sz="1800" b="1" i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1D90C9-E443-40DD-8DAC-A5E71C3FC66B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defRPr/>
              </a:pPr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90A8987-56C9-45DB-855B-839C6BA65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265113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Aims &amp; Objectives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2CB3B5AB-4FA6-43BC-A5D2-CC111913C5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0707" y="1399749"/>
            <a:ext cx="112315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800" b="1" dirty="0">
                <a:latin typeface="Corbel" pitchFamily="34" charset="0"/>
              </a:rPr>
              <a:t>AIM: </a:t>
            </a:r>
            <a:r>
              <a:rPr lang="en-GB" altLang="en-US" sz="2800" i="1" dirty="0">
                <a:latin typeface="Corbel" pitchFamily="34" charset="0"/>
              </a:rPr>
              <a:t>To enable learners to make effective decisions to solve complex problems in the workplace</a:t>
            </a:r>
            <a:r>
              <a:rPr lang="en-GB" altLang="en-US" sz="2800" dirty="0">
                <a:latin typeface="Garamond" pitchFamily="18" charset="0"/>
              </a:rPr>
              <a:t>.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A004F461-24CE-474A-AF89-A0C24CAC7B95}"/>
              </a:ext>
            </a:extLst>
          </p:cNvPr>
          <p:cNvSpPr txBox="1">
            <a:spLocks/>
          </p:cNvSpPr>
          <p:nvPr/>
        </p:nvSpPr>
        <p:spPr>
          <a:xfrm>
            <a:off x="118534" y="2593790"/>
            <a:ext cx="11683674" cy="36195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9062" indent="0">
              <a:buFont typeface="Arial" charset="0"/>
              <a:buNone/>
              <a:defRPr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- At the end of this module the learner will:</a:t>
            </a:r>
          </a:p>
          <a:p>
            <a:pPr marL="119062" indent="0">
              <a:buFont typeface="Arial" charset="0"/>
              <a:buNone/>
              <a:defRPr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 able to financially evaluate potential options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 able to plan how you will implement the solution</a:t>
            </a:r>
          </a:p>
          <a:p>
            <a:pPr marL="0" indent="0">
              <a:buFont typeface="Arial" charset="0"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06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1F684-A41F-419B-AE8A-EDBD47DA4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ja-JP" b="1" dirty="0">
                <a:ea typeface="MS PGothic" panose="020B0600070205080204" pitchFamily="34" charset="-128"/>
              </a:rPr>
              <a:t>Cost/Benefit Analysis</a:t>
            </a:r>
            <a:r>
              <a:rPr lang="en-GB" altLang="ja-JP" dirty="0">
                <a:ea typeface="MS PGothic" panose="020B0600070205080204" pitchFamily="34" charset="-128"/>
              </a:rPr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0F1D2-2897-4DE8-9921-D1DD2F8DD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ja-JP" dirty="0">
                <a:ea typeface="MS PGothic" panose="020B0600070205080204" pitchFamily="34" charset="-128"/>
              </a:rPr>
              <a:t>Cost Benefit Analysis is a technique for comparing the costs of taking a particular course of action against the benefits achievable from the outcome. </a:t>
            </a:r>
          </a:p>
          <a:p>
            <a:pPr marL="0" indent="0">
              <a:buNone/>
            </a:pPr>
            <a:r>
              <a:rPr lang="en-GB" altLang="ja-JP" dirty="0">
                <a:ea typeface="MS PGothic" panose="020B0600070205080204" pitchFamily="34" charset="-128"/>
              </a:rPr>
              <a:t>It is a method of assessing the viability of the course of action in monetary terms. </a:t>
            </a:r>
            <a:endParaRPr lang="en-GB" alt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031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D17ABFFD-C3B1-4949-A6C8-38CC1573F3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How it's done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5E08C52B-8049-41CE-8CFC-A4AC72011A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194318"/>
            <a:ext cx="10972800" cy="4460033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dirty="0"/>
              <a:t>1.Decide on the period over which the Cost Benefit Analysis will be performed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dirty="0"/>
              <a:t>2.Identify all of the factors involved which will incur costs or provide benefits. Brainstorming can be used at this stage.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dirty="0"/>
              <a:t>3.Separate the factors into those that incur cost and those that produce monetary benefit. Be sure to identify hidden costs such as parallel running, maintenance, additional training.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dirty="0"/>
              <a:t>4.Assess each of the factors and estimate a monetary value.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dirty="0"/>
              <a:t>5.Add the total costs and the total benefits.</a:t>
            </a:r>
          </a:p>
        </p:txBody>
      </p:sp>
    </p:spTree>
    <p:extLst>
      <p:ext uri="{BB962C8B-B14F-4D97-AF65-F5344CB8AC3E}">
        <p14:creationId xmlns:p14="http://schemas.microsoft.com/office/powerpoint/2010/main" val="15756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8564E2F8-E9EF-4441-BE63-7911A42103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282" y="274638"/>
            <a:ext cx="11405118" cy="821710"/>
          </a:xfrm>
        </p:spPr>
        <p:txBody>
          <a:bodyPr/>
          <a:lstStyle/>
          <a:p>
            <a:pPr eaLnBrk="1" hangingPunct="1"/>
            <a:r>
              <a:rPr lang="en-GB" altLang="en-US" sz="3400" b="1" i="1" dirty="0"/>
              <a:t>Example: purchase of a small computer</a:t>
            </a:r>
          </a:p>
        </p:txBody>
      </p:sp>
      <p:graphicFrame>
        <p:nvGraphicFramePr>
          <p:cNvPr id="107939" name="Group 1443">
            <a:extLst>
              <a:ext uri="{FF2B5EF4-FFF2-40B4-BE49-F238E27FC236}">
                <a16:creationId xmlns:a16="http://schemas.microsoft.com/office/drawing/2014/main" id="{86AE3962-E4EF-461D-A9FD-55C7245F9D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0003378"/>
              </p:ext>
            </p:extLst>
          </p:nvPr>
        </p:nvGraphicFramePr>
        <p:xfrm>
          <a:off x="3436775" y="1031034"/>
          <a:ext cx="8229600" cy="4530729"/>
        </p:xfrm>
        <a:graphic>
          <a:graphicData uri="http://schemas.openxmlformats.org/drawingml/2006/table">
            <a:tbl>
              <a:tblPr/>
              <a:tblGrid>
                <a:gridCol w="2546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6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477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477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477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461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4773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84187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                                                                                     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Year </a:t>
                      </a:r>
                      <a:endParaRPr kumimoji="0" lang="en-GB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Cost (£) Total</a:t>
                      </a:r>
                      <a:endParaRPr kumimoji="0" lang="en-GB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Purchase of equipment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Less trade in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3062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Net cost of purchase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3062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Maintenance contract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Training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Software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Total costs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2900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4" name="Rectangle 2">
            <a:extLst>
              <a:ext uri="{FF2B5EF4-FFF2-40B4-BE49-F238E27FC236}">
                <a16:creationId xmlns:a16="http://schemas.microsoft.com/office/drawing/2014/main" id="{9EA32B8E-C63C-464A-88F1-ED35750BC343}"/>
              </a:ext>
            </a:extLst>
          </p:cNvPr>
          <p:cNvSpPr txBox="1">
            <a:spLocks noChangeArrowheads="1"/>
          </p:cNvSpPr>
          <p:nvPr/>
        </p:nvSpPr>
        <p:spPr>
          <a:xfrm>
            <a:off x="177282" y="1096348"/>
            <a:ext cx="2957804" cy="8217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altLang="en-US" sz="3400" b="1" i="1" dirty="0"/>
              <a:t>Table 1.</a:t>
            </a:r>
          </a:p>
          <a:p>
            <a:pPr algn="l"/>
            <a:r>
              <a:rPr lang="en-GB" altLang="en-US" sz="3400" b="1" i="1" dirty="0"/>
              <a:t>List all the costs</a:t>
            </a:r>
          </a:p>
        </p:txBody>
      </p:sp>
    </p:spTree>
    <p:extLst>
      <p:ext uri="{BB962C8B-B14F-4D97-AF65-F5344CB8AC3E}">
        <p14:creationId xmlns:p14="http://schemas.microsoft.com/office/powerpoint/2010/main" val="3184613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66">
            <a:extLst>
              <a:ext uri="{FF2B5EF4-FFF2-40B4-BE49-F238E27FC236}">
                <a16:creationId xmlns:a16="http://schemas.microsoft.com/office/drawing/2014/main" id="{DF272239-8322-4A2E-B6A3-443317188A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9959" y="274638"/>
            <a:ext cx="3088433" cy="2039354"/>
          </a:xfrm>
        </p:spPr>
        <p:txBody>
          <a:bodyPr>
            <a:normAutofit/>
          </a:bodyPr>
          <a:lstStyle/>
          <a:p>
            <a:pPr algn="l"/>
            <a:br>
              <a:rPr lang="en-GB" altLang="en-US" sz="3600" b="1" i="1" dirty="0"/>
            </a:br>
            <a:br>
              <a:rPr lang="en-GB" altLang="en-US" b="1" i="1" dirty="0"/>
            </a:br>
            <a:endParaRPr lang="en-GB" altLang="en-US" b="1" dirty="0"/>
          </a:p>
        </p:txBody>
      </p:sp>
      <p:graphicFrame>
        <p:nvGraphicFramePr>
          <p:cNvPr id="109833" name="Group 265">
            <a:extLst>
              <a:ext uri="{FF2B5EF4-FFF2-40B4-BE49-F238E27FC236}">
                <a16:creationId xmlns:a16="http://schemas.microsoft.com/office/drawing/2014/main" id="{EFF2BA4A-436E-4C89-A801-994D57CADF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5442854"/>
              </p:ext>
            </p:extLst>
          </p:nvPr>
        </p:nvGraphicFramePr>
        <p:xfrm>
          <a:off x="2752531" y="858417"/>
          <a:ext cx="8829867" cy="4730619"/>
        </p:xfrm>
        <a:graphic>
          <a:graphicData uri="http://schemas.openxmlformats.org/drawingml/2006/table">
            <a:tbl>
              <a:tblPr/>
              <a:tblGrid>
                <a:gridCol w="27320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51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68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168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1686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151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1686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5749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pitchFamily="34" charset="0"/>
                        </a:rPr>
                        <a:t>Benefits (£)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Year</a:t>
                      </a:r>
                      <a:endParaRPr kumimoji="0" lang="en-GB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Total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749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749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7496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Staff savings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2700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12800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58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Reduced consumables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3600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44797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Total benefits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2400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3500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3500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3500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3500</a:t>
                      </a: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16400</a:t>
                      </a:r>
                      <a:endParaRPr kumimoji="0" lang="en-GB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Rectangle 2">
            <a:extLst>
              <a:ext uri="{FF2B5EF4-FFF2-40B4-BE49-F238E27FC236}">
                <a16:creationId xmlns:a16="http://schemas.microsoft.com/office/drawing/2014/main" id="{8A007D21-F4F9-44B8-91EE-3DD8C4CB9B4C}"/>
              </a:ext>
            </a:extLst>
          </p:cNvPr>
          <p:cNvSpPr txBox="1">
            <a:spLocks noChangeArrowheads="1"/>
          </p:cNvSpPr>
          <p:nvPr/>
        </p:nvSpPr>
        <p:spPr>
          <a:xfrm>
            <a:off x="177282" y="1096348"/>
            <a:ext cx="2537926" cy="1152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altLang="en-US" sz="3400" b="1" i="1" dirty="0"/>
              <a:t>Table 2.</a:t>
            </a:r>
          </a:p>
          <a:p>
            <a:pPr algn="l"/>
            <a:r>
              <a:rPr lang="en-GB" altLang="en-US" sz="3400" b="1" i="1" dirty="0"/>
              <a:t>List all the benefits</a:t>
            </a:r>
          </a:p>
        </p:txBody>
      </p:sp>
    </p:spTree>
    <p:extLst>
      <p:ext uri="{BB962C8B-B14F-4D97-AF65-F5344CB8AC3E}">
        <p14:creationId xmlns:p14="http://schemas.microsoft.com/office/powerpoint/2010/main" val="2466645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583B339D-E6D5-4D32-B45C-544B495C3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92901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400" b="1" dirty="0"/>
              <a:t>Analysis</a:t>
            </a:r>
            <a:br>
              <a:rPr lang="en-GB" altLang="en-US" sz="3400" b="1" dirty="0"/>
            </a:br>
            <a:endParaRPr lang="en-GB" altLang="en-US" sz="3400" b="1" dirty="0"/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209861BC-7E5D-43AD-9F6F-26F4FB0381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11019" y="1049695"/>
            <a:ext cx="11378217" cy="45307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dirty="0"/>
              <a:t>Benefit to cost ratio = </a:t>
            </a:r>
            <a:r>
              <a:rPr lang="en-GB" altLang="en-US" sz="2400" u="sng" dirty="0"/>
              <a:t>Total benefits</a:t>
            </a:r>
            <a:r>
              <a:rPr lang="en-GB" altLang="en-US" sz="2400" dirty="0"/>
              <a:t> = </a:t>
            </a:r>
            <a:r>
              <a:rPr lang="en-GB" altLang="en-US" sz="2400" u="sng" dirty="0"/>
              <a:t>16400</a:t>
            </a:r>
            <a:r>
              <a:rPr lang="en-GB" altLang="en-US" sz="2400" dirty="0"/>
              <a:t> = 5.6:1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/>
              <a:t>			                   Total costs	 2900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400" dirty="0"/>
          </a:p>
          <a:p>
            <a:pPr eaLnBrk="1" hangingPunct="1"/>
            <a:r>
              <a:rPr lang="en-GB" altLang="en-US" sz="2400" dirty="0"/>
              <a:t>Net annual benefit = annual benefit – annual cost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/>
              <a:t>       (First year)	  = 2400-1700		= £700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400" dirty="0"/>
          </a:p>
          <a:p>
            <a:pPr eaLnBrk="1" hangingPunct="1"/>
            <a:r>
              <a:rPr lang="en-GB" altLang="en-US" sz="2400" dirty="0"/>
              <a:t>Total annual benefit = </a:t>
            </a:r>
            <a:r>
              <a:rPr lang="en-GB" altLang="en-US" sz="2400" u="sng" dirty="0"/>
              <a:t>total benefits – total costs  </a:t>
            </a:r>
            <a:r>
              <a:rPr lang="en-GB" altLang="en-US" sz="2400" dirty="0"/>
              <a:t>  = </a:t>
            </a:r>
            <a:r>
              <a:rPr lang="en-GB" altLang="en-US" sz="2400" u="sng" dirty="0"/>
              <a:t>16400-2900</a:t>
            </a:r>
            <a:r>
              <a:rPr lang="en-GB" altLang="en-US" sz="2400" dirty="0"/>
              <a:t>		 </a:t>
            </a:r>
          </a:p>
          <a:p>
            <a:pPr marL="0" indent="0" eaLnBrk="1" hangingPunct="1">
              <a:buNone/>
            </a:pPr>
            <a:r>
              <a:rPr lang="en-GB" altLang="en-US" sz="2400" dirty="0"/>
              <a:t>                                                         5                                         5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/>
              <a:t>                                 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/>
              <a:t>                                                                                       =£2700</a:t>
            </a:r>
          </a:p>
        </p:txBody>
      </p:sp>
    </p:spTree>
    <p:extLst>
      <p:ext uri="{BB962C8B-B14F-4D97-AF65-F5344CB8AC3E}">
        <p14:creationId xmlns:p14="http://schemas.microsoft.com/office/powerpoint/2010/main" val="15891385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174</TotalTime>
  <Words>474</Words>
  <Application>Microsoft Office PowerPoint</Application>
  <PresentationFormat>Widescreen</PresentationFormat>
  <Paragraphs>181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Calibri</vt:lpstr>
      <vt:lpstr>Corbel</vt:lpstr>
      <vt:lpstr>Garamond</vt:lpstr>
      <vt:lpstr>Myriad Pro</vt:lpstr>
      <vt:lpstr>Times New Roman</vt:lpstr>
      <vt:lpstr>Wingdings</vt:lpstr>
      <vt:lpstr>20140311PresentationUWTSDTemplate</vt:lpstr>
      <vt:lpstr> CertHE Skills for the Workplace  Module: BMSK 4004  Problem Solving and Decision Making  Online Session 6</vt:lpstr>
      <vt:lpstr>Today’s Session</vt:lpstr>
      <vt:lpstr>Aims &amp; Objectives</vt:lpstr>
      <vt:lpstr>Cost/Benefit Analysis </vt:lpstr>
      <vt:lpstr>How it's done</vt:lpstr>
      <vt:lpstr>Example: purchase of a small computer</vt:lpstr>
      <vt:lpstr>  </vt:lpstr>
      <vt:lpstr>Analysis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Michaela Schriek</dc:creator>
  <cp:lastModifiedBy>Michaela Schriek</cp:lastModifiedBy>
  <cp:revision>24</cp:revision>
  <dcterms:created xsi:type="dcterms:W3CDTF">2017-12-11T18:00:04Z</dcterms:created>
  <dcterms:modified xsi:type="dcterms:W3CDTF">2020-05-05T16:29:32Z</dcterms:modified>
</cp:coreProperties>
</file>