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0" r:id="rId5"/>
    <p:sldMasterId id="2147483683" r:id="rId6"/>
  </p:sldMasterIdLst>
  <p:notesMasterIdLst>
    <p:notesMasterId r:id="rId64"/>
  </p:notesMasterIdLst>
  <p:sldIdLst>
    <p:sldId id="266" r:id="rId7"/>
    <p:sldId id="1849" r:id="rId8"/>
    <p:sldId id="1862" r:id="rId9"/>
    <p:sldId id="437" r:id="rId10"/>
    <p:sldId id="1851" r:id="rId11"/>
    <p:sldId id="1850" r:id="rId12"/>
    <p:sldId id="1858" r:id="rId13"/>
    <p:sldId id="1859" r:id="rId14"/>
    <p:sldId id="1860" r:id="rId15"/>
    <p:sldId id="1861" r:id="rId16"/>
    <p:sldId id="1863" r:id="rId17"/>
    <p:sldId id="1878" r:id="rId18"/>
    <p:sldId id="1865" r:id="rId19"/>
    <p:sldId id="622" r:id="rId20"/>
    <p:sldId id="623" r:id="rId21"/>
    <p:sldId id="566" r:id="rId22"/>
    <p:sldId id="630" r:id="rId23"/>
    <p:sldId id="596" r:id="rId24"/>
    <p:sldId id="629" r:id="rId25"/>
    <p:sldId id="1875" r:id="rId26"/>
    <p:sldId id="655" r:id="rId27"/>
    <p:sldId id="1867" r:id="rId28"/>
    <p:sldId id="1874" r:id="rId29"/>
    <p:sldId id="1868" r:id="rId30"/>
    <p:sldId id="1869" r:id="rId31"/>
    <p:sldId id="1870" r:id="rId32"/>
    <p:sldId id="1871" r:id="rId33"/>
    <p:sldId id="1872" r:id="rId34"/>
    <p:sldId id="654" r:id="rId35"/>
    <p:sldId id="1873" r:id="rId36"/>
    <p:sldId id="657" r:id="rId37"/>
    <p:sldId id="619" r:id="rId38"/>
    <p:sldId id="1866" r:id="rId39"/>
    <p:sldId id="577" r:id="rId40"/>
    <p:sldId id="578" r:id="rId41"/>
    <p:sldId id="582" r:id="rId42"/>
    <p:sldId id="580" r:id="rId43"/>
    <p:sldId id="581" r:id="rId44"/>
    <p:sldId id="585" r:id="rId45"/>
    <p:sldId id="586" r:id="rId46"/>
    <p:sldId id="583" r:id="rId47"/>
    <p:sldId id="587" r:id="rId48"/>
    <p:sldId id="579" r:id="rId49"/>
    <p:sldId id="584" r:id="rId50"/>
    <p:sldId id="588" r:id="rId51"/>
    <p:sldId id="589" r:id="rId52"/>
    <p:sldId id="590" r:id="rId53"/>
    <p:sldId id="591" r:id="rId54"/>
    <p:sldId id="592" r:id="rId55"/>
    <p:sldId id="1876" r:id="rId56"/>
    <p:sldId id="658" r:id="rId57"/>
    <p:sldId id="659" r:id="rId58"/>
    <p:sldId id="556" r:id="rId59"/>
    <p:sldId id="653" r:id="rId60"/>
    <p:sldId id="608" r:id="rId61"/>
    <p:sldId id="1877" r:id="rId62"/>
    <p:sldId id="535"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p:scale>
          <a:sx n="74" d="100"/>
          <a:sy n="74" d="100"/>
        </p:scale>
        <p:origin x="3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slide" Target="slides/slide57.xml"/><Relationship Id="rId68"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8AB310-CDDD-4B1F-9CEA-B213BFCC842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ADCC019-C166-48C0-B654-FFB0E75EFB67}">
      <dgm:prSet/>
      <dgm:spPr/>
      <dgm:t>
        <a:bodyPr/>
        <a:lstStyle/>
        <a:p>
          <a:r>
            <a:rPr lang="en-GB"/>
            <a:t>Comparative HRM is largely concerned with questions about why and to what extent there are differences in HR practices across countries. </a:t>
          </a:r>
          <a:endParaRPr lang="en-US"/>
        </a:p>
      </dgm:t>
    </dgm:pt>
    <dgm:pt modelId="{A6884D16-ABCC-4022-8E2E-1914F9CDA5D7}" type="parTrans" cxnId="{337759D3-6028-4B8D-A1DE-078FD112B767}">
      <dgm:prSet/>
      <dgm:spPr/>
      <dgm:t>
        <a:bodyPr/>
        <a:lstStyle/>
        <a:p>
          <a:endParaRPr lang="en-US"/>
        </a:p>
      </dgm:t>
    </dgm:pt>
    <dgm:pt modelId="{18E7ACC7-6DE3-4510-9032-877B46E1F610}" type="sibTrans" cxnId="{337759D3-6028-4B8D-A1DE-078FD112B767}">
      <dgm:prSet/>
      <dgm:spPr/>
      <dgm:t>
        <a:bodyPr/>
        <a:lstStyle/>
        <a:p>
          <a:endParaRPr lang="en-US"/>
        </a:p>
      </dgm:t>
    </dgm:pt>
    <dgm:pt modelId="{83FDDE0E-BEB4-41AD-ABB6-DF5105FE859A}">
      <dgm:prSet/>
      <dgm:spPr/>
      <dgm:t>
        <a:bodyPr/>
        <a:lstStyle/>
        <a:p>
          <a:r>
            <a:rPr lang="en-GB" u="sng"/>
            <a:t>International HRM is more focused on issues associated with the management of employees across national borders in multinational corporations (MNCs).</a:t>
          </a:r>
          <a:endParaRPr lang="en-US"/>
        </a:p>
      </dgm:t>
    </dgm:pt>
    <dgm:pt modelId="{49762B61-44B8-474A-A6B2-D8CB27C36AA6}" type="parTrans" cxnId="{F4A954CE-17E5-402E-9F3F-CEB8B8763070}">
      <dgm:prSet/>
      <dgm:spPr/>
      <dgm:t>
        <a:bodyPr/>
        <a:lstStyle/>
        <a:p>
          <a:endParaRPr lang="en-US"/>
        </a:p>
      </dgm:t>
    </dgm:pt>
    <dgm:pt modelId="{1C559F88-FBA1-4233-B8AC-A9E61EB7D666}" type="sibTrans" cxnId="{F4A954CE-17E5-402E-9F3F-CEB8B8763070}">
      <dgm:prSet/>
      <dgm:spPr/>
      <dgm:t>
        <a:bodyPr/>
        <a:lstStyle/>
        <a:p>
          <a:endParaRPr lang="en-US"/>
        </a:p>
      </dgm:t>
    </dgm:pt>
    <dgm:pt modelId="{62EB3638-5DFD-4A26-BAAA-88DA6341DDCA}">
      <dgm:prSet/>
      <dgm:spPr/>
      <dgm:t>
        <a:bodyPr/>
        <a:lstStyle/>
        <a:p>
          <a:r>
            <a:rPr lang="en-US"/>
            <a:t>Comparative HRM exposes significant differences in the way the concept of HRM is understood, managed and implemented in different countries. For researchers and for organizations operating internationally this raises crucial theoretical and practical issues. </a:t>
          </a:r>
        </a:p>
      </dgm:t>
    </dgm:pt>
    <dgm:pt modelId="{7A6A0AF3-C36D-4279-A213-B0D1D57B0C78}" type="parTrans" cxnId="{220BCD5E-F7E9-48E2-B4B0-56F0E8F77B33}">
      <dgm:prSet/>
      <dgm:spPr/>
      <dgm:t>
        <a:bodyPr/>
        <a:lstStyle/>
        <a:p>
          <a:endParaRPr lang="en-US"/>
        </a:p>
      </dgm:t>
    </dgm:pt>
    <dgm:pt modelId="{38794282-625A-48A7-8C06-2BA188802FA0}" type="sibTrans" cxnId="{220BCD5E-F7E9-48E2-B4B0-56F0E8F77B33}">
      <dgm:prSet/>
      <dgm:spPr/>
      <dgm:t>
        <a:bodyPr/>
        <a:lstStyle/>
        <a:p>
          <a:endParaRPr lang="en-US"/>
        </a:p>
      </dgm:t>
    </dgm:pt>
    <dgm:pt modelId="{40CE5449-4FE5-4489-9B06-8F35430B1619}" type="pres">
      <dgm:prSet presAssocID="{FE8AB310-CDDD-4B1F-9CEA-B213BFCC8424}" presName="vert0" presStyleCnt="0">
        <dgm:presLayoutVars>
          <dgm:dir/>
          <dgm:animOne val="branch"/>
          <dgm:animLvl val="lvl"/>
        </dgm:presLayoutVars>
      </dgm:prSet>
      <dgm:spPr/>
    </dgm:pt>
    <dgm:pt modelId="{42B5374E-0336-4737-BA81-C171BEFC374F}" type="pres">
      <dgm:prSet presAssocID="{8ADCC019-C166-48C0-B654-FFB0E75EFB67}" presName="thickLine" presStyleLbl="alignNode1" presStyleIdx="0" presStyleCnt="3"/>
      <dgm:spPr/>
    </dgm:pt>
    <dgm:pt modelId="{FE54430A-F755-495A-B612-13BB3502AF4F}" type="pres">
      <dgm:prSet presAssocID="{8ADCC019-C166-48C0-B654-FFB0E75EFB67}" presName="horz1" presStyleCnt="0"/>
      <dgm:spPr/>
    </dgm:pt>
    <dgm:pt modelId="{5BC4F4EF-673A-4A55-846B-1B427639734D}" type="pres">
      <dgm:prSet presAssocID="{8ADCC019-C166-48C0-B654-FFB0E75EFB67}" presName="tx1" presStyleLbl="revTx" presStyleIdx="0" presStyleCnt="3"/>
      <dgm:spPr/>
    </dgm:pt>
    <dgm:pt modelId="{014E5AD0-CC58-4D20-8FAB-675C1340E432}" type="pres">
      <dgm:prSet presAssocID="{8ADCC019-C166-48C0-B654-FFB0E75EFB67}" presName="vert1" presStyleCnt="0"/>
      <dgm:spPr/>
    </dgm:pt>
    <dgm:pt modelId="{EE6AB0BD-EFFA-47E8-9667-14E1DACDEAFA}" type="pres">
      <dgm:prSet presAssocID="{83FDDE0E-BEB4-41AD-ABB6-DF5105FE859A}" presName="thickLine" presStyleLbl="alignNode1" presStyleIdx="1" presStyleCnt="3"/>
      <dgm:spPr/>
    </dgm:pt>
    <dgm:pt modelId="{71EF16AF-23AF-416A-A2A4-65F67C726188}" type="pres">
      <dgm:prSet presAssocID="{83FDDE0E-BEB4-41AD-ABB6-DF5105FE859A}" presName="horz1" presStyleCnt="0"/>
      <dgm:spPr/>
    </dgm:pt>
    <dgm:pt modelId="{F8CDE608-9165-479A-8CFB-4A79D40A645F}" type="pres">
      <dgm:prSet presAssocID="{83FDDE0E-BEB4-41AD-ABB6-DF5105FE859A}" presName="tx1" presStyleLbl="revTx" presStyleIdx="1" presStyleCnt="3"/>
      <dgm:spPr/>
    </dgm:pt>
    <dgm:pt modelId="{2D07C199-8EC5-4D2E-BF25-9C2697FEF311}" type="pres">
      <dgm:prSet presAssocID="{83FDDE0E-BEB4-41AD-ABB6-DF5105FE859A}" presName="vert1" presStyleCnt="0"/>
      <dgm:spPr/>
    </dgm:pt>
    <dgm:pt modelId="{548A9530-00B5-4548-8583-CFD4291EE49A}" type="pres">
      <dgm:prSet presAssocID="{62EB3638-5DFD-4A26-BAAA-88DA6341DDCA}" presName="thickLine" presStyleLbl="alignNode1" presStyleIdx="2" presStyleCnt="3"/>
      <dgm:spPr/>
    </dgm:pt>
    <dgm:pt modelId="{91536CD0-F254-4EE4-B171-67C40884CBA7}" type="pres">
      <dgm:prSet presAssocID="{62EB3638-5DFD-4A26-BAAA-88DA6341DDCA}" presName="horz1" presStyleCnt="0"/>
      <dgm:spPr/>
    </dgm:pt>
    <dgm:pt modelId="{C39478DD-7A4D-4895-9331-4C2B9ACB06A9}" type="pres">
      <dgm:prSet presAssocID="{62EB3638-5DFD-4A26-BAAA-88DA6341DDCA}" presName="tx1" presStyleLbl="revTx" presStyleIdx="2" presStyleCnt="3"/>
      <dgm:spPr/>
    </dgm:pt>
    <dgm:pt modelId="{3BF2238F-7FE5-46B3-8326-E25895B836D3}" type="pres">
      <dgm:prSet presAssocID="{62EB3638-5DFD-4A26-BAAA-88DA6341DDCA}" presName="vert1" presStyleCnt="0"/>
      <dgm:spPr/>
    </dgm:pt>
  </dgm:ptLst>
  <dgm:cxnLst>
    <dgm:cxn modelId="{84771900-BB2E-45A4-89F0-0AE7447072EF}" type="presOf" srcId="{8ADCC019-C166-48C0-B654-FFB0E75EFB67}" destId="{5BC4F4EF-673A-4A55-846B-1B427639734D}" srcOrd="0" destOrd="0" presId="urn:microsoft.com/office/officeart/2008/layout/LinedList"/>
    <dgm:cxn modelId="{220BCD5E-F7E9-48E2-B4B0-56F0E8F77B33}" srcId="{FE8AB310-CDDD-4B1F-9CEA-B213BFCC8424}" destId="{62EB3638-5DFD-4A26-BAAA-88DA6341DDCA}" srcOrd="2" destOrd="0" parTransId="{7A6A0AF3-C36D-4279-A213-B0D1D57B0C78}" sibTransId="{38794282-625A-48A7-8C06-2BA188802FA0}"/>
    <dgm:cxn modelId="{B5BAD161-F274-44CB-AAB3-8296EE4F5471}" type="presOf" srcId="{62EB3638-5DFD-4A26-BAAA-88DA6341DDCA}" destId="{C39478DD-7A4D-4895-9331-4C2B9ACB06A9}" srcOrd="0" destOrd="0" presId="urn:microsoft.com/office/officeart/2008/layout/LinedList"/>
    <dgm:cxn modelId="{E76A40A1-E98C-4980-BA60-81BE4C31DD05}" type="presOf" srcId="{83FDDE0E-BEB4-41AD-ABB6-DF5105FE859A}" destId="{F8CDE608-9165-479A-8CFB-4A79D40A645F}" srcOrd="0" destOrd="0" presId="urn:microsoft.com/office/officeart/2008/layout/LinedList"/>
    <dgm:cxn modelId="{A282E8BA-45CE-4E87-8524-A90C94E71B11}" type="presOf" srcId="{FE8AB310-CDDD-4B1F-9CEA-B213BFCC8424}" destId="{40CE5449-4FE5-4489-9B06-8F35430B1619}" srcOrd="0" destOrd="0" presId="urn:microsoft.com/office/officeart/2008/layout/LinedList"/>
    <dgm:cxn modelId="{F4A954CE-17E5-402E-9F3F-CEB8B8763070}" srcId="{FE8AB310-CDDD-4B1F-9CEA-B213BFCC8424}" destId="{83FDDE0E-BEB4-41AD-ABB6-DF5105FE859A}" srcOrd="1" destOrd="0" parTransId="{49762B61-44B8-474A-A6B2-D8CB27C36AA6}" sibTransId="{1C559F88-FBA1-4233-B8AC-A9E61EB7D666}"/>
    <dgm:cxn modelId="{337759D3-6028-4B8D-A1DE-078FD112B767}" srcId="{FE8AB310-CDDD-4B1F-9CEA-B213BFCC8424}" destId="{8ADCC019-C166-48C0-B654-FFB0E75EFB67}" srcOrd="0" destOrd="0" parTransId="{A6884D16-ABCC-4022-8E2E-1914F9CDA5D7}" sibTransId="{18E7ACC7-6DE3-4510-9032-877B46E1F610}"/>
    <dgm:cxn modelId="{0A69A384-3089-4F64-9D23-FF375C0F6FB9}" type="presParOf" srcId="{40CE5449-4FE5-4489-9B06-8F35430B1619}" destId="{42B5374E-0336-4737-BA81-C171BEFC374F}" srcOrd="0" destOrd="0" presId="urn:microsoft.com/office/officeart/2008/layout/LinedList"/>
    <dgm:cxn modelId="{ACB19169-672A-433C-950F-9038C4CA1ADA}" type="presParOf" srcId="{40CE5449-4FE5-4489-9B06-8F35430B1619}" destId="{FE54430A-F755-495A-B612-13BB3502AF4F}" srcOrd="1" destOrd="0" presId="urn:microsoft.com/office/officeart/2008/layout/LinedList"/>
    <dgm:cxn modelId="{4E0DDC1F-083A-4C96-B5C6-1C41E2FB9718}" type="presParOf" srcId="{FE54430A-F755-495A-B612-13BB3502AF4F}" destId="{5BC4F4EF-673A-4A55-846B-1B427639734D}" srcOrd="0" destOrd="0" presId="urn:microsoft.com/office/officeart/2008/layout/LinedList"/>
    <dgm:cxn modelId="{2EEC4139-E308-4967-BCA7-69319994372E}" type="presParOf" srcId="{FE54430A-F755-495A-B612-13BB3502AF4F}" destId="{014E5AD0-CC58-4D20-8FAB-675C1340E432}" srcOrd="1" destOrd="0" presId="urn:microsoft.com/office/officeart/2008/layout/LinedList"/>
    <dgm:cxn modelId="{64AF7575-5D0E-4BD4-8061-AECA8C302917}" type="presParOf" srcId="{40CE5449-4FE5-4489-9B06-8F35430B1619}" destId="{EE6AB0BD-EFFA-47E8-9667-14E1DACDEAFA}" srcOrd="2" destOrd="0" presId="urn:microsoft.com/office/officeart/2008/layout/LinedList"/>
    <dgm:cxn modelId="{170D3897-60B2-4CED-9BA5-992BA3BA6FCC}" type="presParOf" srcId="{40CE5449-4FE5-4489-9B06-8F35430B1619}" destId="{71EF16AF-23AF-416A-A2A4-65F67C726188}" srcOrd="3" destOrd="0" presId="urn:microsoft.com/office/officeart/2008/layout/LinedList"/>
    <dgm:cxn modelId="{273593A1-C4E2-4E38-AAAF-10598C7C6292}" type="presParOf" srcId="{71EF16AF-23AF-416A-A2A4-65F67C726188}" destId="{F8CDE608-9165-479A-8CFB-4A79D40A645F}" srcOrd="0" destOrd="0" presId="urn:microsoft.com/office/officeart/2008/layout/LinedList"/>
    <dgm:cxn modelId="{BC5D079D-C72D-462D-A4C2-5FAA8A411935}" type="presParOf" srcId="{71EF16AF-23AF-416A-A2A4-65F67C726188}" destId="{2D07C199-8EC5-4D2E-BF25-9C2697FEF311}" srcOrd="1" destOrd="0" presId="urn:microsoft.com/office/officeart/2008/layout/LinedList"/>
    <dgm:cxn modelId="{AE644D68-8F8B-4E65-BE27-8B0BD5AE78F0}" type="presParOf" srcId="{40CE5449-4FE5-4489-9B06-8F35430B1619}" destId="{548A9530-00B5-4548-8583-CFD4291EE49A}" srcOrd="4" destOrd="0" presId="urn:microsoft.com/office/officeart/2008/layout/LinedList"/>
    <dgm:cxn modelId="{72BFA2F5-3310-4082-B52D-7702FC44FFC0}" type="presParOf" srcId="{40CE5449-4FE5-4489-9B06-8F35430B1619}" destId="{91536CD0-F254-4EE4-B171-67C40884CBA7}" srcOrd="5" destOrd="0" presId="urn:microsoft.com/office/officeart/2008/layout/LinedList"/>
    <dgm:cxn modelId="{1CF48CD5-D5E9-4BF1-BBDD-ED30E87F4F2F}" type="presParOf" srcId="{91536CD0-F254-4EE4-B171-67C40884CBA7}" destId="{C39478DD-7A4D-4895-9331-4C2B9ACB06A9}" srcOrd="0" destOrd="0" presId="urn:microsoft.com/office/officeart/2008/layout/LinedList"/>
    <dgm:cxn modelId="{CAC9D79D-AE7C-46CD-A6AE-924BDFFEC5E0}" type="presParOf" srcId="{91536CD0-F254-4EE4-B171-67C40884CBA7}" destId="{3BF2238F-7FE5-46B3-8326-E25895B836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70CD0F-DEA9-4A46-962C-0ED0AE8D645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835CC88-C9BC-4038-AA8B-55CAEA42CFDF}">
      <dgm:prSet/>
      <dgm:spPr/>
      <dgm:t>
        <a:bodyPr/>
        <a:lstStyle/>
        <a:p>
          <a:r>
            <a:rPr lang="en-US"/>
            <a:t>Major issues for those who study and practice HRM (Reiche et al., 2019):</a:t>
          </a:r>
        </a:p>
      </dgm:t>
    </dgm:pt>
    <dgm:pt modelId="{7382E484-4057-4780-9F58-6CC350D01E7C}" type="parTrans" cxnId="{E96DBF7C-587A-4648-B341-5A363E9B0AF4}">
      <dgm:prSet/>
      <dgm:spPr/>
      <dgm:t>
        <a:bodyPr/>
        <a:lstStyle/>
        <a:p>
          <a:endParaRPr lang="en-US"/>
        </a:p>
      </dgm:t>
    </dgm:pt>
    <dgm:pt modelId="{D5BB1B74-C96C-4638-A17F-6A08C3D0CAC3}" type="sibTrans" cxnId="{E96DBF7C-587A-4648-B341-5A363E9B0AF4}">
      <dgm:prSet/>
      <dgm:spPr/>
      <dgm:t>
        <a:bodyPr/>
        <a:lstStyle/>
        <a:p>
          <a:endParaRPr lang="en-US"/>
        </a:p>
      </dgm:t>
    </dgm:pt>
    <dgm:pt modelId="{41C2C7F6-EBB4-4089-9B79-B9CDE922E266}">
      <dgm:prSet/>
      <dgm:spPr/>
      <dgm:t>
        <a:bodyPr/>
        <a:lstStyle/>
        <a:p>
          <a:r>
            <a:rPr lang="en-US"/>
            <a:t>Much of our understanding and most of our knowledge about the topic comes from the USA</a:t>
          </a:r>
        </a:p>
      </dgm:t>
    </dgm:pt>
    <dgm:pt modelId="{D00A5FAB-6DA0-439A-89A0-20D43DE01CA0}" type="parTrans" cxnId="{A3EC736E-FF4B-4AB4-B507-E016CA25E9F8}">
      <dgm:prSet/>
      <dgm:spPr/>
      <dgm:t>
        <a:bodyPr/>
        <a:lstStyle/>
        <a:p>
          <a:endParaRPr lang="en-US"/>
        </a:p>
      </dgm:t>
    </dgm:pt>
    <dgm:pt modelId="{3FD0E67D-FD04-4483-9507-5D7B6048C283}" type="sibTrans" cxnId="{A3EC736E-FF4B-4AB4-B507-E016CA25E9F8}">
      <dgm:prSet/>
      <dgm:spPr/>
      <dgm:t>
        <a:bodyPr/>
        <a:lstStyle/>
        <a:p>
          <a:endParaRPr lang="en-US"/>
        </a:p>
      </dgm:t>
    </dgm:pt>
    <dgm:pt modelId="{9EA9205D-0D1A-4B4D-BB18-589DB9C0E0EB}">
      <dgm:prSet/>
      <dgm:spPr/>
      <dgm:t>
        <a:bodyPr/>
        <a:lstStyle/>
        <a:p>
          <a:r>
            <a:rPr lang="en-US"/>
            <a:t>That those messages are assumed to apply universally. </a:t>
          </a:r>
        </a:p>
      </dgm:t>
    </dgm:pt>
    <dgm:pt modelId="{F2E3E67A-F07E-4D56-B300-8AD423DEE921}" type="parTrans" cxnId="{A6F6EEB8-DEAA-436A-92DD-BB3CA133123D}">
      <dgm:prSet/>
      <dgm:spPr/>
      <dgm:t>
        <a:bodyPr/>
        <a:lstStyle/>
        <a:p>
          <a:endParaRPr lang="en-US"/>
        </a:p>
      </dgm:t>
    </dgm:pt>
    <dgm:pt modelId="{A1A3DE63-652C-41DC-B466-745242FB3873}" type="sibTrans" cxnId="{A6F6EEB8-DEAA-436A-92DD-BB3CA133123D}">
      <dgm:prSet/>
      <dgm:spPr/>
      <dgm:t>
        <a:bodyPr/>
        <a:lstStyle/>
        <a:p>
          <a:endParaRPr lang="en-US"/>
        </a:p>
      </dgm:t>
    </dgm:pt>
    <dgm:pt modelId="{C55C0C26-8A6B-499A-886E-8E81E2EEE9EE}">
      <dgm:prSet/>
      <dgm:spPr/>
      <dgm:t>
        <a:bodyPr/>
        <a:lstStyle/>
        <a:p>
          <a:r>
            <a:rPr lang="en-US" b="1"/>
            <a:t>‘different’ does not mean ‘worse’</a:t>
          </a:r>
          <a:endParaRPr lang="en-US"/>
        </a:p>
      </dgm:t>
    </dgm:pt>
    <dgm:pt modelId="{0F106F60-6F60-49CB-87D2-4CE80FC79412}" type="parTrans" cxnId="{09247D36-FFAA-4119-9863-8464CCAA1ED2}">
      <dgm:prSet/>
      <dgm:spPr/>
      <dgm:t>
        <a:bodyPr/>
        <a:lstStyle/>
        <a:p>
          <a:endParaRPr lang="en-US"/>
        </a:p>
      </dgm:t>
    </dgm:pt>
    <dgm:pt modelId="{1EB17F61-7E87-4A98-AD02-70B5A414BF4E}" type="sibTrans" cxnId="{09247D36-FFAA-4119-9863-8464CCAA1ED2}">
      <dgm:prSet/>
      <dgm:spPr/>
      <dgm:t>
        <a:bodyPr/>
        <a:lstStyle/>
        <a:p>
          <a:endParaRPr lang="en-US"/>
        </a:p>
      </dgm:t>
    </dgm:pt>
    <dgm:pt modelId="{34B68535-3991-45F9-98F7-3E405063BDF1}" type="pres">
      <dgm:prSet presAssocID="{5770CD0F-DEA9-4A46-962C-0ED0AE8D645C}" presName="linear" presStyleCnt="0">
        <dgm:presLayoutVars>
          <dgm:animLvl val="lvl"/>
          <dgm:resizeHandles val="exact"/>
        </dgm:presLayoutVars>
      </dgm:prSet>
      <dgm:spPr/>
    </dgm:pt>
    <dgm:pt modelId="{A1929A44-49AD-4589-A901-0FCE1CF9FD5B}" type="pres">
      <dgm:prSet presAssocID="{2835CC88-C9BC-4038-AA8B-55CAEA42CFDF}" presName="parentText" presStyleLbl="node1" presStyleIdx="0" presStyleCnt="2">
        <dgm:presLayoutVars>
          <dgm:chMax val="0"/>
          <dgm:bulletEnabled val="1"/>
        </dgm:presLayoutVars>
      </dgm:prSet>
      <dgm:spPr/>
    </dgm:pt>
    <dgm:pt modelId="{3C4AC567-4701-48B2-8851-194D2C829C71}" type="pres">
      <dgm:prSet presAssocID="{2835CC88-C9BC-4038-AA8B-55CAEA42CFDF}" presName="childText" presStyleLbl="revTx" presStyleIdx="0" presStyleCnt="1">
        <dgm:presLayoutVars>
          <dgm:bulletEnabled val="1"/>
        </dgm:presLayoutVars>
      </dgm:prSet>
      <dgm:spPr/>
    </dgm:pt>
    <dgm:pt modelId="{061A8467-2805-48F0-8E58-2022AB9C1E58}" type="pres">
      <dgm:prSet presAssocID="{C55C0C26-8A6B-499A-886E-8E81E2EEE9EE}" presName="parentText" presStyleLbl="node1" presStyleIdx="1" presStyleCnt="2">
        <dgm:presLayoutVars>
          <dgm:chMax val="0"/>
          <dgm:bulletEnabled val="1"/>
        </dgm:presLayoutVars>
      </dgm:prSet>
      <dgm:spPr/>
    </dgm:pt>
  </dgm:ptLst>
  <dgm:cxnLst>
    <dgm:cxn modelId="{0E8B9722-9C62-4EC3-A85E-33BDA1C7A915}" type="presOf" srcId="{C55C0C26-8A6B-499A-886E-8E81E2EEE9EE}" destId="{061A8467-2805-48F0-8E58-2022AB9C1E58}" srcOrd="0" destOrd="0" presId="urn:microsoft.com/office/officeart/2005/8/layout/vList2"/>
    <dgm:cxn modelId="{09247D36-FFAA-4119-9863-8464CCAA1ED2}" srcId="{5770CD0F-DEA9-4A46-962C-0ED0AE8D645C}" destId="{C55C0C26-8A6B-499A-886E-8E81E2EEE9EE}" srcOrd="1" destOrd="0" parTransId="{0F106F60-6F60-49CB-87D2-4CE80FC79412}" sibTransId="{1EB17F61-7E87-4A98-AD02-70B5A414BF4E}"/>
    <dgm:cxn modelId="{A3EC736E-FF4B-4AB4-B507-E016CA25E9F8}" srcId="{2835CC88-C9BC-4038-AA8B-55CAEA42CFDF}" destId="{41C2C7F6-EBB4-4089-9B79-B9CDE922E266}" srcOrd="0" destOrd="0" parTransId="{D00A5FAB-6DA0-439A-89A0-20D43DE01CA0}" sibTransId="{3FD0E67D-FD04-4483-9507-5D7B6048C283}"/>
    <dgm:cxn modelId="{E96DBF7C-587A-4648-B341-5A363E9B0AF4}" srcId="{5770CD0F-DEA9-4A46-962C-0ED0AE8D645C}" destId="{2835CC88-C9BC-4038-AA8B-55CAEA42CFDF}" srcOrd="0" destOrd="0" parTransId="{7382E484-4057-4780-9F58-6CC350D01E7C}" sibTransId="{D5BB1B74-C96C-4638-A17F-6A08C3D0CAC3}"/>
    <dgm:cxn modelId="{4B9DD883-9C6D-47A3-9ACD-1247C03D6ED2}" type="presOf" srcId="{5770CD0F-DEA9-4A46-962C-0ED0AE8D645C}" destId="{34B68535-3991-45F9-98F7-3E405063BDF1}" srcOrd="0" destOrd="0" presId="urn:microsoft.com/office/officeart/2005/8/layout/vList2"/>
    <dgm:cxn modelId="{A6F6EEB8-DEAA-436A-92DD-BB3CA133123D}" srcId="{2835CC88-C9BC-4038-AA8B-55CAEA42CFDF}" destId="{9EA9205D-0D1A-4B4D-BB18-589DB9C0E0EB}" srcOrd="1" destOrd="0" parTransId="{F2E3E67A-F07E-4D56-B300-8AD423DEE921}" sibTransId="{A1A3DE63-652C-41DC-B466-745242FB3873}"/>
    <dgm:cxn modelId="{C19EACC1-9E84-4507-B281-559730A1A4AB}" type="presOf" srcId="{2835CC88-C9BC-4038-AA8B-55CAEA42CFDF}" destId="{A1929A44-49AD-4589-A901-0FCE1CF9FD5B}" srcOrd="0" destOrd="0" presId="urn:microsoft.com/office/officeart/2005/8/layout/vList2"/>
    <dgm:cxn modelId="{49A0AEED-8B2D-4793-8DC6-1C427AFFC0E3}" type="presOf" srcId="{41C2C7F6-EBB4-4089-9B79-B9CDE922E266}" destId="{3C4AC567-4701-48B2-8851-194D2C829C71}" srcOrd="0" destOrd="0" presId="urn:microsoft.com/office/officeart/2005/8/layout/vList2"/>
    <dgm:cxn modelId="{D5D882FF-FE97-46ED-8C3F-43D5E2CECC25}" type="presOf" srcId="{9EA9205D-0D1A-4B4D-BB18-589DB9C0E0EB}" destId="{3C4AC567-4701-48B2-8851-194D2C829C71}" srcOrd="0" destOrd="1" presId="urn:microsoft.com/office/officeart/2005/8/layout/vList2"/>
    <dgm:cxn modelId="{F430237B-5465-4DC6-B52A-F04D09956DE4}" type="presParOf" srcId="{34B68535-3991-45F9-98F7-3E405063BDF1}" destId="{A1929A44-49AD-4589-A901-0FCE1CF9FD5B}" srcOrd="0" destOrd="0" presId="urn:microsoft.com/office/officeart/2005/8/layout/vList2"/>
    <dgm:cxn modelId="{9D2C8058-7D5F-4A74-BF74-324308327B58}" type="presParOf" srcId="{34B68535-3991-45F9-98F7-3E405063BDF1}" destId="{3C4AC567-4701-48B2-8851-194D2C829C71}" srcOrd="1" destOrd="0" presId="urn:microsoft.com/office/officeart/2005/8/layout/vList2"/>
    <dgm:cxn modelId="{504E98B3-C290-4189-B05E-32A6B2C5B339}" type="presParOf" srcId="{34B68535-3991-45F9-98F7-3E405063BDF1}" destId="{061A8467-2805-48F0-8E58-2022AB9C1E5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7F30C7-D0A6-4724-AE02-94654003ACE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646E0674-6920-43F9-8FB9-84BDA19F648C}">
      <dgm:prSet/>
      <dgm:spPr/>
      <dgm:t>
        <a:bodyPr/>
        <a:lstStyle/>
        <a:p>
          <a:r>
            <a:rPr lang="en-GB"/>
            <a:t>There is a set of HRM best practices – “one best way” – to manage organisations. The adoption of these practices will lead to superior organisational performance.</a:t>
          </a:r>
          <a:endParaRPr lang="en-US"/>
        </a:p>
      </dgm:t>
    </dgm:pt>
    <dgm:pt modelId="{2821CCCC-85F4-445D-A8BB-5B8744CE3E7E}" type="parTrans" cxnId="{968438DA-D4E7-4B60-A24C-2C9A615F6D77}">
      <dgm:prSet/>
      <dgm:spPr/>
      <dgm:t>
        <a:bodyPr/>
        <a:lstStyle/>
        <a:p>
          <a:endParaRPr lang="en-US"/>
        </a:p>
      </dgm:t>
    </dgm:pt>
    <dgm:pt modelId="{B9ECB321-4780-4A71-9793-0C19F1A6E6DB}" type="sibTrans" cxnId="{968438DA-D4E7-4B60-A24C-2C9A615F6D77}">
      <dgm:prSet/>
      <dgm:spPr/>
      <dgm:t>
        <a:bodyPr/>
        <a:lstStyle/>
        <a:p>
          <a:endParaRPr lang="en-US"/>
        </a:p>
      </dgm:t>
    </dgm:pt>
    <dgm:pt modelId="{D81A9197-EF9E-4D39-A58D-B3C118C5C9DA}">
      <dgm:prSet/>
      <dgm:spPr/>
      <dgm:t>
        <a:bodyPr/>
        <a:lstStyle/>
        <a:p>
          <a:r>
            <a:rPr lang="en-GB"/>
            <a:t>Main criticism: What is best in one organisation may not be best for others since there are differences in…</a:t>
          </a:r>
          <a:endParaRPr lang="en-US"/>
        </a:p>
      </dgm:t>
    </dgm:pt>
    <dgm:pt modelId="{03A2DF08-DE91-4F9E-8EF8-9FE0C2A5C534}" type="parTrans" cxnId="{6A4A53EB-3AF7-449B-94FE-A51256A39C7F}">
      <dgm:prSet/>
      <dgm:spPr/>
      <dgm:t>
        <a:bodyPr/>
        <a:lstStyle/>
        <a:p>
          <a:endParaRPr lang="en-US"/>
        </a:p>
      </dgm:t>
    </dgm:pt>
    <dgm:pt modelId="{320A4D62-BEAF-49B2-AA3D-17B9374D7BFE}" type="sibTrans" cxnId="{6A4A53EB-3AF7-449B-94FE-A51256A39C7F}">
      <dgm:prSet/>
      <dgm:spPr/>
      <dgm:t>
        <a:bodyPr/>
        <a:lstStyle/>
        <a:p>
          <a:endParaRPr lang="en-US"/>
        </a:p>
      </dgm:t>
    </dgm:pt>
    <dgm:pt modelId="{366D6FA4-5728-4B74-95D7-F574EA58C84B}" type="pres">
      <dgm:prSet presAssocID="{AD7F30C7-D0A6-4724-AE02-94654003ACE8}" presName="linear" presStyleCnt="0">
        <dgm:presLayoutVars>
          <dgm:animLvl val="lvl"/>
          <dgm:resizeHandles val="exact"/>
        </dgm:presLayoutVars>
      </dgm:prSet>
      <dgm:spPr/>
    </dgm:pt>
    <dgm:pt modelId="{1E00669D-A143-42B7-B361-BE0DCE05D06F}" type="pres">
      <dgm:prSet presAssocID="{646E0674-6920-43F9-8FB9-84BDA19F648C}" presName="parentText" presStyleLbl="node1" presStyleIdx="0" presStyleCnt="2">
        <dgm:presLayoutVars>
          <dgm:chMax val="0"/>
          <dgm:bulletEnabled val="1"/>
        </dgm:presLayoutVars>
      </dgm:prSet>
      <dgm:spPr/>
    </dgm:pt>
    <dgm:pt modelId="{6F91D7AC-EA1E-46BF-A8EB-5B41DC1FD09B}" type="pres">
      <dgm:prSet presAssocID="{B9ECB321-4780-4A71-9793-0C19F1A6E6DB}" presName="spacer" presStyleCnt="0"/>
      <dgm:spPr/>
    </dgm:pt>
    <dgm:pt modelId="{17D8CF8C-76CF-4347-B20A-BAC97FBA65C7}" type="pres">
      <dgm:prSet presAssocID="{D81A9197-EF9E-4D39-A58D-B3C118C5C9DA}" presName="parentText" presStyleLbl="node1" presStyleIdx="1" presStyleCnt="2">
        <dgm:presLayoutVars>
          <dgm:chMax val="0"/>
          <dgm:bulletEnabled val="1"/>
        </dgm:presLayoutVars>
      </dgm:prSet>
      <dgm:spPr/>
    </dgm:pt>
  </dgm:ptLst>
  <dgm:cxnLst>
    <dgm:cxn modelId="{E0487722-CB1C-495D-8A9E-73ECB1C295BE}" type="presOf" srcId="{AD7F30C7-D0A6-4724-AE02-94654003ACE8}" destId="{366D6FA4-5728-4B74-95D7-F574EA58C84B}" srcOrd="0" destOrd="0" presId="urn:microsoft.com/office/officeart/2005/8/layout/vList2"/>
    <dgm:cxn modelId="{5D12AD41-5E99-4C76-8B20-EE90BBEB43E1}" type="presOf" srcId="{D81A9197-EF9E-4D39-A58D-B3C118C5C9DA}" destId="{17D8CF8C-76CF-4347-B20A-BAC97FBA65C7}" srcOrd="0" destOrd="0" presId="urn:microsoft.com/office/officeart/2005/8/layout/vList2"/>
    <dgm:cxn modelId="{B8025CA5-1D9D-4912-88C9-287D638FF6F9}" type="presOf" srcId="{646E0674-6920-43F9-8FB9-84BDA19F648C}" destId="{1E00669D-A143-42B7-B361-BE0DCE05D06F}" srcOrd="0" destOrd="0" presId="urn:microsoft.com/office/officeart/2005/8/layout/vList2"/>
    <dgm:cxn modelId="{968438DA-D4E7-4B60-A24C-2C9A615F6D77}" srcId="{AD7F30C7-D0A6-4724-AE02-94654003ACE8}" destId="{646E0674-6920-43F9-8FB9-84BDA19F648C}" srcOrd="0" destOrd="0" parTransId="{2821CCCC-85F4-445D-A8BB-5B8744CE3E7E}" sibTransId="{B9ECB321-4780-4A71-9793-0C19F1A6E6DB}"/>
    <dgm:cxn modelId="{6A4A53EB-3AF7-449B-94FE-A51256A39C7F}" srcId="{AD7F30C7-D0A6-4724-AE02-94654003ACE8}" destId="{D81A9197-EF9E-4D39-A58D-B3C118C5C9DA}" srcOrd="1" destOrd="0" parTransId="{03A2DF08-DE91-4F9E-8EF8-9FE0C2A5C534}" sibTransId="{320A4D62-BEAF-49B2-AA3D-17B9374D7BFE}"/>
    <dgm:cxn modelId="{D2AC4E20-BFED-4263-8601-83BCCFEBA0CD}" type="presParOf" srcId="{366D6FA4-5728-4B74-95D7-F574EA58C84B}" destId="{1E00669D-A143-42B7-B361-BE0DCE05D06F}" srcOrd="0" destOrd="0" presId="urn:microsoft.com/office/officeart/2005/8/layout/vList2"/>
    <dgm:cxn modelId="{8AE6BC9C-7316-46FF-AAE2-C4ED6F8F1BFC}" type="presParOf" srcId="{366D6FA4-5728-4B74-95D7-F574EA58C84B}" destId="{6F91D7AC-EA1E-46BF-A8EB-5B41DC1FD09B}" srcOrd="1" destOrd="0" presId="urn:microsoft.com/office/officeart/2005/8/layout/vList2"/>
    <dgm:cxn modelId="{7EE63AF8-0FBE-4EAB-BC0B-F888CF107E6A}" type="presParOf" srcId="{366D6FA4-5728-4B74-95D7-F574EA58C84B}" destId="{17D8CF8C-76CF-4347-B20A-BAC97FBA65C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7BB457-BF65-4415-82E3-9D9ED5E9219D}"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388599B6-D6DE-4414-98A5-E50571EBABD3}">
      <dgm:prSet/>
      <dgm:spPr/>
      <dgm:t>
        <a:bodyPr/>
        <a:lstStyle/>
        <a:p>
          <a:r>
            <a:rPr lang="en-GB"/>
            <a:t>Context</a:t>
          </a:r>
          <a:endParaRPr lang="en-US"/>
        </a:p>
      </dgm:t>
    </dgm:pt>
    <dgm:pt modelId="{BE668825-96FA-421E-B2CF-17FBE522E5FC}" type="parTrans" cxnId="{714A7844-66EA-4955-9C52-B7D0B4F84848}">
      <dgm:prSet/>
      <dgm:spPr/>
      <dgm:t>
        <a:bodyPr/>
        <a:lstStyle/>
        <a:p>
          <a:endParaRPr lang="en-US"/>
        </a:p>
      </dgm:t>
    </dgm:pt>
    <dgm:pt modelId="{786760AC-32D4-4B7E-AF6D-B6BE40B1BA5F}" type="sibTrans" cxnId="{714A7844-66EA-4955-9C52-B7D0B4F84848}">
      <dgm:prSet/>
      <dgm:spPr/>
      <dgm:t>
        <a:bodyPr/>
        <a:lstStyle/>
        <a:p>
          <a:endParaRPr lang="en-US"/>
        </a:p>
      </dgm:t>
    </dgm:pt>
    <dgm:pt modelId="{34514338-AACC-4E12-BA08-6FA74852D773}">
      <dgm:prSet/>
      <dgm:spPr/>
      <dgm:t>
        <a:bodyPr/>
        <a:lstStyle/>
        <a:p>
          <a:r>
            <a:rPr lang="en-GB"/>
            <a:t>Culture</a:t>
          </a:r>
          <a:endParaRPr lang="en-US"/>
        </a:p>
      </dgm:t>
    </dgm:pt>
    <dgm:pt modelId="{0F1CCAEC-DF76-4AD0-94EB-6BC5DBEE07E3}" type="parTrans" cxnId="{FFE70FA6-61EE-416E-9E46-73B21B882897}">
      <dgm:prSet/>
      <dgm:spPr/>
      <dgm:t>
        <a:bodyPr/>
        <a:lstStyle/>
        <a:p>
          <a:endParaRPr lang="en-US"/>
        </a:p>
      </dgm:t>
    </dgm:pt>
    <dgm:pt modelId="{EF30A2A0-076F-477E-BE9A-74D7F5F13B91}" type="sibTrans" cxnId="{FFE70FA6-61EE-416E-9E46-73B21B882897}">
      <dgm:prSet/>
      <dgm:spPr/>
      <dgm:t>
        <a:bodyPr/>
        <a:lstStyle/>
        <a:p>
          <a:endParaRPr lang="en-US"/>
        </a:p>
      </dgm:t>
    </dgm:pt>
    <dgm:pt modelId="{7443FBF8-8EC5-473C-9A0C-C04E7F6F032A}">
      <dgm:prSet/>
      <dgm:spPr/>
      <dgm:t>
        <a:bodyPr/>
        <a:lstStyle/>
        <a:p>
          <a:r>
            <a:rPr lang="en-GB"/>
            <a:t>Strategy</a:t>
          </a:r>
          <a:endParaRPr lang="en-US"/>
        </a:p>
      </dgm:t>
    </dgm:pt>
    <dgm:pt modelId="{865166BA-9233-463F-834C-3C6FCAE8D2F6}" type="parTrans" cxnId="{BB0524F9-8865-41A4-A835-67F7DE9D600C}">
      <dgm:prSet/>
      <dgm:spPr/>
      <dgm:t>
        <a:bodyPr/>
        <a:lstStyle/>
        <a:p>
          <a:endParaRPr lang="en-US"/>
        </a:p>
      </dgm:t>
    </dgm:pt>
    <dgm:pt modelId="{4F5AB73A-D587-4259-8C61-7F07AC3FC459}" type="sibTrans" cxnId="{BB0524F9-8865-41A4-A835-67F7DE9D600C}">
      <dgm:prSet/>
      <dgm:spPr/>
      <dgm:t>
        <a:bodyPr/>
        <a:lstStyle/>
        <a:p>
          <a:endParaRPr lang="en-US"/>
        </a:p>
      </dgm:t>
    </dgm:pt>
    <dgm:pt modelId="{ED3F048E-3698-4F00-B25C-4FAA454CD7D8}">
      <dgm:prSet/>
      <dgm:spPr/>
      <dgm:t>
        <a:bodyPr/>
        <a:lstStyle/>
        <a:p>
          <a:r>
            <a:rPr lang="en-GB"/>
            <a:t>Technology</a:t>
          </a:r>
          <a:endParaRPr lang="en-US"/>
        </a:p>
      </dgm:t>
    </dgm:pt>
    <dgm:pt modelId="{CAAC1659-5820-469C-B4F5-204AAFF552F1}" type="parTrans" cxnId="{C108C571-DD7D-4A54-A489-C3198E1CD714}">
      <dgm:prSet/>
      <dgm:spPr/>
      <dgm:t>
        <a:bodyPr/>
        <a:lstStyle/>
        <a:p>
          <a:endParaRPr lang="en-US"/>
        </a:p>
      </dgm:t>
    </dgm:pt>
    <dgm:pt modelId="{D4A9E817-44DA-461B-8A3F-1933777E8CF5}" type="sibTrans" cxnId="{C108C571-DD7D-4A54-A489-C3198E1CD714}">
      <dgm:prSet/>
      <dgm:spPr/>
      <dgm:t>
        <a:bodyPr/>
        <a:lstStyle/>
        <a:p>
          <a:endParaRPr lang="en-US"/>
        </a:p>
      </dgm:t>
    </dgm:pt>
    <dgm:pt modelId="{549AFF56-66E8-4B12-862D-DBAE0132153E}">
      <dgm:prSet/>
      <dgm:spPr/>
      <dgm:t>
        <a:bodyPr/>
        <a:lstStyle/>
        <a:p>
          <a:r>
            <a:rPr lang="en-GB"/>
            <a:t>Legislation</a:t>
          </a:r>
          <a:endParaRPr lang="en-US"/>
        </a:p>
      </dgm:t>
    </dgm:pt>
    <dgm:pt modelId="{00487DD1-4466-491F-A8F6-662BDE4FF8D8}" type="parTrans" cxnId="{1E60A0AA-E7AB-436E-8C02-A843A309A5B2}">
      <dgm:prSet/>
      <dgm:spPr/>
      <dgm:t>
        <a:bodyPr/>
        <a:lstStyle/>
        <a:p>
          <a:endParaRPr lang="en-US"/>
        </a:p>
      </dgm:t>
    </dgm:pt>
    <dgm:pt modelId="{BC7B7923-A3F5-4034-A140-13BFD03FA7DE}" type="sibTrans" cxnId="{1E60A0AA-E7AB-436E-8C02-A843A309A5B2}">
      <dgm:prSet/>
      <dgm:spPr/>
      <dgm:t>
        <a:bodyPr/>
        <a:lstStyle/>
        <a:p>
          <a:endParaRPr lang="en-US"/>
        </a:p>
      </dgm:t>
    </dgm:pt>
    <dgm:pt modelId="{5334405F-F901-4DBB-96C5-9B9DEC35F649}">
      <dgm:prSet/>
      <dgm:spPr/>
      <dgm:t>
        <a:bodyPr/>
        <a:lstStyle/>
        <a:p>
          <a:r>
            <a:rPr lang="en-GB"/>
            <a:t>Working practices</a:t>
          </a:r>
          <a:endParaRPr lang="en-US"/>
        </a:p>
      </dgm:t>
    </dgm:pt>
    <dgm:pt modelId="{22D4F086-2299-4B80-B476-B9E9A269CA3D}" type="parTrans" cxnId="{6F54CC94-85B1-4B38-8758-E9475C5B0901}">
      <dgm:prSet/>
      <dgm:spPr/>
      <dgm:t>
        <a:bodyPr/>
        <a:lstStyle/>
        <a:p>
          <a:endParaRPr lang="en-US"/>
        </a:p>
      </dgm:t>
    </dgm:pt>
    <dgm:pt modelId="{2771EE00-9EF5-4C82-B46B-78CE8ADA2C5E}" type="sibTrans" cxnId="{6F54CC94-85B1-4B38-8758-E9475C5B0901}">
      <dgm:prSet/>
      <dgm:spPr/>
      <dgm:t>
        <a:bodyPr/>
        <a:lstStyle/>
        <a:p>
          <a:endParaRPr lang="en-US"/>
        </a:p>
      </dgm:t>
    </dgm:pt>
    <dgm:pt modelId="{C1288ED0-80BF-4FBB-AA06-C7C7500E100E}" type="pres">
      <dgm:prSet presAssocID="{A87BB457-BF65-4415-82E3-9D9ED5E9219D}" presName="diagram" presStyleCnt="0">
        <dgm:presLayoutVars>
          <dgm:dir/>
          <dgm:resizeHandles val="exact"/>
        </dgm:presLayoutVars>
      </dgm:prSet>
      <dgm:spPr/>
    </dgm:pt>
    <dgm:pt modelId="{1139C6AF-68A9-4284-A2C0-16C16851988A}" type="pres">
      <dgm:prSet presAssocID="{388599B6-D6DE-4414-98A5-E50571EBABD3}" presName="node" presStyleLbl="node1" presStyleIdx="0" presStyleCnt="6">
        <dgm:presLayoutVars>
          <dgm:bulletEnabled val="1"/>
        </dgm:presLayoutVars>
      </dgm:prSet>
      <dgm:spPr/>
    </dgm:pt>
    <dgm:pt modelId="{07B0C9D3-18CB-4157-B010-72E2C7D43FEB}" type="pres">
      <dgm:prSet presAssocID="{786760AC-32D4-4B7E-AF6D-B6BE40B1BA5F}" presName="sibTrans" presStyleCnt="0"/>
      <dgm:spPr/>
    </dgm:pt>
    <dgm:pt modelId="{A34AA787-E6AB-4FB3-AE17-15FD2AD41910}" type="pres">
      <dgm:prSet presAssocID="{34514338-AACC-4E12-BA08-6FA74852D773}" presName="node" presStyleLbl="node1" presStyleIdx="1" presStyleCnt="6">
        <dgm:presLayoutVars>
          <dgm:bulletEnabled val="1"/>
        </dgm:presLayoutVars>
      </dgm:prSet>
      <dgm:spPr/>
    </dgm:pt>
    <dgm:pt modelId="{EBF7A93E-FDE9-449D-BC3C-471A5A99DAE2}" type="pres">
      <dgm:prSet presAssocID="{EF30A2A0-076F-477E-BE9A-74D7F5F13B91}" presName="sibTrans" presStyleCnt="0"/>
      <dgm:spPr/>
    </dgm:pt>
    <dgm:pt modelId="{74D22F3C-8545-4134-8CD6-2433C61F85B9}" type="pres">
      <dgm:prSet presAssocID="{7443FBF8-8EC5-473C-9A0C-C04E7F6F032A}" presName="node" presStyleLbl="node1" presStyleIdx="2" presStyleCnt="6">
        <dgm:presLayoutVars>
          <dgm:bulletEnabled val="1"/>
        </dgm:presLayoutVars>
      </dgm:prSet>
      <dgm:spPr/>
    </dgm:pt>
    <dgm:pt modelId="{08AADA9A-51DC-441A-9978-6B281211538F}" type="pres">
      <dgm:prSet presAssocID="{4F5AB73A-D587-4259-8C61-7F07AC3FC459}" presName="sibTrans" presStyleCnt="0"/>
      <dgm:spPr/>
    </dgm:pt>
    <dgm:pt modelId="{EB29DBBF-576C-4CC1-9828-B79CB98DBCAD}" type="pres">
      <dgm:prSet presAssocID="{ED3F048E-3698-4F00-B25C-4FAA454CD7D8}" presName="node" presStyleLbl="node1" presStyleIdx="3" presStyleCnt="6">
        <dgm:presLayoutVars>
          <dgm:bulletEnabled val="1"/>
        </dgm:presLayoutVars>
      </dgm:prSet>
      <dgm:spPr/>
    </dgm:pt>
    <dgm:pt modelId="{7D7E9411-194C-41DD-9A8A-10E0D7D2B601}" type="pres">
      <dgm:prSet presAssocID="{D4A9E817-44DA-461B-8A3F-1933777E8CF5}" presName="sibTrans" presStyleCnt="0"/>
      <dgm:spPr/>
    </dgm:pt>
    <dgm:pt modelId="{64B7C896-0373-4EED-A804-FB3455F07209}" type="pres">
      <dgm:prSet presAssocID="{549AFF56-66E8-4B12-862D-DBAE0132153E}" presName="node" presStyleLbl="node1" presStyleIdx="4" presStyleCnt="6">
        <dgm:presLayoutVars>
          <dgm:bulletEnabled val="1"/>
        </dgm:presLayoutVars>
      </dgm:prSet>
      <dgm:spPr/>
    </dgm:pt>
    <dgm:pt modelId="{8EA25BC4-F145-4BC6-880A-90E13790CED2}" type="pres">
      <dgm:prSet presAssocID="{BC7B7923-A3F5-4034-A140-13BFD03FA7DE}" presName="sibTrans" presStyleCnt="0"/>
      <dgm:spPr/>
    </dgm:pt>
    <dgm:pt modelId="{9B1A5D15-8375-4637-991C-3ADAD13350AB}" type="pres">
      <dgm:prSet presAssocID="{5334405F-F901-4DBB-96C5-9B9DEC35F649}" presName="node" presStyleLbl="node1" presStyleIdx="5" presStyleCnt="6">
        <dgm:presLayoutVars>
          <dgm:bulletEnabled val="1"/>
        </dgm:presLayoutVars>
      </dgm:prSet>
      <dgm:spPr/>
    </dgm:pt>
  </dgm:ptLst>
  <dgm:cxnLst>
    <dgm:cxn modelId="{6691AA2C-87D9-46DF-BAF6-A0020A0964FD}" type="presOf" srcId="{A87BB457-BF65-4415-82E3-9D9ED5E9219D}" destId="{C1288ED0-80BF-4FBB-AA06-C7C7500E100E}" srcOrd="0" destOrd="0" presId="urn:microsoft.com/office/officeart/2005/8/layout/default"/>
    <dgm:cxn modelId="{A42B9260-0C4D-4B4F-B2BE-B1981719A172}" type="presOf" srcId="{7443FBF8-8EC5-473C-9A0C-C04E7F6F032A}" destId="{74D22F3C-8545-4134-8CD6-2433C61F85B9}" srcOrd="0" destOrd="0" presId="urn:microsoft.com/office/officeart/2005/8/layout/default"/>
    <dgm:cxn modelId="{714A7844-66EA-4955-9C52-B7D0B4F84848}" srcId="{A87BB457-BF65-4415-82E3-9D9ED5E9219D}" destId="{388599B6-D6DE-4414-98A5-E50571EBABD3}" srcOrd="0" destOrd="0" parTransId="{BE668825-96FA-421E-B2CF-17FBE522E5FC}" sibTransId="{786760AC-32D4-4B7E-AF6D-B6BE40B1BA5F}"/>
    <dgm:cxn modelId="{E6F4F66E-C184-4B00-9C25-2DE2434EA5B6}" type="presOf" srcId="{34514338-AACC-4E12-BA08-6FA74852D773}" destId="{A34AA787-E6AB-4FB3-AE17-15FD2AD41910}" srcOrd="0" destOrd="0" presId="urn:microsoft.com/office/officeart/2005/8/layout/default"/>
    <dgm:cxn modelId="{C108C571-DD7D-4A54-A489-C3198E1CD714}" srcId="{A87BB457-BF65-4415-82E3-9D9ED5E9219D}" destId="{ED3F048E-3698-4F00-B25C-4FAA454CD7D8}" srcOrd="3" destOrd="0" parTransId="{CAAC1659-5820-469C-B4F5-204AAFF552F1}" sibTransId="{D4A9E817-44DA-461B-8A3F-1933777E8CF5}"/>
    <dgm:cxn modelId="{F98AEF51-940B-4925-B582-470DB6601AAB}" type="presOf" srcId="{5334405F-F901-4DBB-96C5-9B9DEC35F649}" destId="{9B1A5D15-8375-4637-991C-3ADAD13350AB}" srcOrd="0" destOrd="0" presId="urn:microsoft.com/office/officeart/2005/8/layout/default"/>
    <dgm:cxn modelId="{6F54CC94-85B1-4B38-8758-E9475C5B0901}" srcId="{A87BB457-BF65-4415-82E3-9D9ED5E9219D}" destId="{5334405F-F901-4DBB-96C5-9B9DEC35F649}" srcOrd="5" destOrd="0" parTransId="{22D4F086-2299-4B80-B476-B9E9A269CA3D}" sibTransId="{2771EE00-9EF5-4C82-B46B-78CE8ADA2C5E}"/>
    <dgm:cxn modelId="{FFE70FA6-61EE-416E-9E46-73B21B882897}" srcId="{A87BB457-BF65-4415-82E3-9D9ED5E9219D}" destId="{34514338-AACC-4E12-BA08-6FA74852D773}" srcOrd="1" destOrd="0" parTransId="{0F1CCAEC-DF76-4AD0-94EB-6BC5DBEE07E3}" sibTransId="{EF30A2A0-076F-477E-BE9A-74D7F5F13B91}"/>
    <dgm:cxn modelId="{1E60A0AA-E7AB-436E-8C02-A843A309A5B2}" srcId="{A87BB457-BF65-4415-82E3-9D9ED5E9219D}" destId="{549AFF56-66E8-4B12-862D-DBAE0132153E}" srcOrd="4" destOrd="0" parTransId="{00487DD1-4466-491F-A8F6-662BDE4FF8D8}" sibTransId="{BC7B7923-A3F5-4034-A140-13BFD03FA7DE}"/>
    <dgm:cxn modelId="{3B162FE4-6165-46E5-8B86-221FDD95503C}" type="presOf" srcId="{388599B6-D6DE-4414-98A5-E50571EBABD3}" destId="{1139C6AF-68A9-4284-A2C0-16C16851988A}" srcOrd="0" destOrd="0" presId="urn:microsoft.com/office/officeart/2005/8/layout/default"/>
    <dgm:cxn modelId="{1D1F66E9-3758-49DC-AEB1-621DE3DB1096}" type="presOf" srcId="{ED3F048E-3698-4F00-B25C-4FAA454CD7D8}" destId="{EB29DBBF-576C-4CC1-9828-B79CB98DBCAD}" srcOrd="0" destOrd="0" presId="urn:microsoft.com/office/officeart/2005/8/layout/default"/>
    <dgm:cxn modelId="{70ADF0F8-5B48-4287-8D3D-DEBC1F0EACC8}" type="presOf" srcId="{549AFF56-66E8-4B12-862D-DBAE0132153E}" destId="{64B7C896-0373-4EED-A804-FB3455F07209}" srcOrd="0" destOrd="0" presId="urn:microsoft.com/office/officeart/2005/8/layout/default"/>
    <dgm:cxn modelId="{BB0524F9-8865-41A4-A835-67F7DE9D600C}" srcId="{A87BB457-BF65-4415-82E3-9D9ED5E9219D}" destId="{7443FBF8-8EC5-473C-9A0C-C04E7F6F032A}" srcOrd="2" destOrd="0" parTransId="{865166BA-9233-463F-834C-3C6FCAE8D2F6}" sibTransId="{4F5AB73A-D587-4259-8C61-7F07AC3FC459}"/>
    <dgm:cxn modelId="{7824BAD1-7D5B-4E34-A9BB-CEAC67EB4ED6}" type="presParOf" srcId="{C1288ED0-80BF-4FBB-AA06-C7C7500E100E}" destId="{1139C6AF-68A9-4284-A2C0-16C16851988A}" srcOrd="0" destOrd="0" presId="urn:microsoft.com/office/officeart/2005/8/layout/default"/>
    <dgm:cxn modelId="{0F49D13E-18C1-4CC0-888A-259CAFBE0425}" type="presParOf" srcId="{C1288ED0-80BF-4FBB-AA06-C7C7500E100E}" destId="{07B0C9D3-18CB-4157-B010-72E2C7D43FEB}" srcOrd="1" destOrd="0" presId="urn:microsoft.com/office/officeart/2005/8/layout/default"/>
    <dgm:cxn modelId="{1D092EBF-61BB-41F7-B4AA-C3ECCD93E67A}" type="presParOf" srcId="{C1288ED0-80BF-4FBB-AA06-C7C7500E100E}" destId="{A34AA787-E6AB-4FB3-AE17-15FD2AD41910}" srcOrd="2" destOrd="0" presId="urn:microsoft.com/office/officeart/2005/8/layout/default"/>
    <dgm:cxn modelId="{AF6DE1D2-E6A3-4AE7-8128-1A5A3E18266B}" type="presParOf" srcId="{C1288ED0-80BF-4FBB-AA06-C7C7500E100E}" destId="{EBF7A93E-FDE9-449D-BC3C-471A5A99DAE2}" srcOrd="3" destOrd="0" presId="urn:microsoft.com/office/officeart/2005/8/layout/default"/>
    <dgm:cxn modelId="{F5A4185E-C7A5-47DA-B772-24E5B6258D36}" type="presParOf" srcId="{C1288ED0-80BF-4FBB-AA06-C7C7500E100E}" destId="{74D22F3C-8545-4134-8CD6-2433C61F85B9}" srcOrd="4" destOrd="0" presId="urn:microsoft.com/office/officeart/2005/8/layout/default"/>
    <dgm:cxn modelId="{4C19F3E7-6D2F-49BF-B216-DE0CF931667A}" type="presParOf" srcId="{C1288ED0-80BF-4FBB-AA06-C7C7500E100E}" destId="{08AADA9A-51DC-441A-9978-6B281211538F}" srcOrd="5" destOrd="0" presId="urn:microsoft.com/office/officeart/2005/8/layout/default"/>
    <dgm:cxn modelId="{A274AECD-1CED-4570-A8AC-044867D9C59A}" type="presParOf" srcId="{C1288ED0-80BF-4FBB-AA06-C7C7500E100E}" destId="{EB29DBBF-576C-4CC1-9828-B79CB98DBCAD}" srcOrd="6" destOrd="0" presId="urn:microsoft.com/office/officeart/2005/8/layout/default"/>
    <dgm:cxn modelId="{B833BA95-8926-405A-8347-70B3649D55E2}" type="presParOf" srcId="{C1288ED0-80BF-4FBB-AA06-C7C7500E100E}" destId="{7D7E9411-194C-41DD-9A8A-10E0D7D2B601}" srcOrd="7" destOrd="0" presId="urn:microsoft.com/office/officeart/2005/8/layout/default"/>
    <dgm:cxn modelId="{25CA1242-518B-420F-9479-80818593872E}" type="presParOf" srcId="{C1288ED0-80BF-4FBB-AA06-C7C7500E100E}" destId="{64B7C896-0373-4EED-A804-FB3455F07209}" srcOrd="8" destOrd="0" presId="urn:microsoft.com/office/officeart/2005/8/layout/default"/>
    <dgm:cxn modelId="{EB849450-033A-4AE1-8229-45614DC2AB51}" type="presParOf" srcId="{C1288ED0-80BF-4FBB-AA06-C7C7500E100E}" destId="{8EA25BC4-F145-4BC6-880A-90E13790CED2}" srcOrd="9" destOrd="0" presId="urn:microsoft.com/office/officeart/2005/8/layout/default"/>
    <dgm:cxn modelId="{1B84EF5C-05DB-4A75-9742-BC21FD267450}" type="presParOf" srcId="{C1288ED0-80BF-4FBB-AA06-C7C7500E100E}" destId="{9B1A5D15-8375-4637-991C-3ADAD13350A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7F30C7-D0A6-4724-AE02-94654003ACE8}"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646E0674-6920-43F9-8FB9-84BDA19F648C}">
      <dgm:prSet/>
      <dgm:spPr/>
      <dgm:t>
        <a:bodyPr/>
        <a:lstStyle/>
        <a:p>
          <a:r>
            <a:rPr lang="en-GB" dirty="0"/>
            <a:t>Concentrates on the need to fit HRM practices to local conditions. There is no one best way of doing things in all contexts.</a:t>
          </a:r>
          <a:endParaRPr lang="en-US" dirty="0"/>
        </a:p>
      </dgm:t>
    </dgm:pt>
    <dgm:pt modelId="{2821CCCC-85F4-445D-A8BB-5B8744CE3E7E}" type="parTrans" cxnId="{968438DA-D4E7-4B60-A24C-2C9A615F6D77}">
      <dgm:prSet/>
      <dgm:spPr/>
      <dgm:t>
        <a:bodyPr/>
        <a:lstStyle/>
        <a:p>
          <a:endParaRPr lang="en-US"/>
        </a:p>
      </dgm:t>
    </dgm:pt>
    <dgm:pt modelId="{B9ECB321-4780-4A71-9793-0C19F1A6E6DB}" type="sibTrans" cxnId="{968438DA-D4E7-4B60-A24C-2C9A615F6D77}">
      <dgm:prSet/>
      <dgm:spPr/>
      <dgm:t>
        <a:bodyPr/>
        <a:lstStyle/>
        <a:p>
          <a:endParaRPr lang="en-US"/>
        </a:p>
      </dgm:t>
    </dgm:pt>
    <dgm:pt modelId="{D81A9197-EF9E-4D39-A58D-B3C118C5C9DA}">
      <dgm:prSet/>
      <dgm:spPr/>
      <dgm:t>
        <a:bodyPr/>
        <a:lstStyle/>
        <a:p>
          <a:r>
            <a:rPr lang="en-GB" dirty="0"/>
            <a:t>Main criticisms: Does not consider for whom the practice may be “best”. Also, organisations should be more sensitive to modelling all the potential variables and how one change affect others.</a:t>
          </a:r>
          <a:endParaRPr lang="en-US" dirty="0"/>
        </a:p>
      </dgm:t>
    </dgm:pt>
    <dgm:pt modelId="{03A2DF08-DE91-4F9E-8EF8-9FE0C2A5C534}" type="parTrans" cxnId="{6A4A53EB-3AF7-449B-94FE-A51256A39C7F}">
      <dgm:prSet/>
      <dgm:spPr/>
      <dgm:t>
        <a:bodyPr/>
        <a:lstStyle/>
        <a:p>
          <a:endParaRPr lang="en-US"/>
        </a:p>
      </dgm:t>
    </dgm:pt>
    <dgm:pt modelId="{320A4D62-BEAF-49B2-AA3D-17B9374D7BFE}" type="sibTrans" cxnId="{6A4A53EB-3AF7-449B-94FE-A51256A39C7F}">
      <dgm:prSet/>
      <dgm:spPr/>
      <dgm:t>
        <a:bodyPr/>
        <a:lstStyle/>
        <a:p>
          <a:endParaRPr lang="en-US"/>
        </a:p>
      </dgm:t>
    </dgm:pt>
    <dgm:pt modelId="{5CFFF29A-0C8C-46C9-94D5-DC8215E0B20E}" type="pres">
      <dgm:prSet presAssocID="{AD7F30C7-D0A6-4724-AE02-94654003ACE8}" presName="linear" presStyleCnt="0">
        <dgm:presLayoutVars>
          <dgm:animLvl val="lvl"/>
          <dgm:resizeHandles val="exact"/>
        </dgm:presLayoutVars>
      </dgm:prSet>
      <dgm:spPr/>
    </dgm:pt>
    <dgm:pt modelId="{4686288F-20F8-4058-A15A-89B1ACA29F68}" type="pres">
      <dgm:prSet presAssocID="{646E0674-6920-43F9-8FB9-84BDA19F648C}" presName="parentText" presStyleLbl="node1" presStyleIdx="0" presStyleCnt="2">
        <dgm:presLayoutVars>
          <dgm:chMax val="0"/>
          <dgm:bulletEnabled val="1"/>
        </dgm:presLayoutVars>
      </dgm:prSet>
      <dgm:spPr/>
    </dgm:pt>
    <dgm:pt modelId="{A16FCE61-8A10-4C93-BD2C-96A469AA75F5}" type="pres">
      <dgm:prSet presAssocID="{B9ECB321-4780-4A71-9793-0C19F1A6E6DB}" presName="spacer" presStyleCnt="0"/>
      <dgm:spPr/>
    </dgm:pt>
    <dgm:pt modelId="{FB7239F3-0BE5-4C56-B965-63674F034962}" type="pres">
      <dgm:prSet presAssocID="{D81A9197-EF9E-4D39-A58D-B3C118C5C9DA}" presName="parentText" presStyleLbl="node1" presStyleIdx="1" presStyleCnt="2">
        <dgm:presLayoutVars>
          <dgm:chMax val="0"/>
          <dgm:bulletEnabled val="1"/>
        </dgm:presLayoutVars>
      </dgm:prSet>
      <dgm:spPr/>
    </dgm:pt>
  </dgm:ptLst>
  <dgm:cxnLst>
    <dgm:cxn modelId="{B760DE1E-6E3D-4155-B380-A32243768076}" type="presOf" srcId="{D81A9197-EF9E-4D39-A58D-B3C118C5C9DA}" destId="{FB7239F3-0BE5-4C56-B965-63674F034962}" srcOrd="0" destOrd="0" presId="urn:microsoft.com/office/officeart/2005/8/layout/vList2"/>
    <dgm:cxn modelId="{16CFBD8B-1C23-4B4C-84A1-BF995832A415}" type="presOf" srcId="{AD7F30C7-D0A6-4724-AE02-94654003ACE8}" destId="{5CFFF29A-0C8C-46C9-94D5-DC8215E0B20E}" srcOrd="0" destOrd="0" presId="urn:microsoft.com/office/officeart/2005/8/layout/vList2"/>
    <dgm:cxn modelId="{968438DA-D4E7-4B60-A24C-2C9A615F6D77}" srcId="{AD7F30C7-D0A6-4724-AE02-94654003ACE8}" destId="{646E0674-6920-43F9-8FB9-84BDA19F648C}" srcOrd="0" destOrd="0" parTransId="{2821CCCC-85F4-445D-A8BB-5B8744CE3E7E}" sibTransId="{B9ECB321-4780-4A71-9793-0C19F1A6E6DB}"/>
    <dgm:cxn modelId="{6A4A53EB-3AF7-449B-94FE-A51256A39C7F}" srcId="{AD7F30C7-D0A6-4724-AE02-94654003ACE8}" destId="{D81A9197-EF9E-4D39-A58D-B3C118C5C9DA}" srcOrd="1" destOrd="0" parTransId="{03A2DF08-DE91-4F9E-8EF8-9FE0C2A5C534}" sibTransId="{320A4D62-BEAF-49B2-AA3D-17B9374D7BFE}"/>
    <dgm:cxn modelId="{6DAEC3F1-A99B-452D-9685-6320B7F8BB43}" type="presOf" srcId="{646E0674-6920-43F9-8FB9-84BDA19F648C}" destId="{4686288F-20F8-4058-A15A-89B1ACA29F68}" srcOrd="0" destOrd="0" presId="urn:microsoft.com/office/officeart/2005/8/layout/vList2"/>
    <dgm:cxn modelId="{03E29DF2-F90C-4134-AC2B-C7A2BFB0B79F}" type="presParOf" srcId="{5CFFF29A-0C8C-46C9-94D5-DC8215E0B20E}" destId="{4686288F-20F8-4058-A15A-89B1ACA29F68}" srcOrd="0" destOrd="0" presId="urn:microsoft.com/office/officeart/2005/8/layout/vList2"/>
    <dgm:cxn modelId="{7AD361B4-4FFF-4648-9112-AC2433388DFD}" type="presParOf" srcId="{5CFFF29A-0C8C-46C9-94D5-DC8215E0B20E}" destId="{A16FCE61-8A10-4C93-BD2C-96A469AA75F5}" srcOrd="1" destOrd="0" presId="urn:microsoft.com/office/officeart/2005/8/layout/vList2"/>
    <dgm:cxn modelId="{7A5F8072-1B16-47CD-A676-19C7607474BA}" type="presParOf" srcId="{5CFFF29A-0C8C-46C9-94D5-DC8215E0B20E}" destId="{FB7239F3-0BE5-4C56-B965-63674F03496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6E9279-AA5C-4B2B-9E78-40619967AB8D}"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CD069678-2B8B-4B91-97D8-612DF15040DA}">
      <dgm:prSet/>
      <dgm:spPr/>
      <dgm:t>
        <a:bodyPr/>
        <a:lstStyle/>
        <a:p>
          <a:r>
            <a:rPr lang="en-US" b="1"/>
            <a:t>Power distance</a:t>
          </a:r>
          <a:r>
            <a:rPr lang="en-US"/>
            <a:t> scores are high for Latin, Asian and African countries and smaller for Germanic countries. </a:t>
          </a:r>
        </a:p>
      </dgm:t>
    </dgm:pt>
    <dgm:pt modelId="{57D42E65-F43F-4197-ADC3-3E6C6542BF78}" type="parTrans" cxnId="{7089CC42-9995-4ACA-AF0E-611E195F3489}">
      <dgm:prSet/>
      <dgm:spPr/>
      <dgm:t>
        <a:bodyPr/>
        <a:lstStyle/>
        <a:p>
          <a:endParaRPr lang="en-US"/>
        </a:p>
      </dgm:t>
    </dgm:pt>
    <dgm:pt modelId="{41D341B3-6667-45AC-80F6-307110290177}" type="sibTrans" cxnId="{7089CC42-9995-4ACA-AF0E-611E195F3489}">
      <dgm:prSet/>
      <dgm:spPr/>
      <dgm:t>
        <a:bodyPr/>
        <a:lstStyle/>
        <a:p>
          <a:endParaRPr lang="en-US"/>
        </a:p>
      </dgm:t>
    </dgm:pt>
    <dgm:pt modelId="{48FE09FF-3FCF-4D7C-814F-6B18D237A70C}">
      <dgm:prSet/>
      <dgm:spPr/>
      <dgm:t>
        <a:bodyPr/>
        <a:lstStyle/>
        <a:p>
          <a:r>
            <a:rPr lang="en-US" b="1"/>
            <a:t>Individualism </a:t>
          </a:r>
          <a:r>
            <a:rPr lang="en-US"/>
            <a:t>prevails in developed and Western countries, while </a:t>
          </a:r>
          <a:r>
            <a:rPr lang="en-US" b="1"/>
            <a:t>Collectivism </a:t>
          </a:r>
          <a:r>
            <a:rPr lang="en-US"/>
            <a:t>prevails in less developed and Eastern countries; Japan takes a middle position on this dimension. </a:t>
          </a:r>
        </a:p>
      </dgm:t>
    </dgm:pt>
    <dgm:pt modelId="{1894B5BF-899C-49B4-B91C-01227F82B5FF}" type="parTrans" cxnId="{CE50DB60-8C10-48FA-9316-BEF06357CEB6}">
      <dgm:prSet/>
      <dgm:spPr/>
      <dgm:t>
        <a:bodyPr/>
        <a:lstStyle/>
        <a:p>
          <a:endParaRPr lang="en-US"/>
        </a:p>
      </dgm:t>
    </dgm:pt>
    <dgm:pt modelId="{CA2802EA-67DD-4428-8635-8CD974B179EC}" type="sibTrans" cxnId="{CE50DB60-8C10-48FA-9316-BEF06357CEB6}">
      <dgm:prSet/>
      <dgm:spPr/>
      <dgm:t>
        <a:bodyPr/>
        <a:lstStyle/>
        <a:p>
          <a:endParaRPr lang="en-US"/>
        </a:p>
      </dgm:t>
    </dgm:pt>
    <dgm:pt modelId="{CAC59927-C8A5-4C4F-8CF1-902A34BCB07A}">
      <dgm:prSet/>
      <dgm:spPr/>
      <dgm:t>
        <a:bodyPr/>
        <a:lstStyle/>
        <a:p>
          <a:r>
            <a:rPr lang="en-US" b="1"/>
            <a:t>Masculinity</a:t>
          </a:r>
          <a:r>
            <a:rPr lang="en-US"/>
            <a:t> is high in Japan, in some European countries like Germany, Austria and Switzerland, and moderately high in Anglo countries; it is low in Nordic countries and in the Netherlands and moderately low in some Latin and Asian countries like France, Spain and Thailand. </a:t>
          </a:r>
        </a:p>
      </dgm:t>
    </dgm:pt>
    <dgm:pt modelId="{6921B0A6-5914-478F-8315-168909E49BBC}" type="parTrans" cxnId="{66B9B7F8-BD8C-4322-B826-3F6C2A10919E}">
      <dgm:prSet/>
      <dgm:spPr/>
      <dgm:t>
        <a:bodyPr/>
        <a:lstStyle/>
        <a:p>
          <a:endParaRPr lang="en-US"/>
        </a:p>
      </dgm:t>
    </dgm:pt>
    <dgm:pt modelId="{8BA77C46-4903-424B-B657-4B055C6D71FF}" type="sibTrans" cxnId="{66B9B7F8-BD8C-4322-B826-3F6C2A10919E}">
      <dgm:prSet/>
      <dgm:spPr/>
      <dgm:t>
        <a:bodyPr/>
        <a:lstStyle/>
        <a:p>
          <a:endParaRPr lang="en-US"/>
        </a:p>
      </dgm:t>
    </dgm:pt>
    <dgm:pt modelId="{9722C679-BC33-409E-9B4F-745486D31703}">
      <dgm:prSet/>
      <dgm:spPr/>
      <dgm:t>
        <a:bodyPr/>
        <a:lstStyle/>
        <a:p>
          <a:r>
            <a:rPr lang="en-US" b="1"/>
            <a:t>Uncertainty avoidance </a:t>
          </a:r>
          <a:r>
            <a:rPr lang="en-US"/>
            <a:t>scores are higher in Latin countries, in Japan, and in German speaking countries, lower in Anglo, Nordic, and Chinese culture countries. </a:t>
          </a:r>
        </a:p>
      </dgm:t>
    </dgm:pt>
    <dgm:pt modelId="{145239C9-B8B3-4985-A607-D7BDF0DECB88}" type="parTrans" cxnId="{23CB7B4C-45F0-4DE3-92AD-F6C8E8D3D1F8}">
      <dgm:prSet/>
      <dgm:spPr/>
      <dgm:t>
        <a:bodyPr/>
        <a:lstStyle/>
        <a:p>
          <a:endParaRPr lang="en-US"/>
        </a:p>
      </dgm:t>
    </dgm:pt>
    <dgm:pt modelId="{CF5E6F2F-A7BF-4D6D-BA83-B493AEB7ECD6}" type="sibTrans" cxnId="{23CB7B4C-45F0-4DE3-92AD-F6C8E8D3D1F8}">
      <dgm:prSet/>
      <dgm:spPr/>
      <dgm:t>
        <a:bodyPr/>
        <a:lstStyle/>
        <a:p>
          <a:endParaRPr lang="en-US"/>
        </a:p>
      </dgm:t>
    </dgm:pt>
    <dgm:pt modelId="{F76F44EF-8FBA-436E-A133-EBF69B23D799}">
      <dgm:prSet/>
      <dgm:spPr/>
      <dgm:t>
        <a:bodyPr/>
        <a:lstStyle/>
        <a:p>
          <a:r>
            <a:rPr lang="en-US" b="1"/>
            <a:t>A Long Term Orientation</a:t>
          </a:r>
          <a:r>
            <a:rPr lang="en-US"/>
            <a:t> is mostly found in East Asian countries, in particular in China, Hong Kong, Taiwan, Japan, and South Korea.</a:t>
          </a:r>
        </a:p>
      </dgm:t>
    </dgm:pt>
    <dgm:pt modelId="{E667D99E-F877-4DC4-8767-C469E264E77F}" type="parTrans" cxnId="{D37EC2E7-6B89-4F7F-8179-263382601334}">
      <dgm:prSet/>
      <dgm:spPr/>
      <dgm:t>
        <a:bodyPr/>
        <a:lstStyle/>
        <a:p>
          <a:endParaRPr lang="en-US"/>
        </a:p>
      </dgm:t>
    </dgm:pt>
    <dgm:pt modelId="{460DF286-7946-468E-A900-CA9DAF7914C7}" type="sibTrans" cxnId="{D37EC2E7-6B89-4F7F-8179-263382601334}">
      <dgm:prSet/>
      <dgm:spPr/>
      <dgm:t>
        <a:bodyPr/>
        <a:lstStyle/>
        <a:p>
          <a:endParaRPr lang="en-US"/>
        </a:p>
      </dgm:t>
    </dgm:pt>
    <dgm:pt modelId="{5EB9392D-DD9E-4803-A71A-EC3836BD30F8}" type="pres">
      <dgm:prSet presAssocID="{666E9279-AA5C-4B2B-9E78-40619967AB8D}" presName="diagram" presStyleCnt="0">
        <dgm:presLayoutVars>
          <dgm:dir/>
          <dgm:resizeHandles val="exact"/>
        </dgm:presLayoutVars>
      </dgm:prSet>
      <dgm:spPr/>
    </dgm:pt>
    <dgm:pt modelId="{3582BF82-822A-42A7-9044-E10FD6F8733A}" type="pres">
      <dgm:prSet presAssocID="{CD069678-2B8B-4B91-97D8-612DF15040DA}" presName="node" presStyleLbl="node1" presStyleIdx="0" presStyleCnt="5">
        <dgm:presLayoutVars>
          <dgm:bulletEnabled val="1"/>
        </dgm:presLayoutVars>
      </dgm:prSet>
      <dgm:spPr/>
    </dgm:pt>
    <dgm:pt modelId="{571761EB-5382-48E8-B597-B3ADB25F2051}" type="pres">
      <dgm:prSet presAssocID="{41D341B3-6667-45AC-80F6-307110290177}" presName="sibTrans" presStyleCnt="0"/>
      <dgm:spPr/>
    </dgm:pt>
    <dgm:pt modelId="{28EA6875-E81C-47AD-954F-451B35A7F94D}" type="pres">
      <dgm:prSet presAssocID="{48FE09FF-3FCF-4D7C-814F-6B18D237A70C}" presName="node" presStyleLbl="node1" presStyleIdx="1" presStyleCnt="5">
        <dgm:presLayoutVars>
          <dgm:bulletEnabled val="1"/>
        </dgm:presLayoutVars>
      </dgm:prSet>
      <dgm:spPr/>
    </dgm:pt>
    <dgm:pt modelId="{D4A555A6-CE37-4719-86AC-F336A0A3434A}" type="pres">
      <dgm:prSet presAssocID="{CA2802EA-67DD-4428-8635-8CD974B179EC}" presName="sibTrans" presStyleCnt="0"/>
      <dgm:spPr/>
    </dgm:pt>
    <dgm:pt modelId="{C8DFE1D9-9F25-47AE-AED8-EFF00BF1E747}" type="pres">
      <dgm:prSet presAssocID="{CAC59927-C8A5-4C4F-8CF1-902A34BCB07A}" presName="node" presStyleLbl="node1" presStyleIdx="2" presStyleCnt="5">
        <dgm:presLayoutVars>
          <dgm:bulletEnabled val="1"/>
        </dgm:presLayoutVars>
      </dgm:prSet>
      <dgm:spPr/>
    </dgm:pt>
    <dgm:pt modelId="{A5283056-7B19-4126-8E97-F06F9C3A3D19}" type="pres">
      <dgm:prSet presAssocID="{8BA77C46-4903-424B-B657-4B055C6D71FF}" presName="sibTrans" presStyleCnt="0"/>
      <dgm:spPr/>
    </dgm:pt>
    <dgm:pt modelId="{46C09C3B-ED49-4404-BD5B-A9D2B9627ACE}" type="pres">
      <dgm:prSet presAssocID="{9722C679-BC33-409E-9B4F-745486D31703}" presName="node" presStyleLbl="node1" presStyleIdx="3" presStyleCnt="5">
        <dgm:presLayoutVars>
          <dgm:bulletEnabled val="1"/>
        </dgm:presLayoutVars>
      </dgm:prSet>
      <dgm:spPr/>
    </dgm:pt>
    <dgm:pt modelId="{B17991B6-FCF9-4699-A546-8B7CA8D6BD0B}" type="pres">
      <dgm:prSet presAssocID="{CF5E6F2F-A7BF-4D6D-BA83-B493AEB7ECD6}" presName="sibTrans" presStyleCnt="0"/>
      <dgm:spPr/>
    </dgm:pt>
    <dgm:pt modelId="{F0B87339-09DF-4ED8-A2E0-4244A7FA8492}" type="pres">
      <dgm:prSet presAssocID="{F76F44EF-8FBA-436E-A133-EBF69B23D799}" presName="node" presStyleLbl="node1" presStyleIdx="4" presStyleCnt="5">
        <dgm:presLayoutVars>
          <dgm:bulletEnabled val="1"/>
        </dgm:presLayoutVars>
      </dgm:prSet>
      <dgm:spPr/>
    </dgm:pt>
  </dgm:ptLst>
  <dgm:cxnLst>
    <dgm:cxn modelId="{CE50DB60-8C10-48FA-9316-BEF06357CEB6}" srcId="{666E9279-AA5C-4B2B-9E78-40619967AB8D}" destId="{48FE09FF-3FCF-4D7C-814F-6B18D237A70C}" srcOrd="1" destOrd="0" parTransId="{1894B5BF-899C-49B4-B91C-01227F82B5FF}" sibTransId="{CA2802EA-67DD-4428-8635-8CD974B179EC}"/>
    <dgm:cxn modelId="{7089CC42-9995-4ACA-AF0E-611E195F3489}" srcId="{666E9279-AA5C-4B2B-9E78-40619967AB8D}" destId="{CD069678-2B8B-4B91-97D8-612DF15040DA}" srcOrd="0" destOrd="0" parTransId="{57D42E65-F43F-4197-ADC3-3E6C6542BF78}" sibTransId="{41D341B3-6667-45AC-80F6-307110290177}"/>
    <dgm:cxn modelId="{9AE17867-8395-4E39-A7EE-7887BEAA1DA2}" type="presOf" srcId="{48FE09FF-3FCF-4D7C-814F-6B18D237A70C}" destId="{28EA6875-E81C-47AD-954F-451B35A7F94D}" srcOrd="0" destOrd="0" presId="urn:microsoft.com/office/officeart/2005/8/layout/default"/>
    <dgm:cxn modelId="{23CB7B4C-45F0-4DE3-92AD-F6C8E8D3D1F8}" srcId="{666E9279-AA5C-4B2B-9E78-40619967AB8D}" destId="{9722C679-BC33-409E-9B4F-745486D31703}" srcOrd="3" destOrd="0" parTransId="{145239C9-B8B3-4985-A607-D7BDF0DECB88}" sibTransId="{CF5E6F2F-A7BF-4D6D-BA83-B493AEB7ECD6}"/>
    <dgm:cxn modelId="{53A8388C-0139-42E4-B803-031B16A1EFB8}" type="presOf" srcId="{F76F44EF-8FBA-436E-A133-EBF69B23D799}" destId="{F0B87339-09DF-4ED8-A2E0-4244A7FA8492}" srcOrd="0" destOrd="0" presId="urn:microsoft.com/office/officeart/2005/8/layout/default"/>
    <dgm:cxn modelId="{AF739F8D-1DB2-4688-84D2-4D845E3AC70F}" type="presOf" srcId="{CD069678-2B8B-4B91-97D8-612DF15040DA}" destId="{3582BF82-822A-42A7-9044-E10FD6F8733A}" srcOrd="0" destOrd="0" presId="urn:microsoft.com/office/officeart/2005/8/layout/default"/>
    <dgm:cxn modelId="{2A2494BA-74E6-434F-B45E-3AA92287BE76}" type="presOf" srcId="{666E9279-AA5C-4B2B-9E78-40619967AB8D}" destId="{5EB9392D-DD9E-4803-A71A-EC3836BD30F8}" srcOrd="0" destOrd="0" presId="urn:microsoft.com/office/officeart/2005/8/layout/default"/>
    <dgm:cxn modelId="{36E0B8BD-C8FF-43C2-B623-E359BAD0ADE9}" type="presOf" srcId="{9722C679-BC33-409E-9B4F-745486D31703}" destId="{46C09C3B-ED49-4404-BD5B-A9D2B9627ACE}" srcOrd="0" destOrd="0" presId="urn:microsoft.com/office/officeart/2005/8/layout/default"/>
    <dgm:cxn modelId="{92330FC4-8000-4AAA-9350-4E68E7656D31}" type="presOf" srcId="{CAC59927-C8A5-4C4F-8CF1-902A34BCB07A}" destId="{C8DFE1D9-9F25-47AE-AED8-EFF00BF1E747}" srcOrd="0" destOrd="0" presId="urn:microsoft.com/office/officeart/2005/8/layout/default"/>
    <dgm:cxn modelId="{D37EC2E7-6B89-4F7F-8179-263382601334}" srcId="{666E9279-AA5C-4B2B-9E78-40619967AB8D}" destId="{F76F44EF-8FBA-436E-A133-EBF69B23D799}" srcOrd="4" destOrd="0" parTransId="{E667D99E-F877-4DC4-8767-C469E264E77F}" sibTransId="{460DF286-7946-468E-A900-CA9DAF7914C7}"/>
    <dgm:cxn modelId="{66B9B7F8-BD8C-4322-B826-3F6C2A10919E}" srcId="{666E9279-AA5C-4B2B-9E78-40619967AB8D}" destId="{CAC59927-C8A5-4C4F-8CF1-902A34BCB07A}" srcOrd="2" destOrd="0" parTransId="{6921B0A6-5914-478F-8315-168909E49BBC}" sibTransId="{8BA77C46-4903-424B-B657-4B055C6D71FF}"/>
    <dgm:cxn modelId="{6603B97B-E9A4-456A-B21A-A0A2B473CD8A}" type="presParOf" srcId="{5EB9392D-DD9E-4803-A71A-EC3836BD30F8}" destId="{3582BF82-822A-42A7-9044-E10FD6F8733A}" srcOrd="0" destOrd="0" presId="urn:microsoft.com/office/officeart/2005/8/layout/default"/>
    <dgm:cxn modelId="{F7045C06-09DE-42A7-B7BA-95DECFF82A04}" type="presParOf" srcId="{5EB9392D-DD9E-4803-A71A-EC3836BD30F8}" destId="{571761EB-5382-48E8-B597-B3ADB25F2051}" srcOrd="1" destOrd="0" presId="urn:microsoft.com/office/officeart/2005/8/layout/default"/>
    <dgm:cxn modelId="{65840007-74BA-475C-BED4-BB5CD4792742}" type="presParOf" srcId="{5EB9392D-DD9E-4803-A71A-EC3836BD30F8}" destId="{28EA6875-E81C-47AD-954F-451B35A7F94D}" srcOrd="2" destOrd="0" presId="urn:microsoft.com/office/officeart/2005/8/layout/default"/>
    <dgm:cxn modelId="{F0BD29DC-9DC6-40E5-9F91-EA2986EA0337}" type="presParOf" srcId="{5EB9392D-DD9E-4803-A71A-EC3836BD30F8}" destId="{D4A555A6-CE37-4719-86AC-F336A0A3434A}" srcOrd="3" destOrd="0" presId="urn:microsoft.com/office/officeart/2005/8/layout/default"/>
    <dgm:cxn modelId="{A349012C-E294-4A45-89F6-3BB9DE7265F8}" type="presParOf" srcId="{5EB9392D-DD9E-4803-A71A-EC3836BD30F8}" destId="{C8DFE1D9-9F25-47AE-AED8-EFF00BF1E747}" srcOrd="4" destOrd="0" presId="urn:microsoft.com/office/officeart/2005/8/layout/default"/>
    <dgm:cxn modelId="{06EA6058-A26C-41B2-8430-F0345C82D37E}" type="presParOf" srcId="{5EB9392D-DD9E-4803-A71A-EC3836BD30F8}" destId="{A5283056-7B19-4126-8E97-F06F9C3A3D19}" srcOrd="5" destOrd="0" presId="urn:microsoft.com/office/officeart/2005/8/layout/default"/>
    <dgm:cxn modelId="{5F014733-1578-4DE1-B7B5-6B30A13DEBE6}" type="presParOf" srcId="{5EB9392D-DD9E-4803-A71A-EC3836BD30F8}" destId="{46C09C3B-ED49-4404-BD5B-A9D2B9627ACE}" srcOrd="6" destOrd="0" presId="urn:microsoft.com/office/officeart/2005/8/layout/default"/>
    <dgm:cxn modelId="{FAF33B3C-26A3-43E4-8544-933818CB1C8A}" type="presParOf" srcId="{5EB9392D-DD9E-4803-A71A-EC3836BD30F8}" destId="{B17991B6-FCF9-4699-A546-8B7CA8D6BD0B}" srcOrd="7" destOrd="0" presId="urn:microsoft.com/office/officeart/2005/8/layout/default"/>
    <dgm:cxn modelId="{3E8D39F2-9BC2-484C-8748-6ED51C9988C4}" type="presParOf" srcId="{5EB9392D-DD9E-4803-A71A-EC3836BD30F8}" destId="{F0B87339-09DF-4ED8-A2E0-4244A7FA8492}"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ECEE48-6ED8-4AA1-9446-D997352B687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310E9C4-674B-4951-9587-66265E6856A7}">
      <dgm:prSet/>
      <dgm:spPr/>
      <dgm:t>
        <a:bodyPr/>
        <a:lstStyle/>
        <a:p>
          <a:r>
            <a:rPr lang="en-GB"/>
            <a:t>An impressive number of studies use cultural dimensions to test the relationship between culture and various aspects of management, such as motivation, reward allocation, hierarchy, preferred forms of training and leadership </a:t>
          </a:r>
          <a:endParaRPr lang="en-US"/>
        </a:p>
      </dgm:t>
    </dgm:pt>
    <dgm:pt modelId="{5954C9DE-67DB-4610-A1EA-C7E271DDE35E}" type="parTrans" cxnId="{D38825A6-8D39-4B1F-9DF8-AB6DD3342BF2}">
      <dgm:prSet/>
      <dgm:spPr/>
      <dgm:t>
        <a:bodyPr/>
        <a:lstStyle/>
        <a:p>
          <a:endParaRPr lang="en-US"/>
        </a:p>
      </dgm:t>
    </dgm:pt>
    <dgm:pt modelId="{3612419B-2DBB-4381-801C-B29FE5A2C3A0}" type="sibTrans" cxnId="{D38825A6-8D39-4B1F-9DF8-AB6DD3342BF2}">
      <dgm:prSet/>
      <dgm:spPr/>
      <dgm:t>
        <a:bodyPr/>
        <a:lstStyle/>
        <a:p>
          <a:endParaRPr lang="en-US"/>
        </a:p>
      </dgm:t>
    </dgm:pt>
    <dgm:pt modelId="{85F4B0EE-20B1-4D98-8BF3-4B3D82D577F2}">
      <dgm:prSet/>
      <dgm:spPr/>
      <dgm:t>
        <a:bodyPr/>
        <a:lstStyle/>
        <a:p>
          <a:r>
            <a:rPr lang="en-GB"/>
            <a:t>For example, in a cultural environment scoring high on the cultural dimension of Power Distance, organizations are likely to have centralized decision-making structures, tall hierarchies, a significant proportion of supervisory personnel, privileges and status symbols for managers that are both expected and accepted, and a wide salary range between employees at the top and bottom of the organizational pyramid (Hofstede, 2001: 107–108) </a:t>
          </a:r>
          <a:endParaRPr lang="en-US"/>
        </a:p>
      </dgm:t>
    </dgm:pt>
    <dgm:pt modelId="{9E9294B3-8790-40C9-9831-3EFF56B81150}" type="parTrans" cxnId="{115C5D16-2BEC-4702-BBAE-166E18B14B24}">
      <dgm:prSet/>
      <dgm:spPr/>
      <dgm:t>
        <a:bodyPr/>
        <a:lstStyle/>
        <a:p>
          <a:endParaRPr lang="en-US"/>
        </a:p>
      </dgm:t>
    </dgm:pt>
    <dgm:pt modelId="{BDDCA6DA-847D-4E54-BE48-BE381B808D31}" type="sibTrans" cxnId="{115C5D16-2BEC-4702-BBAE-166E18B14B24}">
      <dgm:prSet/>
      <dgm:spPr/>
      <dgm:t>
        <a:bodyPr/>
        <a:lstStyle/>
        <a:p>
          <a:endParaRPr lang="en-US"/>
        </a:p>
      </dgm:t>
    </dgm:pt>
    <dgm:pt modelId="{B259C7E2-D63D-40CD-A225-5594DFCDF15E}">
      <dgm:prSet/>
      <dgm:spPr/>
      <dgm:t>
        <a:bodyPr/>
        <a:lstStyle/>
        <a:p>
          <a:r>
            <a:rPr lang="en-GB"/>
            <a:t>Hofstede describes representative behaviour for low scores on Power Distance as ‘decentralized decision structures; less concentration of authority. The ideal boss is a resourceful democrat and subordinates expect to be consulted’ (Hofstede, 2001: 107–108). I</a:t>
          </a:r>
          <a:endParaRPr lang="en-US"/>
        </a:p>
      </dgm:t>
    </dgm:pt>
    <dgm:pt modelId="{FBE92DF9-988C-4A0B-AD03-F0F5ED37BEF9}" type="parTrans" cxnId="{39490B55-1B6A-47A2-BF6B-FD527FFD2DE0}">
      <dgm:prSet/>
      <dgm:spPr/>
      <dgm:t>
        <a:bodyPr/>
        <a:lstStyle/>
        <a:p>
          <a:endParaRPr lang="en-US"/>
        </a:p>
      </dgm:t>
    </dgm:pt>
    <dgm:pt modelId="{7AA5BD45-3732-421F-B28D-4105EF0373BE}" type="sibTrans" cxnId="{39490B55-1B6A-47A2-BF6B-FD527FFD2DE0}">
      <dgm:prSet/>
      <dgm:spPr/>
      <dgm:t>
        <a:bodyPr/>
        <a:lstStyle/>
        <a:p>
          <a:endParaRPr lang="en-US"/>
        </a:p>
      </dgm:t>
    </dgm:pt>
    <dgm:pt modelId="{4F212A35-9026-4BD6-BC94-C772E150C7EA}" type="pres">
      <dgm:prSet presAssocID="{32ECEE48-6ED8-4AA1-9446-D997352B687B}" presName="vert0" presStyleCnt="0">
        <dgm:presLayoutVars>
          <dgm:dir/>
          <dgm:animOne val="branch"/>
          <dgm:animLvl val="lvl"/>
        </dgm:presLayoutVars>
      </dgm:prSet>
      <dgm:spPr/>
    </dgm:pt>
    <dgm:pt modelId="{9D238D58-72B5-48DB-B04E-0852250F9444}" type="pres">
      <dgm:prSet presAssocID="{1310E9C4-674B-4951-9587-66265E6856A7}" presName="thickLine" presStyleLbl="alignNode1" presStyleIdx="0" presStyleCnt="3"/>
      <dgm:spPr/>
    </dgm:pt>
    <dgm:pt modelId="{4BC11997-A455-4F13-BA59-3ECA17E15A1A}" type="pres">
      <dgm:prSet presAssocID="{1310E9C4-674B-4951-9587-66265E6856A7}" presName="horz1" presStyleCnt="0"/>
      <dgm:spPr/>
    </dgm:pt>
    <dgm:pt modelId="{449ECD00-7534-4ED3-9771-A084B566E148}" type="pres">
      <dgm:prSet presAssocID="{1310E9C4-674B-4951-9587-66265E6856A7}" presName="tx1" presStyleLbl="revTx" presStyleIdx="0" presStyleCnt="3"/>
      <dgm:spPr/>
    </dgm:pt>
    <dgm:pt modelId="{E827A7DE-47BB-4B32-9990-16D350CFFAC2}" type="pres">
      <dgm:prSet presAssocID="{1310E9C4-674B-4951-9587-66265E6856A7}" presName="vert1" presStyleCnt="0"/>
      <dgm:spPr/>
    </dgm:pt>
    <dgm:pt modelId="{A83FB0E7-EB88-486A-B0BB-5CF4FE9FB691}" type="pres">
      <dgm:prSet presAssocID="{85F4B0EE-20B1-4D98-8BF3-4B3D82D577F2}" presName="thickLine" presStyleLbl="alignNode1" presStyleIdx="1" presStyleCnt="3"/>
      <dgm:spPr/>
    </dgm:pt>
    <dgm:pt modelId="{A3E74ADD-7930-4A9F-ADB1-2CBB86F4C3ED}" type="pres">
      <dgm:prSet presAssocID="{85F4B0EE-20B1-4D98-8BF3-4B3D82D577F2}" presName="horz1" presStyleCnt="0"/>
      <dgm:spPr/>
    </dgm:pt>
    <dgm:pt modelId="{A317CB95-7231-4D18-BFB2-66167669C478}" type="pres">
      <dgm:prSet presAssocID="{85F4B0EE-20B1-4D98-8BF3-4B3D82D577F2}" presName="tx1" presStyleLbl="revTx" presStyleIdx="1" presStyleCnt="3"/>
      <dgm:spPr/>
    </dgm:pt>
    <dgm:pt modelId="{3956996C-980F-42DF-B5EF-C290CECC81BC}" type="pres">
      <dgm:prSet presAssocID="{85F4B0EE-20B1-4D98-8BF3-4B3D82D577F2}" presName="vert1" presStyleCnt="0"/>
      <dgm:spPr/>
    </dgm:pt>
    <dgm:pt modelId="{4B307C31-BEE2-4E71-BA0E-21370CFD7785}" type="pres">
      <dgm:prSet presAssocID="{B259C7E2-D63D-40CD-A225-5594DFCDF15E}" presName="thickLine" presStyleLbl="alignNode1" presStyleIdx="2" presStyleCnt="3"/>
      <dgm:spPr/>
    </dgm:pt>
    <dgm:pt modelId="{8749CF18-149E-454D-8AE5-0F366794739D}" type="pres">
      <dgm:prSet presAssocID="{B259C7E2-D63D-40CD-A225-5594DFCDF15E}" presName="horz1" presStyleCnt="0"/>
      <dgm:spPr/>
    </dgm:pt>
    <dgm:pt modelId="{3487399B-6BB6-4771-B940-A2059DC34311}" type="pres">
      <dgm:prSet presAssocID="{B259C7E2-D63D-40CD-A225-5594DFCDF15E}" presName="tx1" presStyleLbl="revTx" presStyleIdx="2" presStyleCnt="3"/>
      <dgm:spPr/>
    </dgm:pt>
    <dgm:pt modelId="{612F4D69-8BE1-4D74-89FA-041DBF383B8C}" type="pres">
      <dgm:prSet presAssocID="{B259C7E2-D63D-40CD-A225-5594DFCDF15E}" presName="vert1" presStyleCnt="0"/>
      <dgm:spPr/>
    </dgm:pt>
  </dgm:ptLst>
  <dgm:cxnLst>
    <dgm:cxn modelId="{115C5D16-2BEC-4702-BBAE-166E18B14B24}" srcId="{32ECEE48-6ED8-4AA1-9446-D997352B687B}" destId="{85F4B0EE-20B1-4D98-8BF3-4B3D82D577F2}" srcOrd="1" destOrd="0" parTransId="{9E9294B3-8790-40C9-9831-3EFF56B81150}" sibTransId="{BDDCA6DA-847D-4E54-BE48-BE381B808D31}"/>
    <dgm:cxn modelId="{7033E23B-02E8-45A7-8A12-B51C21D82C8E}" type="presOf" srcId="{1310E9C4-674B-4951-9587-66265E6856A7}" destId="{449ECD00-7534-4ED3-9771-A084B566E148}" srcOrd="0" destOrd="0" presId="urn:microsoft.com/office/officeart/2008/layout/LinedList"/>
    <dgm:cxn modelId="{39490B55-1B6A-47A2-BF6B-FD527FFD2DE0}" srcId="{32ECEE48-6ED8-4AA1-9446-D997352B687B}" destId="{B259C7E2-D63D-40CD-A225-5594DFCDF15E}" srcOrd="2" destOrd="0" parTransId="{FBE92DF9-988C-4A0B-AD03-F0F5ED37BEF9}" sibTransId="{7AA5BD45-3732-421F-B28D-4105EF0373BE}"/>
    <dgm:cxn modelId="{FFFE1A8C-75E5-4A23-A2F3-7403D7D86E0D}" type="presOf" srcId="{32ECEE48-6ED8-4AA1-9446-D997352B687B}" destId="{4F212A35-9026-4BD6-BC94-C772E150C7EA}" srcOrd="0" destOrd="0" presId="urn:microsoft.com/office/officeart/2008/layout/LinedList"/>
    <dgm:cxn modelId="{D38825A6-8D39-4B1F-9DF8-AB6DD3342BF2}" srcId="{32ECEE48-6ED8-4AA1-9446-D997352B687B}" destId="{1310E9C4-674B-4951-9587-66265E6856A7}" srcOrd="0" destOrd="0" parTransId="{5954C9DE-67DB-4610-A1EA-C7E271DDE35E}" sibTransId="{3612419B-2DBB-4381-801C-B29FE5A2C3A0}"/>
    <dgm:cxn modelId="{53DC91DE-2B55-4AF3-B58A-D6B53C8E8937}" type="presOf" srcId="{B259C7E2-D63D-40CD-A225-5594DFCDF15E}" destId="{3487399B-6BB6-4771-B940-A2059DC34311}" srcOrd="0" destOrd="0" presId="urn:microsoft.com/office/officeart/2008/layout/LinedList"/>
    <dgm:cxn modelId="{C252E4F7-C315-4A26-9875-03A8E7055149}" type="presOf" srcId="{85F4B0EE-20B1-4D98-8BF3-4B3D82D577F2}" destId="{A317CB95-7231-4D18-BFB2-66167669C478}" srcOrd="0" destOrd="0" presId="urn:microsoft.com/office/officeart/2008/layout/LinedList"/>
    <dgm:cxn modelId="{ED9A5A83-0B94-439F-8025-8D6B2205CB8D}" type="presParOf" srcId="{4F212A35-9026-4BD6-BC94-C772E150C7EA}" destId="{9D238D58-72B5-48DB-B04E-0852250F9444}" srcOrd="0" destOrd="0" presId="urn:microsoft.com/office/officeart/2008/layout/LinedList"/>
    <dgm:cxn modelId="{C9766C96-86CC-40B2-8F6A-CA6004831225}" type="presParOf" srcId="{4F212A35-9026-4BD6-BC94-C772E150C7EA}" destId="{4BC11997-A455-4F13-BA59-3ECA17E15A1A}" srcOrd="1" destOrd="0" presId="urn:microsoft.com/office/officeart/2008/layout/LinedList"/>
    <dgm:cxn modelId="{7664E9F8-A203-4224-AB51-1E774DE74245}" type="presParOf" srcId="{4BC11997-A455-4F13-BA59-3ECA17E15A1A}" destId="{449ECD00-7534-4ED3-9771-A084B566E148}" srcOrd="0" destOrd="0" presId="urn:microsoft.com/office/officeart/2008/layout/LinedList"/>
    <dgm:cxn modelId="{D4B7F0D3-6D86-437D-AF2E-DCD73875E9F0}" type="presParOf" srcId="{4BC11997-A455-4F13-BA59-3ECA17E15A1A}" destId="{E827A7DE-47BB-4B32-9990-16D350CFFAC2}" srcOrd="1" destOrd="0" presId="urn:microsoft.com/office/officeart/2008/layout/LinedList"/>
    <dgm:cxn modelId="{4874FAC4-8524-47B1-A39E-6587F4088FF4}" type="presParOf" srcId="{4F212A35-9026-4BD6-BC94-C772E150C7EA}" destId="{A83FB0E7-EB88-486A-B0BB-5CF4FE9FB691}" srcOrd="2" destOrd="0" presId="urn:microsoft.com/office/officeart/2008/layout/LinedList"/>
    <dgm:cxn modelId="{13431C0B-4006-4D63-8AA4-88C1A6042FA4}" type="presParOf" srcId="{4F212A35-9026-4BD6-BC94-C772E150C7EA}" destId="{A3E74ADD-7930-4A9F-ADB1-2CBB86F4C3ED}" srcOrd="3" destOrd="0" presId="urn:microsoft.com/office/officeart/2008/layout/LinedList"/>
    <dgm:cxn modelId="{1DFAC849-82FB-4CA5-A8B3-804329132416}" type="presParOf" srcId="{A3E74ADD-7930-4A9F-ADB1-2CBB86F4C3ED}" destId="{A317CB95-7231-4D18-BFB2-66167669C478}" srcOrd="0" destOrd="0" presId="urn:microsoft.com/office/officeart/2008/layout/LinedList"/>
    <dgm:cxn modelId="{D38ED80B-442D-4238-B236-C645CFB5EA02}" type="presParOf" srcId="{A3E74ADD-7930-4A9F-ADB1-2CBB86F4C3ED}" destId="{3956996C-980F-42DF-B5EF-C290CECC81BC}" srcOrd="1" destOrd="0" presId="urn:microsoft.com/office/officeart/2008/layout/LinedList"/>
    <dgm:cxn modelId="{99CB8ABA-1ABD-477E-81D4-67329EFF0865}" type="presParOf" srcId="{4F212A35-9026-4BD6-BC94-C772E150C7EA}" destId="{4B307C31-BEE2-4E71-BA0E-21370CFD7785}" srcOrd="4" destOrd="0" presId="urn:microsoft.com/office/officeart/2008/layout/LinedList"/>
    <dgm:cxn modelId="{E4BC8BFD-92A9-4BF3-B0B3-3ADADCA18B7C}" type="presParOf" srcId="{4F212A35-9026-4BD6-BC94-C772E150C7EA}" destId="{8749CF18-149E-454D-8AE5-0F366794739D}" srcOrd="5" destOrd="0" presId="urn:microsoft.com/office/officeart/2008/layout/LinedList"/>
    <dgm:cxn modelId="{86DE0E8F-40A8-4E70-A09B-2F459B3520D0}" type="presParOf" srcId="{8749CF18-149E-454D-8AE5-0F366794739D}" destId="{3487399B-6BB6-4771-B940-A2059DC34311}" srcOrd="0" destOrd="0" presId="urn:microsoft.com/office/officeart/2008/layout/LinedList"/>
    <dgm:cxn modelId="{F14A683C-AD1F-435B-AF57-B6ADE045DE40}" type="presParOf" srcId="{8749CF18-149E-454D-8AE5-0F366794739D}" destId="{612F4D69-8BE1-4D74-89FA-041DBF383B8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43BBFE-A16A-45BB-A4E3-A4AACDC57DAC}"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4B78DFC0-840F-4A84-8A0B-6F602DC10031}">
      <dgm:prSet/>
      <dgm:spPr/>
      <dgm:t>
        <a:bodyPr/>
        <a:lstStyle/>
        <a:p>
          <a:r>
            <a:rPr lang="en-GB" b="1" i="1"/>
            <a:t>High vs. Low Context</a:t>
          </a:r>
          <a:endParaRPr lang="en-US"/>
        </a:p>
      </dgm:t>
    </dgm:pt>
    <dgm:pt modelId="{420CC04C-F12E-43AF-81C2-4ED6C5D79B8D}" type="parTrans" cxnId="{86A9F433-F4DC-4D37-AA15-94E9675F472A}">
      <dgm:prSet/>
      <dgm:spPr/>
      <dgm:t>
        <a:bodyPr/>
        <a:lstStyle/>
        <a:p>
          <a:endParaRPr lang="en-US"/>
        </a:p>
      </dgm:t>
    </dgm:pt>
    <dgm:pt modelId="{92425DCF-13D1-40C5-82F5-3505F819DFF3}" type="sibTrans" cxnId="{86A9F433-F4DC-4D37-AA15-94E9675F472A}">
      <dgm:prSet/>
      <dgm:spPr/>
      <dgm:t>
        <a:bodyPr/>
        <a:lstStyle/>
        <a:p>
          <a:endParaRPr lang="en-US"/>
        </a:p>
      </dgm:t>
    </dgm:pt>
    <dgm:pt modelId="{312F2422-BA01-4A1F-BF1B-1ADB2A55A7C2}">
      <dgm:prSet/>
      <dgm:spPr/>
      <dgm:t>
        <a:bodyPr/>
        <a:lstStyle/>
        <a:p>
          <a:r>
            <a:rPr lang="en-GB"/>
            <a:t>High context culture </a:t>
          </a:r>
          <a:endParaRPr lang="en-US"/>
        </a:p>
      </dgm:t>
    </dgm:pt>
    <dgm:pt modelId="{379A0215-B57E-4C18-9E19-3A7DE6B66CCE}" type="parTrans" cxnId="{FB5651B2-ECEB-4708-969A-8FB1F451EFAD}">
      <dgm:prSet/>
      <dgm:spPr/>
      <dgm:t>
        <a:bodyPr/>
        <a:lstStyle/>
        <a:p>
          <a:endParaRPr lang="en-US"/>
        </a:p>
      </dgm:t>
    </dgm:pt>
    <dgm:pt modelId="{A95A8CC5-F2D6-4A54-9A02-ABBCB129ED74}" type="sibTrans" cxnId="{FB5651B2-ECEB-4708-969A-8FB1F451EFAD}">
      <dgm:prSet/>
      <dgm:spPr/>
      <dgm:t>
        <a:bodyPr/>
        <a:lstStyle/>
        <a:p>
          <a:endParaRPr lang="en-US"/>
        </a:p>
      </dgm:t>
    </dgm:pt>
    <dgm:pt modelId="{A545906D-1466-404D-8CAA-BFF5D77764C6}">
      <dgm:prSet/>
      <dgm:spPr/>
      <dgm:t>
        <a:bodyPr/>
        <a:lstStyle/>
        <a:p>
          <a:r>
            <a:rPr lang="en-GB"/>
            <a:t>Where the non-verbal (e.g. facial expressions) assume importance (e.g. Thailand) </a:t>
          </a:r>
          <a:endParaRPr lang="en-US"/>
        </a:p>
      </dgm:t>
    </dgm:pt>
    <dgm:pt modelId="{4F57F7B9-36B3-4C29-B3BF-EE5A6AB01075}" type="parTrans" cxnId="{C581AD61-AC8E-4ACE-96A9-61DA92EF5844}">
      <dgm:prSet/>
      <dgm:spPr/>
      <dgm:t>
        <a:bodyPr/>
        <a:lstStyle/>
        <a:p>
          <a:endParaRPr lang="en-US"/>
        </a:p>
      </dgm:t>
    </dgm:pt>
    <dgm:pt modelId="{2138D46A-6CE5-431B-9E96-BEACBB93BA67}" type="sibTrans" cxnId="{C581AD61-AC8E-4ACE-96A9-61DA92EF5844}">
      <dgm:prSet/>
      <dgm:spPr/>
      <dgm:t>
        <a:bodyPr/>
        <a:lstStyle/>
        <a:p>
          <a:endParaRPr lang="en-US"/>
        </a:p>
      </dgm:t>
    </dgm:pt>
    <dgm:pt modelId="{69377A14-1141-4BF4-8408-CE421F82974C}">
      <dgm:prSet/>
      <dgm:spPr/>
      <dgm:t>
        <a:bodyPr/>
        <a:lstStyle/>
        <a:p>
          <a:r>
            <a:rPr lang="en-GB"/>
            <a:t>Low context culture </a:t>
          </a:r>
          <a:endParaRPr lang="en-US"/>
        </a:p>
      </dgm:t>
    </dgm:pt>
    <dgm:pt modelId="{1EF3900A-1DAF-4951-8566-1E65ED13FA92}" type="parTrans" cxnId="{0C474F77-6CED-4CF8-8A7E-1BDF7F2EDC8F}">
      <dgm:prSet/>
      <dgm:spPr/>
      <dgm:t>
        <a:bodyPr/>
        <a:lstStyle/>
        <a:p>
          <a:endParaRPr lang="en-US"/>
        </a:p>
      </dgm:t>
    </dgm:pt>
    <dgm:pt modelId="{92B4ADD8-413E-4180-817B-0CD14C447746}" type="sibTrans" cxnId="{0C474F77-6CED-4CF8-8A7E-1BDF7F2EDC8F}">
      <dgm:prSet/>
      <dgm:spPr/>
      <dgm:t>
        <a:bodyPr/>
        <a:lstStyle/>
        <a:p>
          <a:endParaRPr lang="en-US"/>
        </a:p>
      </dgm:t>
    </dgm:pt>
    <dgm:pt modelId="{F9D9EBF3-82F0-4AE4-9611-627D7632E1D3}">
      <dgm:prSet/>
      <dgm:spPr/>
      <dgm:t>
        <a:bodyPr/>
        <a:lstStyle/>
        <a:p>
          <a:r>
            <a:rPr lang="en-GB"/>
            <a:t>Where precise verbal communication is valued (e.g. Australia) </a:t>
          </a:r>
          <a:endParaRPr lang="en-US"/>
        </a:p>
      </dgm:t>
    </dgm:pt>
    <dgm:pt modelId="{DB68DA8A-6625-4973-A657-84918C9AB660}" type="parTrans" cxnId="{D53D3E97-CA50-42DC-A2F6-FD5E027A936B}">
      <dgm:prSet/>
      <dgm:spPr/>
      <dgm:t>
        <a:bodyPr/>
        <a:lstStyle/>
        <a:p>
          <a:endParaRPr lang="en-US"/>
        </a:p>
      </dgm:t>
    </dgm:pt>
    <dgm:pt modelId="{6ACD72EC-3A2D-49A0-8EB2-AD37B11CD3AE}" type="sibTrans" cxnId="{D53D3E97-CA50-42DC-A2F6-FD5E027A936B}">
      <dgm:prSet/>
      <dgm:spPr/>
      <dgm:t>
        <a:bodyPr/>
        <a:lstStyle/>
        <a:p>
          <a:endParaRPr lang="en-US"/>
        </a:p>
      </dgm:t>
    </dgm:pt>
    <dgm:pt modelId="{DB8DF37A-008C-493A-8023-DEE08B077656}" type="pres">
      <dgm:prSet presAssocID="{A943BBFE-A16A-45BB-A4E3-A4AACDC57DAC}" presName="Name0" presStyleCnt="0">
        <dgm:presLayoutVars>
          <dgm:dir/>
          <dgm:animLvl val="lvl"/>
          <dgm:resizeHandles val="exact"/>
        </dgm:presLayoutVars>
      </dgm:prSet>
      <dgm:spPr/>
    </dgm:pt>
    <dgm:pt modelId="{6DFD0D6C-221E-4EB4-9028-1C2E65DB30D7}" type="pres">
      <dgm:prSet presAssocID="{4B78DFC0-840F-4A84-8A0B-6F602DC10031}" presName="composite" presStyleCnt="0"/>
      <dgm:spPr/>
    </dgm:pt>
    <dgm:pt modelId="{BD18D667-337A-4323-B50C-C1CE3FFF4865}" type="pres">
      <dgm:prSet presAssocID="{4B78DFC0-840F-4A84-8A0B-6F602DC10031}" presName="parTx" presStyleLbl="alignNode1" presStyleIdx="0" presStyleCnt="1">
        <dgm:presLayoutVars>
          <dgm:chMax val="0"/>
          <dgm:chPref val="0"/>
          <dgm:bulletEnabled val="1"/>
        </dgm:presLayoutVars>
      </dgm:prSet>
      <dgm:spPr/>
    </dgm:pt>
    <dgm:pt modelId="{0B5FF4FD-8F17-4B39-B28E-EDA607346B54}" type="pres">
      <dgm:prSet presAssocID="{4B78DFC0-840F-4A84-8A0B-6F602DC10031}" presName="desTx" presStyleLbl="alignAccFollowNode1" presStyleIdx="0" presStyleCnt="1">
        <dgm:presLayoutVars>
          <dgm:bulletEnabled val="1"/>
        </dgm:presLayoutVars>
      </dgm:prSet>
      <dgm:spPr/>
    </dgm:pt>
  </dgm:ptLst>
  <dgm:cxnLst>
    <dgm:cxn modelId="{99BD9609-276E-4495-B70B-B3723C81CF80}" type="presOf" srcId="{4B78DFC0-840F-4A84-8A0B-6F602DC10031}" destId="{BD18D667-337A-4323-B50C-C1CE3FFF4865}" srcOrd="0" destOrd="0" presId="urn:microsoft.com/office/officeart/2005/8/layout/hList1"/>
    <dgm:cxn modelId="{9B5BBD16-ECD3-41B3-9C1A-D2EF70D97FA1}" type="presOf" srcId="{312F2422-BA01-4A1F-BF1B-1ADB2A55A7C2}" destId="{0B5FF4FD-8F17-4B39-B28E-EDA607346B54}" srcOrd="0" destOrd="0" presId="urn:microsoft.com/office/officeart/2005/8/layout/hList1"/>
    <dgm:cxn modelId="{86A9F433-F4DC-4D37-AA15-94E9675F472A}" srcId="{A943BBFE-A16A-45BB-A4E3-A4AACDC57DAC}" destId="{4B78DFC0-840F-4A84-8A0B-6F602DC10031}" srcOrd="0" destOrd="0" parTransId="{420CC04C-F12E-43AF-81C2-4ED6C5D79B8D}" sibTransId="{92425DCF-13D1-40C5-82F5-3505F819DFF3}"/>
    <dgm:cxn modelId="{C581AD61-AC8E-4ACE-96A9-61DA92EF5844}" srcId="{312F2422-BA01-4A1F-BF1B-1ADB2A55A7C2}" destId="{A545906D-1466-404D-8CAA-BFF5D77764C6}" srcOrd="0" destOrd="0" parTransId="{4F57F7B9-36B3-4C29-B3BF-EE5A6AB01075}" sibTransId="{2138D46A-6CE5-431B-9E96-BEACBB93BA67}"/>
    <dgm:cxn modelId="{0C474F77-6CED-4CF8-8A7E-1BDF7F2EDC8F}" srcId="{4B78DFC0-840F-4A84-8A0B-6F602DC10031}" destId="{69377A14-1141-4BF4-8408-CE421F82974C}" srcOrd="1" destOrd="0" parTransId="{1EF3900A-1DAF-4951-8566-1E65ED13FA92}" sibTransId="{92B4ADD8-413E-4180-817B-0CD14C447746}"/>
    <dgm:cxn modelId="{BD6F7D87-15B8-4F9D-A000-F6B5E7006964}" type="presOf" srcId="{F9D9EBF3-82F0-4AE4-9611-627D7632E1D3}" destId="{0B5FF4FD-8F17-4B39-B28E-EDA607346B54}" srcOrd="0" destOrd="3" presId="urn:microsoft.com/office/officeart/2005/8/layout/hList1"/>
    <dgm:cxn modelId="{D53D3E97-CA50-42DC-A2F6-FD5E027A936B}" srcId="{69377A14-1141-4BF4-8408-CE421F82974C}" destId="{F9D9EBF3-82F0-4AE4-9611-627D7632E1D3}" srcOrd="0" destOrd="0" parTransId="{DB68DA8A-6625-4973-A657-84918C9AB660}" sibTransId="{6ACD72EC-3A2D-49A0-8EB2-AD37B11CD3AE}"/>
    <dgm:cxn modelId="{B94789A7-87EA-4EEE-A109-8C13A8797317}" type="presOf" srcId="{A943BBFE-A16A-45BB-A4E3-A4AACDC57DAC}" destId="{DB8DF37A-008C-493A-8023-DEE08B077656}" srcOrd="0" destOrd="0" presId="urn:microsoft.com/office/officeart/2005/8/layout/hList1"/>
    <dgm:cxn modelId="{FB5651B2-ECEB-4708-969A-8FB1F451EFAD}" srcId="{4B78DFC0-840F-4A84-8A0B-6F602DC10031}" destId="{312F2422-BA01-4A1F-BF1B-1ADB2A55A7C2}" srcOrd="0" destOrd="0" parTransId="{379A0215-B57E-4C18-9E19-3A7DE6B66CCE}" sibTransId="{A95A8CC5-F2D6-4A54-9A02-ABBCB129ED74}"/>
    <dgm:cxn modelId="{07A802ED-A23B-4A13-8515-4625BF792E4F}" type="presOf" srcId="{69377A14-1141-4BF4-8408-CE421F82974C}" destId="{0B5FF4FD-8F17-4B39-B28E-EDA607346B54}" srcOrd="0" destOrd="2" presId="urn:microsoft.com/office/officeart/2005/8/layout/hList1"/>
    <dgm:cxn modelId="{376786F9-586F-4193-B374-4037D2407067}" type="presOf" srcId="{A545906D-1466-404D-8CAA-BFF5D77764C6}" destId="{0B5FF4FD-8F17-4B39-B28E-EDA607346B54}" srcOrd="0" destOrd="1" presId="urn:microsoft.com/office/officeart/2005/8/layout/hList1"/>
    <dgm:cxn modelId="{7396B8FB-8800-4E6A-9A1B-4E688F1CE567}" type="presParOf" srcId="{DB8DF37A-008C-493A-8023-DEE08B077656}" destId="{6DFD0D6C-221E-4EB4-9028-1C2E65DB30D7}" srcOrd="0" destOrd="0" presId="urn:microsoft.com/office/officeart/2005/8/layout/hList1"/>
    <dgm:cxn modelId="{2F83CE42-E559-4389-9841-185C56162B6F}" type="presParOf" srcId="{6DFD0D6C-221E-4EB4-9028-1C2E65DB30D7}" destId="{BD18D667-337A-4323-B50C-C1CE3FFF4865}" srcOrd="0" destOrd="0" presId="urn:microsoft.com/office/officeart/2005/8/layout/hList1"/>
    <dgm:cxn modelId="{F2338AF7-FDA1-49DC-8EA5-F3E92E925D44}" type="presParOf" srcId="{6DFD0D6C-221E-4EB4-9028-1C2E65DB30D7}" destId="{0B5FF4FD-8F17-4B39-B28E-EDA607346B5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8AA4CB-59ED-45E2-86AD-76F768C8D6B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06B0852-5D28-4C97-88EB-B050FD60CE73}">
      <dgm:prSet/>
      <dgm:spPr/>
      <dgm:t>
        <a:bodyPr/>
        <a:lstStyle/>
        <a:p>
          <a:r>
            <a:rPr lang="pt-BR"/>
            <a:t>Selection and recruitment – how is it done? Is there nepotism?</a:t>
          </a:r>
          <a:endParaRPr lang="en-US"/>
        </a:p>
      </dgm:t>
    </dgm:pt>
    <dgm:pt modelId="{C97AD37C-A33E-4209-BC5C-7454FE5CF72D}" type="parTrans" cxnId="{A3369898-245B-4573-8768-E8D4B77439DC}">
      <dgm:prSet/>
      <dgm:spPr/>
      <dgm:t>
        <a:bodyPr/>
        <a:lstStyle/>
        <a:p>
          <a:endParaRPr lang="en-US"/>
        </a:p>
      </dgm:t>
    </dgm:pt>
    <dgm:pt modelId="{565FCCEB-4484-4F9F-9814-59F886F9A285}" type="sibTrans" cxnId="{A3369898-245B-4573-8768-E8D4B77439DC}">
      <dgm:prSet/>
      <dgm:spPr/>
      <dgm:t>
        <a:bodyPr/>
        <a:lstStyle/>
        <a:p>
          <a:endParaRPr lang="en-US"/>
        </a:p>
      </dgm:t>
    </dgm:pt>
    <dgm:pt modelId="{37B92216-7BB2-4667-B14E-4FD363537742}">
      <dgm:prSet/>
      <dgm:spPr/>
      <dgm:t>
        <a:bodyPr/>
        <a:lstStyle/>
        <a:p>
          <a:r>
            <a:rPr lang="pt-BR"/>
            <a:t>Training – formal or informal?</a:t>
          </a:r>
          <a:endParaRPr lang="en-US"/>
        </a:p>
      </dgm:t>
    </dgm:pt>
    <dgm:pt modelId="{B2B7AECC-AF53-464E-8785-D153A21E46BD}" type="parTrans" cxnId="{06CC6D15-188F-4AB8-8D24-492DE3DA8167}">
      <dgm:prSet/>
      <dgm:spPr/>
      <dgm:t>
        <a:bodyPr/>
        <a:lstStyle/>
        <a:p>
          <a:endParaRPr lang="en-US"/>
        </a:p>
      </dgm:t>
    </dgm:pt>
    <dgm:pt modelId="{6D2EC711-045F-459E-ABC1-157F4971A9F2}" type="sibTrans" cxnId="{06CC6D15-188F-4AB8-8D24-492DE3DA8167}">
      <dgm:prSet/>
      <dgm:spPr/>
      <dgm:t>
        <a:bodyPr/>
        <a:lstStyle/>
        <a:p>
          <a:endParaRPr lang="en-US"/>
        </a:p>
      </dgm:t>
    </dgm:pt>
    <dgm:pt modelId="{E834B63F-5AF8-4F5B-951D-6356B49B0F94}">
      <dgm:prSet/>
      <dgm:spPr/>
      <dgm:t>
        <a:bodyPr/>
        <a:lstStyle/>
        <a:p>
          <a:r>
            <a:rPr lang="pt-BR"/>
            <a:t>Job expectations and motivation policies – extrinsic or intrinsic rewards?</a:t>
          </a:r>
          <a:endParaRPr lang="en-US"/>
        </a:p>
      </dgm:t>
    </dgm:pt>
    <dgm:pt modelId="{69D86F9E-508E-450A-985C-DB0499711291}" type="parTrans" cxnId="{385F4589-994D-4E48-8248-34DAD6EAFC35}">
      <dgm:prSet/>
      <dgm:spPr/>
      <dgm:t>
        <a:bodyPr/>
        <a:lstStyle/>
        <a:p>
          <a:endParaRPr lang="en-US"/>
        </a:p>
      </dgm:t>
    </dgm:pt>
    <dgm:pt modelId="{EDA4004C-31DE-44C8-BA41-BB9995ED6E5E}" type="sibTrans" cxnId="{385F4589-994D-4E48-8248-34DAD6EAFC35}">
      <dgm:prSet/>
      <dgm:spPr/>
      <dgm:t>
        <a:bodyPr/>
        <a:lstStyle/>
        <a:p>
          <a:endParaRPr lang="en-US"/>
        </a:p>
      </dgm:t>
    </dgm:pt>
    <dgm:pt modelId="{63F3909A-5C13-4EEA-A17F-D6FF360CBF1E}">
      <dgm:prSet/>
      <dgm:spPr/>
      <dgm:t>
        <a:bodyPr/>
        <a:lstStyle/>
        <a:p>
          <a:r>
            <a:rPr lang="pt-BR"/>
            <a:t>Performance appraisal, reward,and promotion policies – what is the criteria?</a:t>
          </a:r>
          <a:endParaRPr lang="en-US"/>
        </a:p>
      </dgm:t>
    </dgm:pt>
    <dgm:pt modelId="{CFDD6F9A-BD6A-4D54-9728-1ADF4C2DAA9F}" type="parTrans" cxnId="{01009EEB-51FC-4453-9E98-8F41E02781B7}">
      <dgm:prSet/>
      <dgm:spPr/>
      <dgm:t>
        <a:bodyPr/>
        <a:lstStyle/>
        <a:p>
          <a:endParaRPr lang="en-US"/>
        </a:p>
      </dgm:t>
    </dgm:pt>
    <dgm:pt modelId="{4262259D-39BA-402A-A27E-D0E488BAD01C}" type="sibTrans" cxnId="{01009EEB-51FC-4453-9E98-8F41E02781B7}">
      <dgm:prSet/>
      <dgm:spPr/>
      <dgm:t>
        <a:bodyPr/>
        <a:lstStyle/>
        <a:p>
          <a:endParaRPr lang="en-US"/>
        </a:p>
      </dgm:t>
    </dgm:pt>
    <dgm:pt modelId="{F820BC76-86E3-42E5-A9CA-3880E5E79304}" type="pres">
      <dgm:prSet presAssocID="{088AA4CB-59ED-45E2-86AD-76F768C8D6B2}" presName="linear" presStyleCnt="0">
        <dgm:presLayoutVars>
          <dgm:animLvl val="lvl"/>
          <dgm:resizeHandles val="exact"/>
        </dgm:presLayoutVars>
      </dgm:prSet>
      <dgm:spPr/>
    </dgm:pt>
    <dgm:pt modelId="{3F78F075-4236-4F39-8184-E9770CCBC157}" type="pres">
      <dgm:prSet presAssocID="{F06B0852-5D28-4C97-88EB-B050FD60CE73}" presName="parentText" presStyleLbl="node1" presStyleIdx="0" presStyleCnt="4">
        <dgm:presLayoutVars>
          <dgm:chMax val="0"/>
          <dgm:bulletEnabled val="1"/>
        </dgm:presLayoutVars>
      </dgm:prSet>
      <dgm:spPr/>
    </dgm:pt>
    <dgm:pt modelId="{F38E0A76-4A0C-486E-BE69-3D69093A3FAB}" type="pres">
      <dgm:prSet presAssocID="{565FCCEB-4484-4F9F-9814-59F886F9A285}" presName="spacer" presStyleCnt="0"/>
      <dgm:spPr/>
    </dgm:pt>
    <dgm:pt modelId="{1FB32F60-A009-4815-A92F-11B59E4ACC35}" type="pres">
      <dgm:prSet presAssocID="{37B92216-7BB2-4667-B14E-4FD363537742}" presName="parentText" presStyleLbl="node1" presStyleIdx="1" presStyleCnt="4">
        <dgm:presLayoutVars>
          <dgm:chMax val="0"/>
          <dgm:bulletEnabled val="1"/>
        </dgm:presLayoutVars>
      </dgm:prSet>
      <dgm:spPr/>
    </dgm:pt>
    <dgm:pt modelId="{894FAE69-7E07-4926-A5F2-3617F8AE35E3}" type="pres">
      <dgm:prSet presAssocID="{6D2EC711-045F-459E-ABC1-157F4971A9F2}" presName="spacer" presStyleCnt="0"/>
      <dgm:spPr/>
    </dgm:pt>
    <dgm:pt modelId="{278CDECB-A020-4C12-86DF-2A530A9D14AE}" type="pres">
      <dgm:prSet presAssocID="{E834B63F-5AF8-4F5B-951D-6356B49B0F94}" presName="parentText" presStyleLbl="node1" presStyleIdx="2" presStyleCnt="4">
        <dgm:presLayoutVars>
          <dgm:chMax val="0"/>
          <dgm:bulletEnabled val="1"/>
        </dgm:presLayoutVars>
      </dgm:prSet>
      <dgm:spPr/>
    </dgm:pt>
    <dgm:pt modelId="{28D877A5-09B1-4A65-B386-58B5F97708CE}" type="pres">
      <dgm:prSet presAssocID="{EDA4004C-31DE-44C8-BA41-BB9995ED6E5E}" presName="spacer" presStyleCnt="0"/>
      <dgm:spPr/>
    </dgm:pt>
    <dgm:pt modelId="{310E1203-5BD5-40BC-AA15-79ACADFCDF09}" type="pres">
      <dgm:prSet presAssocID="{63F3909A-5C13-4EEA-A17F-D6FF360CBF1E}" presName="parentText" presStyleLbl="node1" presStyleIdx="3" presStyleCnt="4">
        <dgm:presLayoutVars>
          <dgm:chMax val="0"/>
          <dgm:bulletEnabled val="1"/>
        </dgm:presLayoutVars>
      </dgm:prSet>
      <dgm:spPr/>
    </dgm:pt>
  </dgm:ptLst>
  <dgm:cxnLst>
    <dgm:cxn modelId="{06CC6D15-188F-4AB8-8D24-492DE3DA8167}" srcId="{088AA4CB-59ED-45E2-86AD-76F768C8D6B2}" destId="{37B92216-7BB2-4667-B14E-4FD363537742}" srcOrd="1" destOrd="0" parTransId="{B2B7AECC-AF53-464E-8785-D153A21E46BD}" sibTransId="{6D2EC711-045F-459E-ABC1-157F4971A9F2}"/>
    <dgm:cxn modelId="{17582E1F-01C0-4108-85A2-F46D2EBBDE3F}" type="presOf" srcId="{37B92216-7BB2-4667-B14E-4FD363537742}" destId="{1FB32F60-A009-4815-A92F-11B59E4ACC35}" srcOrd="0" destOrd="0" presId="urn:microsoft.com/office/officeart/2005/8/layout/vList2"/>
    <dgm:cxn modelId="{385F4589-994D-4E48-8248-34DAD6EAFC35}" srcId="{088AA4CB-59ED-45E2-86AD-76F768C8D6B2}" destId="{E834B63F-5AF8-4F5B-951D-6356B49B0F94}" srcOrd="2" destOrd="0" parTransId="{69D86F9E-508E-450A-985C-DB0499711291}" sibTransId="{EDA4004C-31DE-44C8-BA41-BB9995ED6E5E}"/>
    <dgm:cxn modelId="{A3369898-245B-4573-8768-E8D4B77439DC}" srcId="{088AA4CB-59ED-45E2-86AD-76F768C8D6B2}" destId="{F06B0852-5D28-4C97-88EB-B050FD60CE73}" srcOrd="0" destOrd="0" parTransId="{C97AD37C-A33E-4209-BC5C-7454FE5CF72D}" sibTransId="{565FCCEB-4484-4F9F-9814-59F886F9A285}"/>
    <dgm:cxn modelId="{457FE69C-413E-4974-90ED-7CF29B8160FC}" type="presOf" srcId="{F06B0852-5D28-4C97-88EB-B050FD60CE73}" destId="{3F78F075-4236-4F39-8184-E9770CCBC157}" srcOrd="0" destOrd="0" presId="urn:microsoft.com/office/officeart/2005/8/layout/vList2"/>
    <dgm:cxn modelId="{1EEDA1A7-B823-46EF-BC3F-2BD42DACB41C}" type="presOf" srcId="{63F3909A-5C13-4EEA-A17F-D6FF360CBF1E}" destId="{310E1203-5BD5-40BC-AA15-79ACADFCDF09}" srcOrd="0" destOrd="0" presId="urn:microsoft.com/office/officeart/2005/8/layout/vList2"/>
    <dgm:cxn modelId="{F3CFABD3-923C-4089-9208-AF0D208F3038}" type="presOf" srcId="{088AA4CB-59ED-45E2-86AD-76F768C8D6B2}" destId="{F820BC76-86E3-42E5-A9CA-3880E5E79304}" srcOrd="0" destOrd="0" presId="urn:microsoft.com/office/officeart/2005/8/layout/vList2"/>
    <dgm:cxn modelId="{01009EEB-51FC-4453-9E98-8F41E02781B7}" srcId="{088AA4CB-59ED-45E2-86AD-76F768C8D6B2}" destId="{63F3909A-5C13-4EEA-A17F-D6FF360CBF1E}" srcOrd="3" destOrd="0" parTransId="{CFDD6F9A-BD6A-4D54-9728-1ADF4C2DAA9F}" sibTransId="{4262259D-39BA-402A-A27E-D0E488BAD01C}"/>
    <dgm:cxn modelId="{3D9D74FE-2426-4B43-9048-48D58AC4AA7D}" type="presOf" srcId="{E834B63F-5AF8-4F5B-951D-6356B49B0F94}" destId="{278CDECB-A020-4C12-86DF-2A530A9D14AE}" srcOrd="0" destOrd="0" presId="urn:microsoft.com/office/officeart/2005/8/layout/vList2"/>
    <dgm:cxn modelId="{116224C6-ECF6-4792-AB77-AE505C6E0AA1}" type="presParOf" srcId="{F820BC76-86E3-42E5-A9CA-3880E5E79304}" destId="{3F78F075-4236-4F39-8184-E9770CCBC157}" srcOrd="0" destOrd="0" presId="urn:microsoft.com/office/officeart/2005/8/layout/vList2"/>
    <dgm:cxn modelId="{CA11969E-E635-4900-88B0-9E9398AD6291}" type="presParOf" srcId="{F820BC76-86E3-42E5-A9CA-3880E5E79304}" destId="{F38E0A76-4A0C-486E-BE69-3D69093A3FAB}" srcOrd="1" destOrd="0" presId="urn:microsoft.com/office/officeart/2005/8/layout/vList2"/>
    <dgm:cxn modelId="{92C06A1B-B4B5-4374-BE18-2B06612B3D33}" type="presParOf" srcId="{F820BC76-86E3-42E5-A9CA-3880E5E79304}" destId="{1FB32F60-A009-4815-A92F-11B59E4ACC35}" srcOrd="2" destOrd="0" presId="urn:microsoft.com/office/officeart/2005/8/layout/vList2"/>
    <dgm:cxn modelId="{07563FF4-C3E6-48C8-8505-13A290CD2691}" type="presParOf" srcId="{F820BC76-86E3-42E5-A9CA-3880E5E79304}" destId="{894FAE69-7E07-4926-A5F2-3617F8AE35E3}" srcOrd="3" destOrd="0" presId="urn:microsoft.com/office/officeart/2005/8/layout/vList2"/>
    <dgm:cxn modelId="{C4467D9E-D3E3-4AD5-B99C-BA87DE6E97B9}" type="presParOf" srcId="{F820BC76-86E3-42E5-A9CA-3880E5E79304}" destId="{278CDECB-A020-4C12-86DF-2A530A9D14AE}" srcOrd="4" destOrd="0" presId="urn:microsoft.com/office/officeart/2005/8/layout/vList2"/>
    <dgm:cxn modelId="{D3983410-9122-4A75-BF90-0788E8FDF404}" type="presParOf" srcId="{F820BC76-86E3-42E5-A9CA-3880E5E79304}" destId="{28D877A5-09B1-4A65-B386-58B5F97708CE}" srcOrd="5" destOrd="0" presId="urn:microsoft.com/office/officeart/2005/8/layout/vList2"/>
    <dgm:cxn modelId="{F23CB8AE-E6BA-4C4A-AB15-976E679DFB07}" type="presParOf" srcId="{F820BC76-86E3-42E5-A9CA-3880E5E79304}" destId="{310E1203-5BD5-40BC-AA15-79ACADFCDF0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E92383-70E4-48B2-95F3-1C8528F0ECF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D99D311-34C2-4E2F-8F4D-07849E584BBD}">
      <dgm:prSet/>
      <dgm:spPr/>
      <dgm:t>
        <a:bodyPr/>
        <a:lstStyle/>
        <a:p>
          <a:r>
            <a:rPr lang="en-GB"/>
            <a:t>IHRM is intrinsically international and multi-cultural – making culture a frequent component of issues IHR managers deal with in their work.</a:t>
          </a:r>
          <a:endParaRPr lang="en-US"/>
        </a:p>
      </dgm:t>
    </dgm:pt>
    <dgm:pt modelId="{13A0D078-EDAE-4E4D-A885-39095E00BC41}" type="parTrans" cxnId="{08BB86E3-C4DA-4CA5-8BB6-97ABE0E5F85E}">
      <dgm:prSet/>
      <dgm:spPr/>
      <dgm:t>
        <a:bodyPr/>
        <a:lstStyle/>
        <a:p>
          <a:endParaRPr lang="en-US"/>
        </a:p>
      </dgm:t>
    </dgm:pt>
    <dgm:pt modelId="{4BF4B6EB-2696-48A7-B99E-385DA4C37EEF}" type="sibTrans" cxnId="{08BB86E3-C4DA-4CA5-8BB6-97ABE0E5F85E}">
      <dgm:prSet/>
      <dgm:spPr/>
      <dgm:t>
        <a:bodyPr/>
        <a:lstStyle/>
        <a:p>
          <a:endParaRPr lang="en-US"/>
        </a:p>
      </dgm:t>
    </dgm:pt>
    <dgm:pt modelId="{AACBB940-808C-4A58-9B1F-EB896C7DB4D3}">
      <dgm:prSet/>
      <dgm:spPr/>
      <dgm:t>
        <a:bodyPr/>
        <a:lstStyle/>
        <a:p>
          <a:r>
            <a:rPr lang="en-GB"/>
            <a:t>Different views and models help us analyse and understand situations that are influenced by culture.</a:t>
          </a:r>
          <a:endParaRPr lang="en-US"/>
        </a:p>
      </dgm:t>
    </dgm:pt>
    <dgm:pt modelId="{6AFA39F3-B8E0-45CC-8C2D-F7D96242CEF7}" type="parTrans" cxnId="{81557CAF-F4BF-472F-B621-067D00C7D4E2}">
      <dgm:prSet/>
      <dgm:spPr/>
      <dgm:t>
        <a:bodyPr/>
        <a:lstStyle/>
        <a:p>
          <a:endParaRPr lang="en-US"/>
        </a:p>
      </dgm:t>
    </dgm:pt>
    <dgm:pt modelId="{6645BA0D-BE1E-47BB-9FBE-96654B3EF4BD}" type="sibTrans" cxnId="{81557CAF-F4BF-472F-B621-067D00C7D4E2}">
      <dgm:prSet/>
      <dgm:spPr/>
      <dgm:t>
        <a:bodyPr/>
        <a:lstStyle/>
        <a:p>
          <a:endParaRPr lang="en-US"/>
        </a:p>
      </dgm:t>
    </dgm:pt>
    <dgm:pt modelId="{95BA95DB-A700-43BD-A057-0B37F4EFA21C}">
      <dgm:prSet/>
      <dgm:spPr/>
      <dgm:t>
        <a:bodyPr/>
        <a:lstStyle/>
        <a:p>
          <a:r>
            <a:rPr lang="en-GB"/>
            <a:t>The positivist analysis is often used to help us understand external influences on what is happening.</a:t>
          </a:r>
          <a:endParaRPr lang="en-US"/>
        </a:p>
      </dgm:t>
    </dgm:pt>
    <dgm:pt modelId="{3BD71EC4-F2ED-4FCD-AA6E-29CE3CA43B77}" type="parTrans" cxnId="{D482A84B-C27C-4D0B-9CB1-25B9BFE9E8F0}">
      <dgm:prSet/>
      <dgm:spPr/>
      <dgm:t>
        <a:bodyPr/>
        <a:lstStyle/>
        <a:p>
          <a:endParaRPr lang="en-US"/>
        </a:p>
      </dgm:t>
    </dgm:pt>
    <dgm:pt modelId="{59172754-40C2-44FE-B146-2054E5F9F3CE}" type="sibTrans" cxnId="{D482A84B-C27C-4D0B-9CB1-25B9BFE9E8F0}">
      <dgm:prSet/>
      <dgm:spPr/>
      <dgm:t>
        <a:bodyPr/>
        <a:lstStyle/>
        <a:p>
          <a:endParaRPr lang="en-US"/>
        </a:p>
      </dgm:t>
    </dgm:pt>
    <dgm:pt modelId="{0111AC4D-D4AB-497B-B5E3-B5B8F18A26E0}">
      <dgm:prSet/>
      <dgm:spPr/>
      <dgm:t>
        <a:bodyPr/>
        <a:lstStyle/>
        <a:p>
          <a:r>
            <a:rPr lang="en-GB"/>
            <a:t>The interpretive view regards management as culture – culture is the way people make sense out of their situation.</a:t>
          </a:r>
          <a:endParaRPr lang="en-US"/>
        </a:p>
      </dgm:t>
    </dgm:pt>
    <dgm:pt modelId="{A0265C4B-CAE6-4489-9CD6-F1598B36B9F7}" type="parTrans" cxnId="{A393285E-04AC-496F-BF6F-ADA2A92A0191}">
      <dgm:prSet/>
      <dgm:spPr/>
      <dgm:t>
        <a:bodyPr/>
        <a:lstStyle/>
        <a:p>
          <a:endParaRPr lang="en-US"/>
        </a:p>
      </dgm:t>
    </dgm:pt>
    <dgm:pt modelId="{69890A33-A68E-4876-B2DB-6B172D5D5B0F}" type="sibTrans" cxnId="{A393285E-04AC-496F-BF6F-ADA2A92A0191}">
      <dgm:prSet/>
      <dgm:spPr/>
      <dgm:t>
        <a:bodyPr/>
        <a:lstStyle/>
        <a:p>
          <a:endParaRPr lang="en-US"/>
        </a:p>
      </dgm:t>
    </dgm:pt>
    <dgm:pt modelId="{20C96510-B0B5-4BFD-9676-443114F66821}">
      <dgm:prSet/>
      <dgm:spPr/>
      <dgm:t>
        <a:bodyPr/>
        <a:lstStyle/>
        <a:p>
          <a:r>
            <a:rPr lang="en-GB"/>
            <a:t>The critical view considers how culture can be used to serve the interests of parties involved in power struggles.</a:t>
          </a:r>
          <a:endParaRPr lang="en-US"/>
        </a:p>
      </dgm:t>
    </dgm:pt>
    <dgm:pt modelId="{48C78C20-BBCD-479C-A7A9-8DDC79757000}" type="parTrans" cxnId="{9C679F1A-10AA-4598-99E9-3374907820DA}">
      <dgm:prSet/>
      <dgm:spPr/>
      <dgm:t>
        <a:bodyPr/>
        <a:lstStyle/>
        <a:p>
          <a:endParaRPr lang="en-US"/>
        </a:p>
      </dgm:t>
    </dgm:pt>
    <dgm:pt modelId="{2656B026-DE65-4226-93A8-683F9D17117D}" type="sibTrans" cxnId="{9C679F1A-10AA-4598-99E9-3374907820DA}">
      <dgm:prSet/>
      <dgm:spPr/>
      <dgm:t>
        <a:bodyPr/>
        <a:lstStyle/>
        <a:p>
          <a:endParaRPr lang="en-US"/>
        </a:p>
      </dgm:t>
    </dgm:pt>
    <dgm:pt modelId="{724C16C1-5BAC-4DCD-A696-9876DC066182}" type="pres">
      <dgm:prSet presAssocID="{85E92383-70E4-48B2-95F3-1C8528F0ECFD}" presName="vert0" presStyleCnt="0">
        <dgm:presLayoutVars>
          <dgm:dir/>
          <dgm:animOne val="branch"/>
          <dgm:animLvl val="lvl"/>
        </dgm:presLayoutVars>
      </dgm:prSet>
      <dgm:spPr/>
    </dgm:pt>
    <dgm:pt modelId="{F484D9DA-25A9-481D-BB4E-E36957C0FE2A}" type="pres">
      <dgm:prSet presAssocID="{4D99D311-34C2-4E2F-8F4D-07849E584BBD}" presName="thickLine" presStyleLbl="alignNode1" presStyleIdx="0" presStyleCnt="5"/>
      <dgm:spPr/>
    </dgm:pt>
    <dgm:pt modelId="{0C140E56-8329-4BEB-999A-623574880DD4}" type="pres">
      <dgm:prSet presAssocID="{4D99D311-34C2-4E2F-8F4D-07849E584BBD}" presName="horz1" presStyleCnt="0"/>
      <dgm:spPr/>
    </dgm:pt>
    <dgm:pt modelId="{F23FAAFF-4DDA-452F-8222-32B1DE821383}" type="pres">
      <dgm:prSet presAssocID="{4D99D311-34C2-4E2F-8F4D-07849E584BBD}" presName="tx1" presStyleLbl="revTx" presStyleIdx="0" presStyleCnt="5"/>
      <dgm:spPr/>
    </dgm:pt>
    <dgm:pt modelId="{EAD725F5-8F8F-4266-995B-6076443471BA}" type="pres">
      <dgm:prSet presAssocID="{4D99D311-34C2-4E2F-8F4D-07849E584BBD}" presName="vert1" presStyleCnt="0"/>
      <dgm:spPr/>
    </dgm:pt>
    <dgm:pt modelId="{CB8CEB38-A1E8-4E44-B841-8C17C92212CE}" type="pres">
      <dgm:prSet presAssocID="{AACBB940-808C-4A58-9B1F-EB896C7DB4D3}" presName="thickLine" presStyleLbl="alignNode1" presStyleIdx="1" presStyleCnt="5"/>
      <dgm:spPr/>
    </dgm:pt>
    <dgm:pt modelId="{3FC7A979-6DE2-4E9C-9D23-B2FA15BE5E84}" type="pres">
      <dgm:prSet presAssocID="{AACBB940-808C-4A58-9B1F-EB896C7DB4D3}" presName="horz1" presStyleCnt="0"/>
      <dgm:spPr/>
    </dgm:pt>
    <dgm:pt modelId="{017A55A9-1AF7-4BA1-B61E-2353D126FFEE}" type="pres">
      <dgm:prSet presAssocID="{AACBB940-808C-4A58-9B1F-EB896C7DB4D3}" presName="tx1" presStyleLbl="revTx" presStyleIdx="1" presStyleCnt="5"/>
      <dgm:spPr/>
    </dgm:pt>
    <dgm:pt modelId="{7D638FDD-4641-4972-8AB4-C3D9E009090E}" type="pres">
      <dgm:prSet presAssocID="{AACBB940-808C-4A58-9B1F-EB896C7DB4D3}" presName="vert1" presStyleCnt="0"/>
      <dgm:spPr/>
    </dgm:pt>
    <dgm:pt modelId="{E4202B32-008E-490B-A18D-F234AF5B6669}" type="pres">
      <dgm:prSet presAssocID="{95BA95DB-A700-43BD-A057-0B37F4EFA21C}" presName="thickLine" presStyleLbl="alignNode1" presStyleIdx="2" presStyleCnt="5"/>
      <dgm:spPr/>
    </dgm:pt>
    <dgm:pt modelId="{4F369822-001B-4D65-BEB4-F2DF6CEC4E7F}" type="pres">
      <dgm:prSet presAssocID="{95BA95DB-A700-43BD-A057-0B37F4EFA21C}" presName="horz1" presStyleCnt="0"/>
      <dgm:spPr/>
    </dgm:pt>
    <dgm:pt modelId="{A4FEF30A-FDE5-41EC-8516-CB554C49ED4E}" type="pres">
      <dgm:prSet presAssocID="{95BA95DB-A700-43BD-A057-0B37F4EFA21C}" presName="tx1" presStyleLbl="revTx" presStyleIdx="2" presStyleCnt="5"/>
      <dgm:spPr/>
    </dgm:pt>
    <dgm:pt modelId="{ECA38013-C7A5-463A-8EB7-C4E926B1B004}" type="pres">
      <dgm:prSet presAssocID="{95BA95DB-A700-43BD-A057-0B37F4EFA21C}" presName="vert1" presStyleCnt="0"/>
      <dgm:spPr/>
    </dgm:pt>
    <dgm:pt modelId="{CA44123B-59E6-4DA7-9F94-B73F87BEFBDF}" type="pres">
      <dgm:prSet presAssocID="{0111AC4D-D4AB-497B-B5E3-B5B8F18A26E0}" presName="thickLine" presStyleLbl="alignNode1" presStyleIdx="3" presStyleCnt="5"/>
      <dgm:spPr/>
    </dgm:pt>
    <dgm:pt modelId="{EA868BEB-3042-4292-AAE8-44207255D8AD}" type="pres">
      <dgm:prSet presAssocID="{0111AC4D-D4AB-497B-B5E3-B5B8F18A26E0}" presName="horz1" presStyleCnt="0"/>
      <dgm:spPr/>
    </dgm:pt>
    <dgm:pt modelId="{7F122B9B-CC71-4AA2-9F28-050C20EC6345}" type="pres">
      <dgm:prSet presAssocID="{0111AC4D-D4AB-497B-B5E3-B5B8F18A26E0}" presName="tx1" presStyleLbl="revTx" presStyleIdx="3" presStyleCnt="5"/>
      <dgm:spPr/>
    </dgm:pt>
    <dgm:pt modelId="{BFD224FC-3F75-4A56-81F0-09BA3069C942}" type="pres">
      <dgm:prSet presAssocID="{0111AC4D-D4AB-497B-B5E3-B5B8F18A26E0}" presName="vert1" presStyleCnt="0"/>
      <dgm:spPr/>
    </dgm:pt>
    <dgm:pt modelId="{E84A7E54-3F81-4EE0-AA6F-9087CB62F86C}" type="pres">
      <dgm:prSet presAssocID="{20C96510-B0B5-4BFD-9676-443114F66821}" presName="thickLine" presStyleLbl="alignNode1" presStyleIdx="4" presStyleCnt="5"/>
      <dgm:spPr/>
    </dgm:pt>
    <dgm:pt modelId="{3688E7BB-02B1-4762-9019-BFDFC234E2CC}" type="pres">
      <dgm:prSet presAssocID="{20C96510-B0B5-4BFD-9676-443114F66821}" presName="horz1" presStyleCnt="0"/>
      <dgm:spPr/>
    </dgm:pt>
    <dgm:pt modelId="{33FC6196-D4FC-4AA0-8366-818BBFCBDF74}" type="pres">
      <dgm:prSet presAssocID="{20C96510-B0B5-4BFD-9676-443114F66821}" presName="tx1" presStyleLbl="revTx" presStyleIdx="4" presStyleCnt="5"/>
      <dgm:spPr/>
    </dgm:pt>
    <dgm:pt modelId="{8787BE51-2FBA-454E-AE0C-A3110A4E5FFE}" type="pres">
      <dgm:prSet presAssocID="{20C96510-B0B5-4BFD-9676-443114F66821}" presName="vert1" presStyleCnt="0"/>
      <dgm:spPr/>
    </dgm:pt>
  </dgm:ptLst>
  <dgm:cxnLst>
    <dgm:cxn modelId="{F8D82A01-9FCF-47E8-B415-B1555E2C6FEB}" type="presOf" srcId="{0111AC4D-D4AB-497B-B5E3-B5B8F18A26E0}" destId="{7F122B9B-CC71-4AA2-9F28-050C20EC6345}" srcOrd="0" destOrd="0" presId="urn:microsoft.com/office/officeart/2008/layout/LinedList"/>
    <dgm:cxn modelId="{9C679F1A-10AA-4598-99E9-3374907820DA}" srcId="{85E92383-70E4-48B2-95F3-1C8528F0ECFD}" destId="{20C96510-B0B5-4BFD-9676-443114F66821}" srcOrd="4" destOrd="0" parTransId="{48C78C20-BBCD-479C-A7A9-8DDC79757000}" sibTransId="{2656B026-DE65-4226-93A8-683F9D17117D}"/>
    <dgm:cxn modelId="{A393285E-04AC-496F-BF6F-ADA2A92A0191}" srcId="{85E92383-70E4-48B2-95F3-1C8528F0ECFD}" destId="{0111AC4D-D4AB-497B-B5E3-B5B8F18A26E0}" srcOrd="3" destOrd="0" parTransId="{A0265C4B-CAE6-4489-9CD6-F1598B36B9F7}" sibTransId="{69890A33-A68E-4876-B2DB-6B172D5D5B0F}"/>
    <dgm:cxn modelId="{35C39346-1B5C-4623-B4B2-EC5FC791093E}" type="presOf" srcId="{4D99D311-34C2-4E2F-8F4D-07849E584BBD}" destId="{F23FAAFF-4DDA-452F-8222-32B1DE821383}" srcOrd="0" destOrd="0" presId="urn:microsoft.com/office/officeart/2008/layout/LinedList"/>
    <dgm:cxn modelId="{D482A84B-C27C-4D0B-9CB1-25B9BFE9E8F0}" srcId="{85E92383-70E4-48B2-95F3-1C8528F0ECFD}" destId="{95BA95DB-A700-43BD-A057-0B37F4EFA21C}" srcOrd="2" destOrd="0" parTransId="{3BD71EC4-F2ED-4FCD-AA6E-29CE3CA43B77}" sibTransId="{59172754-40C2-44FE-B146-2054E5F9F3CE}"/>
    <dgm:cxn modelId="{54DAF198-981D-4055-BEA4-3700693D9B36}" type="presOf" srcId="{85E92383-70E4-48B2-95F3-1C8528F0ECFD}" destId="{724C16C1-5BAC-4DCD-A696-9876DC066182}" srcOrd="0" destOrd="0" presId="urn:microsoft.com/office/officeart/2008/layout/LinedList"/>
    <dgm:cxn modelId="{81557CAF-F4BF-472F-B621-067D00C7D4E2}" srcId="{85E92383-70E4-48B2-95F3-1C8528F0ECFD}" destId="{AACBB940-808C-4A58-9B1F-EB896C7DB4D3}" srcOrd="1" destOrd="0" parTransId="{6AFA39F3-B8E0-45CC-8C2D-F7D96242CEF7}" sibTransId="{6645BA0D-BE1E-47BB-9FBE-96654B3EF4BD}"/>
    <dgm:cxn modelId="{41EF2BE1-30B2-4FBB-8CDD-703D14671033}" type="presOf" srcId="{20C96510-B0B5-4BFD-9676-443114F66821}" destId="{33FC6196-D4FC-4AA0-8366-818BBFCBDF74}" srcOrd="0" destOrd="0" presId="urn:microsoft.com/office/officeart/2008/layout/LinedList"/>
    <dgm:cxn modelId="{08BB86E3-C4DA-4CA5-8BB6-97ABE0E5F85E}" srcId="{85E92383-70E4-48B2-95F3-1C8528F0ECFD}" destId="{4D99D311-34C2-4E2F-8F4D-07849E584BBD}" srcOrd="0" destOrd="0" parTransId="{13A0D078-EDAE-4E4D-A885-39095E00BC41}" sibTransId="{4BF4B6EB-2696-48A7-B99E-385DA4C37EEF}"/>
    <dgm:cxn modelId="{1A0749EB-2E6E-4F7B-A862-A2C4B9BE422F}" type="presOf" srcId="{95BA95DB-A700-43BD-A057-0B37F4EFA21C}" destId="{A4FEF30A-FDE5-41EC-8516-CB554C49ED4E}" srcOrd="0" destOrd="0" presId="urn:microsoft.com/office/officeart/2008/layout/LinedList"/>
    <dgm:cxn modelId="{41DA24ED-3F4D-45CE-9FBA-8E72667897D3}" type="presOf" srcId="{AACBB940-808C-4A58-9B1F-EB896C7DB4D3}" destId="{017A55A9-1AF7-4BA1-B61E-2353D126FFEE}" srcOrd="0" destOrd="0" presId="urn:microsoft.com/office/officeart/2008/layout/LinedList"/>
    <dgm:cxn modelId="{D404E660-11DE-4409-BCFE-B76A55A0FBF0}" type="presParOf" srcId="{724C16C1-5BAC-4DCD-A696-9876DC066182}" destId="{F484D9DA-25A9-481D-BB4E-E36957C0FE2A}" srcOrd="0" destOrd="0" presId="urn:microsoft.com/office/officeart/2008/layout/LinedList"/>
    <dgm:cxn modelId="{43D09F63-5EA2-454F-A4E7-C2057A6FFA35}" type="presParOf" srcId="{724C16C1-5BAC-4DCD-A696-9876DC066182}" destId="{0C140E56-8329-4BEB-999A-623574880DD4}" srcOrd="1" destOrd="0" presId="urn:microsoft.com/office/officeart/2008/layout/LinedList"/>
    <dgm:cxn modelId="{CBEC16F0-CB90-410B-B63C-F4174A3C117B}" type="presParOf" srcId="{0C140E56-8329-4BEB-999A-623574880DD4}" destId="{F23FAAFF-4DDA-452F-8222-32B1DE821383}" srcOrd="0" destOrd="0" presId="urn:microsoft.com/office/officeart/2008/layout/LinedList"/>
    <dgm:cxn modelId="{0E2EC5B3-D584-4D24-A6A6-4B4202DCE424}" type="presParOf" srcId="{0C140E56-8329-4BEB-999A-623574880DD4}" destId="{EAD725F5-8F8F-4266-995B-6076443471BA}" srcOrd="1" destOrd="0" presId="urn:microsoft.com/office/officeart/2008/layout/LinedList"/>
    <dgm:cxn modelId="{57CC81BA-35FB-46B8-B793-36B4E17C86EC}" type="presParOf" srcId="{724C16C1-5BAC-4DCD-A696-9876DC066182}" destId="{CB8CEB38-A1E8-4E44-B841-8C17C92212CE}" srcOrd="2" destOrd="0" presId="urn:microsoft.com/office/officeart/2008/layout/LinedList"/>
    <dgm:cxn modelId="{95D57F2F-1E8A-4811-9917-BA776D8FA0CC}" type="presParOf" srcId="{724C16C1-5BAC-4DCD-A696-9876DC066182}" destId="{3FC7A979-6DE2-4E9C-9D23-B2FA15BE5E84}" srcOrd="3" destOrd="0" presId="urn:microsoft.com/office/officeart/2008/layout/LinedList"/>
    <dgm:cxn modelId="{9FC62032-EA84-437F-9A0E-E5F97310D16E}" type="presParOf" srcId="{3FC7A979-6DE2-4E9C-9D23-B2FA15BE5E84}" destId="{017A55A9-1AF7-4BA1-B61E-2353D126FFEE}" srcOrd="0" destOrd="0" presId="urn:microsoft.com/office/officeart/2008/layout/LinedList"/>
    <dgm:cxn modelId="{6AFBF18B-A90A-4A5E-A179-C585E48D7855}" type="presParOf" srcId="{3FC7A979-6DE2-4E9C-9D23-B2FA15BE5E84}" destId="{7D638FDD-4641-4972-8AB4-C3D9E009090E}" srcOrd="1" destOrd="0" presId="urn:microsoft.com/office/officeart/2008/layout/LinedList"/>
    <dgm:cxn modelId="{86F14197-1D00-4C4D-B80E-C40754220AA0}" type="presParOf" srcId="{724C16C1-5BAC-4DCD-A696-9876DC066182}" destId="{E4202B32-008E-490B-A18D-F234AF5B6669}" srcOrd="4" destOrd="0" presId="urn:microsoft.com/office/officeart/2008/layout/LinedList"/>
    <dgm:cxn modelId="{0EBDB7E8-6BCF-4C30-89DD-97571C03BD94}" type="presParOf" srcId="{724C16C1-5BAC-4DCD-A696-9876DC066182}" destId="{4F369822-001B-4D65-BEB4-F2DF6CEC4E7F}" srcOrd="5" destOrd="0" presId="urn:microsoft.com/office/officeart/2008/layout/LinedList"/>
    <dgm:cxn modelId="{31594F09-6F49-4578-9987-2FB3480AB38D}" type="presParOf" srcId="{4F369822-001B-4D65-BEB4-F2DF6CEC4E7F}" destId="{A4FEF30A-FDE5-41EC-8516-CB554C49ED4E}" srcOrd="0" destOrd="0" presId="urn:microsoft.com/office/officeart/2008/layout/LinedList"/>
    <dgm:cxn modelId="{25F3E304-BB81-4B6F-9214-784B2DFDAB8B}" type="presParOf" srcId="{4F369822-001B-4D65-BEB4-F2DF6CEC4E7F}" destId="{ECA38013-C7A5-463A-8EB7-C4E926B1B004}" srcOrd="1" destOrd="0" presId="urn:microsoft.com/office/officeart/2008/layout/LinedList"/>
    <dgm:cxn modelId="{E36BA065-6421-45F9-9CDE-5811B0D010CA}" type="presParOf" srcId="{724C16C1-5BAC-4DCD-A696-9876DC066182}" destId="{CA44123B-59E6-4DA7-9F94-B73F87BEFBDF}" srcOrd="6" destOrd="0" presId="urn:microsoft.com/office/officeart/2008/layout/LinedList"/>
    <dgm:cxn modelId="{3BB19DF8-6951-450D-9D81-17D91EC0EF55}" type="presParOf" srcId="{724C16C1-5BAC-4DCD-A696-9876DC066182}" destId="{EA868BEB-3042-4292-AAE8-44207255D8AD}" srcOrd="7" destOrd="0" presId="urn:microsoft.com/office/officeart/2008/layout/LinedList"/>
    <dgm:cxn modelId="{83DB205A-59F5-4032-B650-3C145C843800}" type="presParOf" srcId="{EA868BEB-3042-4292-AAE8-44207255D8AD}" destId="{7F122B9B-CC71-4AA2-9F28-050C20EC6345}" srcOrd="0" destOrd="0" presId="urn:microsoft.com/office/officeart/2008/layout/LinedList"/>
    <dgm:cxn modelId="{5517441C-397E-405C-89F6-13E45D67F8A2}" type="presParOf" srcId="{EA868BEB-3042-4292-AAE8-44207255D8AD}" destId="{BFD224FC-3F75-4A56-81F0-09BA3069C942}" srcOrd="1" destOrd="0" presId="urn:microsoft.com/office/officeart/2008/layout/LinedList"/>
    <dgm:cxn modelId="{42934CF1-41BE-4050-B394-FA8A7421135B}" type="presParOf" srcId="{724C16C1-5BAC-4DCD-A696-9876DC066182}" destId="{E84A7E54-3F81-4EE0-AA6F-9087CB62F86C}" srcOrd="8" destOrd="0" presId="urn:microsoft.com/office/officeart/2008/layout/LinedList"/>
    <dgm:cxn modelId="{5B2C6066-F213-444A-B4DE-A2DFC0518A3E}" type="presParOf" srcId="{724C16C1-5BAC-4DCD-A696-9876DC066182}" destId="{3688E7BB-02B1-4762-9019-BFDFC234E2CC}" srcOrd="9" destOrd="0" presId="urn:microsoft.com/office/officeart/2008/layout/LinedList"/>
    <dgm:cxn modelId="{B0BA3E86-FE5B-469E-B91E-6B8D1C5C66CE}" type="presParOf" srcId="{3688E7BB-02B1-4762-9019-BFDFC234E2CC}" destId="{33FC6196-D4FC-4AA0-8366-818BBFCBDF74}" srcOrd="0" destOrd="0" presId="urn:microsoft.com/office/officeart/2008/layout/LinedList"/>
    <dgm:cxn modelId="{7B3215B0-D2A1-4F9A-8C48-EA08CDF3D4F0}" type="presParOf" srcId="{3688E7BB-02B1-4762-9019-BFDFC234E2CC}" destId="{8787BE51-2FBA-454E-AE0C-A3110A4E5F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5374E-0336-4737-BA81-C171BEFC374F}">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4F4EF-673A-4A55-846B-1B427639734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Comparative HRM is largely concerned with questions about why and to what extent there are differences in HR practices across countries. </a:t>
          </a:r>
          <a:endParaRPr lang="en-US" sz="2300" kern="1200"/>
        </a:p>
      </dsp:txBody>
      <dsp:txXfrm>
        <a:off x="0" y="2703"/>
        <a:ext cx="6900512" cy="1843578"/>
      </dsp:txXfrm>
    </dsp:sp>
    <dsp:sp modelId="{EE6AB0BD-EFFA-47E8-9667-14E1DACDEAFA}">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DE608-9165-479A-8CFB-4A79D40A645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u="sng" kern="1200"/>
            <a:t>International HRM is more focused on issues associated with the management of employees across national borders in multinational corporations (MNCs).</a:t>
          </a:r>
          <a:endParaRPr lang="en-US" sz="2300" kern="1200"/>
        </a:p>
      </dsp:txBody>
      <dsp:txXfrm>
        <a:off x="0" y="1846281"/>
        <a:ext cx="6900512" cy="1843578"/>
      </dsp:txXfrm>
    </dsp:sp>
    <dsp:sp modelId="{548A9530-00B5-4548-8583-CFD4291EE49A}">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478DD-7A4D-4895-9331-4C2B9ACB06A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Comparative HRM exposes significant differences in the way the concept of HRM is understood, managed and implemented in different countries. For researchers and for organizations operating internationally this raises crucial theoretical and practical issues. </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29A44-49AD-4589-A901-0FCE1CF9FD5B}">
      <dsp:nvSpPr>
        <dsp:cNvPr id="0" name=""/>
        <dsp:cNvSpPr/>
      </dsp:nvSpPr>
      <dsp:spPr>
        <a:xfrm>
          <a:off x="0" y="87511"/>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Major issues for those who study and practice HRM (Reiche et al., 2019):</a:t>
          </a:r>
        </a:p>
      </dsp:txBody>
      <dsp:txXfrm>
        <a:off x="83216" y="170727"/>
        <a:ext cx="6097208" cy="1538258"/>
      </dsp:txXfrm>
    </dsp:sp>
    <dsp:sp modelId="{3C4AC567-4701-48B2-8851-194D2C829C71}">
      <dsp:nvSpPr>
        <dsp:cNvPr id="0" name=""/>
        <dsp:cNvSpPr/>
      </dsp:nvSpPr>
      <dsp:spPr>
        <a:xfrm>
          <a:off x="0" y="1792201"/>
          <a:ext cx="6263640" cy="1828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Much of our understanding and most of our knowledge about the topic comes from the USA</a:t>
          </a:r>
        </a:p>
        <a:p>
          <a:pPr marL="228600" lvl="1" indent="-228600" algn="l" defTabSz="1066800">
            <a:lnSpc>
              <a:spcPct val="90000"/>
            </a:lnSpc>
            <a:spcBef>
              <a:spcPct val="0"/>
            </a:spcBef>
            <a:spcAft>
              <a:spcPct val="20000"/>
            </a:spcAft>
            <a:buChar char="•"/>
          </a:pPr>
          <a:r>
            <a:rPr lang="en-US" sz="2400" kern="1200"/>
            <a:t>That those messages are assumed to apply universally. </a:t>
          </a:r>
        </a:p>
      </dsp:txBody>
      <dsp:txXfrm>
        <a:off x="0" y="1792201"/>
        <a:ext cx="6263640" cy="1828845"/>
      </dsp:txXfrm>
    </dsp:sp>
    <dsp:sp modelId="{061A8467-2805-48F0-8E58-2022AB9C1E58}">
      <dsp:nvSpPr>
        <dsp:cNvPr id="0" name=""/>
        <dsp:cNvSpPr/>
      </dsp:nvSpPr>
      <dsp:spPr>
        <a:xfrm>
          <a:off x="0" y="3621046"/>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1" kern="1200"/>
            <a:t>‘different’ does not mean ‘worse’</a:t>
          </a:r>
          <a:endParaRPr lang="en-US" sz="3100" kern="1200"/>
        </a:p>
      </dsp:txBody>
      <dsp:txXfrm>
        <a:off x="83216" y="3704262"/>
        <a:ext cx="6097208" cy="1538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0669D-A143-42B7-B361-BE0DCE05D06F}">
      <dsp:nvSpPr>
        <dsp:cNvPr id="0" name=""/>
        <dsp:cNvSpPr/>
      </dsp:nvSpPr>
      <dsp:spPr>
        <a:xfrm>
          <a:off x="0" y="23724"/>
          <a:ext cx="6263640" cy="26839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There is a set of HRM best practices – “one best way” – to manage organisations. The adoption of these practices will lead to superior organisational performance.</a:t>
          </a:r>
          <a:endParaRPr lang="en-US" sz="3100" kern="1200"/>
        </a:p>
      </dsp:txBody>
      <dsp:txXfrm>
        <a:off x="131021" y="154745"/>
        <a:ext cx="6001598" cy="2421937"/>
      </dsp:txXfrm>
    </dsp:sp>
    <dsp:sp modelId="{17D8CF8C-76CF-4347-B20A-BAC97FBA65C7}">
      <dsp:nvSpPr>
        <dsp:cNvPr id="0" name=""/>
        <dsp:cNvSpPr/>
      </dsp:nvSpPr>
      <dsp:spPr>
        <a:xfrm>
          <a:off x="0" y="2796984"/>
          <a:ext cx="6263640" cy="26839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Main criticism: What is best in one organisation may not be best for others since there are differences in…</a:t>
          </a:r>
          <a:endParaRPr lang="en-US" sz="3100" kern="1200"/>
        </a:p>
      </dsp:txBody>
      <dsp:txXfrm>
        <a:off x="131021" y="2928005"/>
        <a:ext cx="6001598" cy="24219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9C6AF-68A9-4284-A2C0-16C16851988A}">
      <dsp:nvSpPr>
        <dsp:cNvPr id="0" name=""/>
        <dsp:cNvSpPr/>
      </dsp:nvSpPr>
      <dsp:spPr>
        <a:xfrm>
          <a:off x="0" y="39687"/>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Context</a:t>
          </a:r>
          <a:endParaRPr lang="en-US" sz="4900" kern="1200"/>
        </a:p>
      </dsp:txBody>
      <dsp:txXfrm>
        <a:off x="0" y="39687"/>
        <a:ext cx="3286125" cy="1971675"/>
      </dsp:txXfrm>
    </dsp:sp>
    <dsp:sp modelId="{A34AA787-E6AB-4FB3-AE17-15FD2AD41910}">
      <dsp:nvSpPr>
        <dsp:cNvPr id="0" name=""/>
        <dsp:cNvSpPr/>
      </dsp:nvSpPr>
      <dsp:spPr>
        <a:xfrm>
          <a:off x="3614737" y="39687"/>
          <a:ext cx="3286125" cy="1971675"/>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Culture</a:t>
          </a:r>
          <a:endParaRPr lang="en-US" sz="4900" kern="1200"/>
        </a:p>
      </dsp:txBody>
      <dsp:txXfrm>
        <a:off x="3614737" y="39687"/>
        <a:ext cx="3286125" cy="1971675"/>
      </dsp:txXfrm>
    </dsp:sp>
    <dsp:sp modelId="{74D22F3C-8545-4134-8CD6-2433C61F85B9}">
      <dsp:nvSpPr>
        <dsp:cNvPr id="0" name=""/>
        <dsp:cNvSpPr/>
      </dsp:nvSpPr>
      <dsp:spPr>
        <a:xfrm>
          <a:off x="7229475" y="39687"/>
          <a:ext cx="3286125" cy="1971675"/>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Strategy</a:t>
          </a:r>
          <a:endParaRPr lang="en-US" sz="4900" kern="1200"/>
        </a:p>
      </dsp:txBody>
      <dsp:txXfrm>
        <a:off x="7229475" y="39687"/>
        <a:ext cx="3286125" cy="1971675"/>
      </dsp:txXfrm>
    </dsp:sp>
    <dsp:sp modelId="{EB29DBBF-576C-4CC1-9828-B79CB98DBCAD}">
      <dsp:nvSpPr>
        <dsp:cNvPr id="0" name=""/>
        <dsp:cNvSpPr/>
      </dsp:nvSpPr>
      <dsp:spPr>
        <a:xfrm>
          <a:off x="0" y="2339975"/>
          <a:ext cx="3286125" cy="1971675"/>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Technology</a:t>
          </a:r>
          <a:endParaRPr lang="en-US" sz="4900" kern="1200"/>
        </a:p>
      </dsp:txBody>
      <dsp:txXfrm>
        <a:off x="0" y="2339975"/>
        <a:ext cx="3286125" cy="1971675"/>
      </dsp:txXfrm>
    </dsp:sp>
    <dsp:sp modelId="{64B7C896-0373-4EED-A804-FB3455F07209}">
      <dsp:nvSpPr>
        <dsp:cNvPr id="0" name=""/>
        <dsp:cNvSpPr/>
      </dsp:nvSpPr>
      <dsp:spPr>
        <a:xfrm>
          <a:off x="3614737" y="2339975"/>
          <a:ext cx="3286125" cy="1971675"/>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Legislation</a:t>
          </a:r>
          <a:endParaRPr lang="en-US" sz="4900" kern="1200"/>
        </a:p>
      </dsp:txBody>
      <dsp:txXfrm>
        <a:off x="3614737" y="2339975"/>
        <a:ext cx="3286125" cy="1971675"/>
      </dsp:txXfrm>
    </dsp:sp>
    <dsp:sp modelId="{9B1A5D15-8375-4637-991C-3ADAD13350AB}">
      <dsp:nvSpPr>
        <dsp:cNvPr id="0" name=""/>
        <dsp:cNvSpPr/>
      </dsp:nvSpPr>
      <dsp:spPr>
        <a:xfrm>
          <a:off x="7229475" y="2339975"/>
          <a:ext cx="3286125" cy="1971675"/>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Working practices</a:t>
          </a:r>
          <a:endParaRPr lang="en-US" sz="4900" kern="1200"/>
        </a:p>
      </dsp:txBody>
      <dsp:txXfrm>
        <a:off x="7229475" y="2339975"/>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6288F-20F8-4058-A15A-89B1ACA29F68}">
      <dsp:nvSpPr>
        <dsp:cNvPr id="0" name=""/>
        <dsp:cNvSpPr/>
      </dsp:nvSpPr>
      <dsp:spPr>
        <a:xfrm>
          <a:off x="0" y="276522"/>
          <a:ext cx="6263640" cy="243550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Concentrates on the need to fit HRM practices to local conditions. There is no one best way of doing things in all contexts.</a:t>
          </a:r>
          <a:endParaRPr lang="en-US" sz="2800" kern="1200" dirty="0"/>
        </a:p>
      </dsp:txBody>
      <dsp:txXfrm>
        <a:off x="118891" y="395413"/>
        <a:ext cx="6025858" cy="2197719"/>
      </dsp:txXfrm>
    </dsp:sp>
    <dsp:sp modelId="{FB7239F3-0BE5-4C56-B965-63674F034962}">
      <dsp:nvSpPr>
        <dsp:cNvPr id="0" name=""/>
        <dsp:cNvSpPr/>
      </dsp:nvSpPr>
      <dsp:spPr>
        <a:xfrm>
          <a:off x="0" y="2792664"/>
          <a:ext cx="6263640" cy="243550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Main criticisms: Does not consider for whom the practice may be “best”. Also, organisations should be more sensitive to modelling all the potential variables and how one change affect others.</a:t>
          </a:r>
          <a:endParaRPr lang="en-US" sz="2800" kern="1200" dirty="0"/>
        </a:p>
      </dsp:txBody>
      <dsp:txXfrm>
        <a:off x="118891" y="2911555"/>
        <a:ext cx="6025858" cy="21977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2BF82-822A-42A7-9044-E10FD6F8733A}">
      <dsp:nvSpPr>
        <dsp:cNvPr id="0" name=""/>
        <dsp:cNvSpPr/>
      </dsp:nvSpPr>
      <dsp:spPr>
        <a:xfrm>
          <a:off x="380174" y="539"/>
          <a:ext cx="2997914" cy="17987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Power distance</a:t>
          </a:r>
          <a:r>
            <a:rPr lang="en-US" sz="1400" kern="1200"/>
            <a:t> scores are high for Latin, Asian and African countries and smaller for Germanic countries. </a:t>
          </a:r>
        </a:p>
      </dsp:txBody>
      <dsp:txXfrm>
        <a:off x="380174" y="539"/>
        <a:ext cx="2997914" cy="1798748"/>
      </dsp:txXfrm>
    </dsp:sp>
    <dsp:sp modelId="{28EA6875-E81C-47AD-954F-451B35A7F94D}">
      <dsp:nvSpPr>
        <dsp:cNvPr id="0" name=""/>
        <dsp:cNvSpPr/>
      </dsp:nvSpPr>
      <dsp:spPr>
        <a:xfrm>
          <a:off x="3677880" y="539"/>
          <a:ext cx="2997914" cy="1798748"/>
        </a:xfrm>
        <a:prstGeom prst="rect">
          <a:avLst/>
        </a:prstGeom>
        <a:gradFill rotWithShape="0">
          <a:gsLst>
            <a:gs pos="0">
              <a:schemeClr val="accent5">
                <a:hueOff val="573701"/>
                <a:satOff val="-4829"/>
                <a:lumOff val="3088"/>
                <a:alphaOff val="0"/>
                <a:tint val="96000"/>
                <a:lumMod val="104000"/>
              </a:schemeClr>
            </a:gs>
            <a:gs pos="100000">
              <a:schemeClr val="accent5">
                <a:hueOff val="573701"/>
                <a:satOff val="-4829"/>
                <a:lumOff val="3088"/>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Individualism </a:t>
          </a:r>
          <a:r>
            <a:rPr lang="en-US" sz="1400" kern="1200"/>
            <a:t>prevails in developed and Western countries, while </a:t>
          </a:r>
          <a:r>
            <a:rPr lang="en-US" sz="1400" b="1" kern="1200"/>
            <a:t>Collectivism </a:t>
          </a:r>
          <a:r>
            <a:rPr lang="en-US" sz="1400" kern="1200"/>
            <a:t>prevails in less developed and Eastern countries; Japan takes a middle position on this dimension. </a:t>
          </a:r>
        </a:p>
      </dsp:txBody>
      <dsp:txXfrm>
        <a:off x="3677880" y="539"/>
        <a:ext cx="2997914" cy="1798748"/>
      </dsp:txXfrm>
    </dsp:sp>
    <dsp:sp modelId="{C8DFE1D9-9F25-47AE-AED8-EFF00BF1E747}">
      <dsp:nvSpPr>
        <dsp:cNvPr id="0" name=""/>
        <dsp:cNvSpPr/>
      </dsp:nvSpPr>
      <dsp:spPr>
        <a:xfrm>
          <a:off x="6975586" y="539"/>
          <a:ext cx="2997914" cy="1798748"/>
        </a:xfrm>
        <a:prstGeom prst="rect">
          <a:avLst/>
        </a:prstGeom>
        <a:gradFill rotWithShape="0">
          <a:gsLst>
            <a:gs pos="0">
              <a:schemeClr val="accent5">
                <a:hueOff val="1147401"/>
                <a:satOff val="-9657"/>
                <a:lumOff val="6177"/>
                <a:alphaOff val="0"/>
                <a:tint val="96000"/>
                <a:lumMod val="104000"/>
              </a:schemeClr>
            </a:gs>
            <a:gs pos="100000">
              <a:schemeClr val="accent5">
                <a:hueOff val="1147401"/>
                <a:satOff val="-9657"/>
                <a:lumOff val="617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Masculinity</a:t>
          </a:r>
          <a:r>
            <a:rPr lang="en-US" sz="1400" kern="1200"/>
            <a:t> is high in Japan, in some European countries like Germany, Austria and Switzerland, and moderately high in Anglo countries; it is low in Nordic countries and in the Netherlands and moderately low in some Latin and Asian countries like France, Spain and Thailand. </a:t>
          </a:r>
        </a:p>
      </dsp:txBody>
      <dsp:txXfrm>
        <a:off x="6975586" y="539"/>
        <a:ext cx="2997914" cy="1798748"/>
      </dsp:txXfrm>
    </dsp:sp>
    <dsp:sp modelId="{46C09C3B-ED49-4404-BD5B-A9D2B9627ACE}">
      <dsp:nvSpPr>
        <dsp:cNvPr id="0" name=""/>
        <dsp:cNvSpPr/>
      </dsp:nvSpPr>
      <dsp:spPr>
        <a:xfrm>
          <a:off x="2029027" y="2099080"/>
          <a:ext cx="2997914" cy="1798748"/>
        </a:xfrm>
        <a:prstGeom prst="rect">
          <a:avLst/>
        </a:prstGeom>
        <a:gradFill rotWithShape="0">
          <a:gsLst>
            <a:gs pos="0">
              <a:schemeClr val="accent5">
                <a:hueOff val="1721102"/>
                <a:satOff val="-14486"/>
                <a:lumOff val="9265"/>
                <a:alphaOff val="0"/>
                <a:tint val="96000"/>
                <a:lumMod val="104000"/>
              </a:schemeClr>
            </a:gs>
            <a:gs pos="100000">
              <a:schemeClr val="accent5">
                <a:hueOff val="1721102"/>
                <a:satOff val="-14486"/>
                <a:lumOff val="9265"/>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Uncertainty avoidance </a:t>
          </a:r>
          <a:r>
            <a:rPr lang="en-US" sz="1400" kern="1200"/>
            <a:t>scores are higher in Latin countries, in Japan, and in German speaking countries, lower in Anglo, Nordic, and Chinese culture countries. </a:t>
          </a:r>
        </a:p>
      </dsp:txBody>
      <dsp:txXfrm>
        <a:off x="2029027" y="2099080"/>
        <a:ext cx="2997914" cy="1798748"/>
      </dsp:txXfrm>
    </dsp:sp>
    <dsp:sp modelId="{F0B87339-09DF-4ED8-A2E0-4244A7FA8492}">
      <dsp:nvSpPr>
        <dsp:cNvPr id="0" name=""/>
        <dsp:cNvSpPr/>
      </dsp:nvSpPr>
      <dsp:spPr>
        <a:xfrm>
          <a:off x="5326733" y="2099080"/>
          <a:ext cx="2997914" cy="1798748"/>
        </a:xfrm>
        <a:prstGeom prst="rect">
          <a:avLst/>
        </a:prstGeom>
        <a:gradFill rotWithShape="0">
          <a:gsLst>
            <a:gs pos="0">
              <a:schemeClr val="accent5">
                <a:hueOff val="2294803"/>
                <a:satOff val="-19314"/>
                <a:lumOff val="12353"/>
                <a:alphaOff val="0"/>
                <a:tint val="96000"/>
                <a:lumMod val="104000"/>
              </a:schemeClr>
            </a:gs>
            <a:gs pos="100000">
              <a:schemeClr val="accent5">
                <a:hueOff val="2294803"/>
                <a:satOff val="-19314"/>
                <a:lumOff val="12353"/>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A Long Term Orientation</a:t>
          </a:r>
          <a:r>
            <a:rPr lang="en-US" sz="1400" kern="1200"/>
            <a:t> is mostly found in East Asian countries, in particular in China, Hong Kong, Taiwan, Japan, and South Korea.</a:t>
          </a:r>
        </a:p>
      </dsp:txBody>
      <dsp:txXfrm>
        <a:off x="5326733" y="2099080"/>
        <a:ext cx="2997914" cy="17987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8D58-72B5-48DB-B04E-0852250F9444}">
      <dsp:nvSpPr>
        <dsp:cNvPr id="0" name=""/>
        <dsp:cNvSpPr/>
      </dsp:nvSpPr>
      <dsp:spPr>
        <a:xfrm>
          <a:off x="0" y="2392"/>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449ECD00-7534-4ED3-9771-A084B566E148}">
      <dsp:nvSpPr>
        <dsp:cNvPr id="0" name=""/>
        <dsp:cNvSpPr/>
      </dsp:nvSpPr>
      <dsp:spPr>
        <a:xfrm>
          <a:off x="0" y="2392"/>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 impressive number of studies use cultural dimensions to test the relationship between culture and various aspects of management, such as motivation, reward allocation, hierarchy, preferred forms of training and leadership </a:t>
          </a:r>
          <a:endParaRPr lang="en-US" sz="1600" kern="1200"/>
        </a:p>
      </dsp:txBody>
      <dsp:txXfrm>
        <a:off x="0" y="2392"/>
        <a:ext cx="6266011" cy="1631587"/>
      </dsp:txXfrm>
    </dsp:sp>
    <dsp:sp modelId="{A83FB0E7-EB88-486A-B0BB-5CF4FE9FB691}">
      <dsp:nvSpPr>
        <dsp:cNvPr id="0" name=""/>
        <dsp:cNvSpPr/>
      </dsp:nvSpPr>
      <dsp:spPr>
        <a:xfrm>
          <a:off x="0" y="1633979"/>
          <a:ext cx="6266011" cy="0"/>
        </a:xfrm>
        <a:prstGeom prst="line">
          <a:avLst/>
        </a:prstGeom>
        <a:gradFill rotWithShape="0">
          <a:gsLst>
            <a:gs pos="0">
              <a:schemeClr val="accent2">
                <a:hueOff val="-652781"/>
                <a:satOff val="-6732"/>
                <a:lumOff val="-9020"/>
                <a:alphaOff val="0"/>
                <a:tint val="96000"/>
                <a:lumMod val="104000"/>
              </a:schemeClr>
            </a:gs>
            <a:gs pos="100000">
              <a:schemeClr val="accent2">
                <a:hueOff val="-652781"/>
                <a:satOff val="-6732"/>
                <a:lumOff val="-9020"/>
                <a:alphaOff val="0"/>
                <a:shade val="90000"/>
                <a:lumMod val="90000"/>
              </a:schemeClr>
            </a:gs>
          </a:gsLst>
          <a:lin ang="5400000" scaled="0"/>
        </a:gradFill>
        <a:ln w="9525" cap="rnd" cmpd="sng" algn="ctr">
          <a:solidFill>
            <a:schemeClr val="accent2">
              <a:hueOff val="-652781"/>
              <a:satOff val="-6732"/>
              <a:lumOff val="-902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317CB95-7231-4D18-BFB2-66167669C478}">
      <dsp:nvSpPr>
        <dsp:cNvPr id="0" name=""/>
        <dsp:cNvSpPr/>
      </dsp:nvSpPr>
      <dsp:spPr>
        <a:xfrm>
          <a:off x="0" y="1633979"/>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For example, in a cultural environment scoring high on the cultural dimension of Power Distance, organizations are likely to have centralized decision-making structures, tall hierarchies, a significant proportion of supervisory personnel, privileges and status symbols for managers that are both expected and accepted, and a wide salary range between employees at the top and bottom of the organizational pyramid (Hofstede, 2001: 107–108) </a:t>
          </a:r>
          <a:endParaRPr lang="en-US" sz="1600" kern="1200"/>
        </a:p>
      </dsp:txBody>
      <dsp:txXfrm>
        <a:off x="0" y="1633979"/>
        <a:ext cx="6266011" cy="1631587"/>
      </dsp:txXfrm>
    </dsp:sp>
    <dsp:sp modelId="{4B307C31-BEE2-4E71-BA0E-21370CFD7785}">
      <dsp:nvSpPr>
        <dsp:cNvPr id="0" name=""/>
        <dsp:cNvSpPr/>
      </dsp:nvSpPr>
      <dsp:spPr>
        <a:xfrm>
          <a:off x="0" y="3265567"/>
          <a:ext cx="6266011" cy="0"/>
        </a:xfrm>
        <a:prstGeom prst="line">
          <a:avLst/>
        </a:prstGeom>
        <a:gradFill rotWithShape="0">
          <a:gsLst>
            <a:gs pos="0">
              <a:schemeClr val="accent2">
                <a:hueOff val="-1305561"/>
                <a:satOff val="-13465"/>
                <a:lumOff val="-18039"/>
                <a:alphaOff val="0"/>
                <a:tint val="96000"/>
                <a:lumMod val="104000"/>
              </a:schemeClr>
            </a:gs>
            <a:gs pos="100000">
              <a:schemeClr val="accent2">
                <a:hueOff val="-1305561"/>
                <a:satOff val="-13465"/>
                <a:lumOff val="-18039"/>
                <a:alphaOff val="0"/>
                <a:shade val="90000"/>
                <a:lumMod val="90000"/>
              </a:schemeClr>
            </a:gs>
          </a:gsLst>
          <a:lin ang="5400000" scaled="0"/>
        </a:gradFill>
        <a:ln w="9525" cap="rnd" cmpd="sng" algn="ctr">
          <a:solidFill>
            <a:schemeClr val="accent2">
              <a:hueOff val="-1305561"/>
              <a:satOff val="-13465"/>
              <a:lumOff val="-18039"/>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487399B-6BB6-4771-B940-A2059DC34311}">
      <dsp:nvSpPr>
        <dsp:cNvPr id="0" name=""/>
        <dsp:cNvSpPr/>
      </dsp:nvSpPr>
      <dsp:spPr>
        <a:xfrm>
          <a:off x="0" y="3265567"/>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Hofstede describes representative behaviour for low scores on Power Distance as ‘decentralized decision structures; less concentration of authority. The ideal boss is a resourceful democrat and subordinates expect to be consulted’ (Hofstede, 2001: 107–108). I</a:t>
          </a:r>
          <a:endParaRPr lang="en-US" sz="1600" kern="1200"/>
        </a:p>
      </dsp:txBody>
      <dsp:txXfrm>
        <a:off x="0" y="3265567"/>
        <a:ext cx="6266011" cy="1631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8D667-337A-4323-B50C-C1CE3FFF4865}">
      <dsp:nvSpPr>
        <dsp:cNvPr id="0" name=""/>
        <dsp:cNvSpPr/>
      </dsp:nvSpPr>
      <dsp:spPr>
        <a:xfrm>
          <a:off x="0" y="100089"/>
          <a:ext cx="5959790" cy="720000"/>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b="1" i="1" kern="1200"/>
            <a:t>High vs. Low Context</a:t>
          </a:r>
          <a:endParaRPr lang="en-US" sz="2500" kern="1200"/>
        </a:p>
      </dsp:txBody>
      <dsp:txXfrm>
        <a:off x="0" y="100089"/>
        <a:ext cx="5959790" cy="720000"/>
      </dsp:txXfrm>
    </dsp:sp>
    <dsp:sp modelId="{0B5FF4FD-8F17-4B39-B28E-EDA607346B54}">
      <dsp:nvSpPr>
        <dsp:cNvPr id="0" name=""/>
        <dsp:cNvSpPr/>
      </dsp:nvSpPr>
      <dsp:spPr>
        <a:xfrm>
          <a:off x="0" y="820089"/>
          <a:ext cx="5959790" cy="2813625"/>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GB" sz="2500" kern="1200"/>
            <a:t>High context culture </a:t>
          </a:r>
          <a:endParaRPr lang="en-US" sz="2500" kern="1200"/>
        </a:p>
        <a:p>
          <a:pPr marL="457200" lvl="2" indent="-228600" algn="l" defTabSz="1111250">
            <a:lnSpc>
              <a:spcPct val="90000"/>
            </a:lnSpc>
            <a:spcBef>
              <a:spcPct val="0"/>
            </a:spcBef>
            <a:spcAft>
              <a:spcPct val="15000"/>
            </a:spcAft>
            <a:buChar char="•"/>
          </a:pPr>
          <a:r>
            <a:rPr lang="en-GB" sz="2500" kern="1200"/>
            <a:t>Where the non-verbal (e.g. facial expressions) assume importance (e.g. Thailand) </a:t>
          </a:r>
          <a:endParaRPr lang="en-US" sz="2500" kern="1200"/>
        </a:p>
        <a:p>
          <a:pPr marL="228600" lvl="1" indent="-228600" algn="l" defTabSz="1111250">
            <a:lnSpc>
              <a:spcPct val="90000"/>
            </a:lnSpc>
            <a:spcBef>
              <a:spcPct val="0"/>
            </a:spcBef>
            <a:spcAft>
              <a:spcPct val="15000"/>
            </a:spcAft>
            <a:buChar char="•"/>
          </a:pPr>
          <a:r>
            <a:rPr lang="en-GB" sz="2500" kern="1200"/>
            <a:t>Low context culture </a:t>
          </a:r>
          <a:endParaRPr lang="en-US" sz="2500" kern="1200"/>
        </a:p>
        <a:p>
          <a:pPr marL="457200" lvl="2" indent="-228600" algn="l" defTabSz="1111250">
            <a:lnSpc>
              <a:spcPct val="90000"/>
            </a:lnSpc>
            <a:spcBef>
              <a:spcPct val="0"/>
            </a:spcBef>
            <a:spcAft>
              <a:spcPct val="15000"/>
            </a:spcAft>
            <a:buChar char="•"/>
          </a:pPr>
          <a:r>
            <a:rPr lang="en-GB" sz="2500" kern="1200"/>
            <a:t>Where precise verbal communication is valued (e.g. Australia) </a:t>
          </a:r>
          <a:endParaRPr lang="en-US" sz="2500" kern="1200"/>
        </a:p>
      </dsp:txBody>
      <dsp:txXfrm>
        <a:off x="0" y="820089"/>
        <a:ext cx="5959790" cy="28136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8F075-4236-4F39-8184-E9770CCBC157}">
      <dsp:nvSpPr>
        <dsp:cNvPr id="0" name=""/>
        <dsp:cNvSpPr/>
      </dsp:nvSpPr>
      <dsp:spPr>
        <a:xfrm>
          <a:off x="0" y="157644"/>
          <a:ext cx="6309300" cy="104247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pt-BR" sz="2700" kern="1200"/>
            <a:t>Selection and recruitment – how is it done? Is there nepotism?</a:t>
          </a:r>
          <a:endParaRPr lang="en-US" sz="2700" kern="1200"/>
        </a:p>
      </dsp:txBody>
      <dsp:txXfrm>
        <a:off x="50889" y="208533"/>
        <a:ext cx="6207522" cy="940692"/>
      </dsp:txXfrm>
    </dsp:sp>
    <dsp:sp modelId="{1FB32F60-A009-4815-A92F-11B59E4ACC35}">
      <dsp:nvSpPr>
        <dsp:cNvPr id="0" name=""/>
        <dsp:cNvSpPr/>
      </dsp:nvSpPr>
      <dsp:spPr>
        <a:xfrm>
          <a:off x="0" y="1277874"/>
          <a:ext cx="6309300" cy="104247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pt-BR" sz="2700" kern="1200"/>
            <a:t>Training – formal or informal?</a:t>
          </a:r>
          <a:endParaRPr lang="en-US" sz="2700" kern="1200"/>
        </a:p>
      </dsp:txBody>
      <dsp:txXfrm>
        <a:off x="50889" y="1328763"/>
        <a:ext cx="6207522" cy="940692"/>
      </dsp:txXfrm>
    </dsp:sp>
    <dsp:sp modelId="{278CDECB-A020-4C12-86DF-2A530A9D14AE}">
      <dsp:nvSpPr>
        <dsp:cNvPr id="0" name=""/>
        <dsp:cNvSpPr/>
      </dsp:nvSpPr>
      <dsp:spPr>
        <a:xfrm>
          <a:off x="0" y="2398104"/>
          <a:ext cx="6309300" cy="104247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pt-BR" sz="2700" kern="1200"/>
            <a:t>Job expectations and motivation policies – extrinsic or intrinsic rewards?</a:t>
          </a:r>
          <a:endParaRPr lang="en-US" sz="2700" kern="1200"/>
        </a:p>
      </dsp:txBody>
      <dsp:txXfrm>
        <a:off x="50889" y="2448993"/>
        <a:ext cx="6207522" cy="940692"/>
      </dsp:txXfrm>
    </dsp:sp>
    <dsp:sp modelId="{310E1203-5BD5-40BC-AA15-79ACADFCDF09}">
      <dsp:nvSpPr>
        <dsp:cNvPr id="0" name=""/>
        <dsp:cNvSpPr/>
      </dsp:nvSpPr>
      <dsp:spPr>
        <a:xfrm>
          <a:off x="0" y="3518334"/>
          <a:ext cx="6309300" cy="104247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pt-BR" sz="2700" kern="1200"/>
            <a:t>Performance appraisal, reward,and promotion policies – what is the criteria?</a:t>
          </a:r>
          <a:endParaRPr lang="en-US" sz="2700" kern="1200"/>
        </a:p>
      </dsp:txBody>
      <dsp:txXfrm>
        <a:off x="50889" y="3569223"/>
        <a:ext cx="6207522" cy="9406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4D9DA-25A9-481D-BB4E-E36957C0FE2A}">
      <dsp:nvSpPr>
        <dsp:cNvPr id="0" name=""/>
        <dsp:cNvSpPr/>
      </dsp:nvSpPr>
      <dsp:spPr>
        <a:xfrm>
          <a:off x="0" y="667"/>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3FAAFF-4DDA-452F-8222-32B1DE821383}">
      <dsp:nvSpPr>
        <dsp:cNvPr id="0" name=""/>
        <dsp:cNvSpPr/>
      </dsp:nvSpPr>
      <dsp:spPr>
        <a:xfrm>
          <a:off x="0" y="667"/>
          <a:ext cx="6818427" cy="10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IHRM is intrinsically international and multi-cultural – making culture a frequent component of issues IHR managers deal with in their work.</a:t>
          </a:r>
          <a:endParaRPr lang="en-US" sz="2300" kern="1200"/>
        </a:p>
      </dsp:txBody>
      <dsp:txXfrm>
        <a:off x="0" y="667"/>
        <a:ext cx="6818427" cy="1093825"/>
      </dsp:txXfrm>
    </dsp:sp>
    <dsp:sp modelId="{CB8CEB38-A1E8-4E44-B841-8C17C92212CE}">
      <dsp:nvSpPr>
        <dsp:cNvPr id="0" name=""/>
        <dsp:cNvSpPr/>
      </dsp:nvSpPr>
      <dsp:spPr>
        <a:xfrm>
          <a:off x="0" y="1094493"/>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7A55A9-1AF7-4BA1-B61E-2353D126FFEE}">
      <dsp:nvSpPr>
        <dsp:cNvPr id="0" name=""/>
        <dsp:cNvSpPr/>
      </dsp:nvSpPr>
      <dsp:spPr>
        <a:xfrm>
          <a:off x="0" y="1094493"/>
          <a:ext cx="6818427" cy="10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Different views and models help us analyse and understand situations that are influenced by culture.</a:t>
          </a:r>
          <a:endParaRPr lang="en-US" sz="2300" kern="1200"/>
        </a:p>
      </dsp:txBody>
      <dsp:txXfrm>
        <a:off x="0" y="1094493"/>
        <a:ext cx="6818427" cy="1093825"/>
      </dsp:txXfrm>
    </dsp:sp>
    <dsp:sp modelId="{E4202B32-008E-490B-A18D-F234AF5B6669}">
      <dsp:nvSpPr>
        <dsp:cNvPr id="0" name=""/>
        <dsp:cNvSpPr/>
      </dsp:nvSpPr>
      <dsp:spPr>
        <a:xfrm>
          <a:off x="0" y="2188318"/>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FEF30A-FDE5-41EC-8516-CB554C49ED4E}">
      <dsp:nvSpPr>
        <dsp:cNvPr id="0" name=""/>
        <dsp:cNvSpPr/>
      </dsp:nvSpPr>
      <dsp:spPr>
        <a:xfrm>
          <a:off x="0" y="2188318"/>
          <a:ext cx="6818427" cy="10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positivist analysis is often used to help us understand external influences on what is happening.</a:t>
          </a:r>
          <a:endParaRPr lang="en-US" sz="2300" kern="1200"/>
        </a:p>
      </dsp:txBody>
      <dsp:txXfrm>
        <a:off x="0" y="2188318"/>
        <a:ext cx="6818427" cy="1093825"/>
      </dsp:txXfrm>
    </dsp:sp>
    <dsp:sp modelId="{CA44123B-59E6-4DA7-9F94-B73F87BEFBDF}">
      <dsp:nvSpPr>
        <dsp:cNvPr id="0" name=""/>
        <dsp:cNvSpPr/>
      </dsp:nvSpPr>
      <dsp:spPr>
        <a:xfrm>
          <a:off x="0" y="3282143"/>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122B9B-CC71-4AA2-9F28-050C20EC6345}">
      <dsp:nvSpPr>
        <dsp:cNvPr id="0" name=""/>
        <dsp:cNvSpPr/>
      </dsp:nvSpPr>
      <dsp:spPr>
        <a:xfrm>
          <a:off x="0" y="3282143"/>
          <a:ext cx="6818427" cy="10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interpretive view regards management as culture – culture is the way people make sense out of their situation.</a:t>
          </a:r>
          <a:endParaRPr lang="en-US" sz="2300" kern="1200"/>
        </a:p>
      </dsp:txBody>
      <dsp:txXfrm>
        <a:off x="0" y="3282143"/>
        <a:ext cx="6818427" cy="1093825"/>
      </dsp:txXfrm>
    </dsp:sp>
    <dsp:sp modelId="{E84A7E54-3F81-4EE0-AA6F-9087CB62F86C}">
      <dsp:nvSpPr>
        <dsp:cNvPr id="0" name=""/>
        <dsp:cNvSpPr/>
      </dsp:nvSpPr>
      <dsp:spPr>
        <a:xfrm>
          <a:off x="0" y="4375968"/>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FC6196-D4FC-4AA0-8366-818BBFCBDF74}">
      <dsp:nvSpPr>
        <dsp:cNvPr id="0" name=""/>
        <dsp:cNvSpPr/>
      </dsp:nvSpPr>
      <dsp:spPr>
        <a:xfrm>
          <a:off x="0" y="4375968"/>
          <a:ext cx="6818427" cy="10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critical view considers how culture can be used to serve the interests of parties involved in power struggles.</a:t>
          </a:r>
          <a:endParaRPr lang="en-US" sz="2300" kern="1200"/>
        </a:p>
      </dsp:txBody>
      <dsp:txXfrm>
        <a:off x="0" y="4375968"/>
        <a:ext cx="6818427" cy="10938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E6A68D-D05F-42B9-BE11-43A4F4AB77EB}"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685568-B5C9-44D8-92C7-BF898C082E33}" type="slidenum">
              <a:rPr lang="en-GB" smtClean="0"/>
              <a:t>‹#›</a:t>
            </a:fld>
            <a:endParaRPr lang="en-GB"/>
          </a:p>
        </p:txBody>
      </p:sp>
    </p:spTree>
    <p:extLst>
      <p:ext uri="{BB962C8B-B14F-4D97-AF65-F5344CB8AC3E}">
        <p14:creationId xmlns:p14="http://schemas.microsoft.com/office/powerpoint/2010/main" val="3095491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err="1"/>
              <a:t>Other</a:t>
            </a:r>
            <a:r>
              <a:rPr lang="pt-BR" dirty="0"/>
              <a:t> </a:t>
            </a:r>
            <a:r>
              <a:rPr lang="pt-BR" dirty="0" err="1"/>
              <a:t>criticisms</a:t>
            </a:r>
            <a:r>
              <a:rPr lang="pt-BR" dirty="0"/>
              <a:t>:</a:t>
            </a:r>
          </a:p>
          <a:p>
            <a:pPr marL="171450" indent="-171450">
              <a:buFont typeface="Arial" panose="020B0604020202020204" pitchFamily="34" charset="0"/>
              <a:buChar char="•"/>
            </a:pPr>
            <a:r>
              <a:rPr lang="en-US" sz="1200" dirty="0">
                <a:effectLst/>
              </a:rPr>
              <a:t>We cannot generalize the results that extracted from a survey on a company level to a nation or culture.</a:t>
            </a:r>
          </a:p>
          <a:p>
            <a:pPr marL="171450" indent="-171450">
              <a:buFont typeface="Arial" panose="020B0604020202020204" pitchFamily="34" charset="0"/>
              <a:buChar char="•"/>
            </a:pPr>
            <a:r>
              <a:rPr lang="en-US" sz="1200" dirty="0">
                <a:effectLst/>
              </a:rPr>
              <a:t>IBM Company as a micro-location is not typical of a nation.</a:t>
            </a:r>
          </a:p>
          <a:p>
            <a:pPr marL="171450" indent="-171450">
              <a:buFont typeface="Arial" panose="020B0604020202020204" pitchFamily="34" charset="0"/>
              <a:buChar char="•"/>
            </a:pPr>
            <a:r>
              <a:rPr lang="en-US" sz="1200" dirty="0">
                <a:effectLst/>
              </a:rPr>
              <a:t>Employees of a company are not representatives of a country</a:t>
            </a:r>
          </a:p>
          <a:p>
            <a:pPr marL="171450" indent="-171450">
              <a:buFont typeface="Arial" panose="020B0604020202020204" pitchFamily="34" charset="0"/>
              <a:buChar char="•"/>
            </a:pPr>
            <a:r>
              <a:rPr lang="en-US" sz="1200" dirty="0">
                <a:effectLst/>
              </a:rPr>
              <a:t>The main dimensions of culture cannot be identified by a questionnaire.</a:t>
            </a:r>
          </a:p>
          <a:p>
            <a:endParaRPr lang="pt-BR"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01F1FD-E4E3-E344-83FE-08ED3C57BBC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23162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Não muitas</a:t>
            </a:r>
            <a:r>
              <a:rPr lang="pt-BR" baseline="0" dirty="0"/>
              <a:t> vezes precede uma afirmação de desacordo...</a:t>
            </a:r>
          </a:p>
          <a:p>
            <a:endParaRPr lang="pt-BR" baseline="0" dirty="0"/>
          </a:p>
          <a:p>
            <a:r>
              <a:rPr lang="pt-BR" baseline="0" dirty="0"/>
              <a:t>Não </a:t>
            </a:r>
            <a:r>
              <a:rPr lang="pt-BR" baseline="0" dirty="0" err="1"/>
              <a:t>não</a:t>
            </a:r>
            <a:r>
              <a:rPr lang="pt-BR" baseline="0" dirty="0"/>
              <a:t> </a:t>
            </a:r>
            <a:r>
              <a:rPr lang="pt-BR" baseline="0" dirty="0" err="1"/>
              <a:t>não</a:t>
            </a:r>
            <a:r>
              <a:rPr lang="pt-BR" baseline="0" dirty="0"/>
              <a:t>, nos não concordamos...</a:t>
            </a:r>
            <a:endParaRPr lang="pt-BR" dirty="0"/>
          </a:p>
        </p:txBody>
      </p:sp>
      <p:sp>
        <p:nvSpPr>
          <p:cNvPr id="4" name="Espaço Reservado para Número de Slide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26E14D-74FB-4BA5-B0C0-9D5237B80B29}" type="slidenum">
              <a:rPr kumimoji="0" lang="pt-BR"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pt-BR"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0107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err="1"/>
              <a:t>Other</a:t>
            </a:r>
            <a:r>
              <a:rPr lang="pt-BR" dirty="0"/>
              <a:t> diferences, </a:t>
            </a:r>
            <a:r>
              <a:rPr lang="pt-BR" dirty="0" err="1"/>
              <a:t>level</a:t>
            </a:r>
            <a:r>
              <a:rPr lang="pt-BR" dirty="0"/>
              <a:t> </a:t>
            </a:r>
            <a:r>
              <a:rPr lang="pt-BR" dirty="0" err="1"/>
              <a:t>of</a:t>
            </a:r>
            <a:r>
              <a:rPr lang="pt-BR" dirty="0"/>
              <a:t> </a:t>
            </a:r>
            <a:r>
              <a:rPr lang="pt-BR" dirty="0" err="1"/>
              <a:t>interpersonal</a:t>
            </a:r>
            <a:r>
              <a:rPr lang="pt-BR" dirty="0"/>
              <a:t> </a:t>
            </a:r>
            <a:r>
              <a:rPr lang="pt-BR" dirty="0" err="1"/>
              <a:t>trust</a:t>
            </a:r>
            <a:r>
              <a:rPr lang="pt-BR" dirty="0"/>
              <a:t>?</a:t>
            </a:r>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01F1FD-E4E3-E344-83FE-08ED3C57BBC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18614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3.xml"/><Relationship Id="rId5" Type="http://schemas.openxmlformats.org/officeDocument/2006/relationships/image" Target="../media/image7.png"/><Relationship Id="rId4" Type="http://schemas.microsoft.com/office/2007/relationships/hdphoto" Target="../media/hdphoto1.wdp"/></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6/17/2026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6/17/2026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6/17/2026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6/17/2026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6/17/2026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6/17/2026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6/17/2026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6/17/2026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6/17/2026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Slide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B76F39A-A153-49CA-BE85-00E258996362}"/>
              </a:ext>
            </a:extLst>
          </p:cNvPr>
          <p:cNvSpPr>
            <a:spLocks noGrp="1"/>
          </p:cNvSpPr>
          <p:nvPr>
            <p:ph type="ctrTitle"/>
          </p:nvPr>
        </p:nvSpPr>
        <p:spPr>
          <a:xfrm>
            <a:off x="1524000" y="1122363"/>
            <a:ext cx="9144000" cy="2387600"/>
          </a:xfrm>
        </p:spPr>
        <p:txBody>
          <a:bodyPr anchor="b"/>
          <a:lstStyle>
            <a:lvl1pPr algn="ctr">
              <a:defRPr sz="6000"/>
            </a:lvl1pPr>
          </a:lstStyle>
          <a:p>
            <a:r>
              <a:rPr lang="pt-BR"/>
              <a:t>Clique para editar o título Mestre</a:t>
            </a:r>
            <a:endParaRPr lang="en-GB"/>
          </a:p>
        </p:txBody>
      </p:sp>
      <p:sp>
        <p:nvSpPr>
          <p:cNvPr id="3" name="Subtítulo 2">
            <a:extLst>
              <a:ext uri="{FF2B5EF4-FFF2-40B4-BE49-F238E27FC236}">
                <a16:creationId xmlns:a16="http://schemas.microsoft.com/office/drawing/2014/main" id="{90B079D9-E229-45CC-A14C-1A94D8D6EA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BR"/>
              <a:t>Clique para editar o estilo do subtítulo Mestre</a:t>
            </a:r>
            <a:endParaRPr lang="en-GB"/>
          </a:p>
        </p:txBody>
      </p:sp>
      <p:sp>
        <p:nvSpPr>
          <p:cNvPr id="4" name="Espaço Reservado para Data 3">
            <a:extLst>
              <a:ext uri="{FF2B5EF4-FFF2-40B4-BE49-F238E27FC236}">
                <a16:creationId xmlns:a16="http://schemas.microsoft.com/office/drawing/2014/main" id="{099B1412-04FD-4DA8-8351-94A87C61BBF2}"/>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5" name="Espaço Reservado para Rodapé 4">
            <a:extLst>
              <a:ext uri="{FF2B5EF4-FFF2-40B4-BE49-F238E27FC236}">
                <a16:creationId xmlns:a16="http://schemas.microsoft.com/office/drawing/2014/main" id="{05368E4A-E999-4601-8AC4-700E6872ABD0}"/>
              </a:ext>
            </a:extLst>
          </p:cNvPr>
          <p:cNvSpPr>
            <a:spLocks noGrp="1"/>
          </p:cNvSpPr>
          <p:nvPr>
            <p:ph type="ftr" sz="quarter" idx="11"/>
          </p:nvPr>
        </p:nvSpPr>
        <p:spPr/>
        <p:txBody>
          <a:bodyPr/>
          <a:lstStyle/>
          <a:p>
            <a:endParaRPr lang="en-GB"/>
          </a:p>
        </p:txBody>
      </p:sp>
      <p:sp>
        <p:nvSpPr>
          <p:cNvPr id="6" name="Espaço Reservado para Número de Slide 5">
            <a:extLst>
              <a:ext uri="{FF2B5EF4-FFF2-40B4-BE49-F238E27FC236}">
                <a16:creationId xmlns:a16="http://schemas.microsoft.com/office/drawing/2014/main" id="{BBB56E3D-A6A3-4AB6-B192-446AE4FE34E2}"/>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3800309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reserve="1">
  <p:cSld name="Título 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C7DEABC-6219-4EC6-AE9C-EEC05B830962}"/>
              </a:ext>
            </a:extLst>
          </p:cNvPr>
          <p:cNvSpPr>
            <a:spLocks noGrp="1"/>
          </p:cNvSpPr>
          <p:nvPr>
            <p:ph type="title"/>
          </p:nvPr>
        </p:nvSpPr>
        <p:spPr/>
        <p:txBody>
          <a:bodyPr/>
          <a:lstStyle/>
          <a:p>
            <a:r>
              <a:rPr lang="pt-BR"/>
              <a:t>Clique para editar o título Mestre</a:t>
            </a:r>
            <a:endParaRPr lang="en-GB"/>
          </a:p>
        </p:txBody>
      </p:sp>
      <p:sp>
        <p:nvSpPr>
          <p:cNvPr id="3" name="Espaço Reservado para Conteúdo 2">
            <a:extLst>
              <a:ext uri="{FF2B5EF4-FFF2-40B4-BE49-F238E27FC236}">
                <a16:creationId xmlns:a16="http://schemas.microsoft.com/office/drawing/2014/main" id="{4BB55CB2-516F-4654-A6E6-8A01C10326C4}"/>
              </a:ext>
            </a:extLst>
          </p:cNvPr>
          <p:cNvSpPr>
            <a:spLocks noGrp="1"/>
          </p:cNvSpPr>
          <p:nvPr>
            <p:ph idx="1"/>
          </p:nvPr>
        </p:nvSpPr>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4" name="Espaço Reservado para Data 3">
            <a:extLst>
              <a:ext uri="{FF2B5EF4-FFF2-40B4-BE49-F238E27FC236}">
                <a16:creationId xmlns:a16="http://schemas.microsoft.com/office/drawing/2014/main" id="{BD181983-AD50-4E5A-9999-329E6779F7EE}"/>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5" name="Espaço Reservado para Rodapé 4">
            <a:extLst>
              <a:ext uri="{FF2B5EF4-FFF2-40B4-BE49-F238E27FC236}">
                <a16:creationId xmlns:a16="http://schemas.microsoft.com/office/drawing/2014/main" id="{2545CFA4-D714-45E5-87F0-5F22402C701B}"/>
              </a:ext>
            </a:extLst>
          </p:cNvPr>
          <p:cNvSpPr>
            <a:spLocks noGrp="1"/>
          </p:cNvSpPr>
          <p:nvPr>
            <p:ph type="ftr" sz="quarter" idx="11"/>
          </p:nvPr>
        </p:nvSpPr>
        <p:spPr/>
        <p:txBody>
          <a:bodyPr/>
          <a:lstStyle/>
          <a:p>
            <a:endParaRPr lang="en-GB"/>
          </a:p>
        </p:txBody>
      </p:sp>
      <p:sp>
        <p:nvSpPr>
          <p:cNvPr id="6" name="Espaço Reservado para Número de Slide 5">
            <a:extLst>
              <a:ext uri="{FF2B5EF4-FFF2-40B4-BE49-F238E27FC236}">
                <a16:creationId xmlns:a16="http://schemas.microsoft.com/office/drawing/2014/main" id="{F326F847-3821-4A81-965E-90E20FD5F9ED}"/>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3037967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Cabeçalho da Se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8A068BF-4684-48C2-A0C2-A09B0FDD4E4D}"/>
              </a:ext>
            </a:extLst>
          </p:cNvPr>
          <p:cNvSpPr>
            <a:spLocks noGrp="1"/>
          </p:cNvSpPr>
          <p:nvPr>
            <p:ph type="title"/>
          </p:nvPr>
        </p:nvSpPr>
        <p:spPr>
          <a:xfrm>
            <a:off x="831850" y="1709738"/>
            <a:ext cx="10515600" cy="2852737"/>
          </a:xfrm>
        </p:spPr>
        <p:txBody>
          <a:bodyPr anchor="b"/>
          <a:lstStyle>
            <a:lvl1pPr>
              <a:defRPr sz="6000"/>
            </a:lvl1pPr>
          </a:lstStyle>
          <a:p>
            <a:r>
              <a:rPr lang="pt-BR"/>
              <a:t>Clique para editar o título Mestre</a:t>
            </a:r>
            <a:endParaRPr lang="en-GB"/>
          </a:p>
        </p:txBody>
      </p:sp>
      <p:sp>
        <p:nvSpPr>
          <p:cNvPr id="3" name="Espaço Reservado para Texto 2">
            <a:extLst>
              <a:ext uri="{FF2B5EF4-FFF2-40B4-BE49-F238E27FC236}">
                <a16:creationId xmlns:a16="http://schemas.microsoft.com/office/drawing/2014/main" id="{809658A8-C16C-453F-9389-AC6F0BA67B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BR"/>
              <a:t>Clique para editar os estilos de texto Mestres</a:t>
            </a:r>
          </a:p>
        </p:txBody>
      </p:sp>
      <p:sp>
        <p:nvSpPr>
          <p:cNvPr id="4" name="Espaço Reservado para Data 3">
            <a:extLst>
              <a:ext uri="{FF2B5EF4-FFF2-40B4-BE49-F238E27FC236}">
                <a16:creationId xmlns:a16="http://schemas.microsoft.com/office/drawing/2014/main" id="{52C9EAD7-7D75-4C23-A0D6-47E9D0AEDD24}"/>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5" name="Espaço Reservado para Rodapé 4">
            <a:extLst>
              <a:ext uri="{FF2B5EF4-FFF2-40B4-BE49-F238E27FC236}">
                <a16:creationId xmlns:a16="http://schemas.microsoft.com/office/drawing/2014/main" id="{BA37695F-D151-4BF2-A5B8-7F523D82CA3C}"/>
              </a:ext>
            </a:extLst>
          </p:cNvPr>
          <p:cNvSpPr>
            <a:spLocks noGrp="1"/>
          </p:cNvSpPr>
          <p:nvPr>
            <p:ph type="ftr" sz="quarter" idx="11"/>
          </p:nvPr>
        </p:nvSpPr>
        <p:spPr/>
        <p:txBody>
          <a:bodyPr/>
          <a:lstStyle/>
          <a:p>
            <a:endParaRPr lang="en-GB"/>
          </a:p>
        </p:txBody>
      </p:sp>
      <p:sp>
        <p:nvSpPr>
          <p:cNvPr id="6" name="Espaço Reservado para Número de Slide 5">
            <a:extLst>
              <a:ext uri="{FF2B5EF4-FFF2-40B4-BE49-F238E27FC236}">
                <a16:creationId xmlns:a16="http://schemas.microsoft.com/office/drawing/2014/main" id="{A1E6E6D8-E6C0-4C20-ACD1-6A3247701D20}"/>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668526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woObj" preserve="1">
  <p:cSld name="Duas Partes de Conteúd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A86C795-8A3C-4AB9-95D7-B176BCBC2815}"/>
              </a:ext>
            </a:extLst>
          </p:cNvPr>
          <p:cNvSpPr>
            <a:spLocks noGrp="1"/>
          </p:cNvSpPr>
          <p:nvPr>
            <p:ph type="title"/>
          </p:nvPr>
        </p:nvSpPr>
        <p:spPr/>
        <p:txBody>
          <a:bodyPr/>
          <a:lstStyle/>
          <a:p>
            <a:r>
              <a:rPr lang="pt-BR"/>
              <a:t>Clique para editar o título Mestre</a:t>
            </a:r>
            <a:endParaRPr lang="en-GB"/>
          </a:p>
        </p:txBody>
      </p:sp>
      <p:sp>
        <p:nvSpPr>
          <p:cNvPr id="3" name="Espaço Reservado para Conteúdo 2">
            <a:extLst>
              <a:ext uri="{FF2B5EF4-FFF2-40B4-BE49-F238E27FC236}">
                <a16:creationId xmlns:a16="http://schemas.microsoft.com/office/drawing/2014/main" id="{1669887F-FF6B-4F43-82BA-ACB81EEAFE60}"/>
              </a:ext>
            </a:extLst>
          </p:cNvPr>
          <p:cNvSpPr>
            <a:spLocks noGrp="1"/>
          </p:cNvSpPr>
          <p:nvPr>
            <p:ph sz="half" idx="1"/>
          </p:nvPr>
        </p:nvSpPr>
        <p:spPr>
          <a:xfrm>
            <a:off x="838200" y="1825625"/>
            <a:ext cx="51816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4" name="Espaço Reservado para Conteúdo 3">
            <a:extLst>
              <a:ext uri="{FF2B5EF4-FFF2-40B4-BE49-F238E27FC236}">
                <a16:creationId xmlns:a16="http://schemas.microsoft.com/office/drawing/2014/main" id="{44536995-7CC8-4A79-891E-A472881DF198}"/>
              </a:ext>
            </a:extLst>
          </p:cNvPr>
          <p:cNvSpPr>
            <a:spLocks noGrp="1"/>
          </p:cNvSpPr>
          <p:nvPr>
            <p:ph sz="half" idx="2"/>
          </p:nvPr>
        </p:nvSpPr>
        <p:spPr>
          <a:xfrm>
            <a:off x="6172200" y="1825625"/>
            <a:ext cx="5181600" cy="435133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5" name="Espaço Reservado para Data 4">
            <a:extLst>
              <a:ext uri="{FF2B5EF4-FFF2-40B4-BE49-F238E27FC236}">
                <a16:creationId xmlns:a16="http://schemas.microsoft.com/office/drawing/2014/main" id="{7AD8CD1B-596B-46E4-93EA-4B3C4C4FADCD}"/>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6" name="Espaço Reservado para Rodapé 5">
            <a:extLst>
              <a:ext uri="{FF2B5EF4-FFF2-40B4-BE49-F238E27FC236}">
                <a16:creationId xmlns:a16="http://schemas.microsoft.com/office/drawing/2014/main" id="{02C403EA-8E2C-4FA6-8D48-717A76B9F3F2}"/>
              </a:ext>
            </a:extLst>
          </p:cNvPr>
          <p:cNvSpPr>
            <a:spLocks noGrp="1"/>
          </p:cNvSpPr>
          <p:nvPr>
            <p:ph type="ftr" sz="quarter" idx="11"/>
          </p:nvPr>
        </p:nvSpPr>
        <p:spPr/>
        <p:txBody>
          <a:bodyPr/>
          <a:lstStyle/>
          <a:p>
            <a:endParaRPr lang="en-GB"/>
          </a:p>
        </p:txBody>
      </p:sp>
      <p:sp>
        <p:nvSpPr>
          <p:cNvPr id="7" name="Espaço Reservado para Número de Slide 6">
            <a:extLst>
              <a:ext uri="{FF2B5EF4-FFF2-40B4-BE49-F238E27FC236}">
                <a16:creationId xmlns:a16="http://schemas.microsoft.com/office/drawing/2014/main" id="{CE51791B-5708-4DAF-9794-F19407F6AF8E}"/>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703802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38CC8D4-B757-4A6C-84A5-7505BE5E67F6}"/>
              </a:ext>
            </a:extLst>
          </p:cNvPr>
          <p:cNvSpPr>
            <a:spLocks noGrp="1"/>
          </p:cNvSpPr>
          <p:nvPr>
            <p:ph type="title"/>
          </p:nvPr>
        </p:nvSpPr>
        <p:spPr>
          <a:xfrm>
            <a:off x="839788" y="365125"/>
            <a:ext cx="10515600" cy="1325563"/>
          </a:xfrm>
        </p:spPr>
        <p:txBody>
          <a:bodyPr/>
          <a:lstStyle/>
          <a:p>
            <a:r>
              <a:rPr lang="pt-BR"/>
              <a:t>Clique para editar o título Mestre</a:t>
            </a:r>
            <a:endParaRPr lang="en-GB"/>
          </a:p>
        </p:txBody>
      </p:sp>
      <p:sp>
        <p:nvSpPr>
          <p:cNvPr id="3" name="Espaço Reservado para Texto 2">
            <a:extLst>
              <a:ext uri="{FF2B5EF4-FFF2-40B4-BE49-F238E27FC236}">
                <a16:creationId xmlns:a16="http://schemas.microsoft.com/office/drawing/2014/main" id="{EB0DA38C-0F18-4632-9196-C403D3CBB1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4" name="Espaço Reservado para Conteúdo 3">
            <a:extLst>
              <a:ext uri="{FF2B5EF4-FFF2-40B4-BE49-F238E27FC236}">
                <a16:creationId xmlns:a16="http://schemas.microsoft.com/office/drawing/2014/main" id="{0D44050A-33B2-499F-B0FD-64F26F34B6F3}"/>
              </a:ext>
            </a:extLst>
          </p:cNvPr>
          <p:cNvSpPr>
            <a:spLocks noGrp="1"/>
          </p:cNvSpPr>
          <p:nvPr>
            <p:ph sz="half" idx="2"/>
          </p:nvPr>
        </p:nvSpPr>
        <p:spPr>
          <a:xfrm>
            <a:off x="839788" y="2505075"/>
            <a:ext cx="5157787" cy="368458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5" name="Espaço Reservado para Texto 4">
            <a:extLst>
              <a:ext uri="{FF2B5EF4-FFF2-40B4-BE49-F238E27FC236}">
                <a16:creationId xmlns:a16="http://schemas.microsoft.com/office/drawing/2014/main" id="{4B4E6E8B-BDBC-4734-B0CA-DD523C76AC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6" name="Espaço Reservado para Conteúdo 5">
            <a:extLst>
              <a:ext uri="{FF2B5EF4-FFF2-40B4-BE49-F238E27FC236}">
                <a16:creationId xmlns:a16="http://schemas.microsoft.com/office/drawing/2014/main" id="{98470EC3-AA24-4DC7-B914-D37EDBE7A266}"/>
              </a:ext>
            </a:extLst>
          </p:cNvPr>
          <p:cNvSpPr>
            <a:spLocks noGrp="1"/>
          </p:cNvSpPr>
          <p:nvPr>
            <p:ph sz="quarter" idx="4"/>
          </p:nvPr>
        </p:nvSpPr>
        <p:spPr>
          <a:xfrm>
            <a:off x="6172200" y="2505075"/>
            <a:ext cx="5183188" cy="3684588"/>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7" name="Espaço Reservado para Data 6">
            <a:extLst>
              <a:ext uri="{FF2B5EF4-FFF2-40B4-BE49-F238E27FC236}">
                <a16:creationId xmlns:a16="http://schemas.microsoft.com/office/drawing/2014/main" id="{227D861B-CED6-4110-A283-46D30C9DBDFA}"/>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8" name="Espaço Reservado para Rodapé 7">
            <a:extLst>
              <a:ext uri="{FF2B5EF4-FFF2-40B4-BE49-F238E27FC236}">
                <a16:creationId xmlns:a16="http://schemas.microsoft.com/office/drawing/2014/main" id="{52451112-6E0E-4538-BFEF-15CC0B4663CB}"/>
              </a:ext>
            </a:extLst>
          </p:cNvPr>
          <p:cNvSpPr>
            <a:spLocks noGrp="1"/>
          </p:cNvSpPr>
          <p:nvPr>
            <p:ph type="ftr" sz="quarter" idx="11"/>
          </p:nvPr>
        </p:nvSpPr>
        <p:spPr/>
        <p:txBody>
          <a:bodyPr/>
          <a:lstStyle/>
          <a:p>
            <a:endParaRPr lang="en-GB"/>
          </a:p>
        </p:txBody>
      </p:sp>
      <p:sp>
        <p:nvSpPr>
          <p:cNvPr id="9" name="Espaço Reservado para Número de Slide 8">
            <a:extLst>
              <a:ext uri="{FF2B5EF4-FFF2-40B4-BE49-F238E27FC236}">
                <a16:creationId xmlns:a16="http://schemas.microsoft.com/office/drawing/2014/main" id="{B0B36DCE-FEC2-406E-9580-AC97CA7E8F84}"/>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24369605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Only" preserve="1">
  <p:cSld name="Soment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DBC281D-0251-4125-BA69-8CCC872469A6}"/>
              </a:ext>
            </a:extLst>
          </p:cNvPr>
          <p:cNvSpPr>
            <a:spLocks noGrp="1"/>
          </p:cNvSpPr>
          <p:nvPr>
            <p:ph type="title"/>
          </p:nvPr>
        </p:nvSpPr>
        <p:spPr/>
        <p:txBody>
          <a:bodyPr/>
          <a:lstStyle/>
          <a:p>
            <a:r>
              <a:rPr lang="pt-BR"/>
              <a:t>Clique para editar o título Mestre</a:t>
            </a:r>
            <a:endParaRPr lang="en-GB"/>
          </a:p>
        </p:txBody>
      </p:sp>
      <p:sp>
        <p:nvSpPr>
          <p:cNvPr id="3" name="Espaço Reservado para Data 2">
            <a:extLst>
              <a:ext uri="{FF2B5EF4-FFF2-40B4-BE49-F238E27FC236}">
                <a16:creationId xmlns:a16="http://schemas.microsoft.com/office/drawing/2014/main" id="{61AB9D48-0514-42B5-B870-F143201EB05F}"/>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4" name="Espaço Reservado para Rodapé 3">
            <a:extLst>
              <a:ext uri="{FF2B5EF4-FFF2-40B4-BE49-F238E27FC236}">
                <a16:creationId xmlns:a16="http://schemas.microsoft.com/office/drawing/2014/main" id="{3A140C75-0621-4AB4-8A70-05F8060F8D6B}"/>
              </a:ext>
            </a:extLst>
          </p:cNvPr>
          <p:cNvSpPr>
            <a:spLocks noGrp="1"/>
          </p:cNvSpPr>
          <p:nvPr>
            <p:ph type="ftr" sz="quarter" idx="11"/>
          </p:nvPr>
        </p:nvSpPr>
        <p:spPr/>
        <p:txBody>
          <a:bodyPr/>
          <a:lstStyle/>
          <a:p>
            <a:endParaRPr lang="en-GB"/>
          </a:p>
        </p:txBody>
      </p:sp>
      <p:sp>
        <p:nvSpPr>
          <p:cNvPr id="5" name="Espaço Reservado para Número de Slide 4">
            <a:extLst>
              <a:ext uri="{FF2B5EF4-FFF2-40B4-BE49-F238E27FC236}">
                <a16:creationId xmlns:a16="http://schemas.microsoft.com/office/drawing/2014/main" id="{91C70F3D-B997-4A31-ABC5-763B559F406A}"/>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31961522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reserve="1">
  <p:cSld name="Em Branco">
    <p:spTree>
      <p:nvGrpSpPr>
        <p:cNvPr id="1" name=""/>
        <p:cNvGrpSpPr/>
        <p:nvPr/>
      </p:nvGrpSpPr>
      <p:grpSpPr>
        <a:xfrm>
          <a:off x="0" y="0"/>
          <a:ext cx="0" cy="0"/>
          <a:chOff x="0" y="0"/>
          <a:chExt cx="0" cy="0"/>
        </a:xfrm>
      </p:grpSpPr>
      <p:sp>
        <p:nvSpPr>
          <p:cNvPr id="2" name="Espaço Reservado para Data 1">
            <a:extLst>
              <a:ext uri="{FF2B5EF4-FFF2-40B4-BE49-F238E27FC236}">
                <a16:creationId xmlns:a16="http://schemas.microsoft.com/office/drawing/2014/main" id="{6D69E87E-1D23-417B-A8BB-8C2169C19034}"/>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3" name="Espaço Reservado para Rodapé 2">
            <a:extLst>
              <a:ext uri="{FF2B5EF4-FFF2-40B4-BE49-F238E27FC236}">
                <a16:creationId xmlns:a16="http://schemas.microsoft.com/office/drawing/2014/main" id="{F57ECCC7-8B76-4B10-88CE-A8123B7A18F7}"/>
              </a:ext>
            </a:extLst>
          </p:cNvPr>
          <p:cNvSpPr>
            <a:spLocks noGrp="1"/>
          </p:cNvSpPr>
          <p:nvPr>
            <p:ph type="ftr" sz="quarter" idx="11"/>
          </p:nvPr>
        </p:nvSpPr>
        <p:spPr/>
        <p:txBody>
          <a:bodyPr/>
          <a:lstStyle/>
          <a:p>
            <a:endParaRPr lang="en-GB"/>
          </a:p>
        </p:txBody>
      </p:sp>
      <p:sp>
        <p:nvSpPr>
          <p:cNvPr id="4" name="Espaço Reservado para Número de Slide 3">
            <a:extLst>
              <a:ext uri="{FF2B5EF4-FFF2-40B4-BE49-F238E27FC236}">
                <a16:creationId xmlns:a16="http://schemas.microsoft.com/office/drawing/2014/main" id="{94B6E480-0631-4F77-9B64-C21579E18A0C}"/>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3657882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4089FAF-E12F-45CE-9B57-D754281242A1}"/>
              </a:ext>
            </a:extLst>
          </p:cNvPr>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endParaRPr lang="en-GB"/>
          </a:p>
        </p:txBody>
      </p:sp>
      <p:sp>
        <p:nvSpPr>
          <p:cNvPr id="3" name="Espaço Reservado para Conteúdo 2">
            <a:extLst>
              <a:ext uri="{FF2B5EF4-FFF2-40B4-BE49-F238E27FC236}">
                <a16:creationId xmlns:a16="http://schemas.microsoft.com/office/drawing/2014/main" id="{497AD03E-AC1C-4454-A75E-1989EFCEFE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4" name="Espaço Reservado para Texto 3">
            <a:extLst>
              <a:ext uri="{FF2B5EF4-FFF2-40B4-BE49-F238E27FC236}">
                <a16:creationId xmlns:a16="http://schemas.microsoft.com/office/drawing/2014/main" id="{7A753A4A-E339-4DD4-95B3-40B5EB184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sp>
        <p:nvSpPr>
          <p:cNvPr id="5" name="Espaço Reservado para Data 4">
            <a:extLst>
              <a:ext uri="{FF2B5EF4-FFF2-40B4-BE49-F238E27FC236}">
                <a16:creationId xmlns:a16="http://schemas.microsoft.com/office/drawing/2014/main" id="{00FFFE4B-6337-4D00-A1E6-7A502DA09030}"/>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6" name="Espaço Reservado para Rodapé 5">
            <a:extLst>
              <a:ext uri="{FF2B5EF4-FFF2-40B4-BE49-F238E27FC236}">
                <a16:creationId xmlns:a16="http://schemas.microsoft.com/office/drawing/2014/main" id="{85558B66-FFFB-44C6-8933-48476C0D78ED}"/>
              </a:ext>
            </a:extLst>
          </p:cNvPr>
          <p:cNvSpPr>
            <a:spLocks noGrp="1"/>
          </p:cNvSpPr>
          <p:nvPr>
            <p:ph type="ftr" sz="quarter" idx="11"/>
          </p:nvPr>
        </p:nvSpPr>
        <p:spPr/>
        <p:txBody>
          <a:bodyPr/>
          <a:lstStyle/>
          <a:p>
            <a:endParaRPr lang="en-GB"/>
          </a:p>
        </p:txBody>
      </p:sp>
      <p:sp>
        <p:nvSpPr>
          <p:cNvPr id="7" name="Espaço Reservado para Número de Slide 6">
            <a:extLst>
              <a:ext uri="{FF2B5EF4-FFF2-40B4-BE49-F238E27FC236}">
                <a16:creationId xmlns:a16="http://schemas.microsoft.com/office/drawing/2014/main" id="{AFB247BA-150F-4723-B84E-EC4C9D75D68E}"/>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34581835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B76ECD2-51C4-445E-A9B9-D5DF7012B6E0}"/>
              </a:ext>
            </a:extLst>
          </p:cNvPr>
          <p:cNvSpPr>
            <a:spLocks noGrp="1"/>
          </p:cNvSpPr>
          <p:nvPr>
            <p:ph type="title"/>
          </p:nvPr>
        </p:nvSpPr>
        <p:spPr>
          <a:xfrm>
            <a:off x="839788" y="457200"/>
            <a:ext cx="3932237" cy="1600200"/>
          </a:xfrm>
        </p:spPr>
        <p:txBody>
          <a:bodyPr anchor="b"/>
          <a:lstStyle>
            <a:lvl1pPr>
              <a:defRPr sz="3200"/>
            </a:lvl1pPr>
          </a:lstStyle>
          <a:p>
            <a:r>
              <a:rPr lang="pt-BR"/>
              <a:t>Clique para editar o título Mestre</a:t>
            </a:r>
            <a:endParaRPr lang="en-GB"/>
          </a:p>
        </p:txBody>
      </p:sp>
      <p:sp>
        <p:nvSpPr>
          <p:cNvPr id="3" name="Espaço Reservado para Imagem 2">
            <a:extLst>
              <a:ext uri="{FF2B5EF4-FFF2-40B4-BE49-F238E27FC236}">
                <a16:creationId xmlns:a16="http://schemas.microsoft.com/office/drawing/2014/main" id="{753D313E-3F76-4FD1-9203-B8573E1F56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Espaço Reservado para Texto 3">
            <a:extLst>
              <a:ext uri="{FF2B5EF4-FFF2-40B4-BE49-F238E27FC236}">
                <a16:creationId xmlns:a16="http://schemas.microsoft.com/office/drawing/2014/main" id="{6716F11B-240F-493A-BBD1-3B61FEE22F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BR"/>
              <a:t>Clique para editar os estilos de texto Mestres</a:t>
            </a:r>
          </a:p>
        </p:txBody>
      </p:sp>
      <p:sp>
        <p:nvSpPr>
          <p:cNvPr id="5" name="Espaço Reservado para Data 4">
            <a:extLst>
              <a:ext uri="{FF2B5EF4-FFF2-40B4-BE49-F238E27FC236}">
                <a16:creationId xmlns:a16="http://schemas.microsoft.com/office/drawing/2014/main" id="{816BE737-0E36-4F39-BB7F-FB934CF0924A}"/>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6" name="Espaço Reservado para Rodapé 5">
            <a:extLst>
              <a:ext uri="{FF2B5EF4-FFF2-40B4-BE49-F238E27FC236}">
                <a16:creationId xmlns:a16="http://schemas.microsoft.com/office/drawing/2014/main" id="{B9836101-050D-4A5A-A5EA-E07971FC817B}"/>
              </a:ext>
            </a:extLst>
          </p:cNvPr>
          <p:cNvSpPr>
            <a:spLocks noGrp="1"/>
          </p:cNvSpPr>
          <p:nvPr>
            <p:ph type="ftr" sz="quarter" idx="11"/>
          </p:nvPr>
        </p:nvSpPr>
        <p:spPr/>
        <p:txBody>
          <a:bodyPr/>
          <a:lstStyle/>
          <a:p>
            <a:endParaRPr lang="en-GB"/>
          </a:p>
        </p:txBody>
      </p:sp>
      <p:sp>
        <p:nvSpPr>
          <p:cNvPr id="7" name="Espaço Reservado para Número de Slide 6">
            <a:extLst>
              <a:ext uri="{FF2B5EF4-FFF2-40B4-BE49-F238E27FC236}">
                <a16:creationId xmlns:a16="http://schemas.microsoft.com/office/drawing/2014/main" id="{6E437D07-C5A3-4E55-A1C8-B2516EF929D2}"/>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26857780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6A4E168-9F69-473D-BD1D-DE62DE440743}"/>
              </a:ext>
            </a:extLst>
          </p:cNvPr>
          <p:cNvSpPr>
            <a:spLocks noGrp="1"/>
          </p:cNvSpPr>
          <p:nvPr>
            <p:ph type="title"/>
          </p:nvPr>
        </p:nvSpPr>
        <p:spPr/>
        <p:txBody>
          <a:bodyPr/>
          <a:lstStyle/>
          <a:p>
            <a:r>
              <a:rPr lang="pt-BR"/>
              <a:t>Clique para editar o título Mestre</a:t>
            </a:r>
            <a:endParaRPr lang="en-GB"/>
          </a:p>
        </p:txBody>
      </p:sp>
      <p:sp>
        <p:nvSpPr>
          <p:cNvPr id="3" name="Espaço Reservado para Texto Vertical 2">
            <a:extLst>
              <a:ext uri="{FF2B5EF4-FFF2-40B4-BE49-F238E27FC236}">
                <a16:creationId xmlns:a16="http://schemas.microsoft.com/office/drawing/2014/main" id="{71759E92-2AD5-42E2-AF6E-E5A3273E037B}"/>
              </a:ext>
            </a:extLst>
          </p:cNvPr>
          <p:cNvSpPr>
            <a:spLocks noGrp="1"/>
          </p:cNvSpPr>
          <p:nvPr>
            <p:ph type="body" orient="vert" idx="1"/>
          </p:nvPr>
        </p:nvSpPr>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4" name="Espaço Reservado para Data 3">
            <a:extLst>
              <a:ext uri="{FF2B5EF4-FFF2-40B4-BE49-F238E27FC236}">
                <a16:creationId xmlns:a16="http://schemas.microsoft.com/office/drawing/2014/main" id="{9C3A6251-82C9-424A-8E81-7B94FDD8B874}"/>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5" name="Espaço Reservado para Rodapé 4">
            <a:extLst>
              <a:ext uri="{FF2B5EF4-FFF2-40B4-BE49-F238E27FC236}">
                <a16:creationId xmlns:a16="http://schemas.microsoft.com/office/drawing/2014/main" id="{C2EE7C6E-8CFD-4312-B98F-DE0B0B5EDE76}"/>
              </a:ext>
            </a:extLst>
          </p:cNvPr>
          <p:cNvSpPr>
            <a:spLocks noGrp="1"/>
          </p:cNvSpPr>
          <p:nvPr>
            <p:ph type="ftr" sz="quarter" idx="11"/>
          </p:nvPr>
        </p:nvSpPr>
        <p:spPr/>
        <p:txBody>
          <a:bodyPr/>
          <a:lstStyle/>
          <a:p>
            <a:endParaRPr lang="en-GB"/>
          </a:p>
        </p:txBody>
      </p:sp>
      <p:sp>
        <p:nvSpPr>
          <p:cNvPr id="6" name="Espaço Reservado para Número de Slide 5">
            <a:extLst>
              <a:ext uri="{FF2B5EF4-FFF2-40B4-BE49-F238E27FC236}">
                <a16:creationId xmlns:a16="http://schemas.microsoft.com/office/drawing/2014/main" id="{52B0D08F-EA90-406D-A457-03ECE16466ED}"/>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7810738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Texto e Título Vertical">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46C80C48-EA6B-4E58-837C-219901569877}"/>
              </a:ext>
            </a:extLst>
          </p:cNvPr>
          <p:cNvSpPr>
            <a:spLocks noGrp="1"/>
          </p:cNvSpPr>
          <p:nvPr>
            <p:ph type="title" orient="vert"/>
          </p:nvPr>
        </p:nvSpPr>
        <p:spPr>
          <a:xfrm>
            <a:off x="8724900" y="365125"/>
            <a:ext cx="2628900" cy="5811838"/>
          </a:xfrm>
        </p:spPr>
        <p:txBody>
          <a:bodyPr vert="eaVert"/>
          <a:lstStyle/>
          <a:p>
            <a:r>
              <a:rPr lang="pt-BR"/>
              <a:t>Clique para editar o título Mestre</a:t>
            </a:r>
            <a:endParaRPr lang="en-GB"/>
          </a:p>
        </p:txBody>
      </p:sp>
      <p:sp>
        <p:nvSpPr>
          <p:cNvPr id="3" name="Espaço Reservado para Texto Vertical 2">
            <a:extLst>
              <a:ext uri="{FF2B5EF4-FFF2-40B4-BE49-F238E27FC236}">
                <a16:creationId xmlns:a16="http://schemas.microsoft.com/office/drawing/2014/main" id="{9DC9093D-BE49-42D1-AEFD-A94EFF1F9682}"/>
              </a:ext>
            </a:extLst>
          </p:cNvPr>
          <p:cNvSpPr>
            <a:spLocks noGrp="1"/>
          </p:cNvSpPr>
          <p:nvPr>
            <p:ph type="body" orient="vert" idx="1"/>
          </p:nvPr>
        </p:nvSpPr>
        <p:spPr>
          <a:xfrm>
            <a:off x="838200" y="365125"/>
            <a:ext cx="7734300" cy="5811838"/>
          </a:xfrm>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4" name="Espaço Reservado para Data 3">
            <a:extLst>
              <a:ext uri="{FF2B5EF4-FFF2-40B4-BE49-F238E27FC236}">
                <a16:creationId xmlns:a16="http://schemas.microsoft.com/office/drawing/2014/main" id="{02B4987A-B92F-4C6E-909B-73E95913FD39}"/>
              </a:ext>
            </a:extLst>
          </p:cNvPr>
          <p:cNvSpPr>
            <a:spLocks noGrp="1"/>
          </p:cNvSpPr>
          <p:nvPr>
            <p:ph type="dt" sz="half" idx="10"/>
          </p:nvPr>
        </p:nvSpPr>
        <p:spPr/>
        <p:txBody>
          <a:bodyPr/>
          <a:lstStyle/>
          <a:p>
            <a:fld id="{38DDC1C0-2947-4A64-9F99-51957D1BF188}" type="datetimeFigureOut">
              <a:rPr lang="en-GB" smtClean="0"/>
              <a:t>17/06/2026</a:t>
            </a:fld>
            <a:endParaRPr lang="en-GB"/>
          </a:p>
        </p:txBody>
      </p:sp>
      <p:sp>
        <p:nvSpPr>
          <p:cNvPr id="5" name="Espaço Reservado para Rodapé 4">
            <a:extLst>
              <a:ext uri="{FF2B5EF4-FFF2-40B4-BE49-F238E27FC236}">
                <a16:creationId xmlns:a16="http://schemas.microsoft.com/office/drawing/2014/main" id="{1498BB3E-718F-4622-932B-479BBFC53679}"/>
              </a:ext>
            </a:extLst>
          </p:cNvPr>
          <p:cNvSpPr>
            <a:spLocks noGrp="1"/>
          </p:cNvSpPr>
          <p:nvPr>
            <p:ph type="ftr" sz="quarter" idx="11"/>
          </p:nvPr>
        </p:nvSpPr>
        <p:spPr/>
        <p:txBody>
          <a:bodyPr/>
          <a:lstStyle/>
          <a:p>
            <a:endParaRPr lang="en-GB"/>
          </a:p>
        </p:txBody>
      </p:sp>
      <p:sp>
        <p:nvSpPr>
          <p:cNvPr id="6" name="Espaço Reservado para Número de Slide 5">
            <a:extLst>
              <a:ext uri="{FF2B5EF4-FFF2-40B4-BE49-F238E27FC236}">
                <a16:creationId xmlns:a16="http://schemas.microsoft.com/office/drawing/2014/main" id="{9E26FC55-1137-47AB-BDB8-1063058B565E}"/>
              </a:ext>
            </a:extLst>
          </p:cNvPr>
          <p:cNvSpPr>
            <a:spLocks noGrp="1"/>
          </p:cNvSpPr>
          <p:nvPr>
            <p:ph type="sldNum" sz="quarter" idx="12"/>
          </p:nvPr>
        </p:nvSpPr>
        <p:spPr/>
        <p:txBody>
          <a:bodyPr/>
          <a:lstStyle/>
          <a:p>
            <a:fld id="{83881F17-C197-4689-BAF3-FEFE3E0D8CFD}" type="slidenum">
              <a:rPr lang="en-GB" smtClean="0"/>
              <a:t>‹#›</a:t>
            </a:fld>
            <a:endParaRPr lang="en-GB"/>
          </a:p>
        </p:txBody>
      </p:sp>
    </p:spTree>
    <p:extLst>
      <p:ext uri="{BB962C8B-B14F-4D97-AF65-F5344CB8AC3E}">
        <p14:creationId xmlns:p14="http://schemas.microsoft.com/office/powerpoint/2010/main" val="18862097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Quote Slid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41683" y="2633764"/>
            <a:ext cx="10871269" cy="849755"/>
          </a:xfrm>
          <a:prstGeom prst="rect">
            <a:avLst/>
          </a:prstGeom>
        </p:spPr>
        <p:txBody>
          <a:bodyPr>
            <a:noAutofit/>
          </a:bodyPr>
          <a:lstStyle>
            <a:lvl1pPr algn="ctr">
              <a:defRPr sz="4000" i="1">
                <a:solidFill>
                  <a:srgbClr val="002E5F"/>
                </a:solidFill>
                <a:latin typeface="Georgia" panose="02040502050405020303" pitchFamily="18" charset="0"/>
                <a:cs typeface="Georgia" panose="02040502050405020303" pitchFamily="18" charset="0"/>
              </a:defRPr>
            </a:lvl1pPr>
          </a:lstStyle>
          <a:p>
            <a:r>
              <a:rPr lang="en-US" dirty="0"/>
              <a:t>‘Large quote space lorem ipsum’</a:t>
            </a:r>
          </a:p>
        </p:txBody>
      </p:sp>
      <p:sp>
        <p:nvSpPr>
          <p:cNvPr id="8" name="Text Placeholder 7"/>
          <p:cNvSpPr>
            <a:spLocks noGrp="1"/>
          </p:cNvSpPr>
          <p:nvPr>
            <p:ph type="body" sz="quarter" idx="10" hasCustomPrompt="1"/>
          </p:nvPr>
        </p:nvSpPr>
        <p:spPr>
          <a:xfrm>
            <a:off x="641683" y="3483519"/>
            <a:ext cx="10871269" cy="509587"/>
          </a:xfrm>
          <a:prstGeom prst="rect">
            <a:avLst/>
          </a:prstGeom>
        </p:spPr>
        <p:txBody>
          <a:bodyPr>
            <a:noAutofit/>
          </a:bodyPr>
          <a:lstStyle>
            <a:lvl1pPr marL="0" indent="0" algn="ctr">
              <a:buNone/>
              <a:defRPr sz="2933" i="0">
                <a:solidFill>
                  <a:srgbClr val="696A6F"/>
                </a:solidFill>
                <a:latin typeface="Georgia" panose="02040502050405020303" pitchFamily="18" charset="0"/>
                <a:cs typeface="Georgia" panose="02040502050405020303" pitchFamily="18" charset="0"/>
              </a:defRPr>
            </a:lvl1pPr>
          </a:lstStyle>
          <a:p>
            <a:pPr lvl="0"/>
            <a:r>
              <a:rPr lang="en-US" dirty="0"/>
              <a:t>Attribute quote here</a:t>
            </a:r>
          </a:p>
        </p:txBody>
      </p:sp>
    </p:spTree>
    <p:extLst>
      <p:ext uri="{BB962C8B-B14F-4D97-AF65-F5344CB8AC3E}">
        <p14:creationId xmlns:p14="http://schemas.microsoft.com/office/powerpoint/2010/main" val="12411441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Slide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1"/>
            <a:ext cx="9440035" cy="1828801"/>
          </a:xfrm>
        </p:spPr>
        <p:txBody>
          <a:bodyPr anchor="b">
            <a:normAutofit/>
          </a:bodyPr>
          <a:lstStyle>
            <a:lvl1pPr algn="ctr">
              <a:defRPr sz="5400"/>
            </a:lvl1pPr>
          </a:lstStyle>
          <a:p>
            <a:r>
              <a:rPr lang="pt-BR"/>
              <a:t>Clique para editar o título Mestre</a:t>
            </a:r>
            <a:endParaRPr lang="en-US" dirty="0"/>
          </a:p>
        </p:txBody>
      </p:sp>
      <p:sp>
        <p:nvSpPr>
          <p:cNvPr id="3" name="Subtitle 2"/>
          <p:cNvSpPr>
            <a:spLocks noGrp="1"/>
          </p:cNvSpPr>
          <p:nvPr>
            <p:ph type="subTitle" idx="1"/>
          </p:nvPr>
        </p:nvSpPr>
        <p:spPr>
          <a:xfrm>
            <a:off x="1370693" y="3598340"/>
            <a:ext cx="9440035" cy="1049867"/>
          </a:xfrm>
        </p:spPr>
        <p:txBody>
          <a:bodyPr anchor="t"/>
          <a:lstStyle>
            <a:lvl1pPr marL="0" indent="0" algn="ctr">
              <a:buNone/>
              <a:defRPr>
                <a:solidFill>
                  <a:schemeClr val="tx1"/>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pt-BR"/>
              <a:t>Clique para editar o estilo do subtítulo Mestre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5364393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Content Placeholder 2"/>
          <p:cNvSpPr>
            <a:spLocks noGrp="1"/>
          </p:cNvSpPr>
          <p:nvPr>
            <p:ph idx="1"/>
          </p:nvPr>
        </p:nvSpPr>
        <p:spPr/>
        <p:txBody>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5F88B2F5-6DD1-4124-8DC0-8C701EF144E2}" type="datetimeFigureOut">
              <a:rPr lang="pt-BR" smtClean="0"/>
              <a:t>17/06/2026</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18811111-E8E6-48A5-82C9-7A8D1718D393}" type="slidenum">
              <a:rPr lang="pt-BR" smtClean="0"/>
              <a:t>‹#›</a:t>
            </a:fld>
            <a:endParaRPr lang="pt-BR"/>
          </a:p>
        </p:txBody>
      </p:sp>
    </p:spTree>
    <p:extLst>
      <p:ext uri="{BB962C8B-B14F-4D97-AF65-F5344CB8AC3E}">
        <p14:creationId xmlns:p14="http://schemas.microsoft.com/office/powerpoint/2010/main" val="7595938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1295402" y="1761068"/>
            <a:ext cx="9590551" cy="1828813"/>
          </a:xfrm>
        </p:spPr>
        <p:txBody>
          <a:bodyPr anchor="b"/>
          <a:lstStyle>
            <a:lvl1pPr algn="ctr">
              <a:defRPr sz="4000" b="0" cap="none"/>
            </a:lvl1pPr>
          </a:lstStyle>
          <a:p>
            <a:r>
              <a:rPr lang="pt-BR"/>
              <a:t>Clique para editar o título Mestre</a:t>
            </a:r>
            <a:endParaRPr lang="en-US" dirty="0"/>
          </a:p>
        </p:txBody>
      </p:sp>
      <p:sp>
        <p:nvSpPr>
          <p:cNvPr id="3" name="Text Placeholder 2"/>
          <p:cNvSpPr>
            <a:spLocks noGrp="1"/>
          </p:cNvSpPr>
          <p:nvPr>
            <p:ph type="body" idx="1"/>
          </p:nvPr>
        </p:nvSpPr>
        <p:spPr>
          <a:xfrm>
            <a:off x="1295402" y="3589879"/>
            <a:ext cx="9590551" cy="1507055"/>
          </a:xfrm>
        </p:spPr>
        <p:txBody>
          <a:bodyPr anchor="t"/>
          <a:lstStyle>
            <a:lvl1pPr marL="0" indent="0" algn="ctr">
              <a:buNone/>
              <a:defRPr sz="2000">
                <a:solidFill>
                  <a:schemeClr val="tx1"/>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pt-BR"/>
              <a:t>Editar estilos de texto Mestre</a:t>
            </a:r>
          </a:p>
        </p:txBody>
      </p:sp>
      <p:sp>
        <p:nvSpPr>
          <p:cNvPr id="4" name="Date Placeholder 3"/>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8785218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Content Placeholder 2"/>
          <p:cNvSpPr>
            <a:spLocks noGrp="1"/>
          </p:cNvSpPr>
          <p:nvPr>
            <p:ph sz="half" idx="1"/>
          </p:nvPr>
        </p:nvSpPr>
        <p:spPr>
          <a:xfrm>
            <a:off x="913797" y="1732450"/>
            <a:ext cx="5060497" cy="4058751"/>
          </a:xfrm>
        </p:spPr>
        <p:txBody>
          <a:bodyPr anchor="t">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Content Placeholder 3"/>
          <p:cNvSpPr>
            <a:spLocks noGrp="1"/>
          </p:cNvSpPr>
          <p:nvPr>
            <p:ph sz="half" idx="2"/>
          </p:nvPr>
        </p:nvSpPr>
        <p:spPr>
          <a:xfrm>
            <a:off x="6202893" y="1732450"/>
            <a:ext cx="5064665" cy="4058751"/>
          </a:xfrm>
        </p:spPr>
        <p:txBody>
          <a:bodyPr anchor="t">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091452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8"/>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8"/>
            <a:ext cx="5089072" cy="4148769"/>
          </a:xfrm>
          <a:prstGeom prst="rect">
            <a:avLst/>
          </a:prstGeom>
        </p:spPr>
      </p:pic>
      <p:sp>
        <p:nvSpPr>
          <p:cNvPr id="2" name="Title 1"/>
          <p:cNvSpPr>
            <a:spLocks noGrp="1"/>
          </p:cNvSpPr>
          <p:nvPr>
            <p:ph type="title"/>
          </p:nvPr>
        </p:nvSpPr>
        <p:spPr/>
        <p:txBody>
          <a:bodyPr/>
          <a:lstStyle>
            <a:lvl1pPr>
              <a:defRPr/>
            </a:lvl1pPr>
          </a:lstStyle>
          <a:p>
            <a:r>
              <a:rPr lang="pt-BR"/>
              <a:t>Clique para editar o título Mestre</a:t>
            </a:r>
            <a:endParaRPr lang="en-US" dirty="0"/>
          </a:p>
        </p:txBody>
      </p:sp>
      <p:sp>
        <p:nvSpPr>
          <p:cNvPr id="3" name="Text Placeholder 2"/>
          <p:cNvSpPr>
            <a:spLocks noGrp="1"/>
          </p:cNvSpPr>
          <p:nvPr>
            <p:ph type="body" idx="1"/>
          </p:nvPr>
        </p:nvSpPr>
        <p:spPr>
          <a:xfrm>
            <a:off x="1005872" y="1835255"/>
            <a:ext cx="4876344" cy="544884"/>
          </a:xfrm>
        </p:spPr>
        <p:txBody>
          <a:bodyPr anchor="b">
            <a:noAutofit/>
          </a:bodyPr>
          <a:lstStyle>
            <a:lvl1pPr marL="0" indent="0" algn="ctr">
              <a:buNone/>
              <a:defRPr sz="24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4" name="Content Placeholder 3"/>
          <p:cNvSpPr>
            <a:spLocks noGrp="1"/>
          </p:cNvSpPr>
          <p:nvPr>
            <p:ph sz="half" idx="2"/>
          </p:nvPr>
        </p:nvSpPr>
        <p:spPr>
          <a:xfrm>
            <a:off x="1005872" y="2380138"/>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Text Placeholder 4"/>
          <p:cNvSpPr>
            <a:spLocks noGrp="1"/>
          </p:cNvSpPr>
          <p:nvPr>
            <p:ph type="body" sz="quarter" idx="3"/>
          </p:nvPr>
        </p:nvSpPr>
        <p:spPr>
          <a:xfrm>
            <a:off x="6294967" y="1835255"/>
            <a:ext cx="4895331" cy="544883"/>
          </a:xfrm>
        </p:spPr>
        <p:txBody>
          <a:bodyPr anchor="b">
            <a:noAutofit/>
          </a:bodyPr>
          <a:lstStyle>
            <a:lvl1pPr marL="0" indent="0" algn="ctr">
              <a:buNone/>
              <a:defRPr sz="2400" b="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6" name="Content Placeholder 5"/>
          <p:cNvSpPr>
            <a:spLocks noGrp="1"/>
          </p:cNvSpPr>
          <p:nvPr>
            <p:ph sz="quarter" idx="4"/>
          </p:nvPr>
        </p:nvSpPr>
        <p:spPr>
          <a:xfrm>
            <a:off x="6294967" y="2380138"/>
            <a:ext cx="4895331" cy="3411063"/>
          </a:xfrm>
        </p:spPr>
        <p:txBody>
          <a:bodyPr anchor="t">
            <a:normAutofit/>
          </a:bodyPr>
          <a:lstStyle>
            <a:lvl1pPr>
              <a:defRPr sz="1800"/>
            </a:lvl1pPr>
            <a:lvl2pPr>
              <a:defRPr sz="1600"/>
            </a:lvl2pPr>
            <a:lvl3pPr>
              <a:defRPr sz="1400"/>
            </a:lvl3pPr>
            <a:lvl4pPr>
              <a:defRPr sz="1200"/>
            </a:lvl4pPr>
            <a:lvl5pPr>
              <a:defRPr sz="1200"/>
            </a:lvl5p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589543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7112830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88B2F5-6DD1-4124-8DC0-8C701EF144E2}" type="datetimeFigureOut">
              <a:rPr lang="pt-BR" smtClean="0"/>
              <a:t>17/06/2026</a:t>
            </a:fld>
            <a:endParaRPr lang="pt-BR"/>
          </a:p>
        </p:txBody>
      </p:sp>
      <p:sp>
        <p:nvSpPr>
          <p:cNvPr id="3" name="Footer Placeholder 2"/>
          <p:cNvSpPr>
            <a:spLocks noGrp="1"/>
          </p:cNvSpPr>
          <p:nvPr>
            <p:ph type="ftr" sz="quarter" idx="11"/>
          </p:nvPr>
        </p:nvSpPr>
        <p:spPr/>
        <p:txBody>
          <a:bodyPr/>
          <a:lstStyle/>
          <a:p>
            <a:endParaRPr lang="pt-BR"/>
          </a:p>
        </p:txBody>
      </p:sp>
      <p:sp>
        <p:nvSpPr>
          <p:cNvPr id="4" name="Slide Number Placeholder 3"/>
          <p:cNvSpPr>
            <a:spLocks noGrp="1"/>
          </p:cNvSpPr>
          <p:nvPr>
            <p:ph type="sldNum" sz="quarter" idx="12"/>
          </p:nvPr>
        </p:nvSpPr>
        <p:spPr/>
        <p:txBody>
          <a:bodyPr/>
          <a:lstStyle/>
          <a:p>
            <a:fld id="{18811111-E8E6-48A5-82C9-7A8D1718D393}" type="slidenum">
              <a:rPr lang="pt-BR" smtClean="0"/>
              <a:t>‹#›</a:t>
            </a:fld>
            <a:endParaRPr lang="pt-BR"/>
          </a:p>
        </p:txBody>
      </p:sp>
    </p:spTree>
    <p:extLst>
      <p:ext uri="{BB962C8B-B14F-4D97-AF65-F5344CB8AC3E}">
        <p14:creationId xmlns:p14="http://schemas.microsoft.com/office/powerpoint/2010/main" val="30509075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913797" y="609601"/>
            <a:ext cx="3706889" cy="1821919"/>
          </a:xfrm>
        </p:spPr>
        <p:txBody>
          <a:bodyPr anchor="b">
            <a:normAutofit/>
          </a:bodyPr>
          <a:lstStyle>
            <a:lvl1pPr algn="ctr">
              <a:defRPr sz="2400" b="0"/>
            </a:lvl1pPr>
          </a:lstStyle>
          <a:p>
            <a:r>
              <a:rPr lang="pt-BR"/>
              <a:t>Clique para editar o título Mestre</a:t>
            </a:r>
            <a:endParaRPr lang="en-US" dirty="0"/>
          </a:p>
        </p:txBody>
      </p:sp>
      <p:sp>
        <p:nvSpPr>
          <p:cNvPr id="3" name="Content Placeholder 2"/>
          <p:cNvSpPr>
            <a:spLocks noGrp="1"/>
          </p:cNvSpPr>
          <p:nvPr>
            <p:ph idx="1"/>
          </p:nvPr>
        </p:nvSpPr>
        <p:spPr>
          <a:xfrm>
            <a:off x="4855634" y="609600"/>
            <a:ext cx="6411924" cy="5181600"/>
          </a:xfrm>
        </p:spPr>
        <p:txBody>
          <a:bodyPr>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Text Placeholder 3"/>
          <p:cNvSpPr>
            <a:spLocks noGrp="1"/>
          </p:cNvSpPr>
          <p:nvPr>
            <p:ph type="body" sz="half" idx="2"/>
          </p:nvPr>
        </p:nvSpPr>
        <p:spPr>
          <a:xfrm>
            <a:off x="913797" y="2431520"/>
            <a:ext cx="3706889" cy="3359681"/>
          </a:xfrm>
        </p:spPr>
        <p:txBody>
          <a:bodyPr anchor="t">
            <a:normAutofit/>
          </a:bodyPr>
          <a:lstStyle>
            <a:lvl1pPr marL="0" indent="0" algn="ctr">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5" name="Date Placeholder 4"/>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8451435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6" y="609600"/>
            <a:ext cx="3584167" cy="5204832"/>
          </a:xfrm>
          <a:prstGeom prst="rect">
            <a:avLst/>
          </a:prstGeom>
        </p:spPr>
      </p:pic>
      <p:sp>
        <p:nvSpPr>
          <p:cNvPr id="2" name="Title 1"/>
          <p:cNvSpPr>
            <a:spLocks noGrp="1"/>
          </p:cNvSpPr>
          <p:nvPr>
            <p:ph type="title"/>
          </p:nvPr>
        </p:nvSpPr>
        <p:spPr>
          <a:xfrm>
            <a:off x="913796" y="609923"/>
            <a:ext cx="5934949" cy="1829339"/>
          </a:xfrm>
        </p:spPr>
        <p:txBody>
          <a:bodyPr anchor="b">
            <a:noAutofit/>
          </a:bodyPr>
          <a:lstStyle>
            <a:lvl1pPr algn="ctr">
              <a:defRPr sz="3200" b="0"/>
            </a:lvl1pPr>
          </a:lstStyle>
          <a:p>
            <a:r>
              <a:rPr lang="pt-BR"/>
              <a:t>Clique para editar o título Mestre</a:t>
            </a:r>
            <a:endParaRPr lang="en-US" dirty="0"/>
          </a:p>
        </p:txBody>
      </p:sp>
      <p:sp>
        <p:nvSpPr>
          <p:cNvPr id="3" name="Picture Placeholder 2"/>
          <p:cNvSpPr>
            <a:spLocks noGrp="1" noChangeAspect="1"/>
          </p:cNvSpPr>
          <p:nvPr>
            <p:ph type="pic" idx="1"/>
          </p:nvPr>
        </p:nvSpPr>
        <p:spPr>
          <a:xfrm>
            <a:off x="7442553" y="763702"/>
            <a:ext cx="3275751" cy="4912823"/>
          </a:xfrm>
          <a:effectLst>
            <a:outerShdw blurRad="38100" dist="25400" dir="4440000">
              <a:srgbClr val="000000">
                <a:alpha val="36000"/>
              </a:srgbClr>
            </a:outerShdw>
          </a:effectLst>
        </p:spPr>
        <p:txBody>
          <a:bodyPr anchor="t">
            <a:normAutofit/>
          </a:bodyPr>
          <a:lstStyle>
            <a:lvl1pPr marL="0" indent="0" algn="ctr">
              <a:buNone/>
              <a:defRPr sz="1600"/>
            </a:lvl1pPr>
            <a:lvl2pPr marL="457189" indent="0">
              <a:buNone/>
              <a:defRPr sz="1600"/>
            </a:lvl2pPr>
            <a:lvl3pPr marL="914377" indent="0">
              <a:buNone/>
              <a:defRPr sz="1600"/>
            </a:lvl3pPr>
            <a:lvl4pPr marL="1371566" indent="0">
              <a:buNone/>
              <a:defRPr sz="1600"/>
            </a:lvl4pPr>
            <a:lvl5pPr marL="1828754" indent="0">
              <a:buNone/>
              <a:defRPr sz="1600"/>
            </a:lvl5pPr>
            <a:lvl6pPr marL="2285943" indent="0">
              <a:buNone/>
              <a:defRPr sz="1600"/>
            </a:lvl6pPr>
            <a:lvl7pPr marL="2743131" indent="0">
              <a:buNone/>
              <a:defRPr sz="1600"/>
            </a:lvl7pPr>
            <a:lvl8pPr marL="3200320" indent="0">
              <a:buNone/>
              <a:defRPr sz="1600"/>
            </a:lvl8pPr>
            <a:lvl9pPr marL="3657509" indent="0">
              <a:buNone/>
              <a:defRPr sz="1600"/>
            </a:lvl9pPr>
          </a:lstStyle>
          <a:p>
            <a:r>
              <a:rPr lang="pt-BR"/>
              <a:t>Clique no ícone para adicionar uma imagem</a:t>
            </a:r>
            <a:endParaRPr lang="en-US" dirty="0"/>
          </a:p>
        </p:txBody>
      </p:sp>
      <p:sp>
        <p:nvSpPr>
          <p:cNvPr id="4" name="Text Placeholder 3"/>
          <p:cNvSpPr>
            <a:spLocks noGrp="1"/>
          </p:cNvSpPr>
          <p:nvPr>
            <p:ph type="body" sz="half" idx="2"/>
          </p:nvPr>
        </p:nvSpPr>
        <p:spPr>
          <a:xfrm>
            <a:off x="913796" y="2439260"/>
            <a:ext cx="5934949" cy="3376135"/>
          </a:xfrm>
        </p:spPr>
        <p:txBody>
          <a:bodyPr anchor="t">
            <a:normAutofit/>
          </a:bodyPr>
          <a:lstStyle>
            <a:lvl1pPr marL="0" indent="0" algn="ctr">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5" name="Date Placeholder 4"/>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41668318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Foto Panorâmica com Legenda">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5" y="547807"/>
            <a:ext cx="10141799" cy="3816807"/>
          </a:xfrm>
          <a:prstGeom prst="rect">
            <a:avLst/>
          </a:prstGeom>
        </p:spPr>
      </p:pic>
      <p:sp>
        <p:nvSpPr>
          <p:cNvPr id="2" name="Title 1"/>
          <p:cNvSpPr>
            <a:spLocks noGrp="1"/>
          </p:cNvSpPr>
          <p:nvPr>
            <p:ph type="title"/>
          </p:nvPr>
        </p:nvSpPr>
        <p:spPr>
          <a:xfrm>
            <a:off x="913806" y="4565255"/>
            <a:ext cx="10355327" cy="543472"/>
          </a:xfrm>
        </p:spPr>
        <p:txBody>
          <a:bodyPr anchor="b">
            <a:normAutofit/>
          </a:bodyPr>
          <a:lstStyle>
            <a:lvl1pPr algn="ctr">
              <a:defRPr sz="2800"/>
            </a:lvl1pPr>
          </a:lstStyle>
          <a:p>
            <a:r>
              <a:rPr lang="pt-BR"/>
              <a:t>Clique para editar o título Mestre</a:t>
            </a:r>
            <a:endParaRPr lang="en-US" dirty="0"/>
          </a:p>
        </p:txBody>
      </p:sp>
      <p:sp>
        <p:nvSpPr>
          <p:cNvPr id="3" name="Picture Placeholder 2"/>
          <p:cNvSpPr>
            <a:spLocks noGrp="1" noChangeAspect="1"/>
          </p:cNvSpPr>
          <p:nvPr>
            <p:ph type="pic" idx="1"/>
          </p:nvPr>
        </p:nvSpPr>
        <p:spPr>
          <a:xfrm>
            <a:off x="1169349" y="695010"/>
            <a:ext cx="9845347" cy="3525671"/>
          </a:xfrm>
          <a:effectLst>
            <a:outerShdw blurRad="38100" dist="25400" dir="4440000">
              <a:srgbClr val="000000">
                <a:alpha val="36000"/>
              </a:srgbClr>
            </a:outerShdw>
          </a:effectLst>
        </p:spPr>
        <p:txBody>
          <a:bodyPr anchor="t">
            <a:normAutofit/>
          </a:bodyPr>
          <a:lstStyle>
            <a:lvl1pPr marL="0" indent="0" algn="ctr">
              <a:buNone/>
              <a:defRPr sz="2000"/>
            </a:lvl1pPr>
            <a:lvl2pPr marL="457189" indent="0">
              <a:buNone/>
              <a:defRPr sz="2000"/>
            </a:lvl2pPr>
            <a:lvl3pPr marL="914377" indent="0">
              <a:buNone/>
              <a:defRPr sz="20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pt-BR"/>
              <a:t>Clique no ícone para adicionar uma imagem</a:t>
            </a:r>
            <a:endParaRPr lang="en-US" dirty="0"/>
          </a:p>
        </p:txBody>
      </p:sp>
      <p:sp>
        <p:nvSpPr>
          <p:cNvPr id="4" name="Text Placeholder 3"/>
          <p:cNvSpPr>
            <a:spLocks noGrp="1"/>
          </p:cNvSpPr>
          <p:nvPr>
            <p:ph type="body" sz="half" idx="2"/>
          </p:nvPr>
        </p:nvSpPr>
        <p:spPr>
          <a:xfrm>
            <a:off x="913795" y="5108728"/>
            <a:ext cx="10353763" cy="682472"/>
          </a:xfrm>
        </p:spPr>
        <p:txBody>
          <a:bodyPr anchor="t"/>
          <a:lstStyle>
            <a:lvl1pPr marL="0" indent="0" algn="ctr">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pt-BR"/>
              <a:t>Editar estilos de texto Mestre</a:t>
            </a:r>
          </a:p>
        </p:txBody>
      </p:sp>
      <p:sp>
        <p:nvSpPr>
          <p:cNvPr id="5" name="Date Placeholder 4"/>
          <p:cNvSpPr>
            <a:spLocks noGrp="1"/>
          </p:cNvSpPr>
          <p:nvPr>
            <p:ph type="dt" sz="half" idx="10"/>
          </p:nvPr>
        </p:nvSpPr>
        <p:spPr/>
        <p:txBody>
          <a:bodyPr/>
          <a:lstStyle/>
          <a:p>
            <a:fld id="{48A87A34-81AB-432B-8DAE-1953F412C126}" type="datetimeFigureOut">
              <a:rPr lang="en-US" smtClean="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28548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ítulo e Legenda">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3" cy="3534344"/>
          </a:xfrm>
        </p:spPr>
        <p:txBody>
          <a:bodyPr anchor="ctr"/>
          <a:lstStyle>
            <a:lvl1pPr>
              <a:defRPr sz="3200"/>
            </a:lvl1pPr>
          </a:lstStyle>
          <a:p>
            <a:r>
              <a:rPr lang="pt-BR"/>
              <a:t>Clique para editar o título Mestre</a:t>
            </a:r>
            <a:endParaRPr lang="en-US" dirty="0"/>
          </a:p>
        </p:txBody>
      </p:sp>
      <p:sp>
        <p:nvSpPr>
          <p:cNvPr id="4" name="Text Placeholder 3"/>
          <p:cNvSpPr>
            <a:spLocks noGrp="1"/>
          </p:cNvSpPr>
          <p:nvPr>
            <p:ph type="body" sz="half" idx="2"/>
          </p:nvPr>
        </p:nvSpPr>
        <p:spPr>
          <a:xfrm>
            <a:off x="913795" y="4295180"/>
            <a:ext cx="10353763" cy="1501827"/>
          </a:xfrm>
        </p:spPr>
        <p:txBody>
          <a:bodyPr anchor="ctr"/>
          <a:lstStyle>
            <a:lvl1pPr marL="0" indent="0" algn="ctr">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pt-BR"/>
              <a:t>Editar estilos de texto Mestre</a:t>
            </a:r>
          </a:p>
        </p:txBody>
      </p:sp>
      <p:sp>
        <p:nvSpPr>
          <p:cNvPr id="5" name="Date Placeholder 4"/>
          <p:cNvSpPr>
            <a:spLocks noGrp="1"/>
          </p:cNvSpPr>
          <p:nvPr>
            <p:ph type="dt" sz="half" idx="10"/>
          </p:nvPr>
        </p:nvSpPr>
        <p:spPr/>
        <p:txBody>
          <a:bodyPr/>
          <a:lstStyle/>
          <a:p>
            <a:fld id="{48A87A34-81AB-432B-8DAE-1953F412C126}" type="datetimeFigureOut">
              <a:rPr lang="en-US" smtClean="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6666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itaçã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pt-BR"/>
              <a:t>Clique para editar o título Mestre</a:t>
            </a:r>
            <a:endParaRPr lang="en-US" dirty="0"/>
          </a:p>
        </p:txBody>
      </p:sp>
      <p:sp>
        <p:nvSpPr>
          <p:cNvPr id="12" name="Text Placeholder 3"/>
          <p:cNvSpPr>
            <a:spLocks noGrp="1"/>
          </p:cNvSpPr>
          <p:nvPr>
            <p:ph type="body" sz="half" idx="13"/>
          </p:nvPr>
        </p:nvSpPr>
        <p:spPr>
          <a:xfrm>
            <a:off x="1720645" y="3610032"/>
            <a:ext cx="8752299" cy="532749"/>
          </a:xfrm>
        </p:spPr>
        <p:txBody>
          <a:bodyPr anchor="t">
            <a:normAutofit/>
          </a:bodyPr>
          <a:lstStyle>
            <a:lvl1pPr marL="0" indent="0" algn="r">
              <a:buNone/>
              <a:defRPr sz="14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pt-BR"/>
              <a:t>Editar estilos de texto Mestre</a:t>
            </a:r>
          </a:p>
        </p:txBody>
      </p:sp>
      <p:sp>
        <p:nvSpPr>
          <p:cNvPr id="4" name="Text Placeholder 3"/>
          <p:cNvSpPr>
            <a:spLocks noGrp="1"/>
          </p:cNvSpPr>
          <p:nvPr>
            <p:ph type="body" sz="half" idx="2"/>
          </p:nvPr>
        </p:nvSpPr>
        <p:spPr>
          <a:xfrm>
            <a:off x="913795" y="4304353"/>
            <a:ext cx="10353763" cy="1489496"/>
          </a:xfrm>
        </p:spPr>
        <p:txBody>
          <a:bodyPr anchor="ctr">
            <a:normAutofit/>
          </a:bodyPr>
          <a:lstStyle>
            <a:lvl1pPr marL="0" indent="0" algn="ctr">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pt-BR"/>
              <a:t>Editar estilos de texto Mestre</a:t>
            </a:r>
          </a:p>
        </p:txBody>
      </p:sp>
      <p:sp>
        <p:nvSpPr>
          <p:cNvPr id="5" name="Date Placeholder 4"/>
          <p:cNvSpPr>
            <a:spLocks noGrp="1"/>
          </p:cNvSpPr>
          <p:nvPr>
            <p:ph type="dt" sz="half" idx="10"/>
          </p:nvPr>
        </p:nvSpPr>
        <p:spPr/>
        <p:txBody>
          <a:bodyPr/>
          <a:lstStyle/>
          <a:p>
            <a:fld id="{48A87A34-81AB-432B-8DAE-1953F412C126}" type="datetimeFigureOut">
              <a:rPr lang="en-US" smtClean="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807258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913795" y="2126943"/>
            <a:ext cx="10353763" cy="2511835"/>
          </a:xfrm>
        </p:spPr>
        <p:txBody>
          <a:bodyPr anchor="b"/>
          <a:lstStyle>
            <a:lvl1pPr>
              <a:defRPr sz="3200"/>
            </a:lvl1pPr>
          </a:lstStyle>
          <a:p>
            <a:r>
              <a:rPr lang="pt-BR"/>
              <a:t>Clique para editar o título Mestre</a:t>
            </a:r>
            <a:endParaRPr lang="en-US" dirty="0"/>
          </a:p>
        </p:txBody>
      </p:sp>
      <p:sp>
        <p:nvSpPr>
          <p:cNvPr id="4" name="Text Placeholder 3"/>
          <p:cNvSpPr>
            <a:spLocks noGrp="1"/>
          </p:cNvSpPr>
          <p:nvPr>
            <p:ph type="body" sz="half" idx="2"/>
          </p:nvPr>
        </p:nvSpPr>
        <p:spPr>
          <a:xfrm>
            <a:off x="913786" y="4650557"/>
            <a:ext cx="10352199" cy="1140644"/>
          </a:xfrm>
        </p:spPr>
        <p:txBody>
          <a:bodyPr anchor="t"/>
          <a:lstStyle>
            <a:lvl1pPr marL="0" indent="0" algn="ctr">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pt-BR"/>
              <a:t>Editar estilos de texto Mestre</a:t>
            </a:r>
          </a:p>
        </p:txBody>
      </p:sp>
      <p:sp>
        <p:nvSpPr>
          <p:cNvPr id="5" name="Date Placeholder 4"/>
          <p:cNvSpPr>
            <a:spLocks noGrp="1"/>
          </p:cNvSpPr>
          <p:nvPr>
            <p:ph type="dt" sz="half" idx="10"/>
          </p:nvPr>
        </p:nvSpPr>
        <p:spPr/>
        <p:txBody>
          <a:bodyPr/>
          <a:lstStyle/>
          <a:p>
            <a:fld id="{48A87A34-81AB-432B-8DAE-1953F412C126}" type="datetimeFigureOut">
              <a:rPr lang="en-US" smtClean="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83595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 Colunas">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3" cy="970451"/>
          </a:xfrm>
        </p:spPr>
        <p:txBody>
          <a:bodyPr/>
          <a:lstStyle/>
          <a:p>
            <a:r>
              <a:rPr lang="pt-BR"/>
              <a:t>Clique para editar o título Mestre</a:t>
            </a:r>
            <a:endParaRPr lang="en-US" dirty="0"/>
          </a:p>
        </p:txBody>
      </p:sp>
      <p:sp>
        <p:nvSpPr>
          <p:cNvPr id="7" name="Text Placeholder 2"/>
          <p:cNvSpPr>
            <a:spLocks noGrp="1"/>
          </p:cNvSpPr>
          <p:nvPr>
            <p:ph type="body" idx="1"/>
          </p:nvPr>
        </p:nvSpPr>
        <p:spPr>
          <a:xfrm>
            <a:off x="913795" y="1885950"/>
            <a:ext cx="3300984" cy="576263"/>
          </a:xfrm>
        </p:spPr>
        <p:txBody>
          <a:bodyPr anchor="b">
            <a:noAutofit/>
          </a:bodyPr>
          <a:lstStyle>
            <a:lvl1pPr marL="0" indent="0" algn="ctr">
              <a:buNone/>
              <a:defRPr sz="2400" b="0">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8" name="Text Placeholder 3"/>
          <p:cNvSpPr>
            <a:spLocks noGrp="1"/>
          </p:cNvSpPr>
          <p:nvPr>
            <p:ph type="body" sz="half" idx="15"/>
          </p:nvPr>
        </p:nvSpPr>
        <p:spPr>
          <a:xfrm>
            <a:off x="913795" y="2571749"/>
            <a:ext cx="3300984" cy="3219451"/>
          </a:xfrm>
        </p:spPr>
        <p:txBody>
          <a:bodyPr anchor="t">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9" name="Text Placeholder 4"/>
          <p:cNvSpPr>
            <a:spLocks noGrp="1"/>
          </p:cNvSpPr>
          <p:nvPr>
            <p:ph type="body" sz="quarter" idx="3"/>
          </p:nvPr>
        </p:nvSpPr>
        <p:spPr>
          <a:xfrm>
            <a:off x="4446711" y="1885950"/>
            <a:ext cx="3300984" cy="576263"/>
          </a:xfrm>
        </p:spPr>
        <p:txBody>
          <a:bodyPr anchor="b">
            <a:noAutofit/>
          </a:bodyPr>
          <a:lstStyle>
            <a:lvl1pPr marL="0" indent="0" algn="ctr">
              <a:buNone/>
              <a:defRPr sz="2400" b="0">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10" name="Text Placeholder 3"/>
          <p:cNvSpPr>
            <a:spLocks noGrp="1"/>
          </p:cNvSpPr>
          <p:nvPr>
            <p:ph type="body" sz="half" idx="16"/>
          </p:nvPr>
        </p:nvSpPr>
        <p:spPr>
          <a:xfrm>
            <a:off x="4441435" y="2571749"/>
            <a:ext cx="3300984" cy="3219451"/>
          </a:xfrm>
        </p:spPr>
        <p:txBody>
          <a:bodyPr anchor="t">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11" name="Text Placeholder 4"/>
          <p:cNvSpPr>
            <a:spLocks noGrp="1"/>
          </p:cNvSpPr>
          <p:nvPr>
            <p:ph type="body" sz="quarter" idx="13"/>
          </p:nvPr>
        </p:nvSpPr>
        <p:spPr>
          <a:xfrm>
            <a:off x="7966572" y="1885950"/>
            <a:ext cx="3300984" cy="576263"/>
          </a:xfrm>
        </p:spPr>
        <p:txBody>
          <a:bodyPr anchor="b">
            <a:noAutofit/>
          </a:bodyPr>
          <a:lstStyle>
            <a:lvl1pPr marL="0" indent="0" algn="ctr">
              <a:buNone/>
              <a:defRPr sz="2400" b="0">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12" name="Text Placeholder 3"/>
          <p:cNvSpPr>
            <a:spLocks noGrp="1"/>
          </p:cNvSpPr>
          <p:nvPr>
            <p:ph type="body" sz="half" idx="17"/>
          </p:nvPr>
        </p:nvSpPr>
        <p:spPr>
          <a:xfrm>
            <a:off x="7966572" y="2571749"/>
            <a:ext cx="3300984" cy="3219451"/>
          </a:xfrm>
        </p:spPr>
        <p:txBody>
          <a:bodyPr anchor="t">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3" name="Date Placeholder 2"/>
          <p:cNvSpPr>
            <a:spLocks noGrp="1"/>
          </p:cNvSpPr>
          <p:nvPr>
            <p:ph type="dt" sz="half" idx="10"/>
          </p:nvPr>
        </p:nvSpPr>
        <p:spPr/>
        <p:txBody>
          <a:bodyPr/>
          <a:lstStyle/>
          <a:p>
            <a:fld id="{48A87A34-81AB-432B-8DAE-1953F412C126}" type="datetimeFigureOut">
              <a:rPr lang="en-US" smtClean="0"/>
              <a:t>6/17/2026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541514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nas de Imagem">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3" y="1818215"/>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1" y="1818215"/>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5"/>
            <a:ext cx="3339972" cy="1847851"/>
          </a:xfrm>
          <a:prstGeom prst="rect">
            <a:avLst/>
          </a:prstGeom>
        </p:spPr>
      </p:pic>
      <p:sp>
        <p:nvSpPr>
          <p:cNvPr id="30" name="Title 1"/>
          <p:cNvSpPr>
            <a:spLocks noGrp="1"/>
          </p:cNvSpPr>
          <p:nvPr>
            <p:ph type="title"/>
          </p:nvPr>
        </p:nvSpPr>
        <p:spPr>
          <a:xfrm>
            <a:off x="913795" y="609600"/>
            <a:ext cx="10353763" cy="970451"/>
          </a:xfrm>
        </p:spPr>
        <p:txBody>
          <a:bodyPr/>
          <a:lstStyle/>
          <a:p>
            <a:r>
              <a:rPr lang="pt-BR"/>
              <a:t>Clique para editar o título Mestre</a:t>
            </a:r>
            <a:endParaRPr lang="en-US" dirty="0"/>
          </a:p>
        </p:txBody>
      </p:sp>
      <p:sp>
        <p:nvSpPr>
          <p:cNvPr id="19" name="Text Placeholder 2"/>
          <p:cNvSpPr>
            <a:spLocks noGrp="1"/>
          </p:cNvSpPr>
          <p:nvPr>
            <p:ph type="body" idx="1"/>
          </p:nvPr>
        </p:nvSpPr>
        <p:spPr>
          <a:xfrm>
            <a:off x="913795" y="3904106"/>
            <a:ext cx="3300984" cy="576263"/>
          </a:xfrm>
        </p:spPr>
        <p:txBody>
          <a:bodyPr anchor="b">
            <a:noAutofit/>
          </a:bodyPr>
          <a:lstStyle>
            <a:lvl1pPr marL="0" indent="0" algn="ctr">
              <a:buNone/>
              <a:defRPr sz="2000" b="0">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20" name="Picture Placeholder 2"/>
          <p:cNvSpPr>
            <a:spLocks noGrp="1" noChangeAspect="1"/>
          </p:cNvSpPr>
          <p:nvPr>
            <p:ph type="pic" idx="15"/>
          </p:nvPr>
        </p:nvSpPr>
        <p:spPr>
          <a:xfrm>
            <a:off x="1018103" y="1938917"/>
            <a:ext cx="3092368" cy="160295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189" indent="0">
              <a:buNone/>
              <a:defRPr sz="1600"/>
            </a:lvl2pPr>
            <a:lvl3pPr marL="914377" indent="0">
              <a:buNone/>
              <a:defRPr sz="1600"/>
            </a:lvl3pPr>
            <a:lvl4pPr marL="1371566" indent="0">
              <a:buNone/>
              <a:defRPr sz="1600"/>
            </a:lvl4pPr>
            <a:lvl5pPr marL="1828754" indent="0">
              <a:buNone/>
              <a:defRPr sz="1600"/>
            </a:lvl5pPr>
            <a:lvl6pPr marL="2285943" indent="0">
              <a:buNone/>
              <a:defRPr sz="1600"/>
            </a:lvl6pPr>
            <a:lvl7pPr marL="2743131" indent="0">
              <a:buNone/>
              <a:defRPr sz="1600"/>
            </a:lvl7pPr>
            <a:lvl8pPr marL="3200320" indent="0">
              <a:buNone/>
              <a:defRPr sz="1600"/>
            </a:lvl8pPr>
            <a:lvl9pPr marL="3657509" indent="0">
              <a:buNone/>
              <a:defRPr sz="1600"/>
            </a:lvl9pPr>
          </a:lstStyle>
          <a:p>
            <a:r>
              <a:rPr lang="pt-BR"/>
              <a:t>Clique no ícone para adicionar uma imagem</a:t>
            </a:r>
            <a:endParaRPr lang="en-US" dirty="0"/>
          </a:p>
        </p:txBody>
      </p:sp>
      <p:sp>
        <p:nvSpPr>
          <p:cNvPr id="21" name="Text Placeholder 3"/>
          <p:cNvSpPr>
            <a:spLocks noGrp="1"/>
          </p:cNvSpPr>
          <p:nvPr>
            <p:ph type="body" sz="half" idx="18"/>
          </p:nvPr>
        </p:nvSpPr>
        <p:spPr>
          <a:xfrm>
            <a:off x="913795" y="4480369"/>
            <a:ext cx="3300984" cy="1310833"/>
          </a:xfrm>
        </p:spPr>
        <p:txBody>
          <a:bodyPr anchor="t">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22" name="Text Placeholder 4"/>
          <p:cNvSpPr>
            <a:spLocks noGrp="1"/>
          </p:cNvSpPr>
          <p:nvPr>
            <p:ph type="body" sz="quarter" idx="3"/>
          </p:nvPr>
        </p:nvSpPr>
        <p:spPr>
          <a:xfrm>
            <a:off x="4442788" y="3904106"/>
            <a:ext cx="3300984" cy="576263"/>
          </a:xfrm>
        </p:spPr>
        <p:txBody>
          <a:bodyPr anchor="b">
            <a:noAutofit/>
          </a:bodyPr>
          <a:lstStyle>
            <a:lvl1pPr marL="0" indent="0" algn="ctr">
              <a:buNone/>
              <a:defRPr sz="2000" b="0">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23" name="Picture Placeholder 2"/>
          <p:cNvSpPr>
            <a:spLocks noGrp="1" noChangeAspect="1"/>
          </p:cNvSpPr>
          <p:nvPr>
            <p:ph type="pic" idx="21"/>
          </p:nvPr>
        </p:nvSpPr>
        <p:spPr>
          <a:xfrm>
            <a:off x="4545743" y="1939095"/>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189" indent="0">
              <a:buNone/>
              <a:defRPr sz="1600"/>
            </a:lvl2pPr>
            <a:lvl3pPr marL="914377" indent="0">
              <a:buNone/>
              <a:defRPr sz="1600"/>
            </a:lvl3pPr>
            <a:lvl4pPr marL="1371566" indent="0">
              <a:buNone/>
              <a:defRPr sz="1600"/>
            </a:lvl4pPr>
            <a:lvl5pPr marL="1828754" indent="0">
              <a:buNone/>
              <a:defRPr sz="1600"/>
            </a:lvl5pPr>
            <a:lvl6pPr marL="2285943" indent="0">
              <a:buNone/>
              <a:defRPr sz="1600"/>
            </a:lvl6pPr>
            <a:lvl7pPr marL="2743131" indent="0">
              <a:buNone/>
              <a:defRPr sz="1600"/>
            </a:lvl7pPr>
            <a:lvl8pPr marL="3200320" indent="0">
              <a:buNone/>
              <a:defRPr sz="1600"/>
            </a:lvl8pPr>
            <a:lvl9pPr marL="3657509" indent="0">
              <a:buNone/>
              <a:defRPr sz="1600"/>
            </a:lvl9pPr>
          </a:lstStyle>
          <a:p>
            <a:r>
              <a:rPr lang="pt-BR"/>
              <a:t>Clique no ícone para adicionar uma imagem</a:t>
            </a:r>
            <a:endParaRPr lang="en-US" dirty="0"/>
          </a:p>
        </p:txBody>
      </p:sp>
      <p:sp>
        <p:nvSpPr>
          <p:cNvPr id="24" name="Text Placeholder 3"/>
          <p:cNvSpPr>
            <a:spLocks noGrp="1"/>
          </p:cNvSpPr>
          <p:nvPr>
            <p:ph type="body" sz="half" idx="19"/>
          </p:nvPr>
        </p:nvSpPr>
        <p:spPr>
          <a:xfrm>
            <a:off x="4441435" y="4480369"/>
            <a:ext cx="3300984" cy="1310833"/>
          </a:xfrm>
        </p:spPr>
        <p:txBody>
          <a:bodyPr anchor="t">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25" name="Text Placeholder 4"/>
          <p:cNvSpPr>
            <a:spLocks noGrp="1"/>
          </p:cNvSpPr>
          <p:nvPr>
            <p:ph type="body" sz="quarter" idx="13"/>
          </p:nvPr>
        </p:nvSpPr>
        <p:spPr>
          <a:xfrm>
            <a:off x="7966697" y="3904106"/>
            <a:ext cx="3300984" cy="576263"/>
          </a:xfrm>
        </p:spPr>
        <p:txBody>
          <a:bodyPr anchor="b">
            <a:noAutofit/>
          </a:bodyPr>
          <a:lstStyle>
            <a:lvl1pPr marL="0" indent="0" algn="ctr">
              <a:buNone/>
              <a:defRPr sz="2000" b="0">
                <a:solidFill>
                  <a:schemeClr val="tx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pt-BR"/>
              <a:t>Editar estilos de texto Mestre</a:t>
            </a:r>
          </a:p>
        </p:txBody>
      </p:sp>
      <p:sp>
        <p:nvSpPr>
          <p:cNvPr id="26" name="Picture Placeholder 2"/>
          <p:cNvSpPr>
            <a:spLocks noGrp="1" noChangeAspect="1"/>
          </p:cNvSpPr>
          <p:nvPr>
            <p:ph type="pic" idx="22"/>
          </p:nvPr>
        </p:nvSpPr>
        <p:spPr>
          <a:xfrm>
            <a:off x="8075699" y="1934433"/>
            <a:ext cx="3092368" cy="160729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189" indent="0">
              <a:buNone/>
              <a:defRPr sz="1600"/>
            </a:lvl2pPr>
            <a:lvl3pPr marL="914377" indent="0">
              <a:buNone/>
              <a:defRPr sz="1600"/>
            </a:lvl3pPr>
            <a:lvl4pPr marL="1371566" indent="0">
              <a:buNone/>
              <a:defRPr sz="1600"/>
            </a:lvl4pPr>
            <a:lvl5pPr marL="1828754" indent="0">
              <a:buNone/>
              <a:defRPr sz="1600"/>
            </a:lvl5pPr>
            <a:lvl6pPr marL="2285943" indent="0">
              <a:buNone/>
              <a:defRPr sz="1600"/>
            </a:lvl6pPr>
            <a:lvl7pPr marL="2743131" indent="0">
              <a:buNone/>
              <a:defRPr sz="1600"/>
            </a:lvl7pPr>
            <a:lvl8pPr marL="3200320" indent="0">
              <a:buNone/>
              <a:defRPr sz="1600"/>
            </a:lvl8pPr>
            <a:lvl9pPr marL="3657509" indent="0">
              <a:buNone/>
              <a:defRPr sz="1600"/>
            </a:lvl9pPr>
          </a:lstStyle>
          <a:p>
            <a:r>
              <a:rPr lang="pt-BR"/>
              <a:t>Clique no ícone para adicionar uma imagem</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pt-BR"/>
              <a:t>Editar estilos de texto Mestre</a:t>
            </a:r>
          </a:p>
        </p:txBody>
      </p:sp>
      <p:sp>
        <p:nvSpPr>
          <p:cNvPr id="3" name="Date Placeholder 2"/>
          <p:cNvSpPr>
            <a:spLocks noGrp="1"/>
          </p:cNvSpPr>
          <p:nvPr>
            <p:ph type="dt" sz="half" idx="10"/>
          </p:nvPr>
        </p:nvSpPr>
        <p:spPr/>
        <p:txBody>
          <a:bodyPr/>
          <a:lstStyle/>
          <a:p>
            <a:fld id="{48A87A34-81AB-432B-8DAE-1953F412C126}" type="datetimeFigureOut">
              <a:rPr lang="en-US" smtClean="0"/>
              <a:t>6/17/2026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79604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Vertical Text Placeholder 2"/>
          <p:cNvSpPr>
            <a:spLocks noGrp="1"/>
          </p:cNvSpPr>
          <p:nvPr>
            <p:ph type="body" orient="vert" idx="1"/>
          </p:nvPr>
        </p:nvSpPr>
        <p:spPr/>
        <p:txBody>
          <a:bodyPr vert="eaVert" ancho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1934567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70" y="609601"/>
            <a:ext cx="2284487" cy="5181601"/>
          </a:xfrm>
        </p:spPr>
        <p:txBody>
          <a:bodyPr vert="eaVert"/>
          <a:lstStyle>
            <a:lvl1pPr algn="l">
              <a:defRPr/>
            </a:lvl1pPr>
          </a:lstStyle>
          <a:p>
            <a:r>
              <a:rPr lang="pt-BR"/>
              <a:t>Clique para editar o título Mestre</a:t>
            </a:r>
            <a:endParaRPr lang="en-US" dirty="0"/>
          </a:p>
        </p:txBody>
      </p:sp>
      <p:sp>
        <p:nvSpPr>
          <p:cNvPr id="3" name="Vertical Text Placeholder 2"/>
          <p:cNvSpPr>
            <a:spLocks noGrp="1"/>
          </p:cNvSpPr>
          <p:nvPr>
            <p:ph type="body" orient="vert" idx="1"/>
          </p:nvPr>
        </p:nvSpPr>
        <p:spPr>
          <a:xfrm>
            <a:off x="913796" y="609601"/>
            <a:ext cx="7916872" cy="5181601"/>
          </a:xfrm>
        </p:spPr>
        <p:txBody>
          <a:bodyPr vert="eaVert" anchor="t"/>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581720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Title Slide 2">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88388" cy="6858000"/>
          </a:xfrm>
          <a:prstGeom prst="rect">
            <a:avLst/>
          </a:prstGeom>
        </p:spPr>
      </p:pic>
      <p:sp>
        <p:nvSpPr>
          <p:cNvPr id="6" name="Title 1"/>
          <p:cNvSpPr>
            <a:spLocks noGrp="1"/>
          </p:cNvSpPr>
          <p:nvPr>
            <p:ph type="title" hasCustomPrompt="1"/>
          </p:nvPr>
        </p:nvSpPr>
        <p:spPr>
          <a:xfrm>
            <a:off x="3487837" y="2992579"/>
            <a:ext cx="8164011" cy="404895"/>
          </a:xfrm>
          <a:prstGeom prst="rect">
            <a:avLst/>
          </a:prstGeom>
        </p:spPr>
        <p:txBody>
          <a:bodyPr>
            <a:noAutofit/>
          </a:bodyPr>
          <a:lstStyle>
            <a:lvl1pPr>
              <a:defRPr sz="2933" cap="all" spc="347" baseline="0">
                <a:solidFill>
                  <a:schemeClr val="bg1"/>
                </a:solidFill>
                <a:latin typeface="Georgia" panose="02040502050405020303" pitchFamily="18" charset="0"/>
                <a:cs typeface="Georgia" panose="02040502050405020303" pitchFamily="18" charset="0"/>
              </a:defRPr>
            </a:lvl1pPr>
          </a:lstStyle>
          <a:p>
            <a:r>
              <a:rPr lang="en-US" dirty="0"/>
              <a:t>PRESENTATION Title GOES Here</a:t>
            </a:r>
          </a:p>
        </p:txBody>
      </p:sp>
      <p:sp>
        <p:nvSpPr>
          <p:cNvPr id="7" name="Text Placeholder 7"/>
          <p:cNvSpPr>
            <a:spLocks noGrp="1"/>
          </p:cNvSpPr>
          <p:nvPr>
            <p:ph type="body" sz="quarter" idx="10" hasCustomPrompt="1"/>
          </p:nvPr>
        </p:nvSpPr>
        <p:spPr>
          <a:xfrm>
            <a:off x="3487837" y="3402491"/>
            <a:ext cx="8164011" cy="347703"/>
          </a:xfrm>
          <a:prstGeom prst="rect">
            <a:avLst/>
          </a:prstGeom>
        </p:spPr>
        <p:txBody>
          <a:bodyPr>
            <a:noAutofit/>
          </a:bodyPr>
          <a:lstStyle>
            <a:lvl1pPr marL="0" indent="0">
              <a:buNone/>
              <a:defRPr sz="2400" b="0" i="1" spc="67">
                <a:solidFill>
                  <a:schemeClr val="bg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dirty="0"/>
              <a:t>Presentation subtitle / presenter here</a:t>
            </a:r>
          </a:p>
        </p:txBody>
      </p:sp>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79" y="0"/>
            <a:ext cx="3485879" cy="6858000"/>
          </a:xfrm>
          <a:prstGeom prst="rect">
            <a:avLst/>
          </a:prstGeom>
        </p:spPr>
      </p:pic>
    </p:spTree>
    <p:extLst>
      <p:ext uri="{BB962C8B-B14F-4D97-AF65-F5344CB8AC3E}">
        <p14:creationId xmlns:p14="http://schemas.microsoft.com/office/powerpoint/2010/main" val="16969279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Title Slid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3">
            <a:alphaModFix amt="87000"/>
            <a:extLst>
              <a:ext uri="{BEBA8EAE-BF5A-486C-A8C5-ECC9F3942E4B}">
                <a14:imgProps xmlns:a14="http://schemas.microsoft.com/office/drawing/2010/main">
                  <a14:imgLayer r:embed="rId4">
                    <a14:imgEffect>
                      <a14:brightnessContrast contrast="21000"/>
                    </a14:imgEffect>
                  </a14:imgLayer>
                </a14:imgProps>
              </a:ext>
              <a:ext uri="{28A0092B-C50C-407E-A947-70E740481C1C}">
                <a14:useLocalDpi xmlns:a14="http://schemas.microsoft.com/office/drawing/2010/main" val="0"/>
              </a:ext>
            </a:extLst>
          </a:blip>
          <a:stretch>
            <a:fillRect/>
          </a:stretch>
        </p:blipFill>
        <p:spPr>
          <a:xfrm>
            <a:off x="0" y="1990843"/>
            <a:ext cx="12192000" cy="3009419"/>
          </a:xfrm>
          <a:prstGeom prst="rect">
            <a:avLst/>
          </a:prstGeom>
        </p:spPr>
      </p:pic>
      <p:pic>
        <p:nvPicPr>
          <p:cNvPr id="9" name="Picture 8"/>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979" y="0"/>
            <a:ext cx="3485879" cy="6858000"/>
          </a:xfrm>
          <a:prstGeom prst="rect">
            <a:avLst/>
          </a:prstGeom>
        </p:spPr>
      </p:pic>
      <p:sp>
        <p:nvSpPr>
          <p:cNvPr id="10" name="Title 1"/>
          <p:cNvSpPr>
            <a:spLocks noGrp="1"/>
          </p:cNvSpPr>
          <p:nvPr>
            <p:ph type="title" hasCustomPrompt="1"/>
          </p:nvPr>
        </p:nvSpPr>
        <p:spPr>
          <a:xfrm>
            <a:off x="3487837" y="2992579"/>
            <a:ext cx="8164011" cy="404895"/>
          </a:xfrm>
          <a:prstGeom prst="rect">
            <a:avLst/>
          </a:prstGeom>
        </p:spPr>
        <p:txBody>
          <a:bodyPr>
            <a:noAutofit/>
          </a:bodyPr>
          <a:lstStyle>
            <a:lvl1pPr>
              <a:defRPr sz="2933" cap="all" spc="347" baseline="0">
                <a:solidFill>
                  <a:schemeClr val="bg1"/>
                </a:solidFill>
                <a:latin typeface="Georgia" panose="02040502050405020303" pitchFamily="18" charset="0"/>
                <a:cs typeface="Georgia" panose="02040502050405020303" pitchFamily="18" charset="0"/>
              </a:defRPr>
            </a:lvl1pPr>
          </a:lstStyle>
          <a:p>
            <a:r>
              <a:rPr lang="en-US" dirty="0"/>
              <a:t>PRESENTATION Title GOES Here</a:t>
            </a:r>
          </a:p>
        </p:txBody>
      </p:sp>
      <p:sp>
        <p:nvSpPr>
          <p:cNvPr id="11" name="Text Placeholder 7"/>
          <p:cNvSpPr>
            <a:spLocks noGrp="1"/>
          </p:cNvSpPr>
          <p:nvPr>
            <p:ph type="body" sz="quarter" idx="10" hasCustomPrompt="1"/>
          </p:nvPr>
        </p:nvSpPr>
        <p:spPr>
          <a:xfrm>
            <a:off x="3487837" y="3402491"/>
            <a:ext cx="8164011" cy="347703"/>
          </a:xfrm>
          <a:prstGeom prst="rect">
            <a:avLst/>
          </a:prstGeom>
        </p:spPr>
        <p:txBody>
          <a:bodyPr>
            <a:noAutofit/>
          </a:bodyPr>
          <a:lstStyle>
            <a:lvl1pPr marL="0" indent="0">
              <a:buNone/>
              <a:defRPr sz="2400" b="0" i="1" spc="67">
                <a:solidFill>
                  <a:schemeClr val="bg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dirty="0"/>
              <a:t>Presentation subtitle / presenter here</a:t>
            </a:r>
          </a:p>
        </p:txBody>
      </p:sp>
    </p:spTree>
    <p:extLst>
      <p:ext uri="{BB962C8B-B14F-4D97-AF65-F5344CB8AC3E}">
        <p14:creationId xmlns:p14="http://schemas.microsoft.com/office/powerpoint/2010/main" val="163986555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theme" Target="../theme/theme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theme" Target="../theme/theme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10" Type="http://schemas.openxmlformats.org/officeDocument/2006/relationships/slideLayout" Target="../slideLayouts/slideLayout31.xml"/><Relationship Id="rId19" Type="http://schemas.openxmlformats.org/officeDocument/2006/relationships/slideLayout" Target="../slideLayouts/slideLayout40.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6/17/2026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Título 1">
            <a:extLst>
              <a:ext uri="{FF2B5EF4-FFF2-40B4-BE49-F238E27FC236}">
                <a16:creationId xmlns:a16="http://schemas.microsoft.com/office/drawing/2014/main" id="{DD664DD6-A982-477D-8DE4-AA4E25DB0B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BR"/>
              <a:t>Clique para editar o título Mestre</a:t>
            </a:r>
            <a:endParaRPr lang="en-GB"/>
          </a:p>
        </p:txBody>
      </p:sp>
      <p:sp>
        <p:nvSpPr>
          <p:cNvPr id="3" name="Espaço Reservado para Texto 2">
            <a:extLst>
              <a:ext uri="{FF2B5EF4-FFF2-40B4-BE49-F238E27FC236}">
                <a16:creationId xmlns:a16="http://schemas.microsoft.com/office/drawing/2014/main" id="{EE0FF740-C869-4E2D-A41B-D452CB6312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GB"/>
          </a:p>
        </p:txBody>
      </p:sp>
      <p:sp>
        <p:nvSpPr>
          <p:cNvPr id="4" name="Espaço Reservado para Data 3">
            <a:extLst>
              <a:ext uri="{FF2B5EF4-FFF2-40B4-BE49-F238E27FC236}">
                <a16:creationId xmlns:a16="http://schemas.microsoft.com/office/drawing/2014/main" id="{ED1BB443-0057-424B-9A81-7E258D0688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DDC1C0-2947-4A64-9F99-51957D1BF188}" type="datetimeFigureOut">
              <a:rPr lang="en-GB" smtClean="0"/>
              <a:t>17/06/2026</a:t>
            </a:fld>
            <a:endParaRPr lang="en-GB"/>
          </a:p>
        </p:txBody>
      </p:sp>
      <p:sp>
        <p:nvSpPr>
          <p:cNvPr id="5" name="Espaço Reservado para Rodapé 4">
            <a:extLst>
              <a:ext uri="{FF2B5EF4-FFF2-40B4-BE49-F238E27FC236}">
                <a16:creationId xmlns:a16="http://schemas.microsoft.com/office/drawing/2014/main" id="{87BA4FBC-3C60-4202-9B31-5EEAA72D46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Espaço Reservado para Número de Slide 5">
            <a:extLst>
              <a:ext uri="{FF2B5EF4-FFF2-40B4-BE49-F238E27FC236}">
                <a16:creationId xmlns:a16="http://schemas.microsoft.com/office/drawing/2014/main" id="{E4BC848E-915A-482A-8769-C141E53F6A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881F17-C197-4689-BAF3-FEFE3E0D8CFD}" type="slidenum">
              <a:rPr lang="en-GB" smtClean="0"/>
              <a:t>‹#›</a:t>
            </a:fld>
            <a:endParaRPr lang="en-GB"/>
          </a:p>
        </p:txBody>
      </p:sp>
    </p:spTree>
    <p:extLst>
      <p:ext uri="{BB962C8B-B14F-4D97-AF65-F5344CB8AC3E}">
        <p14:creationId xmlns:p14="http://schemas.microsoft.com/office/powerpoint/2010/main" val="9801105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3" cy="970451"/>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pt-BR"/>
              <a:t>Clique para editar o título Mestre</a:t>
            </a:r>
            <a:endParaRPr lang="en-US" dirty="0"/>
          </a:p>
        </p:txBody>
      </p:sp>
      <p:sp>
        <p:nvSpPr>
          <p:cNvPr id="3" name="Text Placeholder 2"/>
          <p:cNvSpPr>
            <a:spLocks noGrp="1"/>
          </p:cNvSpPr>
          <p:nvPr>
            <p:ph type="body" idx="1"/>
          </p:nvPr>
        </p:nvSpPr>
        <p:spPr>
          <a:xfrm>
            <a:off x="913795" y="1732450"/>
            <a:ext cx="10353763"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pt-BR"/>
              <a:t>Editar estilos de texto Mestre</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2"/>
          </p:nvPr>
        </p:nvSpPr>
        <p:spPr>
          <a:xfrm>
            <a:off x="7678736" y="5883276"/>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E36636D-D922-432D-A958-524484B5923D}" type="datetimeFigureOut">
              <a:rPr lang="en-US" dirty="0"/>
              <a:pPr/>
              <a:t>6/17/2026</a:t>
            </a:fld>
            <a:endParaRPr lang="en-US" dirty="0"/>
          </a:p>
        </p:txBody>
      </p:sp>
      <p:sp>
        <p:nvSpPr>
          <p:cNvPr id="5" name="Footer Placeholder 4"/>
          <p:cNvSpPr>
            <a:spLocks noGrp="1"/>
          </p:cNvSpPr>
          <p:nvPr>
            <p:ph type="ftr" sz="quarter" idx="3"/>
          </p:nvPr>
        </p:nvSpPr>
        <p:spPr>
          <a:xfrm>
            <a:off x="913797" y="5883276"/>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3" y="5883276"/>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extLst>
      <p:ext uri="{BB962C8B-B14F-4D97-AF65-F5344CB8AC3E}">
        <p14:creationId xmlns:p14="http://schemas.microsoft.com/office/powerpoint/2010/main" val="3961080786"/>
      </p:ext>
    </p:extLst>
  </p:cSld>
  <p:clrMap bg1="dk1" tx1="lt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 id="2147483702" r:id="rId19"/>
  </p:sldLayoutIdLst>
  <p:txStyles>
    <p:titleStyle>
      <a:lvl1pPr algn="ctr" defTabSz="457189"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891" indent="-305992" algn="l" defTabSz="457189"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19982" indent="-269993" algn="l" defTabSz="457189"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5974" indent="-215995" algn="l" defTabSz="457189"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5965" indent="-215995" algn="l" defTabSz="457189"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3958" indent="-215995" algn="l" defTabSz="457189"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550" indent="-228594" algn="l" defTabSz="457189"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740" indent="-228594" algn="l" defTabSz="457189"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8930" indent="-228594" algn="l" defTabSz="457189"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122" indent="-228594" algn="l" defTabSz="457189"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189" rtl="0" eaLnBrk="1" latinLnBrk="0" hangingPunct="1">
        <a:defRPr sz="1800" kern="1200">
          <a:solidFill>
            <a:schemeClr val="tx1"/>
          </a:solidFill>
          <a:latin typeface="+mn-lt"/>
          <a:ea typeface="+mn-ea"/>
          <a:cs typeface="+mn-cs"/>
        </a:defRPr>
      </a:lvl1pPr>
      <a:lvl2pPr marL="457189" algn="l" defTabSz="457189" rtl="0" eaLnBrk="1" latinLnBrk="0" hangingPunct="1">
        <a:defRPr sz="1800" kern="1200">
          <a:solidFill>
            <a:schemeClr val="tx1"/>
          </a:solidFill>
          <a:latin typeface="+mn-lt"/>
          <a:ea typeface="+mn-ea"/>
          <a:cs typeface="+mn-cs"/>
        </a:defRPr>
      </a:lvl2pPr>
      <a:lvl3pPr marL="914377" algn="l" defTabSz="457189" rtl="0" eaLnBrk="1" latinLnBrk="0" hangingPunct="1">
        <a:defRPr sz="1800" kern="1200">
          <a:solidFill>
            <a:schemeClr val="tx1"/>
          </a:solidFill>
          <a:latin typeface="+mn-lt"/>
          <a:ea typeface="+mn-ea"/>
          <a:cs typeface="+mn-cs"/>
        </a:defRPr>
      </a:lvl3pPr>
      <a:lvl4pPr marL="1371566" algn="l" defTabSz="457189" rtl="0" eaLnBrk="1" latinLnBrk="0" hangingPunct="1">
        <a:defRPr sz="1800" kern="1200">
          <a:solidFill>
            <a:schemeClr val="tx1"/>
          </a:solidFill>
          <a:latin typeface="+mn-lt"/>
          <a:ea typeface="+mn-ea"/>
          <a:cs typeface="+mn-cs"/>
        </a:defRPr>
      </a:lvl4pPr>
      <a:lvl5pPr marL="1828754" algn="l" defTabSz="457189" rtl="0" eaLnBrk="1" latinLnBrk="0" hangingPunct="1">
        <a:defRPr sz="1800" kern="1200">
          <a:solidFill>
            <a:schemeClr val="tx1"/>
          </a:solidFill>
          <a:latin typeface="+mn-lt"/>
          <a:ea typeface="+mn-ea"/>
          <a:cs typeface="+mn-cs"/>
        </a:defRPr>
      </a:lvl5pPr>
      <a:lvl6pPr marL="2285943" algn="l" defTabSz="457189" rtl="0" eaLnBrk="1" latinLnBrk="0" hangingPunct="1">
        <a:defRPr sz="1800" kern="1200">
          <a:solidFill>
            <a:schemeClr val="tx1"/>
          </a:solidFill>
          <a:latin typeface="+mn-lt"/>
          <a:ea typeface="+mn-ea"/>
          <a:cs typeface="+mn-cs"/>
        </a:defRPr>
      </a:lvl6pPr>
      <a:lvl7pPr marL="2743131" algn="l" defTabSz="457189" rtl="0" eaLnBrk="1" latinLnBrk="0" hangingPunct="1">
        <a:defRPr sz="1800" kern="1200">
          <a:solidFill>
            <a:schemeClr val="tx1"/>
          </a:solidFill>
          <a:latin typeface="+mn-lt"/>
          <a:ea typeface="+mn-ea"/>
          <a:cs typeface="+mn-cs"/>
        </a:defRPr>
      </a:lvl7pPr>
      <a:lvl8pPr marL="3200320" algn="l" defTabSz="457189" rtl="0" eaLnBrk="1" latinLnBrk="0" hangingPunct="1">
        <a:defRPr sz="1800" kern="1200">
          <a:solidFill>
            <a:schemeClr val="tx1"/>
          </a:solidFill>
          <a:latin typeface="+mn-lt"/>
          <a:ea typeface="+mn-ea"/>
          <a:cs typeface="+mn-cs"/>
        </a:defRPr>
      </a:lvl8pPr>
      <a:lvl9pPr marL="3657509" algn="l" defTabSz="457189"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3.xml"/><Relationship Id="rId5" Type="http://schemas.openxmlformats.org/officeDocument/2006/relationships/image" Target="../media/image19.jpe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pn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23.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1.jpeg"/><Relationship Id="rId1" Type="http://schemas.openxmlformats.org/officeDocument/2006/relationships/slideLayout" Target="../slideLayouts/slideLayout2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29.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4.xml"/><Relationship Id="rId4" Type="http://schemas.openxmlformats.org/officeDocument/2006/relationships/image" Target="../media/image31.jpeg"/></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2.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2.xml"/><Relationship Id="rId1" Type="http://schemas.openxmlformats.org/officeDocument/2006/relationships/slideLayout" Target="../slideLayouts/slideLayout23.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5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8.png"/><Relationship Id="rId7" Type="http://schemas.openxmlformats.org/officeDocument/2006/relationships/diagramColors" Target="../diagrams/colors9.xml"/><Relationship Id="rId2" Type="http://schemas.openxmlformats.org/officeDocument/2006/relationships/image" Target="../media/image1.jpeg"/><Relationship Id="rId1" Type="http://schemas.openxmlformats.org/officeDocument/2006/relationships/slideLayout" Target="../slideLayouts/slideLayout23.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22.xml"/><Relationship Id="rId6" Type="http://schemas.openxmlformats.org/officeDocument/2006/relationships/image" Target="../media/image39.jpeg"/><Relationship Id="rId5" Type="http://schemas.openxmlformats.org/officeDocument/2006/relationships/image" Target="../media/image38.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704290" y="1160252"/>
            <a:ext cx="4813072" cy="3494791"/>
          </a:xfrm>
        </p:spPr>
        <p:txBody>
          <a:bodyPr>
            <a:normAutofit fontScale="90000"/>
          </a:bodyPr>
          <a:lstStyle/>
          <a:p>
            <a:r>
              <a:rPr lang="en-US" dirty="0"/>
              <a:t>International Human Resource Management</a:t>
            </a:r>
          </a:p>
        </p:txBody>
      </p:sp>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wp10166096.jpg (1920×1080)">
            <a:extLst>
              <a:ext uri="{FF2B5EF4-FFF2-40B4-BE49-F238E27FC236}">
                <a16:creationId xmlns:a16="http://schemas.microsoft.com/office/drawing/2014/main" id="{F297C81D-2B12-F49D-1D60-4754E7E9D363}"/>
              </a:ext>
            </a:extLst>
          </p:cNvPr>
          <p:cNvPicPr>
            <a:picLocks noChangeAspect="1"/>
          </p:cNvPicPr>
          <p:nvPr/>
        </p:nvPicPr>
        <p:blipFill>
          <a:blip r:embed="rId3"/>
          <a:stretch>
            <a:fillRect/>
          </a:stretch>
        </p:blipFill>
        <p:spPr>
          <a:xfrm>
            <a:off x="5974253" y="684244"/>
            <a:ext cx="6050720" cy="3403530"/>
          </a:xfrm>
          <a:prstGeom prst="rect">
            <a:avLst/>
          </a:prstGeom>
        </p:spPr>
      </p:pic>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CDB8C30F-F8BA-46CA-A8A4-F33286B4EF81}"/>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What is International Human Resource Management?</a:t>
            </a:r>
          </a:p>
        </p:txBody>
      </p:sp>
      <p:sp>
        <p:nvSpPr>
          <p:cNvPr id="7" name="Content Placeholder 6">
            <a:extLst>
              <a:ext uri="{FF2B5EF4-FFF2-40B4-BE49-F238E27FC236}">
                <a16:creationId xmlns:a16="http://schemas.microsoft.com/office/drawing/2014/main" id="{4F0D5577-15D6-48CB-8C32-F7E51814FBF2}"/>
              </a:ext>
            </a:extLst>
          </p:cNvPr>
          <p:cNvSpPr>
            <a:spLocks noGrp="1"/>
          </p:cNvSpPr>
          <p:nvPr>
            <p:ph idx="1"/>
          </p:nvPr>
        </p:nvSpPr>
        <p:spPr>
          <a:xfrm>
            <a:off x="6503158" y="649480"/>
            <a:ext cx="4862447" cy="5546047"/>
          </a:xfrm>
        </p:spPr>
        <p:txBody>
          <a:bodyPr anchor="ctr">
            <a:normAutofit/>
          </a:bodyPr>
          <a:lstStyle/>
          <a:p>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000" dirty="0">
                <a:effectLst/>
                <a:latin typeface="Calibri" panose="020F0502020204030204" pitchFamily="34" charset="0"/>
                <a:ea typeface="Calibri" panose="020F0502020204030204" pitchFamily="34" charset="0"/>
                <a:cs typeface="Times New Roman" panose="02020603050405020304" pitchFamily="18" charset="0"/>
              </a:rPr>
              <a:t>International human resource management (IHRM) studies the way that multinational corporations (MNCs), and other multinational enterprises, manage their human resources in operations across different countries </a:t>
            </a:r>
            <a:r>
              <a:rPr lang="en-US" sz="2000" dirty="0">
                <a:effectLst/>
                <a:latin typeface="Calibri" panose="020F0502020204030204" pitchFamily="34" charset="0"/>
                <a:ea typeface="Calibri" panose="020F0502020204030204" pitchFamily="34" charset="0"/>
              </a:rPr>
              <a:t>(Kaufman, 2016)</a:t>
            </a:r>
            <a:r>
              <a:rPr lang="en-US" sz="20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2000" dirty="0">
                <a:latin typeface="Calibri" panose="020F0502020204030204" pitchFamily="34" charset="0"/>
                <a:cs typeface="Times New Roman" panose="02020603050405020304" pitchFamily="18" charset="0"/>
              </a:rPr>
              <a:t>What do we mean by managing their human resources?</a:t>
            </a:r>
          </a:p>
          <a:p>
            <a:r>
              <a:rPr lang="en-US" sz="2000" dirty="0">
                <a:latin typeface="Calibri" panose="020F0502020204030204" pitchFamily="34" charset="0"/>
                <a:cs typeface="Times New Roman" panose="02020603050405020304" pitchFamily="18" charset="0"/>
              </a:rPr>
              <a:t>What do we mean by multinationals?</a:t>
            </a:r>
            <a:endParaRPr lang="en-GB" sz="2000" dirty="0"/>
          </a:p>
        </p:txBody>
      </p:sp>
    </p:spTree>
    <p:extLst>
      <p:ext uri="{BB962C8B-B14F-4D97-AF65-F5344CB8AC3E}">
        <p14:creationId xmlns:p14="http://schemas.microsoft.com/office/powerpoint/2010/main" val="99424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68DEF64-63E1-481A-A6D9-96BF88FD983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Human Resource Management</a:t>
            </a:r>
          </a:p>
        </p:txBody>
      </p:sp>
      <p:sp>
        <p:nvSpPr>
          <p:cNvPr id="3" name="Content Placeholder 2">
            <a:extLst>
              <a:ext uri="{FF2B5EF4-FFF2-40B4-BE49-F238E27FC236}">
                <a16:creationId xmlns:a16="http://schemas.microsoft.com/office/drawing/2014/main" id="{594342BF-DD80-4865-A8C6-B8D76C6562C7}"/>
              </a:ext>
            </a:extLst>
          </p:cNvPr>
          <p:cNvSpPr>
            <a:spLocks noGrp="1"/>
          </p:cNvSpPr>
          <p:nvPr>
            <p:ph idx="1"/>
          </p:nvPr>
        </p:nvSpPr>
        <p:spPr>
          <a:xfrm>
            <a:off x="4810259" y="649480"/>
            <a:ext cx="6555347" cy="5546047"/>
          </a:xfrm>
        </p:spPr>
        <p:txBody>
          <a:bodyPr anchor="ctr">
            <a:normAutofit/>
          </a:bodyPr>
          <a:lstStyle/>
          <a:p>
            <a:r>
              <a:rPr lang="en-GB" sz="2000" b="0" i="0">
                <a:effectLst/>
                <a:latin typeface="Open Sans" panose="020B0606030504020204" pitchFamily="34" charset="0"/>
              </a:rPr>
              <a:t>The process of acquiring, training, appraising, and compensating employees, and of attending to their labour relations, health and safety, and fairness concerns.</a:t>
            </a:r>
          </a:p>
          <a:p>
            <a:r>
              <a:rPr lang="en-GB" sz="2000" b="0" i="0">
                <a:effectLst/>
                <a:latin typeface="Open Sans" panose="020B0606030504020204" pitchFamily="34" charset="0"/>
              </a:rPr>
              <a:t>A management function that helps managers recruit, select, train and develop members for an organisation.</a:t>
            </a:r>
          </a:p>
          <a:p>
            <a:r>
              <a:rPr lang="en-GB" sz="2000" b="0" i="0">
                <a:effectLst/>
                <a:latin typeface="Open Sans" panose="020B0606030504020204" pitchFamily="34" charset="0"/>
              </a:rPr>
              <a:t>HRM may be defined as a set of policies, practices and programs designed to maximize both personal and organizational goals.</a:t>
            </a:r>
            <a:endParaRPr lang="en-GB" sz="2000"/>
          </a:p>
        </p:txBody>
      </p:sp>
    </p:spTree>
    <p:extLst>
      <p:ext uri="{BB962C8B-B14F-4D97-AF65-F5344CB8AC3E}">
        <p14:creationId xmlns:p14="http://schemas.microsoft.com/office/powerpoint/2010/main" val="230007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BCA408-3947-4C7F-A852-3495E57B833C}"/>
              </a:ext>
            </a:extLst>
          </p:cNvPr>
          <p:cNvSpPr>
            <a:spLocks noGrp="1"/>
          </p:cNvSpPr>
          <p:nvPr>
            <p:ph type="title"/>
          </p:nvPr>
        </p:nvSpPr>
        <p:spPr>
          <a:xfrm>
            <a:off x="913796" y="260616"/>
            <a:ext cx="10353761" cy="970449"/>
          </a:xfrm>
        </p:spPr>
        <p:txBody>
          <a:bodyPr>
            <a:normAutofit/>
          </a:bodyPr>
          <a:lstStyle/>
          <a:p>
            <a:r>
              <a:rPr lang="pt-BR" dirty="0" err="1"/>
              <a:t>Multinational</a:t>
            </a:r>
            <a:r>
              <a:rPr lang="pt-BR" dirty="0"/>
              <a:t> vs. Global</a:t>
            </a:r>
          </a:p>
        </p:txBody>
      </p:sp>
      <p:sp>
        <p:nvSpPr>
          <p:cNvPr id="3" name="Espaço Reservado para Conteúdo 2">
            <a:extLst>
              <a:ext uri="{FF2B5EF4-FFF2-40B4-BE49-F238E27FC236}">
                <a16:creationId xmlns:a16="http://schemas.microsoft.com/office/drawing/2014/main" id="{E88D0222-5B43-47EF-9162-DF9E4418EE8F}"/>
              </a:ext>
            </a:extLst>
          </p:cNvPr>
          <p:cNvSpPr>
            <a:spLocks noGrp="1"/>
          </p:cNvSpPr>
          <p:nvPr>
            <p:ph idx="1"/>
          </p:nvPr>
        </p:nvSpPr>
        <p:spPr>
          <a:xfrm>
            <a:off x="261258" y="1393372"/>
            <a:ext cx="6198809" cy="5152571"/>
          </a:xfrm>
        </p:spPr>
        <p:txBody>
          <a:bodyPr anchor="ctr">
            <a:normAutofit/>
          </a:bodyPr>
          <a:lstStyle/>
          <a:p>
            <a:pPr>
              <a:lnSpc>
                <a:spcPct val="90000"/>
              </a:lnSpc>
            </a:pPr>
            <a:r>
              <a:rPr lang="en-US" sz="1600" dirty="0"/>
              <a:t>A multinational corporation (MNC) owns or controls production of goods or services in at least one country other than its home country. Traditional multinational corporations are national companies with foreign subsidiaries.</a:t>
            </a:r>
          </a:p>
          <a:p>
            <a:pPr marL="36899" indent="0">
              <a:buNone/>
            </a:pPr>
            <a:endParaRPr lang="en-US" sz="1600" dirty="0"/>
          </a:p>
          <a:p>
            <a:pPr marL="36899" indent="0">
              <a:buNone/>
            </a:pPr>
            <a:r>
              <a:rPr lang="en-US" sz="1600" dirty="0"/>
              <a:t>Global corporations:</a:t>
            </a:r>
          </a:p>
          <a:p>
            <a:pPr>
              <a:lnSpc>
                <a:spcPct val="90000"/>
              </a:lnSpc>
            </a:pPr>
            <a:r>
              <a:rPr lang="en-US" sz="1600" dirty="0"/>
              <a:t>Achieve a high degree of integration between a complex set of activities, resources, productive units and strategies </a:t>
            </a:r>
          </a:p>
          <a:p>
            <a:pPr>
              <a:lnSpc>
                <a:spcPct val="90000"/>
              </a:lnSpc>
            </a:pPr>
            <a:r>
              <a:rPr lang="en-US" sz="1600" dirty="0"/>
              <a:t>Do not identify themselves with one national home </a:t>
            </a:r>
          </a:p>
          <a:p>
            <a:pPr>
              <a:lnSpc>
                <a:spcPct val="90000"/>
              </a:lnSpc>
            </a:pPr>
            <a:r>
              <a:rPr lang="en-US" sz="1600" dirty="0"/>
              <a:t>Need highly integrated transnational operations in order to take full advantage of firm-specific assets, to secure complementary assets either through a closer interaction of producer with customers (networking) or through partnerships with firms that offer competing products (international corporate alliances, also known as strategic alliances)</a:t>
            </a:r>
          </a:p>
          <a:p>
            <a:pPr>
              <a:lnSpc>
                <a:spcPct val="90000"/>
              </a:lnSpc>
            </a:pPr>
            <a:r>
              <a:rPr lang="en-US" sz="1600" dirty="0"/>
              <a:t>This process of networking alliances and coalitions of different kinds and scope is considered by several scholars as the most important difference between global and multinational corporations</a:t>
            </a:r>
          </a:p>
        </p:txBody>
      </p:sp>
      <p:pic>
        <p:nvPicPr>
          <p:cNvPr id="2052" name="Picture 4" descr="Imagem relacionada">
            <a:extLst>
              <a:ext uri="{FF2B5EF4-FFF2-40B4-BE49-F238E27FC236}">
                <a16:creationId xmlns:a16="http://schemas.microsoft.com/office/drawing/2014/main" id="{EEAC9872-E8DA-4CED-9D6D-79EB641E57D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6560" y="2648905"/>
            <a:ext cx="4065464" cy="2225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599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7DD801-F4A3-4813-A53A-85B62A013A95}"/>
              </a:ext>
            </a:extLst>
          </p:cNvPr>
          <p:cNvSpPr>
            <a:spLocks noGrp="1"/>
          </p:cNvSpPr>
          <p:nvPr>
            <p:ph type="title"/>
          </p:nvPr>
        </p:nvSpPr>
        <p:spPr>
          <a:xfrm>
            <a:off x="635000" y="640823"/>
            <a:ext cx="3418659" cy="5583148"/>
          </a:xfrm>
        </p:spPr>
        <p:txBody>
          <a:bodyPr anchor="ctr">
            <a:normAutofit/>
          </a:bodyPr>
          <a:lstStyle/>
          <a:p>
            <a:r>
              <a:rPr lang="en-GB" sz="4600"/>
              <a:t>IHRM x Comparative HRM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9154A70-7C9A-48FA-A980-A4743567869B}"/>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7398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7B67-C057-4065-9912-1BFF4BA13F39}"/>
              </a:ext>
            </a:extLst>
          </p:cNvPr>
          <p:cNvSpPr>
            <a:spLocks noGrp="1"/>
          </p:cNvSpPr>
          <p:nvPr>
            <p:ph type="title"/>
          </p:nvPr>
        </p:nvSpPr>
        <p:spPr>
          <a:xfrm>
            <a:off x="648929" y="629266"/>
            <a:ext cx="3667039" cy="5506358"/>
          </a:xfrm>
        </p:spPr>
        <p:txBody>
          <a:bodyPr>
            <a:normAutofit/>
          </a:bodyPr>
          <a:lstStyle/>
          <a:p>
            <a:r>
              <a:rPr lang="en-GB" sz="4000"/>
              <a:t>Issues with IHRM</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D4050A3-0714-4D00-8B75-4B2EAB767F9B}"/>
              </a:ext>
            </a:extLst>
          </p:cNvPr>
          <p:cNvGraphicFramePr>
            <a:graphicFrameLocks noGrp="1"/>
          </p:cNvGraphicFramePr>
          <p:nvPr>
            <p:ph idx="1"/>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7179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76F737-4A1E-4FBA-9D1C-779DB46B225F}"/>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altLang="en-US" sz="5400" dirty="0">
                <a:solidFill>
                  <a:schemeClr val="bg1">
                    <a:lumMod val="95000"/>
                    <a:lumOff val="5000"/>
                  </a:schemeClr>
                </a:solidFill>
              </a:rPr>
              <a:t>Best Practice (Universalist) </a:t>
            </a:r>
            <a:br>
              <a:rPr lang="en-US" altLang="en-US" sz="5400" dirty="0">
                <a:solidFill>
                  <a:schemeClr val="bg1">
                    <a:lumMod val="95000"/>
                    <a:lumOff val="5000"/>
                  </a:schemeClr>
                </a:solidFill>
              </a:rPr>
            </a:br>
            <a:r>
              <a:rPr lang="en-US" altLang="en-US" sz="5400" dirty="0">
                <a:solidFill>
                  <a:schemeClr val="bg1">
                    <a:lumMod val="95000"/>
                    <a:lumOff val="5000"/>
                  </a:schemeClr>
                </a:solidFill>
              </a:rPr>
              <a:t>x </a:t>
            </a:r>
            <a:br>
              <a:rPr lang="en-US" altLang="en-US" sz="5400" dirty="0">
                <a:solidFill>
                  <a:schemeClr val="bg1">
                    <a:lumMod val="95000"/>
                    <a:lumOff val="5000"/>
                  </a:schemeClr>
                </a:solidFill>
              </a:rPr>
            </a:br>
            <a:r>
              <a:rPr lang="en-US" altLang="en-US" sz="5400" dirty="0">
                <a:solidFill>
                  <a:schemeClr val="bg1">
                    <a:lumMod val="95000"/>
                    <a:lumOff val="5000"/>
                  </a:schemeClr>
                </a:solidFill>
              </a:rPr>
              <a:t>Best Fit (Differentiation)</a:t>
            </a:r>
            <a:endParaRPr lang="en-US" sz="5400" dirty="0">
              <a:solidFill>
                <a:schemeClr val="bg1">
                  <a:lumMod val="95000"/>
                  <a:lumOff val="5000"/>
                </a:schemeClr>
              </a:solidFill>
            </a:endParaRPr>
          </a:p>
        </p:txBody>
      </p:sp>
    </p:spTree>
    <p:extLst>
      <p:ext uri="{BB962C8B-B14F-4D97-AF65-F5344CB8AC3E}">
        <p14:creationId xmlns:p14="http://schemas.microsoft.com/office/powerpoint/2010/main" val="62232405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D70BBF-909D-474B-B26C-A3378DDF73F7}"/>
              </a:ext>
            </a:extLst>
          </p:cNvPr>
          <p:cNvSpPr>
            <a:spLocks noGrp="1"/>
          </p:cNvSpPr>
          <p:nvPr>
            <p:ph type="title"/>
          </p:nvPr>
        </p:nvSpPr>
        <p:spPr>
          <a:xfrm>
            <a:off x="838200" y="557189"/>
            <a:ext cx="3374136" cy="5567891"/>
          </a:xfrm>
        </p:spPr>
        <p:txBody>
          <a:bodyPr>
            <a:normAutofit/>
          </a:bodyPr>
          <a:lstStyle/>
          <a:p>
            <a:r>
              <a:rPr lang="en-GB" sz="4800"/>
              <a:t>Best Practice (Universalist)</a:t>
            </a:r>
          </a:p>
        </p:txBody>
      </p:sp>
      <p:graphicFrame>
        <p:nvGraphicFramePr>
          <p:cNvPr id="5" name="Content Placeholder 2">
            <a:extLst>
              <a:ext uri="{FF2B5EF4-FFF2-40B4-BE49-F238E27FC236}">
                <a16:creationId xmlns:a16="http://schemas.microsoft.com/office/drawing/2014/main" id="{64C73C65-EAAF-4523-8E42-115A68C73D37}"/>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012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1EEC952-386F-44D6-AA62-9ED821FA2EB3}"/>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graphicFrame>
        <p:nvGraphicFramePr>
          <p:cNvPr id="5" name="Content Placeholder 2">
            <a:extLst>
              <a:ext uri="{FF2B5EF4-FFF2-40B4-BE49-F238E27FC236}">
                <a16:creationId xmlns:a16="http://schemas.microsoft.com/office/drawing/2014/main" id="{F9AF2331-70A4-4710-831B-0ABD69F37A2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472280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D70BBF-909D-474B-B26C-A3378DDF73F7}"/>
              </a:ext>
            </a:extLst>
          </p:cNvPr>
          <p:cNvSpPr>
            <a:spLocks noGrp="1"/>
          </p:cNvSpPr>
          <p:nvPr>
            <p:ph type="title"/>
          </p:nvPr>
        </p:nvSpPr>
        <p:spPr>
          <a:xfrm>
            <a:off x="838200" y="557189"/>
            <a:ext cx="3374136" cy="5567891"/>
          </a:xfrm>
        </p:spPr>
        <p:txBody>
          <a:bodyPr>
            <a:normAutofit/>
          </a:bodyPr>
          <a:lstStyle/>
          <a:p>
            <a:r>
              <a:rPr lang="en-GB" sz="3600" b="1" dirty="0"/>
              <a:t>Best Fit (Differentiation)</a:t>
            </a:r>
          </a:p>
        </p:txBody>
      </p:sp>
      <p:graphicFrame>
        <p:nvGraphicFramePr>
          <p:cNvPr id="5" name="Content Placeholder 2">
            <a:extLst>
              <a:ext uri="{FF2B5EF4-FFF2-40B4-BE49-F238E27FC236}">
                <a16:creationId xmlns:a16="http://schemas.microsoft.com/office/drawing/2014/main" id="{64C73C65-EAAF-4523-8E42-115A68C73D37}"/>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626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Top Corners Rounded 22">
            <a:extLst>
              <a:ext uri="{FF2B5EF4-FFF2-40B4-BE49-F238E27FC236}">
                <a16:creationId xmlns:a16="http://schemas.microsoft.com/office/drawing/2014/main" id="{3BAF1561-20C4-41FD-A35F-BF2B9E727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Top Corners Rounded 24">
            <a:extLst>
              <a:ext uri="{FF2B5EF4-FFF2-40B4-BE49-F238E27FC236}">
                <a16:creationId xmlns:a16="http://schemas.microsoft.com/office/drawing/2014/main" id="{839DC788-B140-4F3E-A91E-CB3E70ED9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FC18D930-0EEE-448F-ABF1-2AA3C83DA5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2705800"/>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7">
            <a:extLst>
              <a:ext uri="{FF2B5EF4-FFF2-40B4-BE49-F238E27FC236}">
                <a16:creationId xmlns:a16="http://schemas.microsoft.com/office/drawing/2014/main" id="{9922A1F2-A7AB-47C7-8071-74DA150DDC23}"/>
              </a:ext>
            </a:extLst>
          </p:cNvPr>
          <p:cNvSpPr>
            <a:spLocks noGrp="1"/>
          </p:cNvSpPr>
          <p:nvPr>
            <p:ph idx="1"/>
          </p:nvPr>
        </p:nvSpPr>
        <p:spPr>
          <a:xfrm>
            <a:off x="321733" y="2834809"/>
            <a:ext cx="4092951" cy="3042099"/>
          </a:xfrm>
        </p:spPr>
        <p:txBody>
          <a:bodyPr anchor="t">
            <a:normAutofit/>
          </a:bodyPr>
          <a:lstStyle/>
          <a:p>
            <a:pPr marL="0" indent="0">
              <a:buNone/>
            </a:pPr>
            <a:r>
              <a:rPr lang="en-US" sz="4000" dirty="0" err="1">
                <a:solidFill>
                  <a:schemeClr val="bg1"/>
                </a:solidFill>
              </a:rPr>
              <a:t>Organisations</a:t>
            </a:r>
            <a:r>
              <a:rPr lang="en-US" sz="4000" dirty="0">
                <a:solidFill>
                  <a:schemeClr val="bg1"/>
                </a:solidFill>
              </a:rPr>
              <a:t> are in the middle and interconnected!</a:t>
            </a:r>
          </a:p>
        </p:txBody>
      </p:sp>
      <p:pic>
        <p:nvPicPr>
          <p:cNvPr id="4" name="Picture 2" descr="Resultado de imagem para macro impact on organization">
            <a:extLst>
              <a:ext uri="{FF2B5EF4-FFF2-40B4-BE49-F238E27FC236}">
                <a16:creationId xmlns:a16="http://schemas.microsoft.com/office/drawing/2014/main" id="{6BBA1F57-9954-4184-98F4-1915560E27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40512" y="467256"/>
            <a:ext cx="6468626" cy="576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531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R-Trends-2025-Featured.png (2500×1307)">
            <a:extLst>
              <a:ext uri="{FF2B5EF4-FFF2-40B4-BE49-F238E27FC236}">
                <a16:creationId xmlns:a16="http://schemas.microsoft.com/office/drawing/2014/main" id="{BB34C07D-7002-C156-4800-226A63567072}"/>
              </a:ext>
            </a:extLst>
          </p:cNvPr>
          <p:cNvPicPr>
            <a:picLocks noChangeAspect="1"/>
          </p:cNvPicPr>
          <p:nvPr/>
        </p:nvPicPr>
        <p:blipFill>
          <a:blip r:embed="rId2"/>
          <a:stretch>
            <a:fillRect/>
          </a:stretch>
        </p:blipFill>
        <p:spPr>
          <a:xfrm>
            <a:off x="1152704" y="840914"/>
            <a:ext cx="9141845" cy="4779357"/>
          </a:xfrm>
          <a:prstGeom prst="rect">
            <a:avLst/>
          </a:prstGeom>
        </p:spPr>
      </p:pic>
    </p:spTree>
    <p:extLst>
      <p:ext uri="{BB962C8B-B14F-4D97-AF65-F5344CB8AC3E}">
        <p14:creationId xmlns:p14="http://schemas.microsoft.com/office/powerpoint/2010/main" val="2668620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E285B-4A28-45D3-9547-A53B164F86C4}"/>
              </a:ext>
            </a:extLst>
          </p:cNvPr>
          <p:cNvSpPr>
            <a:spLocks noGrp="1"/>
          </p:cNvSpPr>
          <p:nvPr>
            <p:ph type="title"/>
          </p:nvPr>
        </p:nvSpPr>
        <p:spPr>
          <a:xfrm>
            <a:off x="3501896" y="1271675"/>
            <a:ext cx="5505441" cy="2387600"/>
          </a:xfrm>
        </p:spPr>
        <p:txBody>
          <a:bodyPr vert="horz" lIns="91440" tIns="45720" rIns="91440" bIns="45720" rtlCol="0" anchor="b">
            <a:normAutofit/>
          </a:bodyPr>
          <a:lstStyle/>
          <a:p>
            <a:pPr algn="ctr"/>
            <a:r>
              <a:rPr lang="en-US" sz="4200" kern="1200">
                <a:solidFill>
                  <a:schemeClr val="bg1"/>
                </a:solidFill>
                <a:latin typeface="+mj-lt"/>
                <a:ea typeface="+mj-ea"/>
                <a:cs typeface="+mj-cs"/>
              </a:rPr>
              <a:t>What is culture?</a:t>
            </a:r>
          </a:p>
        </p:txBody>
      </p:sp>
      <p:cxnSp>
        <p:nvCxnSpPr>
          <p:cNvPr id="22" name="Straight Connector 21">
            <a:extLst>
              <a:ext uri="{FF2B5EF4-FFF2-40B4-BE49-F238E27FC236}">
                <a16:creationId xmlns:a16="http://schemas.microsoft.com/office/drawing/2014/main" id="{FEA8332D-EA74-40A2-8709-00EDB2379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240" y="3429000"/>
            <a:ext cx="0" cy="3164872"/>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9358801C-1E89-48FF-B14F-D76A2EA14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4797" y="816429"/>
            <a:ext cx="8239647" cy="522514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B88284F-ED00-40CA-B57D-89C49E8EC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00357" y="272979"/>
            <a:ext cx="0" cy="290621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544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ítulo 4">
            <a:extLst>
              <a:ext uri="{FF2B5EF4-FFF2-40B4-BE49-F238E27FC236}">
                <a16:creationId xmlns:a16="http://schemas.microsoft.com/office/drawing/2014/main" id="{D8C3FB2E-C739-41A3-8EBB-29F2738F7DEA}"/>
              </a:ext>
            </a:extLst>
          </p:cNvPr>
          <p:cNvSpPr>
            <a:spLocks noGrp="1"/>
          </p:cNvSpPr>
          <p:nvPr>
            <p:ph type="title"/>
          </p:nvPr>
        </p:nvSpPr>
        <p:spPr>
          <a:xfrm>
            <a:off x="913795" y="609600"/>
            <a:ext cx="5978072" cy="970451"/>
          </a:xfrm>
        </p:spPr>
        <p:txBody>
          <a:bodyPr>
            <a:normAutofit/>
          </a:bodyPr>
          <a:lstStyle/>
          <a:p>
            <a:r>
              <a:rPr lang="pt-BR" dirty="0" err="1"/>
              <a:t>Culture</a:t>
            </a:r>
            <a:endParaRPr lang="pt-BR" dirty="0"/>
          </a:p>
        </p:txBody>
      </p:sp>
      <p:sp>
        <p:nvSpPr>
          <p:cNvPr id="3" name="Content Placeholder 2">
            <a:extLst>
              <a:ext uri="{FF2B5EF4-FFF2-40B4-BE49-F238E27FC236}">
                <a16:creationId xmlns:a16="http://schemas.microsoft.com/office/drawing/2014/main" id="{C3FF521C-0D34-45C5-9301-2C2F41DC7524}"/>
              </a:ext>
            </a:extLst>
          </p:cNvPr>
          <p:cNvSpPr>
            <a:spLocks noGrp="1"/>
          </p:cNvSpPr>
          <p:nvPr>
            <p:ph idx="1"/>
          </p:nvPr>
        </p:nvSpPr>
        <p:spPr>
          <a:xfrm>
            <a:off x="913795" y="1828801"/>
            <a:ext cx="5978072" cy="3866048"/>
          </a:xfrm>
        </p:spPr>
        <p:txBody>
          <a:bodyPr anchor="ctr">
            <a:normAutofit/>
          </a:bodyPr>
          <a:lstStyle/>
          <a:p>
            <a:pPr marL="0" indent="0">
              <a:buNone/>
            </a:pPr>
            <a:r>
              <a:rPr lang="en-GB" sz="2400" b="1" dirty="0">
                <a:latin typeface="Arial" panose="020B0604020202020204" pitchFamily="34" charset="0"/>
                <a:cs typeface="Arial" panose="020B0604020202020204" pitchFamily="34" charset="0"/>
              </a:rPr>
              <a:t>Tayeb (2003) described culture as: </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‘Historically evolved values, attitudes and meanings that are learned and shared by the members of a community and which influence their material and non-material way of life’</a:t>
            </a:r>
          </a:p>
          <a:p>
            <a:pPr marL="0" indent="0">
              <a:buNone/>
            </a:pPr>
            <a:endParaRPr lang="en-GB" sz="2400" b="1"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6" name="Picture 2" descr="Imagem relacionada">
            <a:extLst>
              <a:ext uri="{FF2B5EF4-FFF2-40B4-BE49-F238E27FC236}">
                <a16:creationId xmlns:a16="http://schemas.microsoft.com/office/drawing/2014/main" id="{E5A50249-1453-446F-8D3C-49D8303171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0353" y="1270340"/>
            <a:ext cx="3928185" cy="384962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D87C23B2-1013-48B7-BA38-2C7BFA8B7653}"/>
              </a:ext>
            </a:extLst>
          </p:cNvPr>
          <p:cNvSpPr txBox="1">
            <a:spLocks/>
          </p:cNvSpPr>
          <p:nvPr/>
        </p:nvSpPr>
        <p:spPr>
          <a:xfrm>
            <a:off x="2215816" y="3212976"/>
            <a:ext cx="7765323" cy="212502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marL="0" indent="0" defTabSz="1219140">
              <a:spcBef>
                <a:spcPts val="1333"/>
              </a:spcBef>
              <a:buNone/>
              <a:defRPr/>
            </a:pPr>
            <a:endParaRPr lang="en-GB" dirty="0">
              <a:solidFill>
                <a:prstClr val="white"/>
              </a:solidFill>
              <a:latin typeface="Calisto MT" panose="02040603050505030304"/>
            </a:endParaRPr>
          </a:p>
        </p:txBody>
      </p:sp>
    </p:spTree>
    <p:extLst>
      <p:ext uri="{BB962C8B-B14F-4D97-AF65-F5344CB8AC3E}">
        <p14:creationId xmlns:p14="http://schemas.microsoft.com/office/powerpoint/2010/main" val="778798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BE6A291-72CC-4BC5-A434-988D206FCF44}"/>
              </a:ext>
            </a:extLst>
          </p:cNvPr>
          <p:cNvSpPr>
            <a:spLocks noGrp="1"/>
          </p:cNvSpPr>
          <p:nvPr>
            <p:ph type="title"/>
          </p:nvPr>
        </p:nvSpPr>
        <p:spPr>
          <a:xfrm>
            <a:off x="695916" y="1078265"/>
            <a:ext cx="3422931" cy="4701473"/>
          </a:xfrm>
        </p:spPr>
        <p:txBody>
          <a:bodyPr>
            <a:normAutofit/>
          </a:bodyPr>
          <a:lstStyle/>
          <a:p>
            <a:pPr algn="r"/>
            <a:r>
              <a:rPr lang="pt-BR" sz="4400" dirty="0" err="1">
                <a:solidFill>
                  <a:schemeClr val="accent1"/>
                </a:solidFill>
              </a:rPr>
              <a:t>Other</a:t>
            </a:r>
            <a:r>
              <a:rPr lang="pt-BR" sz="4400" dirty="0">
                <a:solidFill>
                  <a:schemeClr val="accent1"/>
                </a:solidFill>
              </a:rPr>
              <a:t> </a:t>
            </a:r>
            <a:r>
              <a:rPr lang="pt-BR" sz="4400" dirty="0" err="1">
                <a:solidFill>
                  <a:schemeClr val="accent1"/>
                </a:solidFill>
              </a:rPr>
              <a:t>definitions</a:t>
            </a:r>
            <a:r>
              <a:rPr lang="pt-BR" sz="4400" dirty="0">
                <a:solidFill>
                  <a:schemeClr val="accent1"/>
                </a:solidFill>
              </a:rPr>
              <a:t> </a:t>
            </a:r>
            <a:r>
              <a:rPr lang="pt-BR" sz="4400" dirty="0" err="1">
                <a:solidFill>
                  <a:schemeClr val="accent1"/>
                </a:solidFill>
              </a:rPr>
              <a:t>of</a:t>
            </a:r>
            <a:r>
              <a:rPr lang="pt-BR" sz="4400" dirty="0">
                <a:solidFill>
                  <a:schemeClr val="accent1"/>
                </a:solidFill>
              </a:rPr>
              <a:t> </a:t>
            </a:r>
            <a:r>
              <a:rPr lang="pt-BR" sz="4400" dirty="0" err="1">
                <a:solidFill>
                  <a:schemeClr val="accent1"/>
                </a:solidFill>
              </a:rPr>
              <a:t>culture</a:t>
            </a:r>
            <a:endParaRPr lang="pt-BR" sz="4400" dirty="0">
              <a:solidFill>
                <a:schemeClr val="accent1"/>
              </a:solidFill>
            </a:endParaRPr>
          </a:p>
        </p:txBody>
      </p:sp>
      <p:sp>
        <p:nvSpPr>
          <p:cNvPr id="3" name="Espaço Reservado para Conteúdo 2">
            <a:extLst>
              <a:ext uri="{FF2B5EF4-FFF2-40B4-BE49-F238E27FC236}">
                <a16:creationId xmlns:a16="http://schemas.microsoft.com/office/drawing/2014/main" id="{C8CE0765-FF26-434F-B2B0-6943BCA4450D}"/>
              </a:ext>
            </a:extLst>
          </p:cNvPr>
          <p:cNvSpPr>
            <a:spLocks noGrp="1"/>
          </p:cNvSpPr>
          <p:nvPr>
            <p:ph idx="1"/>
          </p:nvPr>
        </p:nvSpPr>
        <p:spPr>
          <a:xfrm>
            <a:off x="5114167" y="551543"/>
            <a:ext cx="6117579" cy="5617028"/>
          </a:xfrm>
          <a:effectLst/>
        </p:spPr>
        <p:txBody>
          <a:bodyPr anchor="ctr">
            <a:normAutofit lnSpcReduction="10000"/>
          </a:bodyPr>
          <a:lstStyle/>
          <a:p>
            <a:pPr marL="380990" indent="-380990"/>
            <a:r>
              <a:rPr lang="en-GB" sz="1867" dirty="0">
                <a:latin typeface="Arial" panose="020B0604020202020204" pitchFamily="34" charset="0"/>
                <a:cs typeface="Arial" panose="020B0604020202020204" pitchFamily="34" charset="0"/>
              </a:rPr>
              <a:t>Importance of ‘shared’ meaning and how a group makes meaning (Hampden-Turner, 1994, 2004)</a:t>
            </a:r>
          </a:p>
          <a:p>
            <a:pPr>
              <a:lnSpc>
                <a:spcPct val="90000"/>
              </a:lnSpc>
            </a:pPr>
            <a:endParaRPr lang="en-US" sz="1867" dirty="0">
              <a:latin typeface="Arial" panose="020B0604020202020204" pitchFamily="34" charset="0"/>
              <a:cs typeface="Arial" panose="020B0604020202020204" pitchFamily="34" charset="0"/>
            </a:endParaRPr>
          </a:p>
          <a:p>
            <a:pPr>
              <a:lnSpc>
                <a:spcPct val="90000"/>
              </a:lnSpc>
            </a:pPr>
            <a:r>
              <a:rPr lang="en-US" sz="1867" dirty="0">
                <a:latin typeface="Arial" panose="020B0604020202020204" pitchFamily="34" charset="0"/>
                <a:cs typeface="Arial" panose="020B0604020202020204" pitchFamily="34" charset="0"/>
              </a:rPr>
              <a:t>The learned beliefs, values, rules, norms, symbols, and traditions that are common to a group of people (Northouse, 2007, p.302)</a:t>
            </a:r>
            <a:endParaRPr lang="pt-BR" sz="1867" dirty="0">
              <a:latin typeface="Arial" panose="020B0604020202020204" pitchFamily="34" charset="0"/>
              <a:cs typeface="Arial" panose="020B0604020202020204" pitchFamily="34" charset="0"/>
            </a:endParaRPr>
          </a:p>
          <a:p>
            <a:pPr>
              <a:lnSpc>
                <a:spcPct val="90000"/>
              </a:lnSpc>
            </a:pPr>
            <a:endParaRPr lang="en-GB" sz="1867" b="1" dirty="0">
              <a:latin typeface="Arial" panose="020B0604020202020204" pitchFamily="34" charset="0"/>
              <a:cs typeface="Arial" panose="020B0604020202020204" pitchFamily="34" charset="0"/>
            </a:endParaRPr>
          </a:p>
          <a:p>
            <a:pPr>
              <a:lnSpc>
                <a:spcPct val="90000"/>
              </a:lnSpc>
            </a:pPr>
            <a:r>
              <a:rPr lang="en-GB" sz="1867" dirty="0" err="1">
                <a:effectLst/>
                <a:latin typeface="Arial" panose="020B0604020202020204" pitchFamily="34" charset="0"/>
                <a:cs typeface="Arial" panose="020B0604020202020204" pitchFamily="34" charset="0"/>
              </a:rPr>
              <a:t>Fons</a:t>
            </a:r>
            <a:r>
              <a:rPr lang="en-GB" sz="1867" dirty="0">
                <a:effectLst/>
                <a:latin typeface="Arial" panose="020B0604020202020204" pitchFamily="34" charset="0"/>
                <a:cs typeface="Arial" panose="020B0604020202020204" pitchFamily="34" charset="0"/>
              </a:rPr>
              <a:t> Trompenaars (at an interview): </a:t>
            </a:r>
            <a:r>
              <a:rPr lang="en-US" sz="1867" dirty="0">
                <a:effectLst/>
                <a:latin typeface="Arial" panose="020B0604020202020204" pitchFamily="34" charset="0"/>
                <a:cs typeface="Arial" panose="020B0604020202020204" pitchFamily="34" charset="0"/>
              </a:rPr>
              <a:t>Culture for me is very functional - the end result of people </a:t>
            </a:r>
            <a:r>
              <a:rPr lang="en-US" sz="1867" dirty="0" err="1">
                <a:effectLst/>
                <a:latin typeface="Arial" panose="020B0604020202020204" pitchFamily="34" charset="0"/>
                <a:cs typeface="Arial" panose="020B0604020202020204" pitchFamily="34" charset="0"/>
              </a:rPr>
              <a:t>organising</a:t>
            </a:r>
            <a:r>
              <a:rPr lang="en-US" sz="1867" dirty="0">
                <a:effectLst/>
                <a:latin typeface="Arial" panose="020B0604020202020204" pitchFamily="34" charset="0"/>
                <a:cs typeface="Arial" panose="020B0604020202020204" pitchFamily="34" charset="0"/>
              </a:rPr>
              <a:t> themselves to overcome survival issues. This usually has a lot to do with nature, the environment in which a culture grows up. Culture is, in fact, a bunch of values, </a:t>
            </a:r>
            <a:r>
              <a:rPr lang="en-US" sz="1867" dirty="0" err="1">
                <a:effectLst/>
                <a:latin typeface="Arial" panose="020B0604020202020204" pitchFamily="34" charset="0"/>
                <a:cs typeface="Arial" panose="020B0604020202020204" pitchFamily="34" charset="0"/>
              </a:rPr>
              <a:t>behaviours</a:t>
            </a:r>
            <a:r>
              <a:rPr lang="en-US" sz="1867" dirty="0">
                <a:effectLst/>
                <a:latin typeface="Arial" panose="020B0604020202020204" pitchFamily="34" charset="0"/>
                <a:cs typeface="Arial" panose="020B0604020202020204" pitchFamily="34" charset="0"/>
              </a:rPr>
              <a:t>, and norms that you accumulate in a group in order to survive.</a:t>
            </a:r>
            <a:endParaRPr lang="en-GB" sz="1867" b="1" dirty="0">
              <a:effectLst/>
              <a:latin typeface="Arial" panose="020B0604020202020204" pitchFamily="34" charset="0"/>
              <a:cs typeface="Arial" panose="020B0604020202020204" pitchFamily="34" charset="0"/>
            </a:endParaRPr>
          </a:p>
          <a:p>
            <a:pPr>
              <a:lnSpc>
                <a:spcPct val="90000"/>
              </a:lnSpc>
            </a:pPr>
            <a:endParaRPr lang="en-GB" sz="1867" b="1" i="1" dirty="0">
              <a:effectLst/>
              <a:latin typeface="Arial" panose="020B0604020202020204" pitchFamily="34" charset="0"/>
              <a:cs typeface="Arial" panose="020B0604020202020204" pitchFamily="34" charset="0"/>
            </a:endParaRPr>
          </a:p>
          <a:p>
            <a:pPr>
              <a:lnSpc>
                <a:spcPct val="90000"/>
              </a:lnSpc>
            </a:pPr>
            <a:r>
              <a:rPr lang="en-GB" sz="1867" i="1" dirty="0">
                <a:latin typeface="Arial" panose="020B0604020202020204" pitchFamily="34" charset="0"/>
                <a:cs typeface="Arial" panose="020B0604020202020204" pitchFamily="34" charset="0"/>
              </a:rPr>
              <a:t>“The most deep-rooted element of culture is the set of values and fundamental taken-for-granted assumptions held by a group of people’” (Brooks, 2009: 285)</a:t>
            </a:r>
          </a:p>
          <a:p>
            <a:pPr>
              <a:lnSpc>
                <a:spcPct val="90000"/>
              </a:lnSpc>
            </a:pPr>
            <a:endParaRPr lang="pt-BR"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6596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erard Hendrik Hofstede ">
            <a:extLst>
              <a:ext uri="{FF2B5EF4-FFF2-40B4-BE49-F238E27FC236}">
                <a16:creationId xmlns:a16="http://schemas.microsoft.com/office/drawing/2014/main" id="{F4969585-5AB7-48A9-8FAA-D79BBB7DCC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610" r="25858" b="-2"/>
          <a:stretch/>
        </p:blipFill>
        <p:spPr bwMode="auto">
          <a:xfrm>
            <a:off x="27" y="13"/>
            <a:ext cx="4635980" cy="6857987"/>
          </a:xfrm>
          <a:prstGeom prst="rect">
            <a:avLst/>
          </a:prstGeom>
          <a:noFill/>
          <a:extLst>
            <a:ext uri="{909E8E84-426E-40DD-AFC4-6F175D3DCCD1}">
              <a14:hiddenFill xmlns:a14="http://schemas.microsoft.com/office/drawing/2010/main">
                <a:solidFill>
                  <a:srgbClr val="FFFFFF"/>
                </a:solidFill>
              </a14:hiddenFill>
            </a:ext>
          </a:extLst>
        </p:spPr>
      </p:pic>
      <p:sp>
        <p:nvSpPr>
          <p:cNvPr id="3" name="Espaço Reservado para Conteúdo 2">
            <a:extLst>
              <a:ext uri="{FF2B5EF4-FFF2-40B4-BE49-F238E27FC236}">
                <a16:creationId xmlns:a16="http://schemas.microsoft.com/office/drawing/2014/main" id="{28423181-CC2D-4537-8631-9F4B225CFEE7}"/>
              </a:ext>
            </a:extLst>
          </p:cNvPr>
          <p:cNvSpPr>
            <a:spLocks noGrp="1"/>
          </p:cNvSpPr>
          <p:nvPr>
            <p:ph idx="1"/>
          </p:nvPr>
        </p:nvSpPr>
        <p:spPr>
          <a:xfrm>
            <a:off x="4927471" y="638629"/>
            <a:ext cx="6340085" cy="5152572"/>
          </a:xfrm>
        </p:spPr>
        <p:txBody>
          <a:bodyPr>
            <a:normAutofit/>
          </a:bodyPr>
          <a:lstStyle/>
          <a:p>
            <a:pPr marL="0" indent="0" algn="ctr">
              <a:buNone/>
            </a:pPr>
            <a:r>
              <a:rPr lang="en-GB" sz="3200" i="1" dirty="0"/>
              <a:t>‘The collective programming of the mind that distinguishes the members of one group or category of people from another.’</a:t>
            </a:r>
          </a:p>
          <a:p>
            <a:pPr marL="0" indent="0" algn="r">
              <a:buNone/>
            </a:pPr>
            <a:r>
              <a:rPr lang="en-GB" sz="3200" dirty="0"/>
              <a:t>- Hofstede (</a:t>
            </a:r>
            <a:r>
              <a:rPr lang="pt-BR" dirty="0">
                <a:effectLst/>
              </a:rPr>
              <a:t>1991, p.5</a:t>
            </a:r>
            <a:r>
              <a:rPr lang="en-GB" sz="3200" dirty="0"/>
              <a:t>)</a:t>
            </a:r>
            <a:endParaRPr lang="en-GB" sz="3200" i="1" dirty="0"/>
          </a:p>
          <a:p>
            <a:pPr marL="0" indent="0">
              <a:buNone/>
            </a:pPr>
            <a:endParaRPr lang="en-US" dirty="0">
              <a:effectLst/>
            </a:endParaRPr>
          </a:p>
          <a:p>
            <a:pPr marL="0" indent="0">
              <a:buNone/>
            </a:pPr>
            <a:endParaRPr lang="en-US" dirty="0">
              <a:effectLst/>
            </a:endParaRPr>
          </a:p>
          <a:p>
            <a:pPr marL="0" indent="0">
              <a:buNone/>
            </a:pPr>
            <a:r>
              <a:rPr lang="en-US" dirty="0">
                <a:effectLst/>
              </a:rPr>
              <a:t>Hofstede, G. (1991). </a:t>
            </a:r>
            <a:r>
              <a:rPr lang="en-US" i="1" dirty="0">
                <a:effectLst/>
              </a:rPr>
              <a:t>Cultures and organizations: Software of the mind</a:t>
            </a:r>
            <a:r>
              <a:rPr lang="en-US" dirty="0">
                <a:effectLst/>
              </a:rPr>
              <a:t>. London: McGraw-Hill.</a:t>
            </a:r>
            <a:endParaRPr lang="pt-BR" sz="3200" dirty="0"/>
          </a:p>
        </p:txBody>
      </p:sp>
    </p:spTree>
    <p:extLst>
      <p:ext uri="{BB962C8B-B14F-4D97-AF65-F5344CB8AC3E}">
        <p14:creationId xmlns:p14="http://schemas.microsoft.com/office/powerpoint/2010/main" val="3636851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CB85315-2407-42DA-A892-D597B4A3BCEA}"/>
              </a:ext>
            </a:extLst>
          </p:cNvPr>
          <p:cNvSpPr>
            <a:spLocks noGrp="1"/>
          </p:cNvSpPr>
          <p:nvPr>
            <p:ph type="title"/>
          </p:nvPr>
        </p:nvSpPr>
        <p:spPr>
          <a:xfrm>
            <a:off x="913795" y="609600"/>
            <a:ext cx="10353763" cy="970451"/>
          </a:xfrm>
        </p:spPr>
        <p:txBody>
          <a:bodyPr>
            <a:normAutofit/>
          </a:bodyPr>
          <a:lstStyle/>
          <a:p>
            <a:r>
              <a:rPr lang="pt-BR" dirty="0" err="1"/>
              <a:t>Geert</a:t>
            </a:r>
            <a:r>
              <a:rPr lang="pt-BR" dirty="0"/>
              <a:t> </a:t>
            </a:r>
            <a:r>
              <a:rPr lang="pt-BR" dirty="0" err="1"/>
              <a:t>Hofstede</a:t>
            </a:r>
            <a:endParaRPr lang="pt-BR" dirty="0"/>
          </a:p>
        </p:txBody>
      </p:sp>
      <p:sp>
        <p:nvSpPr>
          <p:cNvPr id="3" name="Espaço Reservado para Conteúdo 2">
            <a:extLst>
              <a:ext uri="{FF2B5EF4-FFF2-40B4-BE49-F238E27FC236}">
                <a16:creationId xmlns:a16="http://schemas.microsoft.com/office/drawing/2014/main" id="{7B262CCC-F04F-41DF-BD41-8909F2807BEE}"/>
              </a:ext>
            </a:extLst>
          </p:cNvPr>
          <p:cNvSpPr>
            <a:spLocks noGrp="1"/>
          </p:cNvSpPr>
          <p:nvPr>
            <p:ph idx="1"/>
          </p:nvPr>
        </p:nvSpPr>
        <p:spPr>
          <a:xfrm>
            <a:off x="913795" y="1580051"/>
            <a:ext cx="5546272" cy="4211151"/>
          </a:xfrm>
        </p:spPr>
        <p:txBody>
          <a:bodyPr anchor="ctr">
            <a:normAutofit lnSpcReduction="10000"/>
          </a:bodyPr>
          <a:lstStyle/>
          <a:p>
            <a:pPr>
              <a:lnSpc>
                <a:spcPct val="90000"/>
              </a:lnSpc>
            </a:pPr>
            <a:r>
              <a:rPr lang="en-US" dirty="0">
                <a:effectLst/>
              </a:rPr>
              <a:t>During 1978-83, he conducted detailed interviews with hundreds of IBM employees in 53 countries. Through standard statistical analysis of large data sets, he determined patterns of similarities and differences among the replies. From this data analysis, he developed five dimensions of </a:t>
            </a:r>
            <a:r>
              <a:rPr lang="en-US" b="1" dirty="0">
                <a:effectLst/>
              </a:rPr>
              <a:t>culture</a:t>
            </a:r>
            <a:r>
              <a:rPr lang="en-US" dirty="0">
                <a:effectLst/>
              </a:rPr>
              <a:t>.</a:t>
            </a:r>
          </a:p>
          <a:p>
            <a:pPr>
              <a:lnSpc>
                <a:spcPct val="90000"/>
              </a:lnSpc>
            </a:pPr>
            <a:endParaRPr lang="en-US" dirty="0">
              <a:effectLst/>
            </a:endParaRPr>
          </a:p>
          <a:p>
            <a:pPr>
              <a:lnSpc>
                <a:spcPct val="90000"/>
              </a:lnSpc>
            </a:pPr>
            <a:r>
              <a:rPr lang="en-US" dirty="0">
                <a:effectLst/>
              </a:rPr>
              <a:t>His original 5 dimensions of culture are :</a:t>
            </a:r>
            <a:br>
              <a:rPr lang="en-US" dirty="0">
                <a:effectLst/>
              </a:rPr>
            </a:br>
            <a:r>
              <a:rPr lang="en-US" dirty="0">
                <a:effectLst/>
              </a:rPr>
              <a:t>• Power-distance</a:t>
            </a:r>
            <a:br>
              <a:rPr lang="en-US" dirty="0">
                <a:effectLst/>
              </a:rPr>
            </a:br>
            <a:r>
              <a:rPr lang="en-US" dirty="0">
                <a:effectLst/>
              </a:rPr>
              <a:t>• Collectivism vs. individualism</a:t>
            </a:r>
            <a:br>
              <a:rPr lang="en-US" dirty="0">
                <a:effectLst/>
              </a:rPr>
            </a:br>
            <a:r>
              <a:rPr lang="en-US" dirty="0">
                <a:effectLst/>
              </a:rPr>
              <a:t>• Femininity vs. masculinity</a:t>
            </a:r>
            <a:br>
              <a:rPr lang="en-US" dirty="0">
                <a:effectLst/>
              </a:rPr>
            </a:br>
            <a:r>
              <a:rPr lang="en-US" dirty="0">
                <a:effectLst/>
              </a:rPr>
              <a:t>• Uncertainty avoidance</a:t>
            </a:r>
            <a:br>
              <a:rPr lang="en-US" dirty="0">
                <a:effectLst/>
              </a:rPr>
            </a:br>
            <a:r>
              <a:rPr lang="en-US" dirty="0">
                <a:effectLst/>
              </a:rPr>
              <a:t>• Long- vs. short-term orientation</a:t>
            </a:r>
          </a:p>
          <a:p>
            <a:pPr>
              <a:lnSpc>
                <a:spcPct val="90000"/>
              </a:lnSpc>
            </a:pPr>
            <a:endParaRPr lang="pt-BR" dirty="0"/>
          </a:p>
        </p:txBody>
      </p:sp>
      <p:pic>
        <p:nvPicPr>
          <p:cNvPr id="6146" name="Picture 2">
            <a:extLst>
              <a:ext uri="{FF2B5EF4-FFF2-40B4-BE49-F238E27FC236}">
                <a16:creationId xmlns:a16="http://schemas.microsoft.com/office/drawing/2014/main" id="{5979127A-0C82-40B2-951D-ADB3F78839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6560" y="2618414"/>
            <a:ext cx="4065464" cy="2286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9646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6" name="Título 5">
            <a:extLst>
              <a:ext uri="{FF2B5EF4-FFF2-40B4-BE49-F238E27FC236}">
                <a16:creationId xmlns:a16="http://schemas.microsoft.com/office/drawing/2014/main" id="{465EB843-2FDF-4501-91E8-3FF6A5A30340}"/>
              </a:ext>
            </a:extLst>
          </p:cNvPr>
          <p:cNvSpPr>
            <a:spLocks noGrp="1"/>
          </p:cNvSpPr>
          <p:nvPr>
            <p:ph type="title"/>
          </p:nvPr>
        </p:nvSpPr>
        <p:spPr>
          <a:xfrm>
            <a:off x="913795" y="609600"/>
            <a:ext cx="10353762" cy="970450"/>
          </a:xfrm>
        </p:spPr>
        <p:txBody>
          <a:bodyPr>
            <a:normAutofit/>
          </a:bodyPr>
          <a:lstStyle/>
          <a:p>
            <a:r>
              <a:rPr lang="pt-BR" dirty="0" err="1"/>
              <a:t>Culture</a:t>
            </a:r>
            <a:r>
              <a:rPr lang="pt-BR" dirty="0"/>
              <a:t>: </a:t>
            </a:r>
            <a:r>
              <a:rPr lang="pt-BR" dirty="0" err="1"/>
              <a:t>Critical</a:t>
            </a:r>
            <a:r>
              <a:rPr lang="pt-BR" dirty="0"/>
              <a:t> </a:t>
            </a:r>
            <a:r>
              <a:rPr lang="pt-BR" dirty="0" err="1"/>
              <a:t>view</a:t>
            </a:r>
            <a:endParaRPr lang="pt-BR" dirty="0"/>
          </a:p>
        </p:txBody>
      </p:sp>
      <p:sp>
        <p:nvSpPr>
          <p:cNvPr id="3" name="Content Placeholder 2"/>
          <p:cNvSpPr>
            <a:spLocks noGrp="1"/>
          </p:cNvSpPr>
          <p:nvPr>
            <p:ph idx="1"/>
          </p:nvPr>
        </p:nvSpPr>
        <p:spPr>
          <a:xfrm>
            <a:off x="913795" y="1732449"/>
            <a:ext cx="5546272" cy="4058751"/>
          </a:xfrm>
        </p:spPr>
        <p:txBody>
          <a:bodyPr anchor="ctr">
            <a:normAutofit/>
          </a:bodyPr>
          <a:lstStyle/>
          <a:p>
            <a:pPr marL="285744" indent="-285744" defTabSz="1219170">
              <a:spcBef>
                <a:spcPts val="300"/>
              </a:spcBef>
              <a:spcAft>
                <a:spcPts val="300"/>
              </a:spcAft>
              <a:buClrTx/>
              <a:buSzTx/>
              <a:buFont typeface="Arial" panose="020B0604020202020204" pitchFamily="34" charset="0"/>
              <a:buChar char="•"/>
              <a:defRPr/>
            </a:pPr>
            <a:r>
              <a:rPr lang="en-GB" altLang="en-US">
                <a:ln>
                  <a:noFill/>
                </a:ln>
                <a:effectLst/>
                <a:cs typeface="Arial" panose="020B0604020202020204" pitchFamily="34" charset="0"/>
              </a:rPr>
              <a:t>Cultural values are transient (change with society)</a:t>
            </a:r>
          </a:p>
          <a:p>
            <a:pPr marL="285744" indent="-285744" defTabSz="1219170">
              <a:spcBef>
                <a:spcPts val="300"/>
              </a:spcBef>
              <a:spcAft>
                <a:spcPts val="300"/>
              </a:spcAft>
              <a:buClrTx/>
              <a:buSzTx/>
              <a:buFont typeface="Arial" panose="020B0604020202020204" pitchFamily="34" charset="0"/>
              <a:buChar char="•"/>
              <a:defRPr/>
            </a:pPr>
            <a:r>
              <a:rPr lang="en-GB" altLang="en-US">
                <a:ln>
                  <a:noFill/>
                </a:ln>
                <a:effectLst/>
                <a:cs typeface="Arial" panose="020B0604020202020204" pitchFamily="34" charset="0"/>
              </a:rPr>
              <a:t>Identification of national culture</a:t>
            </a:r>
          </a:p>
          <a:p>
            <a:pPr marL="285744" indent="-285744" defTabSz="1219170">
              <a:spcBef>
                <a:spcPts val="300"/>
              </a:spcBef>
              <a:spcAft>
                <a:spcPts val="300"/>
              </a:spcAft>
              <a:buClrTx/>
              <a:buSzTx/>
              <a:buFont typeface="Arial" panose="020B0604020202020204" pitchFamily="34" charset="0"/>
              <a:buChar char="•"/>
              <a:defRPr/>
            </a:pPr>
            <a:r>
              <a:rPr lang="en-GB" altLang="en-US">
                <a:ln>
                  <a:noFill/>
                </a:ln>
                <a:effectLst/>
                <a:cs typeface="Arial" panose="020B0604020202020204" pitchFamily="34" charset="0"/>
              </a:rPr>
              <a:t>Culture not easily measured</a:t>
            </a:r>
          </a:p>
          <a:p>
            <a:pPr marL="285744" indent="-285744" defTabSz="1219170">
              <a:spcBef>
                <a:spcPts val="300"/>
              </a:spcBef>
              <a:spcAft>
                <a:spcPts val="300"/>
              </a:spcAft>
              <a:buClrTx/>
              <a:buSzTx/>
              <a:buFont typeface="Arial" panose="020B0604020202020204" pitchFamily="34" charset="0"/>
              <a:buChar char="•"/>
              <a:defRPr/>
            </a:pPr>
            <a:r>
              <a:rPr lang="en-GB" altLang="en-US">
                <a:ln>
                  <a:noFill/>
                </a:ln>
                <a:effectLst/>
                <a:cs typeface="Arial" panose="020B0604020202020204" pitchFamily="34" charset="0"/>
              </a:rPr>
              <a:t>The term ‘culture’ used loosely (subjective)</a:t>
            </a:r>
            <a:br>
              <a:rPr lang="en-GB" altLang="en-US">
                <a:ln>
                  <a:noFill/>
                </a:ln>
                <a:effectLst/>
                <a:cs typeface="Arial" panose="020B0604020202020204" pitchFamily="34" charset="0"/>
              </a:rPr>
            </a:br>
            <a:r>
              <a:rPr lang="en-GB" altLang="en-US">
                <a:ln>
                  <a:noFill/>
                </a:ln>
                <a:effectLst/>
                <a:cs typeface="Arial" panose="020B0604020202020204" pitchFamily="34" charset="0"/>
              </a:rPr>
              <a:t>	</a:t>
            </a:r>
          </a:p>
          <a:p>
            <a:pPr marL="0" indent="0">
              <a:buNone/>
            </a:pPr>
            <a:endParaRPr lang="en-GB"/>
          </a:p>
        </p:txBody>
      </p:sp>
      <p:pic>
        <p:nvPicPr>
          <p:cNvPr id="71" name="Picture 70">
            <a:extLst>
              <a:ext uri="{FF2B5EF4-FFF2-40B4-BE49-F238E27FC236}">
                <a16:creationId xmlns:a16="http://schemas.microsoft.com/office/drawing/2014/main" id="{2AF2086B-86A0-4984-A54D-62391EC206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9218" name="Picture 2" descr="14. Being critical is a good thing - AURELIS blog-wiki">
            <a:extLst>
              <a:ext uri="{FF2B5EF4-FFF2-40B4-BE49-F238E27FC236}">
                <a16:creationId xmlns:a16="http://schemas.microsoft.com/office/drawing/2014/main" id="{F9CF4121-3F23-414A-9B2D-C0856209C0D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66560" y="2577759"/>
            <a:ext cx="4065464" cy="2368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1063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sultado de imagem para cultural awareness">
            <a:extLst>
              <a:ext uri="{FF2B5EF4-FFF2-40B4-BE49-F238E27FC236}">
                <a16:creationId xmlns:a16="http://schemas.microsoft.com/office/drawing/2014/main" id="{1BEE4574-7E90-4E88-8ACA-339611BB6304}"/>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078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5350" y="824061"/>
            <a:ext cx="7765321" cy="227111"/>
          </a:xfrm>
        </p:spPr>
        <p:txBody>
          <a:bodyPr>
            <a:noAutofit/>
          </a:bodyPr>
          <a:lstStyle/>
          <a:p>
            <a:r>
              <a:rPr lang="en-GB" sz="2400" dirty="0">
                <a:solidFill>
                  <a:srgbClr val="FFC000"/>
                </a:solidFill>
              </a:rPr>
              <a:t>Hofstede: 5 dimensions </a:t>
            </a:r>
            <a:br>
              <a:rPr lang="en-GB" sz="2400" dirty="0">
                <a:solidFill>
                  <a:srgbClr val="FFC000"/>
                </a:solidFill>
              </a:rPr>
            </a:br>
            <a:endParaRPr lang="en-GB" sz="2400" dirty="0">
              <a:solidFill>
                <a:srgbClr val="FFC000"/>
              </a:solidFill>
            </a:endParaRPr>
          </a:p>
        </p:txBody>
      </p:sp>
      <p:sp>
        <p:nvSpPr>
          <p:cNvPr id="5" name="Rectangle: Rounded Corners 4">
            <a:extLst>
              <a:ext uri="{FF2B5EF4-FFF2-40B4-BE49-F238E27FC236}">
                <a16:creationId xmlns:a16="http://schemas.microsoft.com/office/drawing/2014/main" id="{BBBA0D1A-0ADD-4ADB-B9CD-162C3B24E4C4}"/>
              </a:ext>
            </a:extLst>
          </p:cNvPr>
          <p:cNvSpPr/>
          <p:nvPr/>
        </p:nvSpPr>
        <p:spPr>
          <a:xfrm>
            <a:off x="1842984" y="1437795"/>
            <a:ext cx="3384376" cy="1013092"/>
          </a:xfrm>
          <a:prstGeom prst="roundRect">
            <a:avLst/>
          </a:prstGeom>
          <a:solidFill>
            <a:srgbClr val="FFC00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defTabSz="1219140">
              <a:defRPr/>
            </a:pPr>
            <a:r>
              <a:rPr lang="en-GB" sz="2133" b="1" i="1" dirty="0">
                <a:solidFill>
                  <a:srgbClr val="2A5B7F"/>
                </a:solidFill>
                <a:latin typeface="Calisto MT" panose="02040603050505030304"/>
              </a:rPr>
              <a:t>Power distance </a:t>
            </a:r>
          </a:p>
          <a:p>
            <a:pPr algn="ctr" defTabSz="1219140">
              <a:defRPr/>
            </a:pPr>
            <a:r>
              <a:rPr lang="en-GB" sz="2133" dirty="0">
                <a:solidFill>
                  <a:srgbClr val="2A5B7F"/>
                </a:solidFill>
                <a:latin typeface="Calisto MT" panose="02040603050505030304"/>
              </a:rPr>
              <a:t>Degree of inequality</a:t>
            </a:r>
          </a:p>
        </p:txBody>
      </p:sp>
      <p:sp>
        <p:nvSpPr>
          <p:cNvPr id="6" name="Rectangle: Rounded Corners 5">
            <a:extLst>
              <a:ext uri="{FF2B5EF4-FFF2-40B4-BE49-F238E27FC236}">
                <a16:creationId xmlns:a16="http://schemas.microsoft.com/office/drawing/2014/main" id="{E718E3A3-4BBE-46DD-8157-47E654F99823}"/>
              </a:ext>
            </a:extLst>
          </p:cNvPr>
          <p:cNvSpPr/>
          <p:nvPr/>
        </p:nvSpPr>
        <p:spPr>
          <a:xfrm>
            <a:off x="4367808" y="2992355"/>
            <a:ext cx="3600400"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defRPr/>
            </a:pPr>
            <a:r>
              <a:rPr lang="en-GB" sz="1867" b="1" i="1" dirty="0">
                <a:solidFill>
                  <a:srgbClr val="2A5B7F"/>
                </a:solidFill>
                <a:latin typeface="Calisto MT" panose="02040603050505030304"/>
              </a:rPr>
              <a:t>Individualism/collectivism </a:t>
            </a:r>
          </a:p>
          <a:p>
            <a:pPr algn="ctr" defTabSz="1219140">
              <a:defRPr/>
            </a:pPr>
            <a:r>
              <a:rPr lang="en-GB" sz="1867" i="1" dirty="0">
                <a:solidFill>
                  <a:srgbClr val="2A5B7F"/>
                </a:solidFill>
                <a:latin typeface="Calisto MT" panose="02040603050505030304"/>
              </a:rPr>
              <a:t>A</a:t>
            </a:r>
            <a:r>
              <a:rPr lang="en-GB" sz="1867" dirty="0">
                <a:solidFill>
                  <a:srgbClr val="2A5B7F"/>
                </a:solidFill>
                <a:latin typeface="Calisto MT" panose="02040603050505030304"/>
              </a:rPr>
              <a:t>cting singly or collectively</a:t>
            </a:r>
          </a:p>
        </p:txBody>
      </p:sp>
      <p:sp>
        <p:nvSpPr>
          <p:cNvPr id="7" name="Rectangle: Rounded Corners 6">
            <a:extLst>
              <a:ext uri="{FF2B5EF4-FFF2-40B4-BE49-F238E27FC236}">
                <a16:creationId xmlns:a16="http://schemas.microsoft.com/office/drawing/2014/main" id="{461A43B2-C4EE-446B-99A3-3AEF7259F5C7}"/>
              </a:ext>
            </a:extLst>
          </p:cNvPr>
          <p:cNvSpPr/>
          <p:nvPr/>
        </p:nvSpPr>
        <p:spPr>
          <a:xfrm>
            <a:off x="6600056" y="5013176"/>
            <a:ext cx="388843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defRPr/>
            </a:pPr>
            <a:r>
              <a:rPr lang="en-GB" sz="2000" b="1" i="1" dirty="0">
                <a:solidFill>
                  <a:srgbClr val="2A5B7F"/>
                </a:solidFill>
                <a:latin typeface="Calisto MT" panose="02040603050505030304"/>
              </a:rPr>
              <a:t>Long-term orientation/Confucian dynamism </a:t>
            </a:r>
          </a:p>
          <a:p>
            <a:pPr algn="ctr" defTabSz="1219140">
              <a:defRPr/>
            </a:pPr>
            <a:r>
              <a:rPr lang="en-GB" sz="2000" dirty="0">
                <a:solidFill>
                  <a:srgbClr val="2A5B7F"/>
                </a:solidFill>
                <a:latin typeface="Calisto MT" panose="02040603050505030304"/>
              </a:rPr>
              <a:t>Long-term relationships </a:t>
            </a:r>
          </a:p>
        </p:txBody>
      </p:sp>
      <p:sp>
        <p:nvSpPr>
          <p:cNvPr id="8" name="Rectangle: Rounded Corners 7">
            <a:extLst>
              <a:ext uri="{FF2B5EF4-FFF2-40B4-BE49-F238E27FC236}">
                <a16:creationId xmlns:a16="http://schemas.microsoft.com/office/drawing/2014/main" id="{483D5B42-F1E0-4A6A-9C50-9FF69A4AA71E}"/>
              </a:ext>
            </a:extLst>
          </p:cNvPr>
          <p:cNvSpPr/>
          <p:nvPr/>
        </p:nvSpPr>
        <p:spPr>
          <a:xfrm>
            <a:off x="6456040" y="1435460"/>
            <a:ext cx="3888432" cy="9983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defRPr/>
            </a:pPr>
            <a:r>
              <a:rPr lang="en-GB" sz="1733" b="1" i="1" dirty="0">
                <a:solidFill>
                  <a:srgbClr val="2A5B7F"/>
                </a:solidFill>
                <a:latin typeface="Calisto MT" panose="02040603050505030304"/>
              </a:rPr>
              <a:t>Uncertainty avoidance </a:t>
            </a:r>
          </a:p>
          <a:p>
            <a:pPr algn="ctr" defTabSz="1219140">
              <a:defRPr/>
            </a:pPr>
            <a:r>
              <a:rPr lang="en-GB" sz="1733" i="1" dirty="0">
                <a:solidFill>
                  <a:srgbClr val="2A5B7F"/>
                </a:solidFill>
                <a:latin typeface="Calisto MT" panose="02040603050505030304"/>
              </a:rPr>
              <a:t>C</a:t>
            </a:r>
            <a:r>
              <a:rPr lang="en-GB" sz="1733" dirty="0">
                <a:solidFill>
                  <a:srgbClr val="2A5B7F"/>
                </a:solidFill>
                <a:latin typeface="Calisto MT" panose="02040603050505030304"/>
              </a:rPr>
              <a:t>hange or structure</a:t>
            </a:r>
          </a:p>
        </p:txBody>
      </p:sp>
      <p:sp>
        <p:nvSpPr>
          <p:cNvPr id="9" name="Rectangle: Rounded Corners 8">
            <a:extLst>
              <a:ext uri="{FF2B5EF4-FFF2-40B4-BE49-F238E27FC236}">
                <a16:creationId xmlns:a16="http://schemas.microsoft.com/office/drawing/2014/main" id="{9734A36C-CF2A-4697-AE54-CC8D16CE89F6}"/>
              </a:ext>
            </a:extLst>
          </p:cNvPr>
          <p:cNvSpPr/>
          <p:nvPr/>
        </p:nvSpPr>
        <p:spPr>
          <a:xfrm>
            <a:off x="1847528" y="5013176"/>
            <a:ext cx="3456384"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40">
              <a:defRPr/>
            </a:pPr>
            <a:r>
              <a:rPr lang="en-GB" sz="1867" b="1" i="1" dirty="0">
                <a:solidFill>
                  <a:srgbClr val="2A5B7F"/>
                </a:solidFill>
                <a:latin typeface="Calisto MT" panose="02040603050505030304"/>
              </a:rPr>
              <a:t>Masculinity/femininity </a:t>
            </a:r>
            <a:r>
              <a:rPr lang="en-GB" sz="1867" dirty="0">
                <a:solidFill>
                  <a:srgbClr val="2A5B7F"/>
                </a:solidFill>
                <a:latin typeface="Calisto MT" panose="02040603050505030304"/>
              </a:rPr>
              <a:t>Competition or personal relationships </a:t>
            </a:r>
          </a:p>
        </p:txBody>
      </p:sp>
    </p:spTree>
    <p:extLst>
      <p:ext uri="{BB962C8B-B14F-4D97-AF65-F5344CB8AC3E}">
        <p14:creationId xmlns:p14="http://schemas.microsoft.com/office/powerpoint/2010/main" val="1427062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14066EF-95C3-4558-AB80-F4D3ECB4C2D6}"/>
              </a:ext>
            </a:extLst>
          </p:cNvPr>
          <p:cNvSpPr>
            <a:spLocks noGrp="1"/>
          </p:cNvSpPr>
          <p:nvPr>
            <p:ph type="title"/>
          </p:nvPr>
        </p:nvSpPr>
        <p:spPr/>
        <p:txBody>
          <a:bodyPr/>
          <a:lstStyle/>
          <a:p>
            <a:r>
              <a:rPr lang="pt-BR" dirty="0" err="1"/>
              <a:t>Updated</a:t>
            </a:r>
            <a:r>
              <a:rPr lang="pt-BR" dirty="0"/>
              <a:t> </a:t>
            </a:r>
            <a:r>
              <a:rPr lang="pt-BR" dirty="0" err="1"/>
              <a:t>version</a:t>
            </a:r>
            <a:r>
              <a:rPr lang="pt-BR" dirty="0"/>
              <a:t> </a:t>
            </a:r>
            <a:r>
              <a:rPr lang="pt-BR" dirty="0" err="1"/>
              <a:t>with</a:t>
            </a:r>
            <a:r>
              <a:rPr lang="pt-BR" dirty="0"/>
              <a:t> 6th </a:t>
            </a:r>
            <a:r>
              <a:rPr lang="pt-BR" dirty="0" err="1"/>
              <a:t>dimension</a:t>
            </a:r>
            <a:endParaRPr lang="pt-BR" dirty="0"/>
          </a:p>
        </p:txBody>
      </p:sp>
      <p:pic>
        <p:nvPicPr>
          <p:cNvPr id="5122" name="Picture 2" descr="Resultado de imagem para sixth dimension hofstede">
            <a:extLst>
              <a:ext uri="{FF2B5EF4-FFF2-40B4-BE49-F238E27FC236}">
                <a16:creationId xmlns:a16="http://schemas.microsoft.com/office/drawing/2014/main" id="{326B76FF-4CB3-4F33-AC4B-B8E6B2D105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74068" y="1731435"/>
            <a:ext cx="7233283" cy="4059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651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2973DE28-056D-4AD9-B95D-54FFF5586B4C}"/>
              </a:ext>
            </a:extLst>
          </p:cNvPr>
          <p:cNvGraphicFramePr>
            <a:graphicFrameLocks noGrp="1"/>
          </p:cNvGraphicFramePr>
          <p:nvPr>
            <p:ph idx="1"/>
            <p:extLst>
              <p:ext uri="{D42A27DB-BD31-4B8C-83A1-F6EECF244321}">
                <p14:modId xmlns:p14="http://schemas.microsoft.com/office/powerpoint/2010/main" val="1421819016"/>
              </p:ext>
            </p:extLst>
          </p:nvPr>
        </p:nvGraphicFramePr>
        <p:xfrm>
          <a:off x="914400" y="831273"/>
          <a:ext cx="10243127" cy="4643849"/>
        </p:xfrm>
        <a:graphic>
          <a:graphicData uri="http://schemas.openxmlformats.org/drawingml/2006/table">
            <a:tbl>
              <a:tblPr firstRow="1" bandRow="1">
                <a:tableStyleId>{5C22544A-7EE6-4342-B048-85BDC9FD1C3A}</a:tableStyleId>
              </a:tblPr>
              <a:tblGrid>
                <a:gridCol w="3281605">
                  <a:extLst>
                    <a:ext uri="{9D8B030D-6E8A-4147-A177-3AD203B41FA5}">
                      <a16:colId xmlns:a16="http://schemas.microsoft.com/office/drawing/2014/main" val="2537150326"/>
                    </a:ext>
                  </a:extLst>
                </a:gridCol>
                <a:gridCol w="3315569">
                  <a:extLst>
                    <a:ext uri="{9D8B030D-6E8A-4147-A177-3AD203B41FA5}">
                      <a16:colId xmlns:a16="http://schemas.microsoft.com/office/drawing/2014/main" val="3810460866"/>
                    </a:ext>
                  </a:extLst>
                </a:gridCol>
                <a:gridCol w="3645953">
                  <a:extLst>
                    <a:ext uri="{9D8B030D-6E8A-4147-A177-3AD203B41FA5}">
                      <a16:colId xmlns:a16="http://schemas.microsoft.com/office/drawing/2014/main" val="1336071789"/>
                    </a:ext>
                  </a:extLst>
                </a:gridCol>
              </a:tblGrid>
              <a:tr h="837963">
                <a:tc>
                  <a:txBody>
                    <a:bodyPr/>
                    <a:lstStyle/>
                    <a:p>
                      <a:pPr algn="ctr">
                        <a:lnSpc>
                          <a:spcPct val="200000"/>
                        </a:lnSpc>
                        <a:tabLst>
                          <a:tab pos="1828800" algn="ctr"/>
                          <a:tab pos="3200400" algn="ctr"/>
                          <a:tab pos="4572000" algn="ctr"/>
                        </a:tabLst>
                      </a:pPr>
                      <a:r>
                        <a:rPr lang="en-GB" sz="1400">
                          <a:effectLst/>
                        </a:rPr>
                        <a:t>Positivist views:</a:t>
                      </a:r>
                    </a:p>
                    <a:p>
                      <a:pPr algn="ctr">
                        <a:lnSpc>
                          <a:spcPct val="200000"/>
                        </a:lnSpc>
                        <a:tabLst>
                          <a:tab pos="1828800" algn="ctr"/>
                          <a:tab pos="3200400" algn="ctr"/>
                          <a:tab pos="4572000" algn="ctr"/>
                        </a:tabLst>
                      </a:pPr>
                      <a:r>
                        <a:rPr lang="en-GB" sz="1400">
                          <a:effectLst/>
                        </a:rPr>
                        <a:t>Culture and values</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67414" marR="67414" marT="0" marB="0"/>
                </a:tc>
                <a:tc>
                  <a:txBody>
                    <a:bodyPr/>
                    <a:lstStyle/>
                    <a:p>
                      <a:pPr algn="ctr">
                        <a:lnSpc>
                          <a:spcPct val="200000"/>
                        </a:lnSpc>
                        <a:tabLst>
                          <a:tab pos="1828800" algn="ctr"/>
                          <a:tab pos="3200400" algn="ctr"/>
                          <a:tab pos="4572000" algn="ctr"/>
                        </a:tabLst>
                      </a:pPr>
                      <a:r>
                        <a:rPr lang="en-GB" sz="1400">
                          <a:effectLst/>
                        </a:rPr>
                        <a:t>Interpretive views:</a:t>
                      </a:r>
                    </a:p>
                    <a:p>
                      <a:pPr algn="ctr">
                        <a:lnSpc>
                          <a:spcPct val="200000"/>
                        </a:lnSpc>
                        <a:tabLst>
                          <a:tab pos="1828800" algn="ctr"/>
                          <a:tab pos="3200400" algn="ctr"/>
                          <a:tab pos="4572000" algn="ctr"/>
                        </a:tabLst>
                      </a:pPr>
                      <a:r>
                        <a:rPr lang="en-GB" sz="1400">
                          <a:effectLst/>
                        </a:rPr>
                        <a:t>Culture and meanings</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67414" marR="67414" marT="0" marB="0"/>
                </a:tc>
                <a:tc>
                  <a:txBody>
                    <a:bodyPr/>
                    <a:lstStyle/>
                    <a:p>
                      <a:pPr algn="ctr">
                        <a:lnSpc>
                          <a:spcPct val="200000"/>
                        </a:lnSpc>
                        <a:tabLst>
                          <a:tab pos="1828800" algn="ctr"/>
                          <a:tab pos="3200400" algn="ctr"/>
                          <a:tab pos="4572000" algn="ctr"/>
                        </a:tabLst>
                      </a:pPr>
                      <a:r>
                        <a:rPr lang="en-GB" sz="1400" dirty="0">
                          <a:effectLst/>
                        </a:rPr>
                        <a:t>Critical views:</a:t>
                      </a:r>
                    </a:p>
                    <a:p>
                      <a:pPr algn="ctr">
                        <a:lnSpc>
                          <a:spcPct val="200000"/>
                        </a:lnSpc>
                        <a:tabLst>
                          <a:tab pos="1828800" algn="ctr"/>
                          <a:tab pos="3200400" algn="ctr"/>
                          <a:tab pos="4572000" algn="ctr"/>
                        </a:tabLst>
                      </a:pPr>
                      <a:r>
                        <a:rPr lang="en-GB" sz="1400" dirty="0">
                          <a:effectLst/>
                        </a:rPr>
                        <a:t>Culture and power</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414" marR="67414" marT="0" marB="0"/>
                </a:tc>
                <a:extLst>
                  <a:ext uri="{0D108BD9-81ED-4DB2-BD59-A6C34878D82A}">
                    <a16:rowId xmlns:a16="http://schemas.microsoft.com/office/drawing/2014/main" val="3334965626"/>
                  </a:ext>
                </a:extLst>
              </a:tr>
              <a:tr h="1689947">
                <a:tc>
                  <a:txBody>
                    <a:bodyPr/>
                    <a:lstStyle/>
                    <a:p>
                      <a:pPr marL="342900" lvl="0" indent="-342900">
                        <a:lnSpc>
                          <a:spcPct val="200000"/>
                        </a:lnSpc>
                        <a:buFont typeface="Symbol" panose="05050102010706020507" pitchFamily="18" charset="2"/>
                        <a:buChar char=""/>
                      </a:pPr>
                      <a:r>
                        <a:rPr lang="en-GB" sz="1000">
                          <a:effectLst/>
                        </a:rPr>
                        <a:t>Researchers aim to identify laws and recurring patterns</a:t>
                      </a:r>
                    </a:p>
                    <a:p>
                      <a:pPr marL="342900" lvl="0" indent="-342900">
                        <a:lnSpc>
                          <a:spcPct val="200000"/>
                        </a:lnSpc>
                        <a:buFont typeface="Symbol" panose="05050102010706020507" pitchFamily="18" charset="2"/>
                        <a:buChar char=""/>
                      </a:pPr>
                      <a:r>
                        <a:rPr lang="en-GB" sz="1000">
                          <a:effectLst/>
                        </a:rPr>
                        <a:t>Instrumental knowledge, predictions, development and testing of models</a:t>
                      </a:r>
                      <a:endParaRPr lang="en-GB" sz="1000">
                        <a:solidFill>
                          <a:srgbClr val="000000"/>
                        </a:solidFill>
                        <a:effectLst/>
                        <a:latin typeface="Times New Roman" panose="02020603050405020304" pitchFamily="18" charset="0"/>
                        <a:ea typeface="Times New Roman" panose="02020603050405020304" pitchFamily="18" charset="0"/>
                        <a:cs typeface="QuaySansEF Book"/>
                      </a:endParaRPr>
                    </a:p>
                  </a:txBody>
                  <a:tcPr marL="67414" marR="67414" marT="0" marB="0"/>
                </a:tc>
                <a:tc>
                  <a:txBody>
                    <a:bodyPr/>
                    <a:lstStyle/>
                    <a:p>
                      <a:pPr marL="342900" lvl="0" indent="-342900">
                        <a:lnSpc>
                          <a:spcPct val="200000"/>
                        </a:lnSpc>
                        <a:buFont typeface="Symbol" panose="05050102010706020507" pitchFamily="18" charset="2"/>
                        <a:buChar char=""/>
                      </a:pPr>
                      <a:r>
                        <a:rPr lang="en-GB" sz="1000" dirty="0">
                          <a:effectLst/>
                        </a:rPr>
                        <a:t>Researchers investigate meanings: how people make sense of their situation</a:t>
                      </a:r>
                    </a:p>
                    <a:p>
                      <a:pPr marL="342900" lvl="0" indent="-342900">
                        <a:lnSpc>
                          <a:spcPct val="200000"/>
                        </a:lnSpc>
                        <a:buFont typeface="Symbol" panose="05050102010706020507" pitchFamily="18" charset="2"/>
                        <a:buChar char=""/>
                      </a:pPr>
                      <a:r>
                        <a:rPr lang="en-GB" sz="1000" dirty="0">
                          <a:effectLst/>
                        </a:rPr>
                        <a:t>Knowledge of sense-making and cognitive processes, knowledge of social constructions</a:t>
                      </a:r>
                      <a:endParaRPr lang="en-GB" sz="10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67414" marR="67414" marT="0" marB="0"/>
                </a:tc>
                <a:tc>
                  <a:txBody>
                    <a:bodyPr/>
                    <a:lstStyle/>
                    <a:p>
                      <a:pPr marL="342900" lvl="0" indent="-342900">
                        <a:lnSpc>
                          <a:spcPct val="200000"/>
                        </a:lnSpc>
                        <a:buFont typeface="Symbol" panose="05050102010706020507" pitchFamily="18" charset="2"/>
                        <a:buChar char=""/>
                      </a:pPr>
                      <a:r>
                        <a:rPr lang="en-GB" sz="1000">
                          <a:effectLst/>
                        </a:rPr>
                        <a:t>Researchers’ investigation reveals silenced voices and hidden structures of inequality and domination</a:t>
                      </a:r>
                    </a:p>
                    <a:p>
                      <a:pPr marL="342900" lvl="0" indent="-342900">
                        <a:lnSpc>
                          <a:spcPct val="200000"/>
                        </a:lnSpc>
                        <a:buFont typeface="Symbol" panose="05050102010706020507" pitchFamily="18" charset="2"/>
                        <a:buChar char=""/>
                      </a:pPr>
                      <a:r>
                        <a:rPr lang="en-GB" sz="1000">
                          <a:effectLst/>
                        </a:rPr>
                        <a:t>Knowledge that questions and challenges: it exposes power relationships and inequalities</a:t>
                      </a:r>
                      <a:endParaRPr lang="en-GB" sz="1000">
                        <a:solidFill>
                          <a:srgbClr val="000000"/>
                        </a:solidFill>
                        <a:effectLst/>
                        <a:latin typeface="Times New Roman" panose="02020603050405020304" pitchFamily="18" charset="0"/>
                        <a:ea typeface="Times New Roman" panose="02020603050405020304" pitchFamily="18" charset="0"/>
                        <a:cs typeface="QuaySansEF Book"/>
                      </a:endParaRPr>
                    </a:p>
                  </a:txBody>
                  <a:tcPr marL="67414" marR="67414" marT="0" marB="0"/>
                </a:tc>
                <a:extLst>
                  <a:ext uri="{0D108BD9-81ED-4DB2-BD59-A6C34878D82A}">
                    <a16:rowId xmlns:a16="http://schemas.microsoft.com/office/drawing/2014/main" val="923526817"/>
                  </a:ext>
                </a:extLst>
              </a:tr>
              <a:tr h="2115939">
                <a:tc>
                  <a:txBody>
                    <a:bodyPr/>
                    <a:lstStyle/>
                    <a:p>
                      <a:pPr>
                        <a:lnSpc>
                          <a:spcPct val="200000"/>
                        </a:lnSpc>
                      </a:pPr>
                      <a:r>
                        <a:rPr lang="en-GB" sz="1000">
                          <a:effectLst/>
                        </a:rPr>
                        <a:t>Example: Cultural dimension constructs such as ‘Power Distance’ or ‘Assertiveness’, value-dimensions valid across many countries and helpful for comparing different work environments and for stressing variations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67414" marR="67414" marT="0" marB="0"/>
                </a:tc>
                <a:tc>
                  <a:txBody>
                    <a:bodyPr/>
                    <a:lstStyle/>
                    <a:p>
                      <a:pPr>
                        <a:lnSpc>
                          <a:spcPct val="200000"/>
                        </a:lnSpc>
                      </a:pPr>
                      <a:r>
                        <a:rPr lang="en-GB" sz="1000">
                          <a:effectLst/>
                        </a:rPr>
                        <a:t>Example: Meaning systems associated with ideas like ‘leadership’, ‘job description’ or ‘competence’. Context specific knowledge that helps to understand local variations in work environments</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67414" marR="67414" marT="0" marB="0"/>
                </a:tc>
                <a:tc>
                  <a:txBody>
                    <a:bodyPr/>
                    <a:lstStyle/>
                    <a:p>
                      <a:pPr>
                        <a:lnSpc>
                          <a:spcPct val="200000"/>
                        </a:lnSpc>
                      </a:pPr>
                      <a:r>
                        <a:rPr lang="en-GB" sz="1000" dirty="0">
                          <a:effectLst/>
                        </a:rPr>
                        <a:t>Example: Talk of ‘culture differences’ can be used to camouflage another issue (of power). This knowledge shows structures of cultural domination between, for example, teams located in the headquarters of an organization and those in subsidiaries</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414" marR="67414" marT="0" marB="0"/>
                </a:tc>
                <a:extLst>
                  <a:ext uri="{0D108BD9-81ED-4DB2-BD59-A6C34878D82A}">
                    <a16:rowId xmlns:a16="http://schemas.microsoft.com/office/drawing/2014/main" val="1054211308"/>
                  </a:ext>
                </a:extLst>
              </a:tr>
            </a:tbl>
          </a:graphicData>
        </a:graphic>
      </p:graphicFrame>
    </p:spTree>
    <p:extLst>
      <p:ext uri="{BB962C8B-B14F-4D97-AF65-F5344CB8AC3E}">
        <p14:creationId xmlns:p14="http://schemas.microsoft.com/office/powerpoint/2010/main" val="3662507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F0EB7BB3-7B05-41B8-98E3-861811D35780}"/>
              </a:ext>
            </a:extLst>
          </p:cNvPr>
          <p:cNvGraphicFramePr>
            <a:graphicFrameLocks noGrp="1"/>
          </p:cNvGraphicFramePr>
          <p:nvPr>
            <p:ph idx="1"/>
            <p:extLst>
              <p:ext uri="{D42A27DB-BD31-4B8C-83A1-F6EECF244321}">
                <p14:modId xmlns:p14="http://schemas.microsoft.com/office/powerpoint/2010/main" val="334348885"/>
              </p:ext>
            </p:extLst>
          </p:nvPr>
        </p:nvGraphicFramePr>
        <p:xfrm>
          <a:off x="794327" y="822036"/>
          <a:ext cx="10454845" cy="5197577"/>
        </p:xfrm>
        <a:graphic>
          <a:graphicData uri="http://schemas.openxmlformats.org/drawingml/2006/table">
            <a:tbl>
              <a:tblPr firstRow="1" bandRow="1">
                <a:tableStyleId>{5C22544A-7EE6-4342-B048-85BDC9FD1C3A}</a:tableStyleId>
              </a:tblPr>
              <a:tblGrid>
                <a:gridCol w="3459405">
                  <a:extLst>
                    <a:ext uri="{9D8B030D-6E8A-4147-A177-3AD203B41FA5}">
                      <a16:colId xmlns:a16="http://schemas.microsoft.com/office/drawing/2014/main" val="4030771176"/>
                    </a:ext>
                  </a:extLst>
                </a:gridCol>
                <a:gridCol w="3536035">
                  <a:extLst>
                    <a:ext uri="{9D8B030D-6E8A-4147-A177-3AD203B41FA5}">
                      <a16:colId xmlns:a16="http://schemas.microsoft.com/office/drawing/2014/main" val="1980887016"/>
                    </a:ext>
                  </a:extLst>
                </a:gridCol>
                <a:gridCol w="3459405">
                  <a:extLst>
                    <a:ext uri="{9D8B030D-6E8A-4147-A177-3AD203B41FA5}">
                      <a16:colId xmlns:a16="http://schemas.microsoft.com/office/drawing/2014/main" val="3907270626"/>
                    </a:ext>
                  </a:extLst>
                </a:gridCol>
              </a:tblGrid>
              <a:tr h="982818">
                <a:tc>
                  <a:txBody>
                    <a:bodyPr/>
                    <a:lstStyle/>
                    <a:p>
                      <a:pPr algn="ctr">
                        <a:lnSpc>
                          <a:spcPct val="200000"/>
                        </a:lnSpc>
                        <a:tabLst>
                          <a:tab pos="1828800" algn="ctr"/>
                          <a:tab pos="3200400" algn="ctr"/>
                          <a:tab pos="4572000" algn="ctr"/>
                        </a:tabLst>
                      </a:pPr>
                      <a:r>
                        <a:rPr lang="en-GB" sz="1400">
                          <a:effectLst/>
                        </a:rPr>
                        <a:t>Positivist views</a:t>
                      </a:r>
                    </a:p>
                    <a:p>
                      <a:pPr algn="ctr">
                        <a:lnSpc>
                          <a:spcPct val="200000"/>
                        </a:lnSpc>
                        <a:tabLst>
                          <a:tab pos="1828800" algn="ctr"/>
                          <a:tab pos="3200400" algn="ctr"/>
                          <a:tab pos="4572000" algn="ctr"/>
                        </a:tabLst>
                      </a:pPr>
                      <a:r>
                        <a:rPr lang="en-GB" sz="1400">
                          <a:effectLst/>
                        </a:rPr>
                        <a:t>Culture and values</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67815" marR="67815" marT="0" marB="0"/>
                </a:tc>
                <a:tc>
                  <a:txBody>
                    <a:bodyPr/>
                    <a:lstStyle/>
                    <a:p>
                      <a:pPr algn="ctr">
                        <a:lnSpc>
                          <a:spcPct val="200000"/>
                        </a:lnSpc>
                        <a:tabLst>
                          <a:tab pos="1828800" algn="ctr"/>
                          <a:tab pos="3200400" algn="ctr"/>
                          <a:tab pos="4572000" algn="ctr"/>
                        </a:tabLst>
                      </a:pPr>
                      <a:r>
                        <a:rPr lang="en-GB" sz="1400">
                          <a:effectLst/>
                        </a:rPr>
                        <a:t>Interpretive views</a:t>
                      </a:r>
                    </a:p>
                    <a:p>
                      <a:pPr algn="ctr">
                        <a:lnSpc>
                          <a:spcPct val="200000"/>
                        </a:lnSpc>
                        <a:tabLst>
                          <a:tab pos="1828800" algn="ctr"/>
                          <a:tab pos="3200400" algn="ctr"/>
                          <a:tab pos="4572000" algn="ctr"/>
                        </a:tabLst>
                      </a:pPr>
                      <a:r>
                        <a:rPr lang="en-GB" sz="1400">
                          <a:effectLst/>
                        </a:rPr>
                        <a:t>Culture and meanings</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67815" marR="67815" marT="0" marB="0"/>
                </a:tc>
                <a:tc>
                  <a:txBody>
                    <a:bodyPr/>
                    <a:lstStyle/>
                    <a:p>
                      <a:pPr algn="ctr">
                        <a:lnSpc>
                          <a:spcPct val="200000"/>
                        </a:lnSpc>
                        <a:tabLst>
                          <a:tab pos="1828800" algn="ctr"/>
                          <a:tab pos="3200400" algn="ctr"/>
                          <a:tab pos="4572000" algn="ctr"/>
                        </a:tabLst>
                      </a:pPr>
                      <a:r>
                        <a:rPr lang="en-GB" sz="1400" dirty="0">
                          <a:effectLst/>
                        </a:rPr>
                        <a:t>Critical views</a:t>
                      </a:r>
                    </a:p>
                    <a:p>
                      <a:pPr algn="ctr">
                        <a:lnSpc>
                          <a:spcPct val="200000"/>
                        </a:lnSpc>
                        <a:tabLst>
                          <a:tab pos="1828800" algn="ctr"/>
                          <a:tab pos="3200400" algn="ctr"/>
                          <a:tab pos="4572000" algn="ctr"/>
                        </a:tabLst>
                      </a:pPr>
                      <a:r>
                        <a:rPr lang="en-GB" sz="1400" dirty="0">
                          <a:effectLst/>
                        </a:rPr>
                        <a:t>Culture and power</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815" marR="67815" marT="0" marB="0"/>
                </a:tc>
                <a:extLst>
                  <a:ext uri="{0D108BD9-81ED-4DB2-BD59-A6C34878D82A}">
                    <a16:rowId xmlns:a16="http://schemas.microsoft.com/office/drawing/2014/main" val="431324951"/>
                  </a:ext>
                </a:extLst>
              </a:tr>
              <a:tr h="4214759">
                <a:tc>
                  <a:txBody>
                    <a:bodyPr/>
                    <a:lstStyle/>
                    <a:p>
                      <a:pPr>
                        <a:lnSpc>
                          <a:spcPct val="200000"/>
                        </a:lnSpc>
                      </a:pPr>
                      <a:r>
                        <a:rPr lang="en-GB" sz="1000">
                          <a:effectLst/>
                        </a:rPr>
                        <a:t>How does culture influence this situation?</a:t>
                      </a:r>
                    </a:p>
                    <a:p>
                      <a:pPr>
                        <a:lnSpc>
                          <a:spcPct val="200000"/>
                        </a:lnSpc>
                      </a:pPr>
                      <a:r>
                        <a:rPr lang="en-GB" sz="1000">
                          <a:effectLst/>
                        </a:rPr>
                        <a:t>Which are the cultural dimensions that can explain people’s behaviour?</a:t>
                      </a:r>
                    </a:p>
                    <a:p>
                      <a:pPr>
                        <a:lnSpc>
                          <a:spcPct val="200000"/>
                        </a:lnSpc>
                      </a:pPr>
                      <a:r>
                        <a:rPr lang="en-GB" sz="1000">
                          <a:effectLst/>
                        </a:rPr>
                        <a:t>What are the cultural dimensions’ score differences between the two countries/organizations?</a:t>
                      </a:r>
                    </a:p>
                    <a:p>
                      <a:pPr>
                        <a:lnSpc>
                          <a:spcPct val="200000"/>
                        </a:lnSpc>
                      </a:pPr>
                      <a:r>
                        <a:rPr lang="en-GB" sz="1000">
                          <a:effectLst/>
                        </a:rPr>
                        <a:t>What are the characteristics of an environment scoring high/low on these dimensions?</a:t>
                      </a:r>
                    </a:p>
                    <a:p>
                      <a:pPr>
                        <a:lnSpc>
                          <a:spcPct val="200000"/>
                        </a:lnSpc>
                      </a:pPr>
                      <a:r>
                        <a:rPr lang="en-GB" sz="1000">
                          <a:effectLst/>
                        </a:rPr>
                        <a:t>How does it apply here?</a:t>
                      </a:r>
                      <a:endParaRPr lang="en-GB" sz="1000">
                        <a:effectLst/>
                        <a:latin typeface="Times New Roman" panose="02020603050405020304" pitchFamily="18" charset="0"/>
                        <a:ea typeface="Times New Roman" panose="02020603050405020304" pitchFamily="18" charset="0"/>
                        <a:cs typeface="Arial" panose="020B0604020202020204" pitchFamily="34" charset="0"/>
                      </a:endParaRPr>
                    </a:p>
                  </a:txBody>
                  <a:tcPr marL="67815" marR="67815" marT="0" marB="0"/>
                </a:tc>
                <a:tc>
                  <a:txBody>
                    <a:bodyPr/>
                    <a:lstStyle/>
                    <a:p>
                      <a:pPr>
                        <a:lnSpc>
                          <a:spcPct val="200000"/>
                        </a:lnSpc>
                      </a:pPr>
                      <a:r>
                        <a:rPr lang="en-GB" sz="1000" dirty="0">
                          <a:effectLst/>
                        </a:rPr>
                        <a:t>What does this situation mean to those involved?</a:t>
                      </a:r>
                    </a:p>
                    <a:p>
                      <a:pPr>
                        <a:lnSpc>
                          <a:spcPct val="200000"/>
                        </a:lnSpc>
                      </a:pPr>
                      <a:r>
                        <a:rPr lang="en-GB" sz="1000" dirty="0">
                          <a:effectLst/>
                        </a:rPr>
                        <a:t>What do they associate with the situation/elements of the situation?</a:t>
                      </a:r>
                    </a:p>
                    <a:p>
                      <a:pPr>
                        <a:lnSpc>
                          <a:spcPct val="200000"/>
                        </a:lnSpc>
                      </a:pPr>
                      <a:r>
                        <a:rPr lang="en-GB" sz="1000" dirty="0">
                          <a:effectLst/>
                        </a:rPr>
                        <a:t>What does the situation remind them of?</a:t>
                      </a:r>
                    </a:p>
                    <a:p>
                      <a:pPr>
                        <a:lnSpc>
                          <a:spcPct val="200000"/>
                        </a:lnSpc>
                      </a:pPr>
                      <a:r>
                        <a:rPr lang="en-GB" sz="1000" dirty="0">
                          <a:effectLst/>
                        </a:rPr>
                        <a:t>Which terms, which metaphors do people use when talking about it?</a:t>
                      </a:r>
                    </a:p>
                    <a:p>
                      <a:pPr>
                        <a:lnSpc>
                          <a:spcPct val="200000"/>
                        </a:lnSpc>
                      </a:pPr>
                      <a:r>
                        <a:rPr lang="en-GB" sz="1000" dirty="0">
                          <a:effectLst/>
                        </a:rPr>
                        <a:t>What are the arguments advanced and how do the arguments make sense for the participants involved?</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815" marR="67815" marT="0" marB="0"/>
                </a:tc>
                <a:tc>
                  <a:txBody>
                    <a:bodyPr/>
                    <a:lstStyle/>
                    <a:p>
                      <a:pPr>
                        <a:lnSpc>
                          <a:spcPct val="200000"/>
                        </a:lnSpc>
                      </a:pPr>
                      <a:r>
                        <a:rPr lang="en-GB" sz="1000" dirty="0">
                          <a:effectLst/>
                        </a:rPr>
                        <a:t>Is there a struggle between two camps?</a:t>
                      </a:r>
                    </a:p>
                    <a:p>
                      <a:pPr>
                        <a:lnSpc>
                          <a:spcPct val="200000"/>
                        </a:lnSpc>
                      </a:pPr>
                      <a:r>
                        <a:rPr lang="en-GB" sz="1000" dirty="0">
                          <a:effectLst/>
                        </a:rPr>
                        <a:t>Who is in a position of power?</a:t>
                      </a:r>
                    </a:p>
                    <a:p>
                      <a:pPr>
                        <a:lnSpc>
                          <a:spcPct val="200000"/>
                        </a:lnSpc>
                      </a:pPr>
                      <a:r>
                        <a:rPr lang="en-GB" sz="1000" dirty="0">
                          <a:effectLst/>
                        </a:rPr>
                        <a:t>Who is silenced?</a:t>
                      </a:r>
                    </a:p>
                    <a:p>
                      <a:pPr>
                        <a:lnSpc>
                          <a:spcPct val="200000"/>
                        </a:lnSpc>
                      </a:pPr>
                      <a:r>
                        <a:rPr lang="en-GB" sz="1000" dirty="0">
                          <a:effectLst/>
                        </a:rPr>
                        <a:t>What is at stake?</a:t>
                      </a:r>
                    </a:p>
                    <a:p>
                      <a:pPr>
                        <a:lnSpc>
                          <a:spcPct val="200000"/>
                        </a:lnSpc>
                      </a:pPr>
                      <a:r>
                        <a:rPr lang="en-GB" sz="1000" dirty="0">
                          <a:effectLst/>
                        </a:rPr>
                        <a:t>Are people collaborating?</a:t>
                      </a:r>
                    </a:p>
                    <a:p>
                      <a:pPr>
                        <a:lnSpc>
                          <a:spcPct val="200000"/>
                        </a:lnSpc>
                      </a:pPr>
                      <a:r>
                        <a:rPr lang="en-GB" sz="1000" dirty="0">
                          <a:effectLst/>
                        </a:rPr>
                        <a:t>What are the risks for each camp?</a:t>
                      </a:r>
                    </a:p>
                    <a:p>
                      <a:pPr>
                        <a:lnSpc>
                          <a:spcPct val="200000"/>
                        </a:lnSpc>
                      </a:pPr>
                      <a:r>
                        <a:rPr lang="en-GB" sz="1000" dirty="0">
                          <a:effectLst/>
                        </a:rPr>
                        <a:t>What is said to be ‘normal’ (status quo or stated situation)? And by whom?</a:t>
                      </a:r>
                    </a:p>
                    <a:p>
                      <a:pPr>
                        <a:lnSpc>
                          <a:spcPct val="200000"/>
                        </a:lnSpc>
                      </a:pPr>
                      <a:r>
                        <a:rPr lang="en-GB" sz="1000" dirty="0">
                          <a:effectLst/>
                        </a:rPr>
                        <a:t>Is culture talked about explicitly?</a:t>
                      </a:r>
                    </a:p>
                    <a:p>
                      <a:pPr>
                        <a:lnSpc>
                          <a:spcPct val="200000"/>
                        </a:lnSpc>
                      </a:pPr>
                      <a:r>
                        <a:rPr lang="en-GB" sz="1000" dirty="0">
                          <a:effectLst/>
                        </a:rPr>
                        <a:t>Which stake/camp does talking about cultural differences serve?</a:t>
                      </a:r>
                      <a:endParaRPr lang="en-GB"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7815" marR="67815" marT="0" marB="0"/>
                </a:tc>
                <a:extLst>
                  <a:ext uri="{0D108BD9-81ED-4DB2-BD59-A6C34878D82A}">
                    <a16:rowId xmlns:a16="http://schemas.microsoft.com/office/drawing/2014/main" val="2068062738"/>
                  </a:ext>
                </a:extLst>
              </a:tr>
            </a:tbl>
          </a:graphicData>
        </a:graphic>
      </p:graphicFrame>
    </p:spTree>
    <p:extLst>
      <p:ext uri="{BB962C8B-B14F-4D97-AF65-F5344CB8AC3E}">
        <p14:creationId xmlns:p14="http://schemas.microsoft.com/office/powerpoint/2010/main" val="1880951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67B64-661B-4EB2-BC03-755FF8DB40C8}"/>
              </a:ext>
            </a:extLst>
          </p:cNvPr>
          <p:cNvSpPr>
            <a:spLocks noGrp="1"/>
          </p:cNvSpPr>
          <p:nvPr>
            <p:ph type="title"/>
          </p:nvPr>
        </p:nvSpPr>
        <p:spPr>
          <a:xfrm>
            <a:off x="913795" y="609600"/>
            <a:ext cx="10353762" cy="970450"/>
          </a:xfrm>
        </p:spPr>
        <p:txBody>
          <a:bodyPr>
            <a:normAutofit/>
          </a:bodyPr>
          <a:lstStyle/>
          <a:p>
            <a:r>
              <a:rPr lang="en-GB" sz="2400" dirty="0">
                <a:effectLst/>
                <a:latin typeface="Times New Roman" panose="02020603050405020304" pitchFamily="18" charset="0"/>
                <a:ea typeface="Calibri" panose="020F0502020204030204" pitchFamily="34" charset="0"/>
                <a:cs typeface="Arial" panose="020B0604020202020204" pitchFamily="34" charset="0"/>
              </a:rPr>
              <a:t>Power Distance</a:t>
            </a:r>
            <a:br>
              <a:rPr lang="en-GB" sz="1800" dirty="0">
                <a:effectLst/>
                <a:latin typeface="Times New Roman" panose="02020603050405020304" pitchFamily="18" charset="0"/>
                <a:ea typeface="Calibri" panose="020F0502020204030204" pitchFamily="34" charset="0"/>
                <a:cs typeface="Arial" panose="020B0604020202020204" pitchFamily="34" charset="0"/>
              </a:rPr>
            </a:br>
            <a:r>
              <a:rPr lang="en-GB" sz="1800" dirty="0">
                <a:effectLst/>
                <a:latin typeface="Times New Roman" panose="02020603050405020304" pitchFamily="18" charset="0"/>
                <a:ea typeface="Calibri" panose="020F0502020204030204" pitchFamily="34" charset="0"/>
                <a:cs typeface="Arial" panose="020B0604020202020204" pitchFamily="34" charset="0"/>
              </a:rPr>
              <a:t>Based on Hofstede (2001) and Hofstede et al. (2010)</a:t>
            </a:r>
            <a:endParaRPr lang="en-GB" dirty="0"/>
          </a:p>
        </p:txBody>
      </p:sp>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74AB9B59-4ECA-40B0-9EA1-0A9D86E15C9C}"/>
              </a:ext>
            </a:extLst>
          </p:cNvPr>
          <p:cNvGraphicFramePr>
            <a:graphicFrameLocks noGrp="1"/>
          </p:cNvGraphicFramePr>
          <p:nvPr>
            <p:ph idx="1"/>
            <p:extLst>
              <p:ext uri="{D42A27DB-BD31-4B8C-83A1-F6EECF244321}">
                <p14:modId xmlns:p14="http://schemas.microsoft.com/office/powerpoint/2010/main" val="2888691780"/>
              </p:ext>
            </p:extLst>
          </p:nvPr>
        </p:nvGraphicFramePr>
        <p:xfrm>
          <a:off x="914400" y="1981053"/>
          <a:ext cx="10353677" cy="3721925"/>
        </p:xfrm>
        <a:graphic>
          <a:graphicData uri="http://schemas.openxmlformats.org/drawingml/2006/table">
            <a:tbl>
              <a:tblPr firstRow="1" bandRow="1">
                <a:tableStyleId>{5C22544A-7EE6-4342-B048-85BDC9FD1C3A}</a:tableStyleId>
              </a:tblPr>
              <a:tblGrid>
                <a:gridCol w="2861050">
                  <a:extLst>
                    <a:ext uri="{9D8B030D-6E8A-4147-A177-3AD203B41FA5}">
                      <a16:colId xmlns:a16="http://schemas.microsoft.com/office/drawing/2014/main" val="1893970905"/>
                    </a:ext>
                  </a:extLst>
                </a:gridCol>
                <a:gridCol w="3650844">
                  <a:extLst>
                    <a:ext uri="{9D8B030D-6E8A-4147-A177-3AD203B41FA5}">
                      <a16:colId xmlns:a16="http://schemas.microsoft.com/office/drawing/2014/main" val="610759695"/>
                    </a:ext>
                  </a:extLst>
                </a:gridCol>
                <a:gridCol w="3841783">
                  <a:extLst>
                    <a:ext uri="{9D8B030D-6E8A-4147-A177-3AD203B41FA5}">
                      <a16:colId xmlns:a16="http://schemas.microsoft.com/office/drawing/2014/main" val="4119420918"/>
                    </a:ext>
                  </a:extLst>
                </a:gridCol>
              </a:tblGrid>
              <a:tr h="402882">
                <a:tc>
                  <a:txBody>
                    <a:bodyPr/>
                    <a:lstStyle/>
                    <a:p>
                      <a:pPr algn="ctr">
                        <a:lnSpc>
                          <a:spcPct val="200000"/>
                        </a:lnSpc>
                        <a:tabLst>
                          <a:tab pos="1828800" algn="ctr"/>
                          <a:tab pos="3200400" algn="ctr"/>
                          <a:tab pos="4572000" algn="ctr"/>
                        </a:tabLst>
                      </a:pPr>
                      <a:r>
                        <a:rPr lang="en-GB" sz="1400" dirty="0">
                          <a:effectLst/>
                        </a:rPr>
                        <a:t>Dimension</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a:effectLst/>
                        </a:rPr>
                        <a:t>High score</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dirty="0">
                          <a:effectLst/>
                        </a:rPr>
                        <a:t>Low score</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extLst>
                  <a:ext uri="{0D108BD9-81ED-4DB2-BD59-A6C34878D82A}">
                    <a16:rowId xmlns:a16="http://schemas.microsoft.com/office/drawing/2014/main" val="3347431987"/>
                  </a:ext>
                </a:extLst>
              </a:tr>
              <a:tr h="3319043">
                <a:tc>
                  <a:txBody>
                    <a:bodyPr/>
                    <a:lstStyle/>
                    <a:p>
                      <a:pPr>
                        <a:lnSpc>
                          <a:spcPct val="200000"/>
                        </a:lnSpc>
                      </a:pPr>
                      <a:r>
                        <a:rPr lang="en-GB" sz="1400" dirty="0">
                          <a:effectLst/>
                        </a:rPr>
                        <a:t>Extent to which the less powerful members of a society expect and accept unequal distribution of power</a:t>
                      </a:r>
                      <a:endParaRPr lang="en-GB" sz="14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marL="342900" lvl="0" indent="-342900">
                        <a:lnSpc>
                          <a:spcPct val="200000"/>
                        </a:lnSpc>
                        <a:buFont typeface="Symbol" panose="05050102010706020507" pitchFamily="18" charset="2"/>
                        <a:buChar char=""/>
                      </a:pPr>
                      <a:r>
                        <a:rPr lang="en-GB" sz="1400">
                          <a:effectLst/>
                        </a:rPr>
                        <a:t>Centralized decision structures; more concentration of authority</a:t>
                      </a:r>
                    </a:p>
                    <a:p>
                      <a:pPr marL="342900" lvl="0" indent="-342900">
                        <a:lnSpc>
                          <a:spcPct val="200000"/>
                        </a:lnSpc>
                        <a:buFont typeface="Symbol" panose="05050102010706020507" pitchFamily="18" charset="2"/>
                        <a:buChar char=""/>
                      </a:pPr>
                      <a:r>
                        <a:rPr lang="en-GB" sz="1400">
                          <a:effectLst/>
                        </a:rPr>
                        <a:t>The ideal boss is a well-meaning autocrat or good father; sees self as benevolent decision maker</a:t>
                      </a:r>
                    </a:p>
                    <a:p>
                      <a:pPr marL="342900" lvl="0" indent="-342900">
                        <a:lnSpc>
                          <a:spcPct val="200000"/>
                        </a:lnSpc>
                        <a:buFont typeface="Symbol" panose="05050102010706020507" pitchFamily="18" charset="2"/>
                        <a:buChar char=""/>
                      </a:pPr>
                      <a:r>
                        <a:rPr lang="en-GB" sz="1400">
                          <a:effectLst/>
                        </a:rPr>
                        <a:t>Subordinates expect to be told</a:t>
                      </a:r>
                    </a:p>
                    <a:p>
                      <a:pPr marL="342900" lvl="0" indent="-342900">
                        <a:lnSpc>
                          <a:spcPct val="200000"/>
                        </a:lnSpc>
                        <a:buFont typeface="Symbol" panose="05050102010706020507" pitchFamily="18" charset="2"/>
                        <a:buChar char=""/>
                      </a:pPr>
                      <a:r>
                        <a:rPr lang="en-GB" sz="1400">
                          <a:effectLst/>
                        </a:rPr>
                        <a:t>Malaysia, Mexico, Singapore, France</a:t>
                      </a:r>
                      <a:endParaRPr lang="en-GB" sz="1400">
                        <a:solidFill>
                          <a:srgbClr val="000000"/>
                        </a:solidFill>
                        <a:effectLst/>
                        <a:latin typeface="Times New Roman" panose="02020603050405020304" pitchFamily="18" charset="0"/>
                        <a:ea typeface="Times New Roman" panose="02020603050405020304" pitchFamily="18" charset="0"/>
                        <a:cs typeface="QuaySansEF Book"/>
                      </a:endParaRPr>
                    </a:p>
                  </a:txBody>
                  <a:tcPr marL="93734" marR="93734" marT="0" marB="0"/>
                </a:tc>
                <a:tc>
                  <a:txBody>
                    <a:bodyPr/>
                    <a:lstStyle/>
                    <a:p>
                      <a:pPr marL="342900" lvl="0" indent="-342900">
                        <a:lnSpc>
                          <a:spcPct val="200000"/>
                        </a:lnSpc>
                        <a:buFont typeface="Symbol" panose="05050102010706020507" pitchFamily="18" charset="2"/>
                        <a:buChar char=""/>
                      </a:pPr>
                      <a:r>
                        <a:rPr lang="en-GB" sz="1400" dirty="0">
                          <a:effectLst/>
                        </a:rPr>
                        <a:t>Decentralized decision structures; less concentration of authority</a:t>
                      </a:r>
                    </a:p>
                    <a:p>
                      <a:pPr marL="342900" lvl="0" indent="-342900">
                        <a:lnSpc>
                          <a:spcPct val="200000"/>
                        </a:lnSpc>
                        <a:buFont typeface="Symbol" panose="05050102010706020507" pitchFamily="18" charset="2"/>
                        <a:buChar char=""/>
                      </a:pPr>
                      <a:r>
                        <a:rPr lang="en-GB" sz="1400" dirty="0">
                          <a:effectLst/>
                        </a:rPr>
                        <a:t>The ideal boss is a resourceful democrat; sees self as practical, orderly and relying on support</a:t>
                      </a:r>
                    </a:p>
                    <a:p>
                      <a:pPr marL="342900" lvl="0" indent="-342900">
                        <a:lnSpc>
                          <a:spcPct val="200000"/>
                        </a:lnSpc>
                        <a:buFont typeface="Symbol" panose="05050102010706020507" pitchFamily="18" charset="2"/>
                        <a:buChar char=""/>
                      </a:pPr>
                      <a:r>
                        <a:rPr lang="en-GB" sz="1400" dirty="0">
                          <a:effectLst/>
                        </a:rPr>
                        <a:t>Subordinates expect to be consulted</a:t>
                      </a:r>
                    </a:p>
                    <a:p>
                      <a:pPr marL="342900" lvl="0" indent="-342900">
                        <a:lnSpc>
                          <a:spcPct val="200000"/>
                        </a:lnSpc>
                        <a:buFont typeface="Symbol" panose="05050102010706020507" pitchFamily="18" charset="2"/>
                        <a:buChar char=""/>
                      </a:pPr>
                      <a:r>
                        <a:rPr lang="en-GB" sz="1400" dirty="0">
                          <a:effectLst/>
                        </a:rPr>
                        <a:t>Denmark, New Zealand, Sweden, Canada</a:t>
                      </a:r>
                      <a:endParaRPr lang="en-GB" sz="14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93734" marR="93734" marT="0" marB="0"/>
                </a:tc>
                <a:extLst>
                  <a:ext uri="{0D108BD9-81ED-4DB2-BD59-A6C34878D82A}">
                    <a16:rowId xmlns:a16="http://schemas.microsoft.com/office/drawing/2014/main" val="3829221986"/>
                  </a:ext>
                </a:extLst>
              </a:tr>
            </a:tbl>
          </a:graphicData>
        </a:graphic>
      </p:graphicFrame>
      <p:pic>
        <p:nvPicPr>
          <p:cNvPr id="6" name="Picture 2" descr="Resultado de imagem para hierarchy">
            <a:extLst>
              <a:ext uri="{FF2B5EF4-FFF2-40B4-BE49-F238E27FC236}">
                <a16:creationId xmlns:a16="http://schemas.microsoft.com/office/drawing/2014/main" id="{E584A7A8-4F9E-4E86-A3BD-A2B9346436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9871" y="218889"/>
            <a:ext cx="1637620" cy="1637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0064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EAA7-DAC8-4473-902B-74CC9425D888}"/>
              </a:ext>
            </a:extLst>
          </p:cNvPr>
          <p:cNvSpPr>
            <a:spLocks noGrp="1"/>
          </p:cNvSpPr>
          <p:nvPr>
            <p:ph type="title"/>
          </p:nvPr>
        </p:nvSpPr>
        <p:spPr>
          <a:xfrm>
            <a:off x="913795" y="609600"/>
            <a:ext cx="10353762" cy="970450"/>
          </a:xfrm>
        </p:spPr>
        <p:txBody>
          <a:bodyPr>
            <a:normAutofit/>
          </a:bodyPr>
          <a:lstStyle/>
          <a:p>
            <a:r>
              <a:rPr lang="en-GB" dirty="0"/>
              <a:t>Masculinity </a:t>
            </a:r>
          </a:p>
        </p:txBody>
      </p:sp>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7B5ABC8F-4C0F-494C-8CF0-B3298AC45176}"/>
              </a:ext>
            </a:extLst>
          </p:cNvPr>
          <p:cNvGraphicFramePr>
            <a:graphicFrameLocks noGrp="1"/>
          </p:cNvGraphicFramePr>
          <p:nvPr>
            <p:ph idx="1"/>
            <p:extLst>
              <p:ext uri="{D42A27DB-BD31-4B8C-83A1-F6EECF244321}">
                <p14:modId xmlns:p14="http://schemas.microsoft.com/office/powerpoint/2010/main" val="922588226"/>
              </p:ext>
            </p:extLst>
          </p:nvPr>
        </p:nvGraphicFramePr>
        <p:xfrm>
          <a:off x="914400" y="2215981"/>
          <a:ext cx="10353676" cy="3252067"/>
        </p:xfrm>
        <a:graphic>
          <a:graphicData uri="http://schemas.openxmlformats.org/drawingml/2006/table">
            <a:tbl>
              <a:tblPr>
                <a:tableStyleId>{5C22544A-7EE6-4342-B048-85BDC9FD1C3A}</a:tableStyleId>
              </a:tblPr>
              <a:tblGrid>
                <a:gridCol w="2894498">
                  <a:extLst>
                    <a:ext uri="{9D8B030D-6E8A-4147-A177-3AD203B41FA5}">
                      <a16:colId xmlns:a16="http://schemas.microsoft.com/office/drawing/2014/main" val="2860237190"/>
                    </a:ext>
                  </a:extLst>
                </a:gridCol>
                <a:gridCol w="3747822">
                  <a:extLst>
                    <a:ext uri="{9D8B030D-6E8A-4147-A177-3AD203B41FA5}">
                      <a16:colId xmlns:a16="http://schemas.microsoft.com/office/drawing/2014/main" val="476843394"/>
                    </a:ext>
                  </a:extLst>
                </a:gridCol>
                <a:gridCol w="3711356">
                  <a:extLst>
                    <a:ext uri="{9D8B030D-6E8A-4147-A177-3AD203B41FA5}">
                      <a16:colId xmlns:a16="http://schemas.microsoft.com/office/drawing/2014/main" val="4210396166"/>
                    </a:ext>
                  </a:extLst>
                </a:gridCol>
              </a:tblGrid>
              <a:tr h="3252067">
                <a:tc>
                  <a:txBody>
                    <a:bodyPr/>
                    <a:lstStyle/>
                    <a:p>
                      <a:pPr>
                        <a:lnSpc>
                          <a:spcPct val="200000"/>
                        </a:lnSpc>
                      </a:pPr>
                      <a:r>
                        <a:rPr lang="en-GB" sz="1500" dirty="0">
                          <a:effectLst/>
                        </a:rPr>
                        <a:t>When emotional gender roles are clearly distinct, this is a masculine society; it is feminine when they overlap</a:t>
                      </a:r>
                      <a:endParaRPr lang="en-GB"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105025" marR="105025" marT="0" marB="0"/>
                </a:tc>
                <a:tc>
                  <a:txBody>
                    <a:bodyPr/>
                    <a:lstStyle/>
                    <a:p>
                      <a:pPr marL="342900" lvl="0" indent="-342900">
                        <a:lnSpc>
                          <a:spcPct val="200000"/>
                        </a:lnSpc>
                        <a:buFont typeface="Symbol" panose="05050102010706020507" pitchFamily="18" charset="2"/>
                        <a:buChar char=""/>
                      </a:pPr>
                      <a:r>
                        <a:rPr lang="en-GB" sz="1500">
                          <a:effectLst/>
                        </a:rPr>
                        <a:t>Live in order to work</a:t>
                      </a:r>
                    </a:p>
                    <a:p>
                      <a:pPr marL="342900" lvl="0" indent="-342900">
                        <a:lnSpc>
                          <a:spcPct val="200000"/>
                        </a:lnSpc>
                        <a:buFont typeface="Symbol" panose="05050102010706020507" pitchFamily="18" charset="2"/>
                        <a:buChar char=""/>
                      </a:pPr>
                      <a:r>
                        <a:rPr lang="en-GB" sz="1500">
                          <a:effectLst/>
                        </a:rPr>
                        <a:t>Stress on equity, mutual competition and performance</a:t>
                      </a:r>
                    </a:p>
                    <a:p>
                      <a:pPr marL="342900" lvl="0" indent="-342900">
                        <a:lnSpc>
                          <a:spcPct val="200000"/>
                        </a:lnSpc>
                        <a:buFont typeface="Symbol" panose="05050102010706020507" pitchFamily="18" charset="2"/>
                        <a:buChar char=""/>
                      </a:pPr>
                      <a:r>
                        <a:rPr lang="en-GB" sz="1500">
                          <a:effectLst/>
                        </a:rPr>
                        <a:t>Career ambitions are compulsory for men, optional for women</a:t>
                      </a:r>
                    </a:p>
                    <a:p>
                      <a:pPr marL="342900" lvl="0" indent="-342900">
                        <a:lnSpc>
                          <a:spcPct val="200000"/>
                        </a:lnSpc>
                        <a:buFont typeface="Symbol" panose="05050102010706020507" pitchFamily="18" charset="2"/>
                        <a:buChar char=""/>
                      </a:pPr>
                      <a:r>
                        <a:rPr lang="en-GB" sz="1500">
                          <a:effectLst/>
                        </a:rPr>
                        <a:t>Japan, Austria, Venezuela, Mexico, Germany</a:t>
                      </a:r>
                      <a:endParaRPr lang="en-GB" sz="1500">
                        <a:solidFill>
                          <a:srgbClr val="000000"/>
                        </a:solidFill>
                        <a:effectLst/>
                        <a:latin typeface="Times New Roman" panose="02020603050405020304" pitchFamily="18" charset="0"/>
                        <a:ea typeface="Times New Roman" panose="02020603050405020304" pitchFamily="18" charset="0"/>
                        <a:cs typeface="QuaySansEF Book"/>
                      </a:endParaRPr>
                    </a:p>
                  </a:txBody>
                  <a:tcPr marL="105025" marR="105025" marT="0" marB="0"/>
                </a:tc>
                <a:tc>
                  <a:txBody>
                    <a:bodyPr/>
                    <a:lstStyle/>
                    <a:p>
                      <a:pPr marL="342900" lvl="0" indent="-342900">
                        <a:lnSpc>
                          <a:spcPct val="200000"/>
                        </a:lnSpc>
                        <a:buFont typeface="Symbol" panose="05050102010706020507" pitchFamily="18" charset="2"/>
                        <a:buChar char=""/>
                      </a:pPr>
                      <a:r>
                        <a:rPr lang="en-GB" sz="1500" dirty="0">
                          <a:effectLst/>
                        </a:rPr>
                        <a:t>Work in order to live</a:t>
                      </a:r>
                    </a:p>
                    <a:p>
                      <a:pPr marL="342900" lvl="0" indent="-342900">
                        <a:lnSpc>
                          <a:spcPct val="200000"/>
                        </a:lnSpc>
                        <a:buFont typeface="Symbol" panose="05050102010706020507" pitchFamily="18" charset="2"/>
                        <a:buChar char=""/>
                      </a:pPr>
                      <a:r>
                        <a:rPr lang="en-GB" sz="1500" dirty="0">
                          <a:effectLst/>
                        </a:rPr>
                        <a:t>Stress on equality, solidarity and quality of work life</a:t>
                      </a:r>
                    </a:p>
                    <a:p>
                      <a:pPr marL="342900" lvl="0" indent="-342900">
                        <a:lnSpc>
                          <a:spcPct val="200000"/>
                        </a:lnSpc>
                        <a:buFont typeface="Symbol" panose="05050102010706020507" pitchFamily="18" charset="2"/>
                        <a:buChar char=""/>
                      </a:pPr>
                      <a:r>
                        <a:rPr lang="en-GB" sz="1500" dirty="0">
                          <a:effectLst/>
                        </a:rPr>
                        <a:t>Career ambitions are optional for both men and women</a:t>
                      </a:r>
                    </a:p>
                    <a:p>
                      <a:pPr marL="342900" lvl="0" indent="-342900">
                        <a:lnSpc>
                          <a:spcPct val="200000"/>
                        </a:lnSpc>
                        <a:buFont typeface="Symbol" panose="05050102010706020507" pitchFamily="18" charset="2"/>
                        <a:buChar char=""/>
                      </a:pPr>
                      <a:r>
                        <a:rPr lang="en-GB" sz="1500" dirty="0">
                          <a:effectLst/>
                        </a:rPr>
                        <a:t>Sweden, Denmark, Costa Rica, Finland, Thailand</a:t>
                      </a:r>
                      <a:endParaRPr lang="en-GB" sz="15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105025" marR="105025" marT="0" marB="0"/>
                </a:tc>
                <a:extLst>
                  <a:ext uri="{0D108BD9-81ED-4DB2-BD59-A6C34878D82A}">
                    <a16:rowId xmlns:a16="http://schemas.microsoft.com/office/drawing/2014/main" val="774427341"/>
                  </a:ext>
                </a:extLst>
              </a:tr>
            </a:tbl>
          </a:graphicData>
        </a:graphic>
      </p:graphicFrame>
      <p:graphicFrame>
        <p:nvGraphicFramePr>
          <p:cNvPr id="5" name="Table 4">
            <a:extLst>
              <a:ext uri="{FF2B5EF4-FFF2-40B4-BE49-F238E27FC236}">
                <a16:creationId xmlns:a16="http://schemas.microsoft.com/office/drawing/2014/main" id="{45BD5B42-936D-4342-AF2A-EE7E1967D178}"/>
              </a:ext>
            </a:extLst>
          </p:cNvPr>
          <p:cNvGraphicFramePr>
            <a:graphicFrameLocks noGrp="1"/>
          </p:cNvGraphicFramePr>
          <p:nvPr/>
        </p:nvGraphicFramePr>
        <p:xfrm>
          <a:off x="914400" y="1731963"/>
          <a:ext cx="10353677" cy="402882"/>
        </p:xfrm>
        <a:graphic>
          <a:graphicData uri="http://schemas.openxmlformats.org/drawingml/2006/table">
            <a:tbl>
              <a:tblPr firstRow="1" bandRow="1">
                <a:tableStyleId>{5C22544A-7EE6-4342-B048-85BDC9FD1C3A}</a:tableStyleId>
              </a:tblPr>
              <a:tblGrid>
                <a:gridCol w="2861050">
                  <a:extLst>
                    <a:ext uri="{9D8B030D-6E8A-4147-A177-3AD203B41FA5}">
                      <a16:colId xmlns:a16="http://schemas.microsoft.com/office/drawing/2014/main" val="2029814169"/>
                    </a:ext>
                  </a:extLst>
                </a:gridCol>
                <a:gridCol w="3650844">
                  <a:extLst>
                    <a:ext uri="{9D8B030D-6E8A-4147-A177-3AD203B41FA5}">
                      <a16:colId xmlns:a16="http://schemas.microsoft.com/office/drawing/2014/main" val="661335188"/>
                    </a:ext>
                  </a:extLst>
                </a:gridCol>
                <a:gridCol w="3841783">
                  <a:extLst>
                    <a:ext uri="{9D8B030D-6E8A-4147-A177-3AD203B41FA5}">
                      <a16:colId xmlns:a16="http://schemas.microsoft.com/office/drawing/2014/main" val="3159086170"/>
                    </a:ext>
                  </a:extLst>
                </a:gridCol>
              </a:tblGrid>
              <a:tr h="402882">
                <a:tc>
                  <a:txBody>
                    <a:bodyPr/>
                    <a:lstStyle/>
                    <a:p>
                      <a:pPr algn="ctr">
                        <a:lnSpc>
                          <a:spcPct val="200000"/>
                        </a:lnSpc>
                        <a:tabLst>
                          <a:tab pos="1828800" algn="ctr"/>
                          <a:tab pos="3200400" algn="ctr"/>
                          <a:tab pos="4572000" algn="ctr"/>
                        </a:tabLst>
                      </a:pPr>
                      <a:r>
                        <a:rPr lang="en-GB" sz="1400" dirty="0">
                          <a:effectLst/>
                        </a:rPr>
                        <a:t>Dimension</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a:effectLst/>
                        </a:rPr>
                        <a:t>High score</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dirty="0">
                          <a:effectLst/>
                        </a:rPr>
                        <a:t>Low score</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extLst>
                  <a:ext uri="{0D108BD9-81ED-4DB2-BD59-A6C34878D82A}">
                    <a16:rowId xmlns:a16="http://schemas.microsoft.com/office/drawing/2014/main" val="2453709050"/>
                  </a:ext>
                </a:extLst>
              </a:tr>
            </a:tbl>
          </a:graphicData>
        </a:graphic>
      </p:graphicFrame>
    </p:spTree>
    <p:extLst>
      <p:ext uri="{BB962C8B-B14F-4D97-AF65-F5344CB8AC3E}">
        <p14:creationId xmlns:p14="http://schemas.microsoft.com/office/powerpoint/2010/main" val="1978100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D0D7-0FC1-4B1C-B321-0166F8BE0742}"/>
              </a:ext>
            </a:extLst>
          </p:cNvPr>
          <p:cNvSpPr>
            <a:spLocks noGrp="1"/>
          </p:cNvSpPr>
          <p:nvPr>
            <p:ph type="title"/>
          </p:nvPr>
        </p:nvSpPr>
        <p:spPr>
          <a:xfrm>
            <a:off x="913795" y="609600"/>
            <a:ext cx="10353762" cy="970450"/>
          </a:xfrm>
        </p:spPr>
        <p:txBody>
          <a:bodyPr>
            <a:normAutofit fontScale="90000"/>
          </a:bodyPr>
          <a:lstStyle/>
          <a:p>
            <a:r>
              <a:rPr lang="en-GB" dirty="0">
                <a:effectLst/>
              </a:rPr>
              <a:t>Uncertainty Avoidance</a:t>
            </a:r>
            <a:br>
              <a:rPr lang="en-GB" dirty="0">
                <a:effectLst/>
              </a:rPr>
            </a:br>
            <a:endParaRPr lang="en-GB" dirty="0"/>
          </a:p>
        </p:txBody>
      </p:sp>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1F6C54CB-881E-4BA5-80B9-54FFD58672C0}"/>
              </a:ext>
            </a:extLst>
          </p:cNvPr>
          <p:cNvGraphicFramePr>
            <a:graphicFrameLocks noGrp="1"/>
          </p:cNvGraphicFramePr>
          <p:nvPr>
            <p:ph idx="1"/>
            <p:extLst>
              <p:ext uri="{D42A27DB-BD31-4B8C-83A1-F6EECF244321}">
                <p14:modId xmlns:p14="http://schemas.microsoft.com/office/powerpoint/2010/main" val="4059862779"/>
              </p:ext>
            </p:extLst>
          </p:nvPr>
        </p:nvGraphicFramePr>
        <p:xfrm>
          <a:off x="914400" y="2090354"/>
          <a:ext cx="10353676" cy="3503321"/>
        </p:xfrm>
        <a:graphic>
          <a:graphicData uri="http://schemas.openxmlformats.org/drawingml/2006/table">
            <a:tbl>
              <a:tblPr>
                <a:tableStyleId>{5C22544A-7EE6-4342-B048-85BDC9FD1C3A}</a:tableStyleId>
              </a:tblPr>
              <a:tblGrid>
                <a:gridCol w="2898516">
                  <a:extLst>
                    <a:ext uri="{9D8B030D-6E8A-4147-A177-3AD203B41FA5}">
                      <a16:colId xmlns:a16="http://schemas.microsoft.com/office/drawing/2014/main" val="1437153664"/>
                    </a:ext>
                  </a:extLst>
                </a:gridCol>
                <a:gridCol w="3828350">
                  <a:extLst>
                    <a:ext uri="{9D8B030D-6E8A-4147-A177-3AD203B41FA5}">
                      <a16:colId xmlns:a16="http://schemas.microsoft.com/office/drawing/2014/main" val="3457233954"/>
                    </a:ext>
                  </a:extLst>
                </a:gridCol>
                <a:gridCol w="3626810">
                  <a:extLst>
                    <a:ext uri="{9D8B030D-6E8A-4147-A177-3AD203B41FA5}">
                      <a16:colId xmlns:a16="http://schemas.microsoft.com/office/drawing/2014/main" val="3294357942"/>
                    </a:ext>
                  </a:extLst>
                </a:gridCol>
              </a:tblGrid>
              <a:tr h="3503321">
                <a:tc>
                  <a:txBody>
                    <a:bodyPr/>
                    <a:lstStyle/>
                    <a:p>
                      <a:pPr>
                        <a:lnSpc>
                          <a:spcPct val="200000"/>
                        </a:lnSpc>
                      </a:pPr>
                      <a:r>
                        <a:rPr lang="en-GB" sz="1400" dirty="0">
                          <a:effectLst/>
                        </a:rPr>
                        <a:t>Extent to which the members of a culture feel threatened by ambiguous or unknown situations</a:t>
                      </a:r>
                      <a:endParaRPr lang="en-GB" sz="14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8938" marR="98938" marT="0" marB="0"/>
                </a:tc>
                <a:tc>
                  <a:txBody>
                    <a:bodyPr/>
                    <a:lstStyle/>
                    <a:p>
                      <a:pPr marL="342900" lvl="0" indent="-342900">
                        <a:lnSpc>
                          <a:spcPct val="200000"/>
                        </a:lnSpc>
                        <a:buFont typeface="Symbol" panose="05050102010706020507" pitchFamily="18" charset="2"/>
                        <a:buChar char=""/>
                      </a:pPr>
                      <a:r>
                        <a:rPr lang="en-GB" sz="1400">
                          <a:effectLst/>
                        </a:rPr>
                        <a:t>Strong loyalty to employer</a:t>
                      </a:r>
                    </a:p>
                    <a:p>
                      <a:pPr marL="342900" lvl="0" indent="-342900">
                        <a:lnSpc>
                          <a:spcPct val="200000"/>
                        </a:lnSpc>
                        <a:buFont typeface="Symbol" panose="05050102010706020507" pitchFamily="18" charset="2"/>
                        <a:buChar char=""/>
                      </a:pPr>
                      <a:r>
                        <a:rPr lang="en-GB" sz="1400">
                          <a:effectLst/>
                        </a:rPr>
                        <a:t>Appeal of hierarchical control role</a:t>
                      </a:r>
                    </a:p>
                    <a:p>
                      <a:pPr marL="342900" lvl="0" indent="-342900">
                        <a:lnSpc>
                          <a:spcPct val="200000"/>
                        </a:lnSpc>
                        <a:buFont typeface="Symbol" panose="05050102010706020507" pitchFamily="18" charset="2"/>
                        <a:buChar char=""/>
                      </a:pPr>
                      <a:r>
                        <a:rPr lang="en-GB" sz="1400">
                          <a:effectLst/>
                        </a:rPr>
                        <a:t>Top managers involved in operations</a:t>
                      </a:r>
                    </a:p>
                    <a:p>
                      <a:pPr marL="342900" lvl="0" indent="-342900">
                        <a:lnSpc>
                          <a:spcPct val="200000"/>
                        </a:lnSpc>
                        <a:buFont typeface="Symbol" panose="05050102010706020507" pitchFamily="18" charset="2"/>
                        <a:buChar char=""/>
                      </a:pPr>
                      <a:r>
                        <a:rPr lang="en-GB" sz="1400">
                          <a:effectLst/>
                        </a:rPr>
                        <a:t>Power of superiors depends on control of uncertainties</a:t>
                      </a:r>
                    </a:p>
                    <a:p>
                      <a:pPr marL="342900" lvl="0" indent="-342900">
                        <a:lnSpc>
                          <a:spcPct val="200000"/>
                        </a:lnSpc>
                        <a:buFont typeface="Symbol" panose="05050102010706020507" pitchFamily="18" charset="2"/>
                        <a:buChar char=""/>
                      </a:pPr>
                      <a:r>
                        <a:rPr lang="en-GB" sz="1400">
                          <a:effectLst/>
                        </a:rPr>
                        <a:t>Greece, Belgium, Japan, Peru, Argentina</a:t>
                      </a:r>
                      <a:endParaRPr lang="en-GB" sz="1400">
                        <a:solidFill>
                          <a:srgbClr val="000000"/>
                        </a:solidFill>
                        <a:effectLst/>
                        <a:latin typeface="Times New Roman" panose="02020603050405020304" pitchFamily="18" charset="0"/>
                        <a:ea typeface="Times New Roman" panose="02020603050405020304" pitchFamily="18" charset="0"/>
                        <a:cs typeface="QuaySansEF Book"/>
                      </a:endParaRPr>
                    </a:p>
                  </a:txBody>
                  <a:tcPr marL="98938" marR="98938" marT="0" marB="0"/>
                </a:tc>
                <a:tc>
                  <a:txBody>
                    <a:bodyPr/>
                    <a:lstStyle/>
                    <a:p>
                      <a:pPr marL="342900" lvl="0" indent="-342900">
                        <a:lnSpc>
                          <a:spcPct val="200000"/>
                        </a:lnSpc>
                        <a:buFont typeface="Symbol" panose="05050102010706020507" pitchFamily="18" charset="2"/>
                        <a:buChar char=""/>
                      </a:pPr>
                      <a:r>
                        <a:rPr lang="en-GB" sz="1400" dirty="0">
                          <a:effectLst/>
                        </a:rPr>
                        <a:t>Weak loyalty to employer</a:t>
                      </a:r>
                    </a:p>
                    <a:p>
                      <a:pPr marL="342900" lvl="0" indent="-342900">
                        <a:lnSpc>
                          <a:spcPct val="200000"/>
                        </a:lnSpc>
                        <a:buFont typeface="Symbol" panose="05050102010706020507" pitchFamily="18" charset="2"/>
                        <a:buChar char=""/>
                      </a:pPr>
                      <a:r>
                        <a:rPr lang="en-GB" sz="1400" dirty="0">
                          <a:effectLst/>
                        </a:rPr>
                        <a:t>Appeal of transformational leader role</a:t>
                      </a:r>
                    </a:p>
                    <a:p>
                      <a:pPr marL="342900" lvl="0" indent="-342900">
                        <a:lnSpc>
                          <a:spcPct val="200000"/>
                        </a:lnSpc>
                        <a:buFont typeface="Symbol" panose="05050102010706020507" pitchFamily="18" charset="2"/>
                        <a:buChar char=""/>
                      </a:pPr>
                      <a:r>
                        <a:rPr lang="en-GB" sz="1400" dirty="0">
                          <a:effectLst/>
                        </a:rPr>
                        <a:t>Top managers involved in strategy</a:t>
                      </a:r>
                    </a:p>
                    <a:p>
                      <a:pPr marL="342900" lvl="0" indent="-342900">
                        <a:lnSpc>
                          <a:spcPct val="200000"/>
                        </a:lnSpc>
                        <a:buFont typeface="Symbol" panose="05050102010706020507" pitchFamily="18" charset="2"/>
                        <a:buChar char=""/>
                      </a:pPr>
                      <a:r>
                        <a:rPr lang="en-GB" sz="1400" dirty="0">
                          <a:effectLst/>
                        </a:rPr>
                        <a:t>Power of supervisors depends on position and relationships</a:t>
                      </a:r>
                    </a:p>
                    <a:p>
                      <a:pPr marL="342900" lvl="0" indent="-342900">
                        <a:lnSpc>
                          <a:spcPct val="200000"/>
                        </a:lnSpc>
                        <a:buFont typeface="Symbol" panose="05050102010706020507" pitchFamily="18" charset="2"/>
                        <a:buChar char=""/>
                      </a:pPr>
                      <a:r>
                        <a:rPr lang="en-GB" sz="1400" dirty="0">
                          <a:effectLst/>
                        </a:rPr>
                        <a:t>Singapore, Denmark, Sweden, Malaysia, USA</a:t>
                      </a:r>
                      <a:endParaRPr lang="en-GB" sz="14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98938" marR="98938" marT="0" marB="0"/>
                </a:tc>
                <a:extLst>
                  <a:ext uri="{0D108BD9-81ED-4DB2-BD59-A6C34878D82A}">
                    <a16:rowId xmlns:a16="http://schemas.microsoft.com/office/drawing/2014/main" val="2033787883"/>
                  </a:ext>
                </a:extLst>
              </a:tr>
            </a:tbl>
          </a:graphicData>
        </a:graphic>
      </p:graphicFrame>
      <p:pic>
        <p:nvPicPr>
          <p:cNvPr id="6" name="Picture 2" descr="Resultado de imagem para rules and law">
            <a:extLst>
              <a:ext uri="{FF2B5EF4-FFF2-40B4-BE49-F238E27FC236}">
                <a16:creationId xmlns:a16="http://schemas.microsoft.com/office/drawing/2014/main" id="{1BAF92E1-371F-4CD5-94EF-DA9B75094A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4256" y="81185"/>
            <a:ext cx="2238603" cy="14896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4">
            <a:extLst>
              <a:ext uri="{FF2B5EF4-FFF2-40B4-BE49-F238E27FC236}">
                <a16:creationId xmlns:a16="http://schemas.microsoft.com/office/drawing/2014/main" id="{35A52E5D-B55B-488A-83B6-22D9FF133989}"/>
              </a:ext>
            </a:extLst>
          </p:cNvPr>
          <p:cNvGraphicFramePr>
            <a:graphicFrameLocks noGrp="1"/>
          </p:cNvGraphicFramePr>
          <p:nvPr/>
        </p:nvGraphicFramePr>
        <p:xfrm>
          <a:off x="914400" y="1731963"/>
          <a:ext cx="10353677" cy="402882"/>
        </p:xfrm>
        <a:graphic>
          <a:graphicData uri="http://schemas.openxmlformats.org/drawingml/2006/table">
            <a:tbl>
              <a:tblPr firstRow="1" bandRow="1">
                <a:tableStyleId>{5C22544A-7EE6-4342-B048-85BDC9FD1C3A}</a:tableStyleId>
              </a:tblPr>
              <a:tblGrid>
                <a:gridCol w="2861050">
                  <a:extLst>
                    <a:ext uri="{9D8B030D-6E8A-4147-A177-3AD203B41FA5}">
                      <a16:colId xmlns:a16="http://schemas.microsoft.com/office/drawing/2014/main" val="2029814169"/>
                    </a:ext>
                  </a:extLst>
                </a:gridCol>
                <a:gridCol w="3650844">
                  <a:extLst>
                    <a:ext uri="{9D8B030D-6E8A-4147-A177-3AD203B41FA5}">
                      <a16:colId xmlns:a16="http://schemas.microsoft.com/office/drawing/2014/main" val="661335188"/>
                    </a:ext>
                  </a:extLst>
                </a:gridCol>
                <a:gridCol w="3841783">
                  <a:extLst>
                    <a:ext uri="{9D8B030D-6E8A-4147-A177-3AD203B41FA5}">
                      <a16:colId xmlns:a16="http://schemas.microsoft.com/office/drawing/2014/main" val="3159086170"/>
                    </a:ext>
                  </a:extLst>
                </a:gridCol>
              </a:tblGrid>
              <a:tr h="402882">
                <a:tc>
                  <a:txBody>
                    <a:bodyPr/>
                    <a:lstStyle/>
                    <a:p>
                      <a:pPr algn="ctr">
                        <a:lnSpc>
                          <a:spcPct val="200000"/>
                        </a:lnSpc>
                        <a:tabLst>
                          <a:tab pos="1828800" algn="ctr"/>
                          <a:tab pos="3200400" algn="ctr"/>
                          <a:tab pos="4572000" algn="ctr"/>
                        </a:tabLst>
                      </a:pPr>
                      <a:r>
                        <a:rPr lang="en-GB" sz="1400" dirty="0">
                          <a:effectLst/>
                        </a:rPr>
                        <a:t>Dimension</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a:effectLst/>
                        </a:rPr>
                        <a:t>High score</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dirty="0">
                          <a:effectLst/>
                        </a:rPr>
                        <a:t>Low score</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extLst>
                  <a:ext uri="{0D108BD9-81ED-4DB2-BD59-A6C34878D82A}">
                    <a16:rowId xmlns:a16="http://schemas.microsoft.com/office/drawing/2014/main" val="2453709050"/>
                  </a:ext>
                </a:extLst>
              </a:tr>
            </a:tbl>
          </a:graphicData>
        </a:graphic>
      </p:graphicFrame>
    </p:spTree>
    <p:extLst>
      <p:ext uri="{BB962C8B-B14F-4D97-AF65-F5344CB8AC3E}">
        <p14:creationId xmlns:p14="http://schemas.microsoft.com/office/powerpoint/2010/main" val="40608735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71497-D888-4678-9A0A-FD3697193D46}"/>
              </a:ext>
            </a:extLst>
          </p:cNvPr>
          <p:cNvSpPr>
            <a:spLocks noGrp="1"/>
          </p:cNvSpPr>
          <p:nvPr>
            <p:ph type="title"/>
          </p:nvPr>
        </p:nvSpPr>
        <p:spPr>
          <a:xfrm>
            <a:off x="913795" y="609600"/>
            <a:ext cx="10353762" cy="970450"/>
          </a:xfrm>
        </p:spPr>
        <p:txBody>
          <a:bodyPr>
            <a:normAutofit fontScale="90000"/>
          </a:bodyPr>
          <a:lstStyle/>
          <a:p>
            <a:r>
              <a:rPr lang="en-GB" dirty="0">
                <a:effectLst/>
              </a:rPr>
              <a:t>Individualism</a:t>
            </a:r>
            <a:br>
              <a:rPr lang="en-GB" dirty="0">
                <a:effectLst/>
              </a:rPr>
            </a:br>
            <a:endParaRPr lang="en-GB" dirty="0"/>
          </a:p>
        </p:txBody>
      </p:sp>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08ED4CC3-8101-4768-8D15-91B2084582A0}"/>
              </a:ext>
            </a:extLst>
          </p:cNvPr>
          <p:cNvGraphicFramePr>
            <a:graphicFrameLocks noGrp="1"/>
          </p:cNvGraphicFramePr>
          <p:nvPr>
            <p:ph idx="1"/>
            <p:extLst>
              <p:ext uri="{D42A27DB-BD31-4B8C-83A1-F6EECF244321}">
                <p14:modId xmlns:p14="http://schemas.microsoft.com/office/powerpoint/2010/main" val="1069228061"/>
              </p:ext>
            </p:extLst>
          </p:nvPr>
        </p:nvGraphicFramePr>
        <p:xfrm>
          <a:off x="914400" y="2200042"/>
          <a:ext cx="10353676" cy="3349371"/>
        </p:xfrm>
        <a:graphic>
          <a:graphicData uri="http://schemas.openxmlformats.org/drawingml/2006/table">
            <a:tbl>
              <a:tblPr>
                <a:tableStyleId>{5C22544A-7EE6-4342-B048-85BDC9FD1C3A}</a:tableStyleId>
              </a:tblPr>
              <a:tblGrid>
                <a:gridCol w="2884465">
                  <a:extLst>
                    <a:ext uri="{9D8B030D-6E8A-4147-A177-3AD203B41FA5}">
                      <a16:colId xmlns:a16="http://schemas.microsoft.com/office/drawing/2014/main" val="2818100516"/>
                    </a:ext>
                  </a:extLst>
                </a:gridCol>
                <a:gridCol w="3685229">
                  <a:extLst>
                    <a:ext uri="{9D8B030D-6E8A-4147-A177-3AD203B41FA5}">
                      <a16:colId xmlns:a16="http://schemas.microsoft.com/office/drawing/2014/main" val="2531903909"/>
                    </a:ext>
                  </a:extLst>
                </a:gridCol>
                <a:gridCol w="3783982">
                  <a:extLst>
                    <a:ext uri="{9D8B030D-6E8A-4147-A177-3AD203B41FA5}">
                      <a16:colId xmlns:a16="http://schemas.microsoft.com/office/drawing/2014/main" val="1742723571"/>
                    </a:ext>
                  </a:extLst>
                </a:gridCol>
              </a:tblGrid>
              <a:tr h="3283945">
                <a:tc>
                  <a:txBody>
                    <a:bodyPr/>
                    <a:lstStyle/>
                    <a:p>
                      <a:pPr>
                        <a:lnSpc>
                          <a:spcPct val="200000"/>
                        </a:lnSpc>
                      </a:pPr>
                      <a:r>
                        <a:rPr lang="en-GB" sz="1400" dirty="0">
                          <a:effectLst/>
                        </a:rPr>
                        <a:t>Individualism pertains to societies in which the ties between the individuals are loose; Collectivism pertains to societies in which people are integrated into strong, cohesive in-groups</a:t>
                      </a:r>
                      <a:endParaRPr lang="en-GB" sz="14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2743" marR="92743" marT="0" marB="0"/>
                </a:tc>
                <a:tc>
                  <a:txBody>
                    <a:bodyPr/>
                    <a:lstStyle/>
                    <a:p>
                      <a:pPr marL="342900" lvl="0" indent="-342900">
                        <a:lnSpc>
                          <a:spcPct val="200000"/>
                        </a:lnSpc>
                        <a:buFont typeface="Symbol" panose="05050102010706020507" pitchFamily="18" charset="2"/>
                        <a:buChar char=""/>
                      </a:pPr>
                      <a:r>
                        <a:rPr lang="en-GB" sz="1400">
                          <a:effectLst/>
                        </a:rPr>
                        <a:t>Employees supposed to act as ‘economic men’</a:t>
                      </a:r>
                    </a:p>
                    <a:p>
                      <a:pPr marL="342900" lvl="0" indent="-342900">
                        <a:lnSpc>
                          <a:spcPct val="200000"/>
                        </a:lnSpc>
                        <a:buFont typeface="Symbol" panose="05050102010706020507" pitchFamily="18" charset="2"/>
                        <a:buChar char=""/>
                      </a:pPr>
                      <a:r>
                        <a:rPr lang="en-GB" sz="1400">
                          <a:effectLst/>
                        </a:rPr>
                        <a:t>Hiring and promotion decisions should be based on skills and rules only</a:t>
                      </a:r>
                    </a:p>
                    <a:p>
                      <a:pPr marL="342900" lvl="0" indent="-342900">
                        <a:lnSpc>
                          <a:spcPct val="200000"/>
                        </a:lnSpc>
                        <a:buFont typeface="Symbol" panose="05050102010706020507" pitchFamily="18" charset="2"/>
                        <a:buChar char=""/>
                      </a:pPr>
                      <a:r>
                        <a:rPr lang="en-GB" sz="1400">
                          <a:effectLst/>
                        </a:rPr>
                        <a:t>Employer–employee relationship is a business deal in a ‘labour market’</a:t>
                      </a:r>
                    </a:p>
                    <a:p>
                      <a:pPr marL="342900" lvl="0" indent="-342900">
                        <a:lnSpc>
                          <a:spcPct val="200000"/>
                        </a:lnSpc>
                        <a:buFont typeface="Symbol" panose="05050102010706020507" pitchFamily="18" charset="2"/>
                        <a:buChar char=""/>
                      </a:pPr>
                      <a:r>
                        <a:rPr lang="en-GB" sz="1400">
                          <a:effectLst/>
                        </a:rPr>
                        <a:t>USA, Australia, Netherlands, South Africa</a:t>
                      </a:r>
                      <a:endParaRPr lang="en-GB" sz="1400">
                        <a:solidFill>
                          <a:srgbClr val="000000"/>
                        </a:solidFill>
                        <a:effectLst/>
                        <a:latin typeface="Times New Roman" panose="02020603050405020304" pitchFamily="18" charset="0"/>
                        <a:ea typeface="Times New Roman" panose="02020603050405020304" pitchFamily="18" charset="0"/>
                        <a:cs typeface="QuaySansEF Book"/>
                      </a:endParaRPr>
                    </a:p>
                  </a:txBody>
                  <a:tcPr marL="92743" marR="92743" marT="0" marB="0"/>
                </a:tc>
                <a:tc>
                  <a:txBody>
                    <a:bodyPr/>
                    <a:lstStyle/>
                    <a:p>
                      <a:pPr marL="342900" lvl="0" indent="-342900">
                        <a:lnSpc>
                          <a:spcPct val="200000"/>
                        </a:lnSpc>
                        <a:buFont typeface="Symbol" panose="05050102010706020507" pitchFamily="18" charset="2"/>
                        <a:buChar char=""/>
                      </a:pPr>
                      <a:r>
                        <a:rPr lang="en-GB" sz="1400" dirty="0">
                          <a:effectLst/>
                        </a:rPr>
                        <a:t>Employees act in the interest of their in-group, not necessarily of themselves</a:t>
                      </a:r>
                    </a:p>
                    <a:p>
                      <a:pPr marL="342900" lvl="0" indent="-342900">
                        <a:lnSpc>
                          <a:spcPct val="200000"/>
                        </a:lnSpc>
                        <a:buFont typeface="Symbol" panose="05050102010706020507" pitchFamily="18" charset="2"/>
                        <a:buChar char=""/>
                      </a:pPr>
                      <a:r>
                        <a:rPr lang="en-GB" sz="1400" dirty="0">
                          <a:effectLst/>
                        </a:rPr>
                        <a:t>Hiring and promotion decisions take employees’ in-group into account</a:t>
                      </a:r>
                    </a:p>
                    <a:p>
                      <a:pPr marL="342900" lvl="0" indent="-342900">
                        <a:lnSpc>
                          <a:spcPct val="200000"/>
                        </a:lnSpc>
                        <a:buFont typeface="Symbol" panose="05050102010706020507" pitchFamily="18" charset="2"/>
                        <a:buChar char=""/>
                      </a:pPr>
                      <a:r>
                        <a:rPr lang="en-GB" sz="1400" dirty="0">
                          <a:effectLst/>
                        </a:rPr>
                        <a:t>Employer–employee relationship is basically moral, like a family link</a:t>
                      </a:r>
                    </a:p>
                    <a:p>
                      <a:pPr marL="342900" lvl="0" indent="-342900">
                        <a:lnSpc>
                          <a:spcPct val="200000"/>
                        </a:lnSpc>
                        <a:buFont typeface="Symbol" panose="05050102010706020507" pitchFamily="18" charset="2"/>
                        <a:buChar char=""/>
                      </a:pPr>
                      <a:r>
                        <a:rPr lang="en-GB" sz="1400" dirty="0">
                          <a:effectLst/>
                        </a:rPr>
                        <a:t>Ecuador, Panama, Indonesia, Pakistan, Peru</a:t>
                      </a:r>
                      <a:endParaRPr lang="en-GB" sz="14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92743" marR="92743" marT="0" marB="0"/>
                </a:tc>
                <a:extLst>
                  <a:ext uri="{0D108BD9-81ED-4DB2-BD59-A6C34878D82A}">
                    <a16:rowId xmlns:a16="http://schemas.microsoft.com/office/drawing/2014/main" val="930506325"/>
                  </a:ext>
                </a:extLst>
              </a:tr>
            </a:tbl>
          </a:graphicData>
        </a:graphic>
      </p:graphicFrame>
      <p:pic>
        <p:nvPicPr>
          <p:cNvPr id="6" name="Picture 8" descr="Resultado de imagem para individualism">
            <a:extLst>
              <a:ext uri="{FF2B5EF4-FFF2-40B4-BE49-F238E27FC236}">
                <a16:creationId xmlns:a16="http://schemas.microsoft.com/office/drawing/2014/main" id="{E048F3CD-6680-4803-96DA-0D1A6B2FC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46722" y="287887"/>
            <a:ext cx="2326759" cy="176701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4">
            <a:extLst>
              <a:ext uri="{FF2B5EF4-FFF2-40B4-BE49-F238E27FC236}">
                <a16:creationId xmlns:a16="http://schemas.microsoft.com/office/drawing/2014/main" id="{71EAC8F5-5706-4B6A-94AB-3D36D7C2B097}"/>
              </a:ext>
            </a:extLst>
          </p:cNvPr>
          <p:cNvGraphicFramePr>
            <a:graphicFrameLocks noGrp="1"/>
          </p:cNvGraphicFramePr>
          <p:nvPr/>
        </p:nvGraphicFramePr>
        <p:xfrm>
          <a:off x="914400" y="1731963"/>
          <a:ext cx="10353677" cy="402882"/>
        </p:xfrm>
        <a:graphic>
          <a:graphicData uri="http://schemas.openxmlformats.org/drawingml/2006/table">
            <a:tbl>
              <a:tblPr firstRow="1" bandRow="1">
                <a:tableStyleId>{5C22544A-7EE6-4342-B048-85BDC9FD1C3A}</a:tableStyleId>
              </a:tblPr>
              <a:tblGrid>
                <a:gridCol w="2861050">
                  <a:extLst>
                    <a:ext uri="{9D8B030D-6E8A-4147-A177-3AD203B41FA5}">
                      <a16:colId xmlns:a16="http://schemas.microsoft.com/office/drawing/2014/main" val="2029814169"/>
                    </a:ext>
                  </a:extLst>
                </a:gridCol>
                <a:gridCol w="3650844">
                  <a:extLst>
                    <a:ext uri="{9D8B030D-6E8A-4147-A177-3AD203B41FA5}">
                      <a16:colId xmlns:a16="http://schemas.microsoft.com/office/drawing/2014/main" val="661335188"/>
                    </a:ext>
                  </a:extLst>
                </a:gridCol>
                <a:gridCol w="3841783">
                  <a:extLst>
                    <a:ext uri="{9D8B030D-6E8A-4147-A177-3AD203B41FA5}">
                      <a16:colId xmlns:a16="http://schemas.microsoft.com/office/drawing/2014/main" val="3159086170"/>
                    </a:ext>
                  </a:extLst>
                </a:gridCol>
              </a:tblGrid>
              <a:tr h="402882">
                <a:tc>
                  <a:txBody>
                    <a:bodyPr/>
                    <a:lstStyle/>
                    <a:p>
                      <a:pPr algn="ctr">
                        <a:lnSpc>
                          <a:spcPct val="200000"/>
                        </a:lnSpc>
                        <a:tabLst>
                          <a:tab pos="1828800" algn="ctr"/>
                          <a:tab pos="3200400" algn="ctr"/>
                          <a:tab pos="4572000" algn="ctr"/>
                        </a:tabLst>
                      </a:pPr>
                      <a:r>
                        <a:rPr lang="en-GB" sz="1400" dirty="0">
                          <a:effectLst/>
                        </a:rPr>
                        <a:t>Dimension</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a:effectLst/>
                        </a:rPr>
                        <a:t>High score</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dirty="0">
                          <a:effectLst/>
                        </a:rPr>
                        <a:t>Low score</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extLst>
                  <a:ext uri="{0D108BD9-81ED-4DB2-BD59-A6C34878D82A}">
                    <a16:rowId xmlns:a16="http://schemas.microsoft.com/office/drawing/2014/main" val="2453709050"/>
                  </a:ext>
                </a:extLst>
              </a:tr>
            </a:tbl>
          </a:graphicData>
        </a:graphic>
      </p:graphicFrame>
    </p:spTree>
    <p:extLst>
      <p:ext uri="{BB962C8B-B14F-4D97-AF65-F5344CB8AC3E}">
        <p14:creationId xmlns:p14="http://schemas.microsoft.com/office/powerpoint/2010/main" val="711055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AE004-7FEF-47C4-A1B2-F8379CDBC44B}"/>
              </a:ext>
            </a:extLst>
          </p:cNvPr>
          <p:cNvSpPr>
            <a:spLocks noGrp="1"/>
          </p:cNvSpPr>
          <p:nvPr>
            <p:ph type="title"/>
          </p:nvPr>
        </p:nvSpPr>
        <p:spPr>
          <a:xfrm>
            <a:off x="913795" y="609600"/>
            <a:ext cx="10353762" cy="970450"/>
          </a:xfrm>
        </p:spPr>
        <p:txBody>
          <a:bodyPr>
            <a:normAutofit fontScale="90000"/>
          </a:bodyPr>
          <a:lstStyle/>
          <a:p>
            <a:r>
              <a:rPr lang="en-GB" dirty="0">
                <a:effectLst/>
              </a:rPr>
              <a:t>Long-term Orientation</a:t>
            </a:r>
            <a:br>
              <a:rPr lang="en-GB" dirty="0">
                <a:effectLst/>
              </a:rPr>
            </a:br>
            <a:endParaRPr lang="en-GB" dirty="0"/>
          </a:p>
        </p:txBody>
      </p:sp>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27C5E39E-B520-41F6-9646-6FB5F1C9A901}"/>
              </a:ext>
            </a:extLst>
          </p:cNvPr>
          <p:cNvGraphicFramePr>
            <a:graphicFrameLocks noGrp="1"/>
          </p:cNvGraphicFramePr>
          <p:nvPr>
            <p:ph idx="1"/>
            <p:extLst>
              <p:ext uri="{D42A27DB-BD31-4B8C-83A1-F6EECF244321}">
                <p14:modId xmlns:p14="http://schemas.microsoft.com/office/powerpoint/2010/main" val="4284618189"/>
              </p:ext>
            </p:extLst>
          </p:nvPr>
        </p:nvGraphicFramePr>
        <p:xfrm>
          <a:off x="914400" y="1997721"/>
          <a:ext cx="10353676" cy="3688587"/>
        </p:xfrm>
        <a:graphic>
          <a:graphicData uri="http://schemas.openxmlformats.org/drawingml/2006/table">
            <a:tbl>
              <a:tblPr>
                <a:tableStyleId>{5C22544A-7EE6-4342-B048-85BDC9FD1C3A}</a:tableStyleId>
              </a:tblPr>
              <a:tblGrid>
                <a:gridCol w="2888706">
                  <a:extLst>
                    <a:ext uri="{9D8B030D-6E8A-4147-A177-3AD203B41FA5}">
                      <a16:colId xmlns:a16="http://schemas.microsoft.com/office/drawing/2014/main" val="3979664265"/>
                    </a:ext>
                  </a:extLst>
                </a:gridCol>
                <a:gridCol w="3842783">
                  <a:extLst>
                    <a:ext uri="{9D8B030D-6E8A-4147-A177-3AD203B41FA5}">
                      <a16:colId xmlns:a16="http://schemas.microsoft.com/office/drawing/2014/main" val="1575127466"/>
                    </a:ext>
                  </a:extLst>
                </a:gridCol>
                <a:gridCol w="3622187">
                  <a:extLst>
                    <a:ext uri="{9D8B030D-6E8A-4147-A177-3AD203B41FA5}">
                      <a16:colId xmlns:a16="http://schemas.microsoft.com/office/drawing/2014/main" val="4230387469"/>
                    </a:ext>
                  </a:extLst>
                </a:gridCol>
              </a:tblGrid>
              <a:tr h="3688587">
                <a:tc>
                  <a:txBody>
                    <a:bodyPr/>
                    <a:lstStyle/>
                    <a:p>
                      <a:pPr>
                        <a:lnSpc>
                          <a:spcPct val="200000"/>
                        </a:lnSpc>
                      </a:pPr>
                      <a:r>
                        <a:rPr lang="en-GB" sz="1700" dirty="0">
                          <a:effectLst/>
                        </a:rPr>
                        <a:t>Long-term orientation stands for the fostering of virtues oriented towards future rewards</a:t>
                      </a:r>
                      <a:endParaRPr lang="en-GB" sz="17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119122" marR="119122" marT="0" marB="0"/>
                </a:tc>
                <a:tc>
                  <a:txBody>
                    <a:bodyPr/>
                    <a:lstStyle/>
                    <a:p>
                      <a:pPr marL="342900" lvl="0" indent="-342900">
                        <a:lnSpc>
                          <a:spcPct val="200000"/>
                        </a:lnSpc>
                        <a:buFont typeface="Symbol" panose="05050102010706020507" pitchFamily="18" charset="2"/>
                        <a:buChar char=""/>
                      </a:pPr>
                      <a:r>
                        <a:rPr lang="en-GB" sz="1700">
                          <a:effectLst/>
                        </a:rPr>
                        <a:t>Persistence, perseverance</a:t>
                      </a:r>
                    </a:p>
                    <a:p>
                      <a:pPr marL="342900" lvl="0" indent="-342900">
                        <a:lnSpc>
                          <a:spcPct val="200000"/>
                        </a:lnSpc>
                        <a:buFont typeface="Symbol" panose="05050102010706020507" pitchFamily="18" charset="2"/>
                        <a:buChar char=""/>
                      </a:pPr>
                      <a:r>
                        <a:rPr lang="en-GB" sz="1700">
                          <a:effectLst/>
                        </a:rPr>
                        <a:t>Relationships ordered by status, and this order is observed</a:t>
                      </a:r>
                    </a:p>
                    <a:p>
                      <a:pPr marL="342900" lvl="0" indent="-342900">
                        <a:lnSpc>
                          <a:spcPct val="200000"/>
                        </a:lnSpc>
                        <a:buFont typeface="Symbol" panose="05050102010706020507" pitchFamily="18" charset="2"/>
                        <a:buChar char=""/>
                      </a:pPr>
                      <a:r>
                        <a:rPr lang="en-GB" sz="1700">
                          <a:effectLst/>
                        </a:rPr>
                        <a:t>Leisure time not so important</a:t>
                      </a:r>
                    </a:p>
                    <a:p>
                      <a:pPr marL="342900" lvl="0" indent="-342900">
                        <a:lnSpc>
                          <a:spcPct val="200000"/>
                        </a:lnSpc>
                        <a:buFont typeface="Symbol" panose="05050102010706020507" pitchFamily="18" charset="2"/>
                        <a:buChar char=""/>
                      </a:pPr>
                      <a:r>
                        <a:rPr lang="en-GB" sz="1700">
                          <a:effectLst/>
                        </a:rPr>
                        <a:t>China, Hong Kong, Japan, Brazil, India</a:t>
                      </a:r>
                      <a:endParaRPr lang="en-GB" sz="1700">
                        <a:solidFill>
                          <a:srgbClr val="000000"/>
                        </a:solidFill>
                        <a:effectLst/>
                        <a:latin typeface="Times New Roman" panose="02020603050405020304" pitchFamily="18" charset="0"/>
                        <a:ea typeface="Times New Roman" panose="02020603050405020304" pitchFamily="18" charset="0"/>
                        <a:cs typeface="QuaySansEF Book"/>
                      </a:endParaRPr>
                    </a:p>
                  </a:txBody>
                  <a:tcPr marL="119122" marR="119122" marT="0" marB="0"/>
                </a:tc>
                <a:tc>
                  <a:txBody>
                    <a:bodyPr/>
                    <a:lstStyle/>
                    <a:p>
                      <a:pPr marL="342900" lvl="0" indent="-342900">
                        <a:lnSpc>
                          <a:spcPct val="200000"/>
                        </a:lnSpc>
                        <a:buFont typeface="Symbol" panose="05050102010706020507" pitchFamily="18" charset="2"/>
                        <a:buChar char=""/>
                      </a:pPr>
                      <a:r>
                        <a:rPr lang="en-GB" sz="1700" dirty="0">
                          <a:effectLst/>
                        </a:rPr>
                        <a:t>Status not major issue in relationships</a:t>
                      </a:r>
                    </a:p>
                    <a:p>
                      <a:pPr marL="342900" lvl="0" indent="-342900">
                        <a:lnSpc>
                          <a:spcPct val="200000"/>
                        </a:lnSpc>
                        <a:buFont typeface="Symbol" panose="05050102010706020507" pitchFamily="18" charset="2"/>
                        <a:buChar char=""/>
                      </a:pPr>
                      <a:r>
                        <a:rPr lang="en-GB" sz="1700" dirty="0">
                          <a:effectLst/>
                        </a:rPr>
                        <a:t>Leisure time important</a:t>
                      </a:r>
                    </a:p>
                    <a:p>
                      <a:pPr marL="342900" lvl="0" indent="-342900">
                        <a:lnSpc>
                          <a:spcPct val="200000"/>
                        </a:lnSpc>
                        <a:buFont typeface="Symbol" panose="05050102010706020507" pitchFamily="18" charset="2"/>
                        <a:buChar char=""/>
                      </a:pPr>
                      <a:r>
                        <a:rPr lang="en-GB" sz="1700" dirty="0">
                          <a:effectLst/>
                        </a:rPr>
                        <a:t>Quick results expected</a:t>
                      </a:r>
                    </a:p>
                    <a:p>
                      <a:pPr marL="342900" lvl="0" indent="-342900">
                        <a:lnSpc>
                          <a:spcPct val="200000"/>
                        </a:lnSpc>
                        <a:buFont typeface="Symbol" panose="05050102010706020507" pitchFamily="18" charset="2"/>
                        <a:buChar char=""/>
                      </a:pPr>
                      <a:r>
                        <a:rPr lang="en-GB" sz="1700" dirty="0">
                          <a:effectLst/>
                        </a:rPr>
                        <a:t>Pakistan, Nigeria, Canada, USA</a:t>
                      </a:r>
                      <a:endParaRPr lang="en-GB" sz="17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119122" marR="119122" marT="0" marB="0"/>
                </a:tc>
                <a:extLst>
                  <a:ext uri="{0D108BD9-81ED-4DB2-BD59-A6C34878D82A}">
                    <a16:rowId xmlns:a16="http://schemas.microsoft.com/office/drawing/2014/main" val="1942124904"/>
                  </a:ext>
                </a:extLst>
              </a:tr>
            </a:tbl>
          </a:graphicData>
        </a:graphic>
      </p:graphicFrame>
      <p:graphicFrame>
        <p:nvGraphicFramePr>
          <p:cNvPr id="5" name="Table 4">
            <a:extLst>
              <a:ext uri="{FF2B5EF4-FFF2-40B4-BE49-F238E27FC236}">
                <a16:creationId xmlns:a16="http://schemas.microsoft.com/office/drawing/2014/main" id="{B78AC0CC-4B03-4C81-B87A-C2504A04F644}"/>
              </a:ext>
            </a:extLst>
          </p:cNvPr>
          <p:cNvGraphicFramePr>
            <a:graphicFrameLocks noGrp="1"/>
          </p:cNvGraphicFramePr>
          <p:nvPr/>
        </p:nvGraphicFramePr>
        <p:xfrm>
          <a:off x="914400" y="1731963"/>
          <a:ext cx="10353677" cy="402882"/>
        </p:xfrm>
        <a:graphic>
          <a:graphicData uri="http://schemas.openxmlformats.org/drawingml/2006/table">
            <a:tbl>
              <a:tblPr firstRow="1" bandRow="1">
                <a:tableStyleId>{5C22544A-7EE6-4342-B048-85BDC9FD1C3A}</a:tableStyleId>
              </a:tblPr>
              <a:tblGrid>
                <a:gridCol w="2861050">
                  <a:extLst>
                    <a:ext uri="{9D8B030D-6E8A-4147-A177-3AD203B41FA5}">
                      <a16:colId xmlns:a16="http://schemas.microsoft.com/office/drawing/2014/main" val="2029814169"/>
                    </a:ext>
                  </a:extLst>
                </a:gridCol>
                <a:gridCol w="3650844">
                  <a:extLst>
                    <a:ext uri="{9D8B030D-6E8A-4147-A177-3AD203B41FA5}">
                      <a16:colId xmlns:a16="http://schemas.microsoft.com/office/drawing/2014/main" val="661335188"/>
                    </a:ext>
                  </a:extLst>
                </a:gridCol>
                <a:gridCol w="3841783">
                  <a:extLst>
                    <a:ext uri="{9D8B030D-6E8A-4147-A177-3AD203B41FA5}">
                      <a16:colId xmlns:a16="http://schemas.microsoft.com/office/drawing/2014/main" val="3159086170"/>
                    </a:ext>
                  </a:extLst>
                </a:gridCol>
              </a:tblGrid>
              <a:tr h="402882">
                <a:tc>
                  <a:txBody>
                    <a:bodyPr/>
                    <a:lstStyle/>
                    <a:p>
                      <a:pPr algn="ctr">
                        <a:lnSpc>
                          <a:spcPct val="200000"/>
                        </a:lnSpc>
                        <a:tabLst>
                          <a:tab pos="1828800" algn="ctr"/>
                          <a:tab pos="3200400" algn="ctr"/>
                          <a:tab pos="4572000" algn="ctr"/>
                        </a:tabLst>
                      </a:pPr>
                      <a:r>
                        <a:rPr lang="en-GB" sz="1400" dirty="0">
                          <a:effectLst/>
                        </a:rPr>
                        <a:t>Dimension</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a:effectLst/>
                        </a:rPr>
                        <a:t>High score</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dirty="0">
                          <a:effectLst/>
                        </a:rPr>
                        <a:t>Low score</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extLst>
                  <a:ext uri="{0D108BD9-81ED-4DB2-BD59-A6C34878D82A}">
                    <a16:rowId xmlns:a16="http://schemas.microsoft.com/office/drawing/2014/main" val="2453709050"/>
                  </a:ext>
                </a:extLst>
              </a:tr>
            </a:tbl>
          </a:graphicData>
        </a:graphic>
      </p:graphicFrame>
    </p:spTree>
    <p:extLst>
      <p:ext uri="{BB962C8B-B14F-4D97-AF65-F5344CB8AC3E}">
        <p14:creationId xmlns:p14="http://schemas.microsoft.com/office/powerpoint/2010/main" val="23552804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Espaço Reservado para Conteúdo 3">
            <a:extLst>
              <a:ext uri="{FF2B5EF4-FFF2-40B4-BE49-F238E27FC236}">
                <a16:creationId xmlns:a16="http://schemas.microsoft.com/office/drawing/2014/main" id="{CBE17606-CFA9-4F99-B7F0-D9FD2D73BC84}"/>
              </a:ext>
            </a:extLst>
          </p:cNvPr>
          <p:cNvGraphicFramePr>
            <a:graphicFrameLocks noGrp="1"/>
          </p:cNvGraphicFramePr>
          <p:nvPr>
            <p:ph idx="1"/>
            <p:extLst>
              <p:ext uri="{D42A27DB-BD31-4B8C-83A1-F6EECF244321}">
                <p14:modId xmlns:p14="http://schemas.microsoft.com/office/powerpoint/2010/main" val="1464012895"/>
              </p:ext>
            </p:extLst>
          </p:nvPr>
        </p:nvGraphicFramePr>
        <p:xfrm>
          <a:off x="914400" y="898904"/>
          <a:ext cx="10580914" cy="5202417"/>
        </p:xfrm>
        <a:graphic>
          <a:graphicData uri="http://schemas.openxmlformats.org/drawingml/2006/table">
            <a:tbl>
              <a:tblPr/>
              <a:tblGrid>
                <a:gridCol w="5290457">
                  <a:extLst>
                    <a:ext uri="{9D8B030D-6E8A-4147-A177-3AD203B41FA5}">
                      <a16:colId xmlns:a16="http://schemas.microsoft.com/office/drawing/2014/main" val="2011953578"/>
                    </a:ext>
                  </a:extLst>
                </a:gridCol>
                <a:gridCol w="5290457">
                  <a:extLst>
                    <a:ext uri="{9D8B030D-6E8A-4147-A177-3AD203B41FA5}">
                      <a16:colId xmlns:a16="http://schemas.microsoft.com/office/drawing/2014/main" val="1673779463"/>
                    </a:ext>
                  </a:extLst>
                </a:gridCol>
              </a:tblGrid>
              <a:tr h="822960">
                <a:tc>
                  <a:txBody>
                    <a:bodyPr/>
                    <a:lstStyle/>
                    <a:p>
                      <a:r>
                        <a:rPr lang="pt-BR" sz="2400" b="1" dirty="0">
                          <a:solidFill>
                            <a:schemeClr val="accent1"/>
                          </a:solidFill>
                        </a:rPr>
                        <a:t>High </a:t>
                      </a:r>
                      <a:r>
                        <a:rPr lang="pt-BR" sz="2400" b="1" dirty="0" err="1">
                          <a:solidFill>
                            <a:schemeClr val="accent1"/>
                          </a:solidFill>
                        </a:rPr>
                        <a:t>Long</a:t>
                      </a:r>
                      <a:r>
                        <a:rPr lang="pt-BR" sz="2400" b="1" dirty="0">
                          <a:solidFill>
                            <a:schemeClr val="accent1"/>
                          </a:solidFill>
                        </a:rPr>
                        <a:t> </a:t>
                      </a:r>
                      <a:r>
                        <a:rPr lang="pt-BR" sz="2400" b="1" dirty="0" err="1">
                          <a:solidFill>
                            <a:schemeClr val="accent1"/>
                          </a:solidFill>
                        </a:rPr>
                        <a:t>Term</a:t>
                      </a:r>
                      <a:r>
                        <a:rPr lang="pt-BR" sz="2400" b="1" dirty="0">
                          <a:solidFill>
                            <a:schemeClr val="accent1"/>
                          </a:solidFill>
                        </a:rPr>
                        <a:t> </a:t>
                      </a:r>
                      <a:r>
                        <a:rPr lang="pt-BR" sz="2400" b="1" dirty="0" err="1">
                          <a:solidFill>
                            <a:schemeClr val="accent1"/>
                          </a:solidFill>
                        </a:rPr>
                        <a:t>Orientation</a:t>
                      </a:r>
                      <a:endParaRPr lang="pt-BR" sz="2400" dirty="0">
                        <a:solidFill>
                          <a:schemeClr val="accent1"/>
                        </a:solidFill>
                      </a:endParaRPr>
                    </a:p>
                  </a:txBody>
                  <a:tcPr anchor="ctr">
                    <a:lnL>
                      <a:noFill/>
                    </a:lnL>
                    <a:lnR>
                      <a:noFill/>
                    </a:lnR>
                    <a:lnT>
                      <a:noFill/>
                    </a:lnT>
                    <a:lnB>
                      <a:noFill/>
                    </a:lnB>
                  </a:tcPr>
                </a:tc>
                <a:tc>
                  <a:txBody>
                    <a:bodyPr/>
                    <a:lstStyle/>
                    <a:p>
                      <a:r>
                        <a:rPr lang="en-US" sz="2400" b="1" dirty="0">
                          <a:solidFill>
                            <a:schemeClr val="accent1"/>
                          </a:solidFill>
                        </a:rPr>
                        <a:t>Low Long Term Orientation</a:t>
                      </a:r>
                    </a:p>
                    <a:p>
                      <a:r>
                        <a:rPr lang="en-US" sz="2400" b="1" dirty="0">
                          <a:solidFill>
                            <a:schemeClr val="accent1"/>
                          </a:solidFill>
                        </a:rPr>
                        <a:t>i.e. Short Term</a:t>
                      </a:r>
                      <a:endParaRPr lang="en-US" sz="2400" dirty="0">
                        <a:solidFill>
                          <a:schemeClr val="accent1"/>
                        </a:solidFill>
                      </a:endParaRPr>
                    </a:p>
                  </a:txBody>
                  <a:tcPr anchor="ctr">
                    <a:lnL>
                      <a:noFill/>
                    </a:lnL>
                    <a:lnR>
                      <a:noFill/>
                    </a:lnR>
                    <a:lnT>
                      <a:noFill/>
                    </a:lnT>
                    <a:lnB>
                      <a:noFill/>
                    </a:lnB>
                  </a:tcPr>
                </a:tc>
                <a:extLst>
                  <a:ext uri="{0D108BD9-81ED-4DB2-BD59-A6C34878D82A}">
                    <a16:rowId xmlns:a16="http://schemas.microsoft.com/office/drawing/2014/main" val="2257745914"/>
                  </a:ext>
                </a:extLst>
              </a:tr>
              <a:tr h="449175">
                <a:tc>
                  <a:txBody>
                    <a:bodyPr/>
                    <a:lstStyle/>
                    <a:p>
                      <a:r>
                        <a:rPr lang="pt-BR" sz="1900"/>
                        <a:t>emphasis on persistence</a:t>
                      </a:r>
                    </a:p>
                  </a:txBody>
                  <a:tcPr anchor="ctr">
                    <a:lnL>
                      <a:noFill/>
                    </a:lnL>
                    <a:lnR>
                      <a:noFill/>
                    </a:lnR>
                    <a:lnT>
                      <a:noFill/>
                    </a:lnT>
                    <a:lnB>
                      <a:noFill/>
                    </a:lnB>
                  </a:tcPr>
                </a:tc>
                <a:tc>
                  <a:txBody>
                    <a:bodyPr/>
                    <a:lstStyle/>
                    <a:p>
                      <a:r>
                        <a:rPr lang="pt-BR" sz="1900"/>
                        <a:t>emphasis on quick results</a:t>
                      </a:r>
                    </a:p>
                  </a:txBody>
                  <a:tcPr anchor="ctr">
                    <a:lnL>
                      <a:noFill/>
                    </a:lnL>
                    <a:lnR>
                      <a:noFill/>
                    </a:lnR>
                    <a:lnT>
                      <a:noFill/>
                    </a:lnT>
                    <a:lnB>
                      <a:noFill/>
                    </a:lnB>
                  </a:tcPr>
                </a:tc>
                <a:extLst>
                  <a:ext uri="{0D108BD9-81ED-4DB2-BD59-A6C34878D82A}">
                    <a16:rowId xmlns:a16="http://schemas.microsoft.com/office/drawing/2014/main" val="2324020475"/>
                  </a:ext>
                </a:extLst>
              </a:tr>
              <a:tr h="449175">
                <a:tc>
                  <a:txBody>
                    <a:bodyPr/>
                    <a:lstStyle/>
                    <a:p>
                      <a:r>
                        <a:rPr lang="pt-BR" sz="1900"/>
                        <a:t>relationships ordered by status</a:t>
                      </a:r>
                    </a:p>
                  </a:txBody>
                  <a:tcPr anchor="ctr">
                    <a:lnL>
                      <a:noFill/>
                    </a:lnL>
                    <a:lnR>
                      <a:noFill/>
                    </a:lnR>
                    <a:lnT>
                      <a:noFill/>
                    </a:lnT>
                    <a:lnB>
                      <a:noFill/>
                    </a:lnB>
                  </a:tcPr>
                </a:tc>
                <a:tc>
                  <a:txBody>
                    <a:bodyPr/>
                    <a:lstStyle/>
                    <a:p>
                      <a:r>
                        <a:rPr lang="en-US" sz="1900"/>
                        <a:t>status not a major issue in relationships</a:t>
                      </a:r>
                    </a:p>
                  </a:txBody>
                  <a:tcPr anchor="ctr">
                    <a:lnL>
                      <a:noFill/>
                    </a:lnL>
                    <a:lnR>
                      <a:noFill/>
                    </a:lnR>
                    <a:lnT>
                      <a:noFill/>
                    </a:lnT>
                    <a:lnB>
                      <a:noFill/>
                    </a:lnB>
                  </a:tcPr>
                </a:tc>
                <a:extLst>
                  <a:ext uri="{0D108BD9-81ED-4DB2-BD59-A6C34878D82A}">
                    <a16:rowId xmlns:a16="http://schemas.microsoft.com/office/drawing/2014/main" val="2914719209"/>
                  </a:ext>
                </a:extLst>
              </a:tr>
              <a:tr h="449175">
                <a:tc>
                  <a:txBody>
                    <a:bodyPr/>
                    <a:lstStyle/>
                    <a:p>
                      <a:r>
                        <a:rPr lang="pt-BR" sz="1900"/>
                        <a:t>personal adaptability important </a:t>
                      </a:r>
                    </a:p>
                  </a:txBody>
                  <a:tcPr anchor="ctr">
                    <a:lnL>
                      <a:noFill/>
                    </a:lnL>
                    <a:lnR>
                      <a:noFill/>
                    </a:lnR>
                    <a:lnT>
                      <a:noFill/>
                    </a:lnT>
                    <a:lnB>
                      <a:noFill/>
                    </a:lnB>
                  </a:tcPr>
                </a:tc>
                <a:tc>
                  <a:txBody>
                    <a:bodyPr/>
                    <a:lstStyle/>
                    <a:p>
                      <a:r>
                        <a:rPr lang="en-US" sz="1900"/>
                        <a:t>personal steadfastness and stability important</a:t>
                      </a:r>
                    </a:p>
                  </a:txBody>
                  <a:tcPr anchor="ctr">
                    <a:lnL>
                      <a:noFill/>
                    </a:lnL>
                    <a:lnR>
                      <a:noFill/>
                    </a:lnR>
                    <a:lnT>
                      <a:noFill/>
                    </a:lnT>
                    <a:lnB>
                      <a:noFill/>
                    </a:lnB>
                  </a:tcPr>
                </a:tc>
                <a:extLst>
                  <a:ext uri="{0D108BD9-81ED-4DB2-BD59-A6C34878D82A}">
                    <a16:rowId xmlns:a16="http://schemas.microsoft.com/office/drawing/2014/main" val="2362348484"/>
                  </a:ext>
                </a:extLst>
              </a:tr>
              <a:tr h="786057">
                <a:tc>
                  <a:txBody>
                    <a:bodyPr/>
                    <a:lstStyle/>
                    <a:p>
                      <a:r>
                        <a:rPr lang="en-US" sz="1900"/>
                        <a:t>face considerations common but seen as a weakness</a:t>
                      </a:r>
                    </a:p>
                  </a:txBody>
                  <a:tcPr anchor="ctr">
                    <a:lnL>
                      <a:noFill/>
                    </a:lnL>
                    <a:lnR>
                      <a:noFill/>
                    </a:lnR>
                    <a:lnT>
                      <a:noFill/>
                    </a:lnT>
                    <a:lnB>
                      <a:noFill/>
                    </a:lnB>
                  </a:tcPr>
                </a:tc>
                <a:tc>
                  <a:txBody>
                    <a:bodyPr/>
                    <a:lstStyle/>
                    <a:p>
                      <a:r>
                        <a:rPr lang="en-US" sz="1900"/>
                        <a:t>protection of one’s face is important</a:t>
                      </a:r>
                    </a:p>
                  </a:txBody>
                  <a:tcPr anchor="ctr">
                    <a:lnL>
                      <a:noFill/>
                    </a:lnL>
                    <a:lnR>
                      <a:noFill/>
                    </a:lnR>
                    <a:lnT>
                      <a:noFill/>
                    </a:lnT>
                    <a:lnB>
                      <a:noFill/>
                    </a:lnB>
                  </a:tcPr>
                </a:tc>
                <a:extLst>
                  <a:ext uri="{0D108BD9-81ED-4DB2-BD59-A6C34878D82A}">
                    <a16:rowId xmlns:a16="http://schemas.microsoft.com/office/drawing/2014/main" val="3136562410"/>
                  </a:ext>
                </a:extLst>
              </a:tr>
              <a:tr h="449175">
                <a:tc>
                  <a:txBody>
                    <a:bodyPr/>
                    <a:lstStyle/>
                    <a:p>
                      <a:r>
                        <a:rPr lang="en-US" sz="1900"/>
                        <a:t>leisure time not too important</a:t>
                      </a:r>
                    </a:p>
                  </a:txBody>
                  <a:tcPr anchor="ctr">
                    <a:lnL>
                      <a:noFill/>
                    </a:lnL>
                    <a:lnR>
                      <a:noFill/>
                    </a:lnR>
                    <a:lnT>
                      <a:noFill/>
                    </a:lnT>
                    <a:lnB>
                      <a:noFill/>
                    </a:lnB>
                  </a:tcPr>
                </a:tc>
                <a:tc>
                  <a:txBody>
                    <a:bodyPr/>
                    <a:lstStyle/>
                    <a:p>
                      <a:r>
                        <a:rPr lang="pt-BR" sz="1900"/>
                        <a:t>leisure time important</a:t>
                      </a:r>
                    </a:p>
                  </a:txBody>
                  <a:tcPr anchor="ctr">
                    <a:lnL>
                      <a:noFill/>
                    </a:lnL>
                    <a:lnR>
                      <a:noFill/>
                    </a:lnR>
                    <a:lnT>
                      <a:noFill/>
                    </a:lnT>
                    <a:lnB>
                      <a:noFill/>
                    </a:lnB>
                  </a:tcPr>
                </a:tc>
                <a:extLst>
                  <a:ext uri="{0D108BD9-81ED-4DB2-BD59-A6C34878D82A}">
                    <a16:rowId xmlns:a16="http://schemas.microsoft.com/office/drawing/2014/main" val="1790767468"/>
                  </a:ext>
                </a:extLst>
              </a:tr>
              <a:tr h="449175">
                <a:tc>
                  <a:txBody>
                    <a:bodyPr/>
                    <a:lstStyle/>
                    <a:p>
                      <a:r>
                        <a:rPr lang="pt-BR" sz="1900"/>
                        <a:t>save, be thrifty</a:t>
                      </a:r>
                    </a:p>
                  </a:txBody>
                  <a:tcPr anchor="ctr">
                    <a:lnL>
                      <a:noFill/>
                    </a:lnL>
                    <a:lnR>
                      <a:noFill/>
                    </a:lnR>
                    <a:lnT>
                      <a:noFill/>
                    </a:lnT>
                    <a:lnB>
                      <a:noFill/>
                    </a:lnB>
                  </a:tcPr>
                </a:tc>
                <a:tc>
                  <a:txBody>
                    <a:bodyPr/>
                    <a:lstStyle/>
                    <a:p>
                      <a:r>
                        <a:rPr lang="pt-BR" sz="1900"/>
                        <a:t>spend</a:t>
                      </a:r>
                    </a:p>
                  </a:txBody>
                  <a:tcPr anchor="ctr">
                    <a:lnL>
                      <a:noFill/>
                    </a:lnL>
                    <a:lnR>
                      <a:noFill/>
                    </a:lnR>
                    <a:lnT>
                      <a:noFill/>
                    </a:lnT>
                    <a:lnB>
                      <a:noFill/>
                    </a:lnB>
                  </a:tcPr>
                </a:tc>
                <a:extLst>
                  <a:ext uri="{0D108BD9-81ED-4DB2-BD59-A6C34878D82A}">
                    <a16:rowId xmlns:a16="http://schemas.microsoft.com/office/drawing/2014/main" val="3900115033"/>
                  </a:ext>
                </a:extLst>
              </a:tr>
              <a:tr h="449175">
                <a:tc>
                  <a:txBody>
                    <a:bodyPr/>
                    <a:lstStyle/>
                    <a:p>
                      <a:r>
                        <a:rPr lang="pt-BR" sz="1900"/>
                        <a:t>invest in real estate</a:t>
                      </a:r>
                    </a:p>
                  </a:txBody>
                  <a:tcPr anchor="ctr">
                    <a:lnL>
                      <a:noFill/>
                    </a:lnL>
                    <a:lnR>
                      <a:noFill/>
                    </a:lnR>
                    <a:lnT>
                      <a:noFill/>
                    </a:lnT>
                    <a:lnB>
                      <a:noFill/>
                    </a:lnB>
                  </a:tcPr>
                </a:tc>
                <a:tc>
                  <a:txBody>
                    <a:bodyPr/>
                    <a:lstStyle/>
                    <a:p>
                      <a:r>
                        <a:rPr lang="pt-BR" sz="1900"/>
                        <a:t>invest in mutual funds</a:t>
                      </a:r>
                    </a:p>
                  </a:txBody>
                  <a:tcPr anchor="ctr">
                    <a:lnL>
                      <a:noFill/>
                    </a:lnL>
                    <a:lnR>
                      <a:noFill/>
                    </a:lnR>
                    <a:lnT>
                      <a:noFill/>
                    </a:lnT>
                    <a:lnB>
                      <a:noFill/>
                    </a:lnB>
                  </a:tcPr>
                </a:tc>
                <a:extLst>
                  <a:ext uri="{0D108BD9-81ED-4DB2-BD59-A6C34878D82A}">
                    <a16:rowId xmlns:a16="http://schemas.microsoft.com/office/drawing/2014/main" val="1094888454"/>
                  </a:ext>
                </a:extLst>
              </a:tr>
              <a:tr h="449175">
                <a:tc>
                  <a:txBody>
                    <a:bodyPr/>
                    <a:lstStyle/>
                    <a:p>
                      <a:r>
                        <a:rPr lang="en-US" sz="1900"/>
                        <a:t>relationships and market position important</a:t>
                      </a:r>
                    </a:p>
                  </a:txBody>
                  <a:tcPr anchor="ctr">
                    <a:lnL>
                      <a:noFill/>
                    </a:lnL>
                    <a:lnR>
                      <a:noFill/>
                    </a:lnR>
                    <a:lnT>
                      <a:noFill/>
                    </a:lnT>
                    <a:lnB>
                      <a:noFill/>
                    </a:lnB>
                  </a:tcPr>
                </a:tc>
                <a:tc>
                  <a:txBody>
                    <a:bodyPr/>
                    <a:lstStyle/>
                    <a:p>
                      <a:r>
                        <a:rPr lang="pt-BR" sz="1900"/>
                        <a:t>bottom line important</a:t>
                      </a:r>
                    </a:p>
                  </a:txBody>
                  <a:tcPr anchor="ctr">
                    <a:lnL>
                      <a:noFill/>
                    </a:lnL>
                    <a:lnR>
                      <a:noFill/>
                    </a:lnR>
                    <a:lnT>
                      <a:noFill/>
                    </a:lnT>
                    <a:lnB>
                      <a:noFill/>
                    </a:lnB>
                  </a:tcPr>
                </a:tc>
                <a:extLst>
                  <a:ext uri="{0D108BD9-81ED-4DB2-BD59-A6C34878D82A}">
                    <a16:rowId xmlns:a16="http://schemas.microsoft.com/office/drawing/2014/main" val="605008424"/>
                  </a:ext>
                </a:extLst>
              </a:tr>
              <a:tr h="449175">
                <a:tc>
                  <a:txBody>
                    <a:bodyPr/>
                    <a:lstStyle/>
                    <a:p>
                      <a:r>
                        <a:rPr lang="en-US" sz="1900"/>
                        <a:t>good or evil depnds on circumstances</a:t>
                      </a:r>
                    </a:p>
                  </a:txBody>
                  <a:tcPr anchor="ctr">
                    <a:lnL>
                      <a:noFill/>
                    </a:lnL>
                    <a:lnR>
                      <a:noFill/>
                    </a:lnR>
                    <a:lnT>
                      <a:noFill/>
                    </a:lnT>
                    <a:lnB>
                      <a:noFill/>
                    </a:lnB>
                  </a:tcPr>
                </a:tc>
                <a:tc>
                  <a:txBody>
                    <a:bodyPr/>
                    <a:lstStyle/>
                    <a:p>
                      <a:r>
                        <a:rPr lang="en-US" sz="1900" dirty="0"/>
                        <a:t>belief in absolutes about good and evil</a:t>
                      </a:r>
                    </a:p>
                  </a:txBody>
                  <a:tcPr anchor="ctr">
                    <a:lnL>
                      <a:noFill/>
                    </a:lnL>
                    <a:lnR>
                      <a:noFill/>
                    </a:lnR>
                    <a:lnT>
                      <a:noFill/>
                    </a:lnT>
                    <a:lnB>
                      <a:noFill/>
                    </a:lnB>
                  </a:tcPr>
                </a:tc>
                <a:extLst>
                  <a:ext uri="{0D108BD9-81ED-4DB2-BD59-A6C34878D82A}">
                    <a16:rowId xmlns:a16="http://schemas.microsoft.com/office/drawing/2014/main" val="1058720673"/>
                  </a:ext>
                </a:extLst>
              </a:tr>
            </a:tbl>
          </a:graphicData>
        </a:graphic>
      </p:graphicFrame>
    </p:spTree>
    <p:extLst>
      <p:ext uri="{BB962C8B-B14F-4D97-AF65-F5344CB8AC3E}">
        <p14:creationId xmlns:p14="http://schemas.microsoft.com/office/powerpoint/2010/main" val="3714735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2497-DEB5-45D9-BFFE-FD1BE45622C6}"/>
              </a:ext>
            </a:extLst>
          </p:cNvPr>
          <p:cNvSpPr>
            <a:spLocks noGrp="1"/>
          </p:cNvSpPr>
          <p:nvPr>
            <p:ph type="title"/>
          </p:nvPr>
        </p:nvSpPr>
        <p:spPr>
          <a:xfrm>
            <a:off x="913795" y="609600"/>
            <a:ext cx="10353762" cy="970450"/>
          </a:xfrm>
        </p:spPr>
        <p:txBody>
          <a:bodyPr>
            <a:normAutofit fontScale="90000"/>
          </a:bodyPr>
          <a:lstStyle/>
          <a:p>
            <a:r>
              <a:rPr lang="en-GB">
                <a:effectLst/>
              </a:rPr>
              <a:t>Indulgence versus Restraint</a:t>
            </a:r>
            <a:br>
              <a:rPr lang="en-GB">
                <a:effectLst/>
              </a:rPr>
            </a:br>
            <a:endParaRPr lang="en-GB" dirty="0"/>
          </a:p>
        </p:txBody>
      </p:sp>
      <p:pic>
        <p:nvPicPr>
          <p:cNvPr id="9" name="Picture 8">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4" name="Content Placeholder 3">
            <a:extLst>
              <a:ext uri="{FF2B5EF4-FFF2-40B4-BE49-F238E27FC236}">
                <a16:creationId xmlns:a16="http://schemas.microsoft.com/office/drawing/2014/main" id="{E638EF6B-7B6B-4A85-82C5-E4611A56E9C1}"/>
              </a:ext>
            </a:extLst>
          </p:cNvPr>
          <p:cNvGraphicFramePr>
            <a:graphicFrameLocks noGrp="1"/>
          </p:cNvGraphicFramePr>
          <p:nvPr>
            <p:ph idx="1"/>
            <p:extLst>
              <p:ext uri="{D42A27DB-BD31-4B8C-83A1-F6EECF244321}">
                <p14:modId xmlns:p14="http://schemas.microsoft.com/office/powerpoint/2010/main" val="617213741"/>
              </p:ext>
            </p:extLst>
          </p:nvPr>
        </p:nvGraphicFramePr>
        <p:xfrm>
          <a:off x="914400" y="2040954"/>
          <a:ext cx="10353676" cy="3602122"/>
        </p:xfrm>
        <a:graphic>
          <a:graphicData uri="http://schemas.openxmlformats.org/drawingml/2006/table">
            <a:tbl>
              <a:tblPr>
                <a:tableStyleId>{5C22544A-7EE6-4342-B048-85BDC9FD1C3A}</a:tableStyleId>
              </a:tblPr>
              <a:tblGrid>
                <a:gridCol w="2678844">
                  <a:extLst>
                    <a:ext uri="{9D8B030D-6E8A-4147-A177-3AD203B41FA5}">
                      <a16:colId xmlns:a16="http://schemas.microsoft.com/office/drawing/2014/main" val="3561621634"/>
                    </a:ext>
                  </a:extLst>
                </a:gridCol>
                <a:gridCol w="3759707">
                  <a:extLst>
                    <a:ext uri="{9D8B030D-6E8A-4147-A177-3AD203B41FA5}">
                      <a16:colId xmlns:a16="http://schemas.microsoft.com/office/drawing/2014/main" val="3450402021"/>
                    </a:ext>
                  </a:extLst>
                </a:gridCol>
                <a:gridCol w="3915125">
                  <a:extLst>
                    <a:ext uri="{9D8B030D-6E8A-4147-A177-3AD203B41FA5}">
                      <a16:colId xmlns:a16="http://schemas.microsoft.com/office/drawing/2014/main" val="2184571809"/>
                    </a:ext>
                  </a:extLst>
                </a:gridCol>
              </a:tblGrid>
              <a:tr h="3602122">
                <a:tc>
                  <a:txBody>
                    <a:bodyPr/>
                    <a:lstStyle/>
                    <a:p>
                      <a:pPr>
                        <a:lnSpc>
                          <a:spcPct val="200000"/>
                        </a:lnSpc>
                      </a:pPr>
                      <a:r>
                        <a:rPr lang="en-GB" sz="1500" dirty="0">
                          <a:effectLst/>
                        </a:rPr>
                        <a:t>Indulgence stands for a tendency to allow relatively free gratification of needs related to enjoying life and having fun</a:t>
                      </a:r>
                      <a:endParaRPr lang="en-GB" sz="15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101728" marR="101728" marT="0" marB="0"/>
                </a:tc>
                <a:tc>
                  <a:txBody>
                    <a:bodyPr/>
                    <a:lstStyle/>
                    <a:p>
                      <a:pPr marL="342900" lvl="0" indent="-342900">
                        <a:lnSpc>
                          <a:spcPct val="200000"/>
                        </a:lnSpc>
                        <a:buFont typeface="Symbol" panose="05050102010706020507" pitchFamily="18" charset="2"/>
                        <a:buChar char=""/>
                      </a:pPr>
                      <a:r>
                        <a:rPr lang="en-GB" sz="1500">
                          <a:effectLst/>
                        </a:rPr>
                        <a:t>Personal life control</a:t>
                      </a:r>
                    </a:p>
                    <a:p>
                      <a:pPr marL="342900" lvl="0" indent="-342900">
                        <a:lnSpc>
                          <a:spcPct val="200000"/>
                        </a:lnSpc>
                        <a:buFont typeface="Symbol" panose="05050102010706020507" pitchFamily="18" charset="2"/>
                        <a:buChar char=""/>
                      </a:pPr>
                      <a:r>
                        <a:rPr lang="en-GB" sz="1500">
                          <a:effectLst/>
                        </a:rPr>
                        <a:t>Importance of leisure, enjoying life, having fun</a:t>
                      </a:r>
                    </a:p>
                    <a:p>
                      <a:pPr marL="342900" lvl="0" indent="-342900">
                        <a:lnSpc>
                          <a:spcPct val="200000"/>
                        </a:lnSpc>
                        <a:buFont typeface="Symbol" panose="05050102010706020507" pitchFamily="18" charset="2"/>
                        <a:buChar char=""/>
                      </a:pPr>
                      <a:r>
                        <a:rPr lang="en-GB" sz="1500">
                          <a:effectLst/>
                        </a:rPr>
                        <a:t>Freedom of speech viewed as relatively important</a:t>
                      </a:r>
                    </a:p>
                    <a:p>
                      <a:pPr marL="342900" lvl="0" indent="-342900">
                        <a:lnSpc>
                          <a:spcPct val="200000"/>
                        </a:lnSpc>
                        <a:buFont typeface="Symbol" panose="05050102010706020507" pitchFamily="18" charset="2"/>
                        <a:buChar char=""/>
                      </a:pPr>
                      <a:r>
                        <a:rPr lang="en-GB" sz="1500">
                          <a:effectLst/>
                        </a:rPr>
                        <a:t>Mexico, Colombia, Sweden, Australia, UK</a:t>
                      </a:r>
                      <a:endParaRPr lang="en-GB" sz="1500">
                        <a:solidFill>
                          <a:srgbClr val="000000"/>
                        </a:solidFill>
                        <a:effectLst/>
                        <a:latin typeface="Times New Roman" panose="02020603050405020304" pitchFamily="18" charset="0"/>
                        <a:ea typeface="Times New Roman" panose="02020603050405020304" pitchFamily="18" charset="0"/>
                        <a:cs typeface="QuaySansEF Book"/>
                      </a:endParaRPr>
                    </a:p>
                  </a:txBody>
                  <a:tcPr marL="101728" marR="101728" marT="0" marB="0"/>
                </a:tc>
                <a:tc>
                  <a:txBody>
                    <a:bodyPr/>
                    <a:lstStyle/>
                    <a:p>
                      <a:pPr marL="342900" lvl="0" indent="-342900">
                        <a:lnSpc>
                          <a:spcPct val="200000"/>
                        </a:lnSpc>
                        <a:buFont typeface="Symbol" panose="05050102010706020507" pitchFamily="18" charset="2"/>
                        <a:buChar char=""/>
                      </a:pPr>
                      <a:r>
                        <a:rPr lang="en-GB" sz="1500" dirty="0">
                          <a:effectLst/>
                        </a:rPr>
                        <a:t>Moral discipline</a:t>
                      </a:r>
                    </a:p>
                    <a:p>
                      <a:pPr marL="342900" lvl="0" indent="-342900">
                        <a:lnSpc>
                          <a:spcPct val="200000"/>
                        </a:lnSpc>
                        <a:buFont typeface="Symbol" panose="05050102010706020507" pitchFamily="18" charset="2"/>
                        <a:buChar char=""/>
                      </a:pPr>
                      <a:r>
                        <a:rPr lang="en-GB" sz="1500" dirty="0">
                          <a:effectLst/>
                        </a:rPr>
                        <a:t>Gratification needs to be curbed and regulated by strict social norms</a:t>
                      </a:r>
                    </a:p>
                    <a:p>
                      <a:pPr marL="342900" lvl="0" indent="-342900">
                        <a:lnSpc>
                          <a:spcPct val="200000"/>
                        </a:lnSpc>
                        <a:buFont typeface="Symbol" panose="05050102010706020507" pitchFamily="18" charset="2"/>
                        <a:buChar char=""/>
                      </a:pPr>
                      <a:r>
                        <a:rPr lang="en-GB" sz="1500" dirty="0">
                          <a:effectLst/>
                        </a:rPr>
                        <a:t>Thrift is important</a:t>
                      </a:r>
                    </a:p>
                    <a:p>
                      <a:pPr marL="342900" lvl="0" indent="-342900">
                        <a:lnSpc>
                          <a:spcPct val="200000"/>
                        </a:lnSpc>
                        <a:buFont typeface="Symbol" panose="05050102010706020507" pitchFamily="18" charset="2"/>
                        <a:buChar char=""/>
                      </a:pPr>
                      <a:r>
                        <a:rPr lang="en-GB" sz="1500" dirty="0">
                          <a:effectLst/>
                        </a:rPr>
                        <a:t>Freedom of speech not primary concern</a:t>
                      </a:r>
                    </a:p>
                    <a:p>
                      <a:pPr marL="342900" lvl="0" indent="-342900">
                        <a:lnSpc>
                          <a:spcPct val="200000"/>
                        </a:lnSpc>
                        <a:buFont typeface="Symbol" panose="05050102010706020507" pitchFamily="18" charset="2"/>
                        <a:buChar char=""/>
                      </a:pPr>
                      <a:r>
                        <a:rPr lang="en-GB" sz="1500" dirty="0">
                          <a:effectLst/>
                        </a:rPr>
                        <a:t>Egypt, Pakistan, Iraq, Russia, China, India</a:t>
                      </a:r>
                      <a:endParaRPr lang="en-GB" sz="1500" dirty="0">
                        <a:solidFill>
                          <a:srgbClr val="000000"/>
                        </a:solidFill>
                        <a:effectLst/>
                        <a:latin typeface="Times New Roman" panose="02020603050405020304" pitchFamily="18" charset="0"/>
                        <a:ea typeface="Times New Roman" panose="02020603050405020304" pitchFamily="18" charset="0"/>
                        <a:cs typeface="QuaySansEF Book"/>
                      </a:endParaRPr>
                    </a:p>
                  </a:txBody>
                  <a:tcPr marL="101728" marR="101728" marT="0" marB="0"/>
                </a:tc>
                <a:extLst>
                  <a:ext uri="{0D108BD9-81ED-4DB2-BD59-A6C34878D82A}">
                    <a16:rowId xmlns:a16="http://schemas.microsoft.com/office/drawing/2014/main" val="358424171"/>
                  </a:ext>
                </a:extLst>
              </a:tr>
            </a:tbl>
          </a:graphicData>
        </a:graphic>
      </p:graphicFrame>
      <p:graphicFrame>
        <p:nvGraphicFramePr>
          <p:cNvPr id="5" name="Table 4">
            <a:extLst>
              <a:ext uri="{FF2B5EF4-FFF2-40B4-BE49-F238E27FC236}">
                <a16:creationId xmlns:a16="http://schemas.microsoft.com/office/drawing/2014/main" id="{A6FBDAE4-810B-4CD9-8955-6A552B0BA750}"/>
              </a:ext>
            </a:extLst>
          </p:cNvPr>
          <p:cNvGraphicFramePr>
            <a:graphicFrameLocks noGrp="1"/>
          </p:cNvGraphicFramePr>
          <p:nvPr/>
        </p:nvGraphicFramePr>
        <p:xfrm>
          <a:off x="914400" y="1731963"/>
          <a:ext cx="10353677" cy="402882"/>
        </p:xfrm>
        <a:graphic>
          <a:graphicData uri="http://schemas.openxmlformats.org/drawingml/2006/table">
            <a:tbl>
              <a:tblPr firstRow="1" bandRow="1">
                <a:tableStyleId>{5C22544A-7EE6-4342-B048-85BDC9FD1C3A}</a:tableStyleId>
              </a:tblPr>
              <a:tblGrid>
                <a:gridCol w="2861050">
                  <a:extLst>
                    <a:ext uri="{9D8B030D-6E8A-4147-A177-3AD203B41FA5}">
                      <a16:colId xmlns:a16="http://schemas.microsoft.com/office/drawing/2014/main" val="2029814169"/>
                    </a:ext>
                  </a:extLst>
                </a:gridCol>
                <a:gridCol w="3650844">
                  <a:extLst>
                    <a:ext uri="{9D8B030D-6E8A-4147-A177-3AD203B41FA5}">
                      <a16:colId xmlns:a16="http://schemas.microsoft.com/office/drawing/2014/main" val="661335188"/>
                    </a:ext>
                  </a:extLst>
                </a:gridCol>
                <a:gridCol w="3841783">
                  <a:extLst>
                    <a:ext uri="{9D8B030D-6E8A-4147-A177-3AD203B41FA5}">
                      <a16:colId xmlns:a16="http://schemas.microsoft.com/office/drawing/2014/main" val="3159086170"/>
                    </a:ext>
                  </a:extLst>
                </a:gridCol>
              </a:tblGrid>
              <a:tr h="402882">
                <a:tc>
                  <a:txBody>
                    <a:bodyPr/>
                    <a:lstStyle/>
                    <a:p>
                      <a:pPr algn="ctr">
                        <a:lnSpc>
                          <a:spcPct val="200000"/>
                        </a:lnSpc>
                        <a:tabLst>
                          <a:tab pos="1828800" algn="ctr"/>
                          <a:tab pos="3200400" algn="ctr"/>
                          <a:tab pos="4572000" algn="ctr"/>
                        </a:tabLst>
                      </a:pPr>
                      <a:r>
                        <a:rPr lang="en-GB" sz="1400" dirty="0">
                          <a:effectLst/>
                        </a:rPr>
                        <a:t>Dimension</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a:effectLst/>
                        </a:rPr>
                        <a:t>High score</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tc>
                  <a:txBody>
                    <a:bodyPr/>
                    <a:lstStyle/>
                    <a:p>
                      <a:pPr algn="ctr">
                        <a:lnSpc>
                          <a:spcPct val="200000"/>
                        </a:lnSpc>
                        <a:tabLst>
                          <a:tab pos="1828800" algn="ctr"/>
                          <a:tab pos="3200400" algn="ctr"/>
                          <a:tab pos="4572000" algn="ctr"/>
                        </a:tabLst>
                      </a:pPr>
                      <a:r>
                        <a:rPr lang="en-GB" sz="1400" dirty="0">
                          <a:effectLst/>
                        </a:rPr>
                        <a:t>Low score</a:t>
                      </a:r>
                      <a:endParaRPr lang="en-GB" sz="1400" b="1"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3734" marR="93734" marT="0" marB="0"/>
                </a:tc>
                <a:extLst>
                  <a:ext uri="{0D108BD9-81ED-4DB2-BD59-A6C34878D82A}">
                    <a16:rowId xmlns:a16="http://schemas.microsoft.com/office/drawing/2014/main" val="2453709050"/>
                  </a:ext>
                </a:extLst>
              </a:tr>
            </a:tbl>
          </a:graphicData>
        </a:graphic>
      </p:graphicFrame>
    </p:spTree>
    <p:extLst>
      <p:ext uri="{BB962C8B-B14F-4D97-AF65-F5344CB8AC3E}">
        <p14:creationId xmlns:p14="http://schemas.microsoft.com/office/powerpoint/2010/main" val="27455231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C77E5692-1235-4A34-A5C3-A125D0A9D660}"/>
              </a:ext>
            </a:extLst>
          </p:cNvPr>
          <p:cNvSpPr>
            <a:spLocks noGrp="1"/>
          </p:cNvSpPr>
          <p:nvPr>
            <p:ph type="title"/>
          </p:nvPr>
        </p:nvSpPr>
        <p:spPr>
          <a:xfrm>
            <a:off x="913795" y="609600"/>
            <a:ext cx="10353762" cy="970450"/>
          </a:xfrm>
        </p:spPr>
        <p:txBody>
          <a:bodyPr>
            <a:normAutofit/>
          </a:bodyPr>
          <a:lstStyle/>
          <a:p>
            <a:r>
              <a:rPr lang="pt-BR" dirty="0"/>
              <a:t>Examples of findings </a:t>
            </a:r>
          </a:p>
        </p:txBody>
      </p:sp>
      <p:pic>
        <p:nvPicPr>
          <p:cNvPr id="10" name="Picture 9">
            <a:extLst>
              <a:ext uri="{FF2B5EF4-FFF2-40B4-BE49-F238E27FC236}">
                <a16:creationId xmlns:a16="http://schemas.microsoft.com/office/drawing/2014/main" id="{DE4A6BFE-B493-4A37-A39F-4FEE8785944F}"/>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1731964"/>
            <a:ext cx="12192001" cy="5126036"/>
          </a:xfrm>
          <a:prstGeom prst="rect">
            <a:avLst/>
          </a:prstGeom>
          <a:effectLst>
            <a:innerShdw blurRad="63500" dist="50800" dir="16200000">
              <a:prstClr val="black">
                <a:alpha val="50000"/>
              </a:prstClr>
            </a:innerShdw>
          </a:effectLst>
        </p:spPr>
      </p:pic>
      <p:graphicFrame>
        <p:nvGraphicFramePr>
          <p:cNvPr id="6" name="Espaço Reservado para Conteúdo 2">
            <a:extLst>
              <a:ext uri="{FF2B5EF4-FFF2-40B4-BE49-F238E27FC236}">
                <a16:creationId xmlns:a16="http://schemas.microsoft.com/office/drawing/2014/main" id="{344AA76E-81B5-4312-B8DA-4E6DBD6834E6}"/>
              </a:ext>
            </a:extLst>
          </p:cNvPr>
          <p:cNvGraphicFramePr>
            <a:graphicFrameLocks noGrp="1"/>
          </p:cNvGraphicFramePr>
          <p:nvPr>
            <p:ph idx="1"/>
            <p:extLst>
              <p:ext uri="{D42A27DB-BD31-4B8C-83A1-F6EECF244321}">
                <p14:modId xmlns:p14="http://schemas.microsoft.com/office/powerpoint/2010/main" val="1677568010"/>
              </p:ext>
            </p:extLst>
          </p:nvPr>
        </p:nvGraphicFramePr>
        <p:xfrm>
          <a:off x="914400" y="1892830"/>
          <a:ext cx="10353675" cy="38983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36154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9193ED6-A2D9-4D81-83DF-01E86D7C4CDD}"/>
              </a:ext>
            </a:extLst>
          </p:cNvPr>
          <p:cNvSpPr>
            <a:spLocks noGrp="1"/>
          </p:cNvSpPr>
          <p:nvPr>
            <p:ph type="title"/>
          </p:nvPr>
        </p:nvSpPr>
        <p:spPr/>
        <p:txBody>
          <a:bodyPr/>
          <a:lstStyle/>
          <a:p>
            <a:endParaRPr lang="pt-BR"/>
          </a:p>
        </p:txBody>
      </p:sp>
      <p:pic>
        <p:nvPicPr>
          <p:cNvPr id="9218" name="Picture 2" descr="Imagem relacionada">
            <a:extLst>
              <a:ext uri="{FF2B5EF4-FFF2-40B4-BE49-F238E27FC236}">
                <a16:creationId xmlns:a16="http://schemas.microsoft.com/office/drawing/2014/main" id="{A0FE22B0-903D-40F1-B385-B4876F14B6C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0279" y="549741"/>
            <a:ext cx="11620795" cy="5698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27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A28CF-9A6A-4818-96F0-F5A3F0929853}"/>
              </a:ext>
            </a:extLst>
          </p:cNvPr>
          <p:cNvSpPr>
            <a:spLocks noGrp="1"/>
          </p:cNvSpPr>
          <p:nvPr>
            <p:ph type="title"/>
          </p:nvPr>
        </p:nvSpPr>
        <p:spPr>
          <a:xfrm>
            <a:off x="633743" y="609599"/>
            <a:ext cx="3413156" cy="5273675"/>
          </a:xfrm>
        </p:spPr>
        <p:txBody>
          <a:bodyPr>
            <a:normAutofit/>
          </a:bodyPr>
          <a:lstStyle/>
          <a:p>
            <a:r>
              <a:rPr lang="en-GB" dirty="0"/>
              <a:t>Culture from a positivist perspective</a:t>
            </a:r>
          </a:p>
        </p:txBody>
      </p:sp>
      <p:pic>
        <p:nvPicPr>
          <p:cNvPr id="9" name="Picture 8">
            <a:extLst>
              <a:ext uri="{FF2B5EF4-FFF2-40B4-BE49-F238E27FC236}">
                <a16:creationId xmlns:a16="http://schemas.microsoft.com/office/drawing/2014/main" id="{E733C38E-B223-44FB-BB9B-F8BD566EC8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F9DFFD29-7AF7-4FC4-86BB-9F3062120671}"/>
              </a:ext>
            </a:extLst>
          </p:cNvPr>
          <p:cNvGraphicFramePr>
            <a:graphicFrameLocks noGrp="1"/>
          </p:cNvGraphicFramePr>
          <p:nvPr>
            <p:ph idx="1"/>
            <p:extLst>
              <p:ext uri="{D42A27DB-BD31-4B8C-83A1-F6EECF244321}">
                <p14:modId xmlns:p14="http://schemas.microsoft.com/office/powerpoint/2010/main" val="3994287424"/>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3331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46160" y="609600"/>
            <a:ext cx="5978072" cy="970450"/>
          </a:xfrm>
        </p:spPr>
        <p:txBody>
          <a:bodyPr vert="horz" lIns="91440" tIns="45720" rIns="91440" bIns="45720" rtlCol="0" anchor="ctr">
            <a:normAutofit/>
          </a:bodyPr>
          <a:lstStyle/>
          <a:p>
            <a:pPr defTabSz="457200">
              <a:lnSpc>
                <a:spcPct val="90000"/>
              </a:lnSpc>
            </a:pPr>
            <a:r>
              <a:rPr lang="en-US" sz="3100" dirty="0"/>
              <a:t>The Globe Project </a:t>
            </a:r>
            <a:br>
              <a:rPr lang="en-US" sz="3100" dirty="0"/>
            </a:br>
            <a:endParaRPr lang="en-US" sz="3100" dirty="0"/>
          </a:p>
        </p:txBody>
      </p:sp>
      <p:pic>
        <p:nvPicPr>
          <p:cNvPr id="12290" name="Picture 2" descr="The GLOBE Project - Home | Facebook">
            <a:extLst>
              <a:ext uri="{FF2B5EF4-FFF2-40B4-BE49-F238E27FC236}">
                <a16:creationId xmlns:a16="http://schemas.microsoft.com/office/drawing/2014/main" id="{420189D3-9239-4850-8D27-4C2627761D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93" r="18945"/>
          <a:stretch/>
        </p:blipFill>
        <p:spPr bwMode="auto">
          <a:xfrm>
            <a:off x="-10649" y="1"/>
            <a:ext cx="4571649"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Espaço Reservado para Conteúdo 2">
            <a:extLst>
              <a:ext uri="{FF2B5EF4-FFF2-40B4-BE49-F238E27FC236}">
                <a16:creationId xmlns:a16="http://schemas.microsoft.com/office/drawing/2014/main" id="{BAB68504-8F81-4AA4-A979-DB5029EC2FDE}"/>
              </a:ext>
            </a:extLst>
          </p:cNvPr>
          <p:cNvSpPr txBox="1">
            <a:spLocks/>
          </p:cNvSpPr>
          <p:nvPr/>
        </p:nvSpPr>
        <p:spPr>
          <a:xfrm>
            <a:off x="5146160" y="1828801"/>
            <a:ext cx="5978072" cy="3866048"/>
          </a:xfrm>
          <a:prstGeom prst="rect">
            <a:avLst/>
          </a:prstGeom>
        </p:spPr>
        <p:txBody>
          <a:bodyPr vert="horz" lIns="91440" tIns="45720" rIns="91440" bIns="45720" rtlCol="0" anchor="ctr">
            <a:normAutofit fontScale="92500" lnSpcReduction="10000"/>
          </a:bodyPr>
          <a:lstStyle>
            <a:lvl1pPr marL="257175" indent="-229500" algn="l" defTabSz="342900" rtl="0" eaLnBrk="1" latinLnBrk="0" hangingPunct="1">
              <a:spcBef>
                <a:spcPct val="20000"/>
              </a:spcBef>
              <a:spcAft>
                <a:spcPts val="45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540000" indent="-202500" algn="l" defTabSz="342900" rtl="0" eaLnBrk="1" latinLnBrk="0" hangingPunct="1">
              <a:spcBef>
                <a:spcPct val="20000"/>
              </a:spcBef>
              <a:spcAft>
                <a:spcPts val="450"/>
              </a:spcAft>
              <a:buClr>
                <a:schemeClr val="tx2"/>
              </a:buClr>
              <a:buSzPct val="70000"/>
              <a:buFont typeface="Wingdings 2" charset="2"/>
              <a:buChar char=""/>
              <a:defRPr sz="13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769500" indent="-162000" algn="l" defTabSz="342900" rtl="0" eaLnBrk="1" latinLnBrk="0" hangingPunct="1">
              <a:spcBef>
                <a:spcPct val="20000"/>
              </a:spcBef>
              <a:spcAft>
                <a:spcPts val="450"/>
              </a:spcAft>
              <a:buClr>
                <a:schemeClr val="tx2"/>
              </a:buClr>
              <a:buSzPct val="70000"/>
              <a:buFont typeface="Wingdings 2" charset="2"/>
              <a:buChar char=""/>
              <a:defRPr sz="12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039500" indent="-16200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255500" indent="-16200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15109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18013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0917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2329650" indent="-171450" algn="l" defTabSz="342900" rtl="0" eaLnBrk="1" latinLnBrk="0" hangingPunct="1">
              <a:spcBef>
                <a:spcPct val="20000"/>
              </a:spcBef>
              <a:spcAft>
                <a:spcPts val="450"/>
              </a:spcAft>
              <a:buClr>
                <a:schemeClr val="tx2"/>
              </a:buClr>
              <a:buSzPct val="70000"/>
              <a:buFont typeface="Wingdings 2" charset="2"/>
              <a:buChar char=""/>
              <a:defRPr sz="10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0" indent="0" defTabSz="457200">
              <a:lnSpc>
                <a:spcPct val="90000"/>
              </a:lnSpc>
              <a:spcAft>
                <a:spcPts val="600"/>
              </a:spcAft>
              <a:buFont typeface="Wingdings 2" charset="2"/>
              <a:buNone/>
              <a:defRPr/>
            </a:pPr>
            <a:r>
              <a:rPr lang="en-US" sz="1600" b="1" dirty="0"/>
              <a:t>House et al. (2002)</a:t>
            </a:r>
          </a:p>
          <a:p>
            <a:pPr marL="342891" indent="-305992" defTabSz="457200">
              <a:lnSpc>
                <a:spcPct val="90000"/>
              </a:lnSpc>
              <a:spcAft>
                <a:spcPts val="600"/>
              </a:spcAft>
              <a:defRPr/>
            </a:pPr>
            <a:r>
              <a:rPr lang="en-US" sz="1600" dirty="0"/>
              <a:t>Indicates a strong connection between cultures and leadership styles</a:t>
            </a:r>
          </a:p>
          <a:p>
            <a:pPr marL="342891" indent="-305992" defTabSz="457200">
              <a:lnSpc>
                <a:spcPct val="90000"/>
              </a:lnSpc>
              <a:spcAft>
                <a:spcPts val="600"/>
              </a:spcAft>
              <a:defRPr/>
            </a:pPr>
            <a:r>
              <a:rPr lang="en-US" sz="1600" dirty="0"/>
              <a:t>Charismatic, team-oriented, and participative leadership styles seen as most effective</a:t>
            </a:r>
          </a:p>
          <a:p>
            <a:pPr marL="342891" indent="-305992" defTabSz="457200">
              <a:lnSpc>
                <a:spcPct val="90000"/>
              </a:lnSpc>
              <a:spcAft>
                <a:spcPts val="600"/>
              </a:spcAft>
              <a:defRPr/>
            </a:pPr>
            <a:endParaRPr lang="en-US" sz="1600" dirty="0"/>
          </a:p>
          <a:p>
            <a:pPr marL="36899" indent="0" defTabSz="457200">
              <a:lnSpc>
                <a:spcPct val="90000"/>
              </a:lnSpc>
              <a:spcAft>
                <a:spcPts val="600"/>
              </a:spcAft>
              <a:buFont typeface="Wingdings 2" charset="2"/>
              <a:buNone/>
              <a:defRPr/>
            </a:pPr>
            <a:r>
              <a:rPr lang="en-US" sz="1600" dirty="0"/>
              <a:t>Across 62 countries, the GLOBE project investigates how cultural values are related to organizational practices, conceptions of leadership, the economic competitiveness of societies, and the human condition of its members.</a:t>
            </a:r>
          </a:p>
          <a:p>
            <a:pPr marL="342891" indent="-305992" defTabSz="457200">
              <a:lnSpc>
                <a:spcPct val="90000"/>
              </a:lnSpc>
              <a:spcAft>
                <a:spcPts val="600"/>
              </a:spcAft>
              <a:defRPr/>
            </a:pPr>
            <a:endParaRPr lang="en-US" sz="1600" dirty="0"/>
          </a:p>
          <a:p>
            <a:pPr marL="36899" indent="0" defTabSz="457200">
              <a:lnSpc>
                <a:spcPct val="90000"/>
              </a:lnSpc>
              <a:spcAft>
                <a:spcPts val="600"/>
              </a:spcAft>
              <a:buFont typeface="Wingdings 2" charset="2"/>
              <a:buNone/>
              <a:defRPr/>
            </a:pPr>
            <a:r>
              <a:rPr lang="en-US" sz="1600" dirty="0"/>
              <a:t>One hundred and seventy co-country investigators and over 17,000 managers participated worldwide. Data were collected in each country from three indigenous companies representing the financial services, food processing, and telecommunications. They used qualitative methods to assist their development of quantitative instruments.</a:t>
            </a:r>
          </a:p>
          <a:p>
            <a:pPr marL="342891" indent="-305992" defTabSz="457200">
              <a:lnSpc>
                <a:spcPct val="90000"/>
              </a:lnSpc>
              <a:spcAft>
                <a:spcPts val="600"/>
              </a:spcAft>
              <a:defRPr/>
            </a:pPr>
            <a:endParaRPr lang="en-US" sz="1400" dirty="0"/>
          </a:p>
        </p:txBody>
      </p:sp>
      <p:pic>
        <p:nvPicPr>
          <p:cNvPr id="71" name="Picture 70">
            <a:extLst>
              <a:ext uri="{FF2B5EF4-FFF2-40B4-BE49-F238E27FC236}">
                <a16:creationId xmlns:a16="http://schemas.microsoft.com/office/drawing/2014/main" id="{5615904E-7549-40B6-8293-72FB7642CD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Tree>
    <p:extLst>
      <p:ext uri="{BB962C8B-B14F-4D97-AF65-F5344CB8AC3E}">
        <p14:creationId xmlns:p14="http://schemas.microsoft.com/office/powerpoint/2010/main" val="37189392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149F43D-E43A-49B5-B781-48DF10A5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5720" y="968937"/>
            <a:ext cx="10278845" cy="4932523"/>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a:defRPr/>
            </a:pPr>
            <a:endParaRPr lang="en-US" sz="2400">
              <a:solidFill>
                <a:prstClr val="white"/>
              </a:solidFill>
              <a:latin typeface="Calisto MT" panose="02040603050505030304"/>
            </a:endParaRPr>
          </a:p>
        </p:txBody>
      </p:sp>
      <p:graphicFrame>
        <p:nvGraphicFramePr>
          <p:cNvPr id="13" name="Tabela 12">
            <a:extLst>
              <a:ext uri="{FF2B5EF4-FFF2-40B4-BE49-F238E27FC236}">
                <a16:creationId xmlns:a16="http://schemas.microsoft.com/office/drawing/2014/main" id="{E0AE6CDF-856E-481A-A8EC-CCF9D35AEA76}"/>
              </a:ext>
            </a:extLst>
          </p:cNvPr>
          <p:cNvGraphicFramePr>
            <a:graphicFrameLocks noGrp="1"/>
          </p:cNvGraphicFramePr>
          <p:nvPr/>
        </p:nvGraphicFramePr>
        <p:xfrm>
          <a:off x="1286933" y="1513294"/>
          <a:ext cx="9658890" cy="3843813"/>
        </p:xfrm>
        <a:graphic>
          <a:graphicData uri="http://schemas.openxmlformats.org/drawingml/2006/table">
            <a:tbl>
              <a:tblPr>
                <a:tableStyleId>{8EC20E35-A176-4012-BC5E-935CFFF8708E}</a:tableStyleId>
              </a:tblPr>
              <a:tblGrid>
                <a:gridCol w="3255784">
                  <a:extLst>
                    <a:ext uri="{9D8B030D-6E8A-4147-A177-3AD203B41FA5}">
                      <a16:colId xmlns:a16="http://schemas.microsoft.com/office/drawing/2014/main" val="1322717368"/>
                    </a:ext>
                  </a:extLst>
                </a:gridCol>
                <a:gridCol w="2818919">
                  <a:extLst>
                    <a:ext uri="{9D8B030D-6E8A-4147-A177-3AD203B41FA5}">
                      <a16:colId xmlns:a16="http://schemas.microsoft.com/office/drawing/2014/main" val="2023720006"/>
                    </a:ext>
                  </a:extLst>
                </a:gridCol>
                <a:gridCol w="3584187">
                  <a:extLst>
                    <a:ext uri="{9D8B030D-6E8A-4147-A177-3AD203B41FA5}">
                      <a16:colId xmlns:a16="http://schemas.microsoft.com/office/drawing/2014/main" val="3902779583"/>
                    </a:ext>
                  </a:extLst>
                </a:gridCol>
              </a:tblGrid>
              <a:tr h="1281271">
                <a:tc>
                  <a:txBody>
                    <a:bodyPr/>
                    <a:lstStyle/>
                    <a:p>
                      <a:pPr algn="l" fontAlgn="ctr">
                        <a:spcBef>
                          <a:spcPts val="0"/>
                        </a:spcBef>
                        <a:spcAft>
                          <a:spcPts val="0"/>
                        </a:spcAft>
                      </a:pPr>
                      <a:r>
                        <a:rPr lang="pt-BR" sz="3600" u="none" strike="noStrike">
                          <a:effectLst/>
                        </a:rPr>
                        <a:t>Performance Orientation</a:t>
                      </a:r>
                      <a:endParaRPr lang="pt-BR" sz="3600" b="0" i="0" u="none" strike="noStrike">
                        <a:effectLst/>
                        <a:latin typeface="Arial" panose="020B0604020202020204" pitchFamily="34" charset="0"/>
                      </a:endParaRPr>
                    </a:p>
                  </a:txBody>
                  <a:tcPr marL="56380" marR="56380" marT="56380" marB="56380" anchor="ctr"/>
                </a:tc>
                <a:tc>
                  <a:txBody>
                    <a:bodyPr/>
                    <a:lstStyle/>
                    <a:p>
                      <a:pPr algn="l" fontAlgn="ctr">
                        <a:spcBef>
                          <a:spcPts val="0"/>
                        </a:spcBef>
                        <a:spcAft>
                          <a:spcPts val="0"/>
                        </a:spcAft>
                      </a:pPr>
                      <a:r>
                        <a:rPr lang="pt-BR" sz="3600" u="none" strike="noStrike">
                          <a:effectLst/>
                        </a:rPr>
                        <a:t>Uncertainty Avoidance</a:t>
                      </a:r>
                      <a:endParaRPr lang="pt-BR" sz="3600" b="0" i="0" u="none" strike="noStrike">
                        <a:effectLst/>
                        <a:latin typeface="Arial" panose="020B0604020202020204" pitchFamily="34" charset="0"/>
                      </a:endParaRPr>
                    </a:p>
                  </a:txBody>
                  <a:tcPr marL="56380" marR="56380" marT="56380" marB="56380" anchor="ctr"/>
                </a:tc>
                <a:tc>
                  <a:txBody>
                    <a:bodyPr/>
                    <a:lstStyle/>
                    <a:p>
                      <a:pPr algn="l" fontAlgn="ctr">
                        <a:spcBef>
                          <a:spcPts val="0"/>
                        </a:spcBef>
                        <a:spcAft>
                          <a:spcPts val="0"/>
                        </a:spcAft>
                      </a:pPr>
                      <a:r>
                        <a:rPr lang="pt-BR" sz="3600" u="none" strike="noStrike">
                          <a:effectLst/>
                        </a:rPr>
                        <a:t>Humane Orientation</a:t>
                      </a:r>
                      <a:endParaRPr lang="pt-BR" sz="3600" b="0" i="0" u="none" strike="noStrike">
                        <a:effectLst/>
                        <a:latin typeface="Arial" panose="020B0604020202020204" pitchFamily="34" charset="0"/>
                      </a:endParaRPr>
                    </a:p>
                  </a:txBody>
                  <a:tcPr marL="56380" marR="56380" marT="56380" marB="56380" anchor="ctr"/>
                </a:tc>
                <a:extLst>
                  <a:ext uri="{0D108BD9-81ED-4DB2-BD59-A6C34878D82A}">
                    <a16:rowId xmlns:a16="http://schemas.microsoft.com/office/drawing/2014/main" val="84115404"/>
                  </a:ext>
                </a:extLst>
              </a:tr>
              <a:tr h="1281271">
                <a:tc>
                  <a:txBody>
                    <a:bodyPr/>
                    <a:lstStyle/>
                    <a:p>
                      <a:pPr algn="l" fontAlgn="ctr">
                        <a:spcBef>
                          <a:spcPts val="0"/>
                        </a:spcBef>
                        <a:spcAft>
                          <a:spcPts val="0"/>
                        </a:spcAft>
                      </a:pPr>
                      <a:r>
                        <a:rPr lang="pt-BR" sz="3600" u="none" strike="noStrike">
                          <a:effectLst/>
                        </a:rPr>
                        <a:t>Institutional Collectivism</a:t>
                      </a:r>
                      <a:endParaRPr lang="pt-BR" sz="3600" b="0" i="0" u="none" strike="noStrike">
                        <a:effectLst/>
                        <a:latin typeface="Arial" panose="020B0604020202020204" pitchFamily="34" charset="0"/>
                      </a:endParaRPr>
                    </a:p>
                  </a:txBody>
                  <a:tcPr marL="56380" marR="56380" marT="56380" marB="56380" anchor="ctr"/>
                </a:tc>
                <a:tc>
                  <a:txBody>
                    <a:bodyPr/>
                    <a:lstStyle/>
                    <a:p>
                      <a:pPr algn="l" fontAlgn="ctr">
                        <a:spcBef>
                          <a:spcPts val="0"/>
                        </a:spcBef>
                        <a:spcAft>
                          <a:spcPts val="0"/>
                        </a:spcAft>
                      </a:pPr>
                      <a:r>
                        <a:rPr lang="pt-BR" sz="3600" u="none" strike="noStrike" dirty="0" err="1">
                          <a:effectLst/>
                        </a:rPr>
                        <a:t>In-Group</a:t>
                      </a:r>
                      <a:r>
                        <a:rPr lang="pt-BR" sz="3600" u="none" strike="noStrike" dirty="0">
                          <a:effectLst/>
                        </a:rPr>
                        <a:t> </a:t>
                      </a:r>
                      <a:r>
                        <a:rPr lang="pt-BR" sz="3600" u="none" strike="noStrike" dirty="0" err="1">
                          <a:effectLst/>
                        </a:rPr>
                        <a:t>Collectivism</a:t>
                      </a:r>
                      <a:endParaRPr lang="pt-BR" sz="3600" b="0" i="0" u="none" strike="noStrike" dirty="0">
                        <a:effectLst/>
                        <a:latin typeface="Arial" panose="020B0604020202020204" pitchFamily="34" charset="0"/>
                      </a:endParaRPr>
                    </a:p>
                  </a:txBody>
                  <a:tcPr marL="56380" marR="56380" marT="56380" marB="56380" anchor="ctr"/>
                </a:tc>
                <a:tc>
                  <a:txBody>
                    <a:bodyPr/>
                    <a:lstStyle/>
                    <a:p>
                      <a:pPr algn="l" fontAlgn="ctr">
                        <a:spcBef>
                          <a:spcPts val="0"/>
                        </a:spcBef>
                        <a:spcAft>
                          <a:spcPts val="0"/>
                        </a:spcAft>
                      </a:pPr>
                      <a:r>
                        <a:rPr lang="pt-BR" sz="3600" u="none" strike="noStrike">
                          <a:effectLst/>
                        </a:rPr>
                        <a:t>Assertiveness</a:t>
                      </a:r>
                      <a:endParaRPr lang="pt-BR" sz="3600" b="0" i="0" u="none" strike="noStrike">
                        <a:effectLst/>
                        <a:latin typeface="Arial" panose="020B0604020202020204" pitchFamily="34" charset="0"/>
                      </a:endParaRPr>
                    </a:p>
                  </a:txBody>
                  <a:tcPr marL="56380" marR="56380" marT="56380" marB="56380" anchor="ctr"/>
                </a:tc>
                <a:extLst>
                  <a:ext uri="{0D108BD9-81ED-4DB2-BD59-A6C34878D82A}">
                    <a16:rowId xmlns:a16="http://schemas.microsoft.com/office/drawing/2014/main" val="239962572"/>
                  </a:ext>
                </a:extLst>
              </a:tr>
              <a:tr h="1281271">
                <a:tc>
                  <a:txBody>
                    <a:bodyPr/>
                    <a:lstStyle/>
                    <a:p>
                      <a:pPr algn="l" fontAlgn="ctr">
                        <a:spcBef>
                          <a:spcPts val="0"/>
                        </a:spcBef>
                        <a:spcAft>
                          <a:spcPts val="0"/>
                        </a:spcAft>
                      </a:pPr>
                      <a:r>
                        <a:rPr lang="pt-BR" sz="3600" u="none" strike="noStrike">
                          <a:effectLst/>
                        </a:rPr>
                        <a:t>Gender Egalitarianism</a:t>
                      </a:r>
                      <a:endParaRPr lang="pt-BR" sz="3600" b="0" i="0" u="none" strike="noStrike">
                        <a:effectLst/>
                        <a:latin typeface="Arial" panose="020B0604020202020204" pitchFamily="34" charset="0"/>
                      </a:endParaRPr>
                    </a:p>
                  </a:txBody>
                  <a:tcPr marL="56380" marR="56380" marT="56380" marB="56380" anchor="ctr"/>
                </a:tc>
                <a:tc>
                  <a:txBody>
                    <a:bodyPr/>
                    <a:lstStyle/>
                    <a:p>
                      <a:pPr algn="l" fontAlgn="ctr">
                        <a:spcBef>
                          <a:spcPts val="0"/>
                        </a:spcBef>
                        <a:spcAft>
                          <a:spcPts val="0"/>
                        </a:spcAft>
                      </a:pPr>
                      <a:r>
                        <a:rPr lang="pt-BR" sz="3600" u="none" strike="noStrike">
                          <a:effectLst/>
                        </a:rPr>
                        <a:t>Future Orientation</a:t>
                      </a:r>
                      <a:endParaRPr lang="pt-BR" sz="3600" b="0" i="0" u="none" strike="noStrike">
                        <a:effectLst/>
                        <a:latin typeface="Arial" panose="020B0604020202020204" pitchFamily="34" charset="0"/>
                      </a:endParaRPr>
                    </a:p>
                  </a:txBody>
                  <a:tcPr marL="56380" marR="56380" marT="56380" marB="56380" anchor="ctr"/>
                </a:tc>
                <a:tc>
                  <a:txBody>
                    <a:bodyPr/>
                    <a:lstStyle/>
                    <a:p>
                      <a:pPr algn="l" fontAlgn="ctr">
                        <a:spcBef>
                          <a:spcPts val="0"/>
                        </a:spcBef>
                        <a:spcAft>
                          <a:spcPts val="0"/>
                        </a:spcAft>
                      </a:pPr>
                      <a:r>
                        <a:rPr lang="pt-BR" sz="3600" u="none" strike="noStrike">
                          <a:effectLst/>
                        </a:rPr>
                        <a:t>Power Distance</a:t>
                      </a:r>
                      <a:endParaRPr lang="pt-BR" sz="3600" b="0" i="0" u="none" strike="noStrike">
                        <a:effectLst/>
                        <a:latin typeface="Arial" panose="020B0604020202020204" pitchFamily="34" charset="0"/>
                      </a:endParaRPr>
                    </a:p>
                  </a:txBody>
                  <a:tcPr marL="56380" marR="56380" marT="56380" marB="56380" anchor="ctr"/>
                </a:tc>
                <a:extLst>
                  <a:ext uri="{0D108BD9-81ED-4DB2-BD59-A6C34878D82A}">
                    <a16:rowId xmlns:a16="http://schemas.microsoft.com/office/drawing/2014/main" val="2339109344"/>
                  </a:ext>
                </a:extLst>
              </a:tr>
            </a:tbl>
          </a:graphicData>
        </a:graphic>
      </p:graphicFrame>
    </p:spTree>
    <p:extLst>
      <p:ext uri="{BB962C8B-B14F-4D97-AF65-F5344CB8AC3E}">
        <p14:creationId xmlns:p14="http://schemas.microsoft.com/office/powerpoint/2010/main" val="12285815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96FB872-A948-4AC1-91BA-B34B7F6527F0}"/>
              </a:ext>
            </a:extLst>
          </p:cNvPr>
          <p:cNvSpPr>
            <a:spLocks noGrp="1"/>
          </p:cNvSpPr>
          <p:nvPr>
            <p:ph type="title"/>
          </p:nvPr>
        </p:nvSpPr>
        <p:spPr/>
        <p:txBody>
          <a:bodyPr/>
          <a:lstStyle/>
          <a:p>
            <a:r>
              <a:rPr lang="pt-BR" dirty="0"/>
              <a:t>Power </a:t>
            </a:r>
            <a:r>
              <a:rPr lang="pt-BR" dirty="0" err="1"/>
              <a:t>Distance</a:t>
            </a:r>
            <a:endParaRPr lang="pt-BR" dirty="0"/>
          </a:p>
        </p:txBody>
      </p:sp>
      <p:sp>
        <p:nvSpPr>
          <p:cNvPr id="3" name="Espaço Reservado para Conteúdo 2">
            <a:extLst>
              <a:ext uri="{FF2B5EF4-FFF2-40B4-BE49-F238E27FC236}">
                <a16:creationId xmlns:a16="http://schemas.microsoft.com/office/drawing/2014/main" id="{9008DBFD-7DD0-4152-8453-7E3C9D74F445}"/>
              </a:ext>
            </a:extLst>
          </p:cNvPr>
          <p:cNvSpPr>
            <a:spLocks noGrp="1"/>
          </p:cNvSpPr>
          <p:nvPr>
            <p:ph idx="1"/>
          </p:nvPr>
        </p:nvSpPr>
        <p:spPr/>
        <p:txBody>
          <a:bodyPr>
            <a:normAutofit/>
          </a:bodyPr>
          <a:lstStyle/>
          <a:p>
            <a:pPr marL="36899" indent="0">
              <a:buNone/>
            </a:pPr>
            <a:r>
              <a:rPr lang="en-US" b="1" dirty="0">
                <a:effectLst/>
              </a:rPr>
              <a:t>HIGH POWER DISTANCE</a:t>
            </a:r>
            <a:endParaRPr lang="en-US" dirty="0">
              <a:effectLst/>
            </a:endParaRPr>
          </a:p>
          <a:p>
            <a:pPr marL="36899" indent="0">
              <a:buNone/>
            </a:pPr>
            <a:r>
              <a:rPr lang="en-US" dirty="0">
                <a:effectLst/>
              </a:rPr>
              <a:t>Society is differentiated into classes. Power seen as providing social order. Upward social mobility is limited. Resources available to only a few. Information is localized and hoarded.</a:t>
            </a:r>
          </a:p>
          <a:p>
            <a:pPr marL="36899" indent="0">
              <a:buNone/>
            </a:pPr>
            <a:endParaRPr lang="en-US" b="1" dirty="0">
              <a:effectLst/>
            </a:endParaRPr>
          </a:p>
          <a:p>
            <a:pPr marL="36899" indent="0">
              <a:buNone/>
            </a:pPr>
            <a:r>
              <a:rPr lang="en-US" b="1" dirty="0">
                <a:effectLst/>
              </a:rPr>
              <a:t>LOW POWER DISTANCE </a:t>
            </a:r>
          </a:p>
          <a:p>
            <a:pPr marL="36899" indent="0">
              <a:buNone/>
            </a:pPr>
            <a:r>
              <a:rPr lang="en-US" dirty="0">
                <a:effectLst/>
              </a:rPr>
              <a:t>Society has a large middle class. Power linked to corruption and coercion.</a:t>
            </a:r>
          </a:p>
          <a:p>
            <a:pPr marL="36899" indent="0">
              <a:buNone/>
            </a:pPr>
            <a:r>
              <a:rPr lang="en-US" dirty="0">
                <a:effectLst/>
              </a:rPr>
              <a:t>Upward social mobility is common. Resources are available to almost all.</a:t>
            </a:r>
          </a:p>
          <a:p>
            <a:pPr marL="36899" indent="0">
              <a:buNone/>
            </a:pPr>
            <a:r>
              <a:rPr lang="en-US" dirty="0">
                <a:effectLst/>
              </a:rPr>
              <a:t>Information is widely shared.</a:t>
            </a:r>
          </a:p>
          <a:p>
            <a:endParaRPr lang="pt-BR" dirty="0"/>
          </a:p>
        </p:txBody>
      </p:sp>
      <p:sp>
        <p:nvSpPr>
          <p:cNvPr id="4" name="CaixaDeTexto 3">
            <a:extLst>
              <a:ext uri="{FF2B5EF4-FFF2-40B4-BE49-F238E27FC236}">
                <a16:creationId xmlns:a16="http://schemas.microsoft.com/office/drawing/2014/main" id="{3F6C1F0D-DF42-4C32-AEBA-B44BE8D8F0C3}"/>
              </a:ext>
            </a:extLst>
          </p:cNvPr>
          <p:cNvSpPr txBox="1"/>
          <p:nvPr/>
        </p:nvSpPr>
        <p:spPr>
          <a:xfrm>
            <a:off x="350520" y="411481"/>
            <a:ext cx="1996440" cy="8309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defTabSz="1219170"/>
            <a:r>
              <a:rPr lang="pt-BR" sz="2400" dirty="0">
                <a:solidFill>
                  <a:prstClr val="white"/>
                </a:solidFill>
                <a:latin typeface="Calisto MT" panose="02040603050505030304"/>
              </a:rPr>
              <a:t>Similar </a:t>
            </a:r>
            <a:r>
              <a:rPr lang="pt-BR" sz="2400" dirty="0" err="1">
                <a:solidFill>
                  <a:prstClr val="white"/>
                </a:solidFill>
                <a:latin typeface="Calisto MT" panose="02040603050505030304"/>
              </a:rPr>
              <a:t>to</a:t>
            </a:r>
            <a:r>
              <a:rPr lang="pt-BR" sz="2400" dirty="0">
                <a:solidFill>
                  <a:prstClr val="white"/>
                </a:solidFill>
                <a:latin typeface="Calisto MT" panose="02040603050505030304"/>
              </a:rPr>
              <a:t> </a:t>
            </a:r>
            <a:r>
              <a:rPr lang="pt-BR" sz="2400" dirty="0" err="1">
                <a:solidFill>
                  <a:prstClr val="white"/>
                </a:solidFill>
                <a:latin typeface="Calisto MT" panose="02040603050505030304"/>
              </a:rPr>
              <a:t>Hofstede</a:t>
            </a:r>
            <a:endParaRPr lang="pt-BR" sz="2400" dirty="0">
              <a:solidFill>
                <a:prstClr val="white"/>
              </a:solidFill>
              <a:latin typeface="Calisto MT" panose="02040603050505030304"/>
            </a:endParaRPr>
          </a:p>
        </p:txBody>
      </p:sp>
    </p:spTree>
    <p:extLst>
      <p:ext uri="{BB962C8B-B14F-4D97-AF65-F5344CB8AC3E}">
        <p14:creationId xmlns:p14="http://schemas.microsoft.com/office/powerpoint/2010/main" val="24102914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786DEAD-2AD1-4BC2-8BF9-1E441FF65EF4}"/>
              </a:ext>
            </a:extLst>
          </p:cNvPr>
          <p:cNvSpPr>
            <a:spLocks noGrp="1"/>
          </p:cNvSpPr>
          <p:nvPr>
            <p:ph type="title"/>
          </p:nvPr>
        </p:nvSpPr>
        <p:spPr/>
        <p:txBody>
          <a:bodyPr/>
          <a:lstStyle/>
          <a:p>
            <a:r>
              <a:rPr lang="pt-BR" dirty="0" err="1"/>
              <a:t>Uncertainty</a:t>
            </a:r>
            <a:r>
              <a:rPr lang="pt-BR" dirty="0"/>
              <a:t> </a:t>
            </a:r>
            <a:r>
              <a:rPr lang="pt-BR" dirty="0" err="1"/>
              <a:t>Avoidance</a:t>
            </a:r>
            <a:endParaRPr lang="pt-BR" dirty="0"/>
          </a:p>
        </p:txBody>
      </p:sp>
      <p:sp>
        <p:nvSpPr>
          <p:cNvPr id="3" name="Espaço Reservado para Conteúdo 2">
            <a:extLst>
              <a:ext uri="{FF2B5EF4-FFF2-40B4-BE49-F238E27FC236}">
                <a16:creationId xmlns:a16="http://schemas.microsoft.com/office/drawing/2014/main" id="{98D0D783-9D0A-41F7-8D83-4808583C8057}"/>
              </a:ext>
            </a:extLst>
          </p:cNvPr>
          <p:cNvSpPr>
            <a:spLocks noGrp="1"/>
          </p:cNvSpPr>
          <p:nvPr>
            <p:ph idx="1"/>
          </p:nvPr>
        </p:nvSpPr>
        <p:spPr>
          <a:xfrm>
            <a:off x="913795" y="1732450"/>
            <a:ext cx="10353763" cy="4394031"/>
          </a:xfrm>
        </p:spPr>
        <p:txBody>
          <a:bodyPr>
            <a:normAutofit fontScale="85000" lnSpcReduction="20000"/>
          </a:bodyPr>
          <a:lstStyle/>
          <a:p>
            <a:pPr marL="36899" indent="0">
              <a:buNone/>
            </a:pPr>
            <a:r>
              <a:rPr lang="en-US" sz="2133" dirty="0">
                <a:effectLst/>
              </a:rPr>
              <a:t>The cultural dimension named "uncertainty avoidance" also emerged from the research as very important. It is "the extent to which a society, organization, or group relies on social norms, rules, and procedures to alleviate the unpredictability of future events" (House et al, 2004, p. 30].</a:t>
            </a:r>
          </a:p>
          <a:p>
            <a:pPr marL="36899" indent="0">
              <a:buNone/>
            </a:pPr>
            <a:endParaRPr lang="en-US" sz="2133" dirty="0">
              <a:effectLst/>
            </a:endParaRPr>
          </a:p>
          <a:p>
            <a:pPr marL="36899" indent="0">
              <a:buNone/>
            </a:pPr>
            <a:r>
              <a:rPr lang="en-US" sz="2133" dirty="0">
                <a:effectLst/>
              </a:rPr>
              <a:t>HIGH</a:t>
            </a:r>
          </a:p>
          <a:p>
            <a:pPr marL="36899" indent="0">
              <a:buNone/>
            </a:pPr>
            <a:r>
              <a:rPr lang="en-US" sz="2133" dirty="0">
                <a:effectLst/>
              </a:rPr>
              <a:t>Use formality in interactions with others. Are orderly and keep meticulous records. Rely on formalized policies and procedures.</a:t>
            </a:r>
          </a:p>
          <a:p>
            <a:pPr marL="36899" indent="0">
              <a:buNone/>
            </a:pPr>
            <a:r>
              <a:rPr lang="en-US" sz="2133" dirty="0">
                <a:effectLst/>
              </a:rPr>
              <a:t>Take moderate, carefully calculated risks.  Show strong resistance to change.</a:t>
            </a:r>
          </a:p>
          <a:p>
            <a:pPr marL="36899" indent="0">
              <a:buNone/>
            </a:pPr>
            <a:endParaRPr lang="en-US" sz="2133" b="1" dirty="0">
              <a:effectLst/>
            </a:endParaRPr>
          </a:p>
          <a:p>
            <a:pPr marL="36899" indent="0">
              <a:buNone/>
            </a:pPr>
            <a:r>
              <a:rPr lang="en-US" sz="2133" b="1" dirty="0">
                <a:effectLst/>
              </a:rPr>
              <a:t>LOW </a:t>
            </a:r>
          </a:p>
          <a:p>
            <a:pPr marL="36899" indent="0">
              <a:buNone/>
            </a:pPr>
            <a:r>
              <a:rPr lang="en-US" sz="2133" dirty="0">
                <a:effectLst/>
              </a:rPr>
              <a:t>Use informality in interactions with others. Are less orderly and keep fewer records. Rely on informal norms for most matters.</a:t>
            </a:r>
          </a:p>
          <a:p>
            <a:pPr marL="36899" indent="0">
              <a:buNone/>
            </a:pPr>
            <a:r>
              <a:rPr lang="en-US" sz="2133" dirty="0">
                <a:effectLst/>
              </a:rPr>
              <a:t>Are less calculating when taking risks. Show only moderate resistance to change.</a:t>
            </a:r>
          </a:p>
          <a:p>
            <a:endParaRPr lang="pt-BR" dirty="0"/>
          </a:p>
        </p:txBody>
      </p:sp>
      <p:sp>
        <p:nvSpPr>
          <p:cNvPr id="4" name="CaixaDeTexto 3">
            <a:extLst>
              <a:ext uri="{FF2B5EF4-FFF2-40B4-BE49-F238E27FC236}">
                <a16:creationId xmlns:a16="http://schemas.microsoft.com/office/drawing/2014/main" id="{46BBC9E6-08A8-4E1A-BD50-4CC357DAA451}"/>
              </a:ext>
            </a:extLst>
          </p:cNvPr>
          <p:cNvSpPr txBox="1"/>
          <p:nvPr/>
        </p:nvSpPr>
        <p:spPr>
          <a:xfrm>
            <a:off x="350520" y="411481"/>
            <a:ext cx="1996440" cy="8309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defTabSz="1219170"/>
            <a:r>
              <a:rPr lang="pt-BR" sz="2400" dirty="0">
                <a:solidFill>
                  <a:prstClr val="white"/>
                </a:solidFill>
                <a:latin typeface="Calisto MT" panose="02040603050505030304"/>
              </a:rPr>
              <a:t>Similar </a:t>
            </a:r>
            <a:r>
              <a:rPr lang="pt-BR" sz="2400" dirty="0" err="1">
                <a:solidFill>
                  <a:prstClr val="white"/>
                </a:solidFill>
                <a:latin typeface="Calisto MT" panose="02040603050505030304"/>
              </a:rPr>
              <a:t>to</a:t>
            </a:r>
            <a:r>
              <a:rPr lang="pt-BR" sz="2400" dirty="0">
                <a:solidFill>
                  <a:prstClr val="white"/>
                </a:solidFill>
                <a:latin typeface="Calisto MT" panose="02040603050505030304"/>
              </a:rPr>
              <a:t> </a:t>
            </a:r>
            <a:r>
              <a:rPr lang="pt-BR" sz="2400" dirty="0" err="1">
                <a:solidFill>
                  <a:prstClr val="white"/>
                </a:solidFill>
                <a:latin typeface="Calisto MT" panose="02040603050505030304"/>
              </a:rPr>
              <a:t>Hofstede</a:t>
            </a:r>
            <a:endParaRPr lang="pt-BR" sz="2400" dirty="0">
              <a:solidFill>
                <a:prstClr val="white"/>
              </a:solidFill>
              <a:latin typeface="Calisto MT" panose="02040603050505030304"/>
            </a:endParaRPr>
          </a:p>
        </p:txBody>
      </p:sp>
    </p:spTree>
    <p:extLst>
      <p:ext uri="{BB962C8B-B14F-4D97-AF65-F5344CB8AC3E}">
        <p14:creationId xmlns:p14="http://schemas.microsoft.com/office/powerpoint/2010/main" val="22861154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882A09B-1AC4-4CC0-8C06-FFE0308BAF7C}"/>
              </a:ext>
            </a:extLst>
          </p:cNvPr>
          <p:cNvSpPr>
            <a:spLocks noGrp="1"/>
          </p:cNvSpPr>
          <p:nvPr>
            <p:ph type="title"/>
          </p:nvPr>
        </p:nvSpPr>
        <p:spPr/>
        <p:txBody>
          <a:bodyPr/>
          <a:lstStyle/>
          <a:p>
            <a:r>
              <a:rPr lang="pt-BR" dirty="0" err="1">
                <a:solidFill>
                  <a:schemeClr val="accent1"/>
                </a:solidFill>
              </a:rPr>
              <a:t>In-Group</a:t>
            </a:r>
            <a:r>
              <a:rPr lang="pt-BR" dirty="0">
                <a:solidFill>
                  <a:schemeClr val="accent1"/>
                </a:solidFill>
              </a:rPr>
              <a:t> </a:t>
            </a:r>
            <a:r>
              <a:rPr lang="pt-BR" dirty="0" err="1"/>
              <a:t>Collectivism</a:t>
            </a:r>
            <a:endParaRPr lang="pt-BR" dirty="0"/>
          </a:p>
        </p:txBody>
      </p:sp>
      <p:sp>
        <p:nvSpPr>
          <p:cNvPr id="3" name="Espaço Reservado para Conteúdo 2">
            <a:extLst>
              <a:ext uri="{FF2B5EF4-FFF2-40B4-BE49-F238E27FC236}">
                <a16:creationId xmlns:a16="http://schemas.microsoft.com/office/drawing/2014/main" id="{5A6F8827-4BD0-49C7-BB34-7A1E9B50F57E}"/>
              </a:ext>
            </a:extLst>
          </p:cNvPr>
          <p:cNvSpPr>
            <a:spLocks noGrp="1"/>
          </p:cNvSpPr>
          <p:nvPr>
            <p:ph idx="1"/>
          </p:nvPr>
        </p:nvSpPr>
        <p:spPr>
          <a:xfrm>
            <a:off x="913795" y="1580052"/>
            <a:ext cx="10353763" cy="5064589"/>
          </a:xfrm>
        </p:spPr>
        <p:txBody>
          <a:bodyPr>
            <a:normAutofit fontScale="92500"/>
          </a:bodyPr>
          <a:lstStyle/>
          <a:p>
            <a:pPr marL="36899" indent="0">
              <a:buNone/>
            </a:pPr>
            <a:r>
              <a:rPr lang="en-US" b="1" dirty="0">
                <a:effectLst/>
              </a:rPr>
              <a:t>Findings about "in-group collectivism" are important because this cultural dimension emerges as a strong predictor of the two most widely admired characteristics of successful leaders. In-group collectivism is "the degree to which individuals express pride, loyalty, and cohesiveness in their organizations or families" (House et al, 2004, p. 30). </a:t>
            </a:r>
          </a:p>
          <a:p>
            <a:pPr marL="36899" indent="0">
              <a:buNone/>
            </a:pPr>
            <a:endParaRPr lang="en-US" sz="1867" b="1" dirty="0">
              <a:effectLst/>
            </a:endParaRPr>
          </a:p>
          <a:p>
            <a:pPr marL="36899" indent="0">
              <a:buNone/>
            </a:pPr>
            <a:r>
              <a:rPr lang="en-US" sz="1867" b="1" dirty="0">
                <a:effectLst/>
              </a:rPr>
              <a:t>HIGH</a:t>
            </a:r>
            <a:endParaRPr lang="en-US" sz="1867" dirty="0">
              <a:effectLst/>
            </a:endParaRPr>
          </a:p>
          <a:p>
            <a:pPr marL="36899" indent="0">
              <a:buNone/>
            </a:pPr>
            <a:r>
              <a:rPr lang="en-US" sz="1867" dirty="0">
                <a:effectLst/>
              </a:rPr>
              <a:t>Duties and obligations are important determinants of social behavior. A strong distinction is made between in-groups and out-groups.</a:t>
            </a:r>
          </a:p>
          <a:p>
            <a:pPr marL="36899" indent="0">
              <a:buNone/>
            </a:pPr>
            <a:r>
              <a:rPr lang="en-US" sz="1867" dirty="0">
                <a:effectLst/>
              </a:rPr>
              <a:t>People emphasize relatedness with groups.  The pace of life is slower. Love is assigned little weight in marriage.</a:t>
            </a:r>
          </a:p>
          <a:p>
            <a:endParaRPr lang="en-US" sz="1867" b="1" dirty="0">
              <a:effectLst/>
            </a:endParaRPr>
          </a:p>
          <a:p>
            <a:pPr marL="36899" indent="0">
              <a:buNone/>
            </a:pPr>
            <a:r>
              <a:rPr lang="en-US" sz="1867" b="1" dirty="0">
                <a:effectLst/>
              </a:rPr>
              <a:t>LOW </a:t>
            </a:r>
          </a:p>
          <a:p>
            <a:pPr marL="36899" indent="0">
              <a:buNone/>
            </a:pPr>
            <a:r>
              <a:rPr lang="en-US" sz="1867" dirty="0">
                <a:effectLst/>
              </a:rPr>
              <a:t>Personal needs and attitudes are important determinants of social behavior. Little distinction is made between in-groups and out-groups.</a:t>
            </a:r>
          </a:p>
          <a:p>
            <a:pPr marL="36899" indent="0">
              <a:buNone/>
            </a:pPr>
            <a:r>
              <a:rPr lang="en-US" sz="1867" dirty="0">
                <a:effectLst/>
              </a:rPr>
              <a:t>People emphasize rationality in behavior. The pace of life is faster. Love is assigned great weight in marriage.</a:t>
            </a:r>
          </a:p>
        </p:txBody>
      </p:sp>
      <p:sp>
        <p:nvSpPr>
          <p:cNvPr id="4" name="CaixaDeTexto 3">
            <a:extLst>
              <a:ext uri="{FF2B5EF4-FFF2-40B4-BE49-F238E27FC236}">
                <a16:creationId xmlns:a16="http://schemas.microsoft.com/office/drawing/2014/main" id="{338B13F8-8F3B-41EE-8353-F76950A3255D}"/>
              </a:ext>
            </a:extLst>
          </p:cNvPr>
          <p:cNvSpPr txBox="1"/>
          <p:nvPr/>
        </p:nvSpPr>
        <p:spPr>
          <a:xfrm>
            <a:off x="350520" y="411481"/>
            <a:ext cx="1996440" cy="8309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defTabSz="1219170"/>
            <a:r>
              <a:rPr lang="pt-BR" sz="2400" dirty="0">
                <a:solidFill>
                  <a:prstClr val="white"/>
                </a:solidFill>
                <a:latin typeface="Calisto MT" panose="02040603050505030304"/>
              </a:rPr>
              <a:t>Similar </a:t>
            </a:r>
            <a:r>
              <a:rPr lang="pt-BR" sz="2400" dirty="0" err="1">
                <a:solidFill>
                  <a:prstClr val="white"/>
                </a:solidFill>
                <a:latin typeface="Calisto MT" panose="02040603050505030304"/>
              </a:rPr>
              <a:t>to</a:t>
            </a:r>
            <a:r>
              <a:rPr lang="pt-BR" sz="2400" dirty="0">
                <a:solidFill>
                  <a:prstClr val="white"/>
                </a:solidFill>
                <a:latin typeface="Calisto MT" panose="02040603050505030304"/>
              </a:rPr>
              <a:t> </a:t>
            </a:r>
            <a:r>
              <a:rPr lang="pt-BR" sz="2400" dirty="0" err="1">
                <a:solidFill>
                  <a:prstClr val="white"/>
                </a:solidFill>
                <a:latin typeface="Calisto MT" panose="02040603050505030304"/>
              </a:rPr>
              <a:t>Hofstede</a:t>
            </a:r>
            <a:endParaRPr lang="pt-BR" sz="2400" dirty="0">
              <a:solidFill>
                <a:prstClr val="white"/>
              </a:solidFill>
              <a:latin typeface="Calisto MT" panose="02040603050505030304"/>
            </a:endParaRPr>
          </a:p>
        </p:txBody>
      </p:sp>
    </p:spTree>
    <p:extLst>
      <p:ext uri="{BB962C8B-B14F-4D97-AF65-F5344CB8AC3E}">
        <p14:creationId xmlns:p14="http://schemas.microsoft.com/office/powerpoint/2010/main" val="22004272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39D0F8E-372D-4F73-9E11-4810EC591C01}"/>
              </a:ext>
            </a:extLst>
          </p:cNvPr>
          <p:cNvSpPr>
            <a:spLocks noGrp="1"/>
          </p:cNvSpPr>
          <p:nvPr>
            <p:ph type="title"/>
          </p:nvPr>
        </p:nvSpPr>
        <p:spPr/>
        <p:txBody>
          <a:bodyPr/>
          <a:lstStyle/>
          <a:p>
            <a:r>
              <a:rPr lang="pt-BR" dirty="0" err="1">
                <a:solidFill>
                  <a:schemeClr val="accent1"/>
                </a:solidFill>
              </a:rPr>
              <a:t>Institutional</a:t>
            </a:r>
            <a:r>
              <a:rPr lang="pt-BR" dirty="0">
                <a:solidFill>
                  <a:schemeClr val="accent1"/>
                </a:solidFill>
              </a:rPr>
              <a:t> </a:t>
            </a:r>
            <a:r>
              <a:rPr lang="pt-BR" dirty="0" err="1"/>
              <a:t>Collectivism</a:t>
            </a:r>
            <a:endParaRPr lang="pt-BR" dirty="0"/>
          </a:p>
        </p:txBody>
      </p:sp>
      <p:sp>
        <p:nvSpPr>
          <p:cNvPr id="3" name="Espaço Reservado para Conteúdo 2">
            <a:extLst>
              <a:ext uri="{FF2B5EF4-FFF2-40B4-BE49-F238E27FC236}">
                <a16:creationId xmlns:a16="http://schemas.microsoft.com/office/drawing/2014/main" id="{17149364-B82C-46BD-93D1-6AAFAB78989F}"/>
              </a:ext>
            </a:extLst>
          </p:cNvPr>
          <p:cNvSpPr>
            <a:spLocks noGrp="1"/>
          </p:cNvSpPr>
          <p:nvPr>
            <p:ph idx="1"/>
          </p:nvPr>
        </p:nvSpPr>
        <p:spPr>
          <a:xfrm>
            <a:off x="913795" y="1580052"/>
            <a:ext cx="10353763" cy="4668349"/>
          </a:xfrm>
        </p:spPr>
        <p:txBody>
          <a:bodyPr>
            <a:normAutofit lnSpcReduction="10000"/>
          </a:bodyPr>
          <a:lstStyle/>
          <a:p>
            <a:pPr marL="36899" indent="0">
              <a:buNone/>
            </a:pPr>
            <a:r>
              <a:rPr lang="en-US" sz="1733" dirty="0">
                <a:effectLst/>
              </a:rPr>
              <a:t>"Institutional collectivism" is defined as "the degree to which organizational and societal institutional practices encourage and reward collective distribution of resources and collective action" (House et al, p. 30). </a:t>
            </a:r>
            <a:endParaRPr lang="en-US" sz="1733" b="1" dirty="0">
              <a:effectLst/>
            </a:endParaRPr>
          </a:p>
          <a:p>
            <a:pPr marL="36899" indent="0">
              <a:buNone/>
            </a:pPr>
            <a:r>
              <a:rPr lang="en-US" sz="1733" b="1" dirty="0">
                <a:effectLst/>
              </a:rPr>
              <a:t>HIGH </a:t>
            </a:r>
          </a:p>
          <a:p>
            <a:pPr marL="36899" indent="0">
              <a:buNone/>
            </a:pPr>
            <a:r>
              <a:rPr lang="en-US" sz="1733" dirty="0">
                <a:effectLst/>
              </a:rPr>
              <a:t>Members assume that they are highly interdependent with the organization. Group loyalty is encouraged, even if this undermines the pursuit of individual goals. The society's economic system tends to maximize the interests of collectives.</a:t>
            </a:r>
          </a:p>
          <a:p>
            <a:pPr marL="36899" indent="0">
              <a:buNone/>
            </a:pPr>
            <a:r>
              <a:rPr lang="en-US" sz="1733" dirty="0">
                <a:effectLst/>
              </a:rPr>
              <a:t>Rewards are driven by seniority, personal needs, and/or within-group equity. Critical decisions are made by groups.</a:t>
            </a:r>
          </a:p>
          <a:p>
            <a:pPr marL="36899" indent="0">
              <a:buNone/>
            </a:pPr>
            <a:endParaRPr lang="en-US" sz="1733" b="1" dirty="0">
              <a:effectLst/>
            </a:endParaRPr>
          </a:p>
          <a:p>
            <a:pPr marL="36899" indent="0">
              <a:buNone/>
            </a:pPr>
            <a:r>
              <a:rPr lang="en-US" sz="1733" b="1" dirty="0">
                <a:effectLst/>
              </a:rPr>
              <a:t>LOW</a:t>
            </a:r>
            <a:endParaRPr lang="en-US" sz="1733" dirty="0">
              <a:effectLst/>
            </a:endParaRPr>
          </a:p>
          <a:p>
            <a:pPr marL="36899" indent="0">
              <a:buNone/>
            </a:pPr>
            <a:r>
              <a:rPr lang="en-US" sz="1733" dirty="0">
                <a:effectLst/>
              </a:rPr>
              <a:t>Members assume that they are largely independent of the organization. Pursuit of individual goals is encouraged, even at the expense of group loyalty.</a:t>
            </a:r>
          </a:p>
          <a:p>
            <a:pPr marL="36899" indent="0">
              <a:buNone/>
            </a:pPr>
            <a:r>
              <a:rPr lang="en-US" sz="1733" dirty="0">
                <a:effectLst/>
              </a:rPr>
              <a:t>The society's economic system tends to maximize the interests of individuals. Rewards are driven very largely by an individual´s contribution to task success. Critical decisions are made by individuals</a:t>
            </a:r>
          </a:p>
          <a:p>
            <a:endParaRPr lang="pt-BR" sz="1600" dirty="0"/>
          </a:p>
        </p:txBody>
      </p:sp>
      <p:sp>
        <p:nvSpPr>
          <p:cNvPr id="4" name="CaixaDeTexto 3">
            <a:extLst>
              <a:ext uri="{FF2B5EF4-FFF2-40B4-BE49-F238E27FC236}">
                <a16:creationId xmlns:a16="http://schemas.microsoft.com/office/drawing/2014/main" id="{24EE15DF-D9BB-4B88-8A76-28E724F2FBA6}"/>
              </a:ext>
            </a:extLst>
          </p:cNvPr>
          <p:cNvSpPr txBox="1"/>
          <p:nvPr/>
        </p:nvSpPr>
        <p:spPr>
          <a:xfrm>
            <a:off x="350520" y="411481"/>
            <a:ext cx="1996440" cy="8309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defTabSz="1219170"/>
            <a:r>
              <a:rPr lang="pt-BR" sz="2400" dirty="0">
                <a:solidFill>
                  <a:prstClr val="white"/>
                </a:solidFill>
                <a:latin typeface="Calisto MT" panose="02040603050505030304"/>
              </a:rPr>
              <a:t>Similar </a:t>
            </a:r>
            <a:r>
              <a:rPr lang="pt-BR" sz="2400" dirty="0" err="1">
                <a:solidFill>
                  <a:prstClr val="white"/>
                </a:solidFill>
                <a:latin typeface="Calisto MT" panose="02040603050505030304"/>
              </a:rPr>
              <a:t>to</a:t>
            </a:r>
            <a:r>
              <a:rPr lang="pt-BR" sz="2400" dirty="0">
                <a:solidFill>
                  <a:prstClr val="white"/>
                </a:solidFill>
                <a:latin typeface="Calisto MT" panose="02040603050505030304"/>
              </a:rPr>
              <a:t> </a:t>
            </a:r>
            <a:r>
              <a:rPr lang="pt-BR" sz="2400" dirty="0" err="1">
                <a:solidFill>
                  <a:prstClr val="white"/>
                </a:solidFill>
                <a:latin typeface="Calisto MT" panose="02040603050505030304"/>
              </a:rPr>
              <a:t>Hofstede</a:t>
            </a:r>
            <a:endParaRPr lang="pt-BR" sz="2400" dirty="0">
              <a:solidFill>
                <a:prstClr val="white"/>
              </a:solidFill>
              <a:latin typeface="Calisto MT" panose="02040603050505030304"/>
            </a:endParaRPr>
          </a:p>
        </p:txBody>
      </p:sp>
    </p:spTree>
    <p:extLst>
      <p:ext uri="{BB962C8B-B14F-4D97-AF65-F5344CB8AC3E}">
        <p14:creationId xmlns:p14="http://schemas.microsoft.com/office/powerpoint/2010/main" val="20604310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028F965-859A-42C1-A0E8-DD52DA571874}"/>
              </a:ext>
            </a:extLst>
          </p:cNvPr>
          <p:cNvSpPr>
            <a:spLocks noGrp="1"/>
          </p:cNvSpPr>
          <p:nvPr>
            <p:ph type="title"/>
          </p:nvPr>
        </p:nvSpPr>
        <p:spPr/>
        <p:txBody>
          <a:bodyPr/>
          <a:lstStyle/>
          <a:p>
            <a:r>
              <a:rPr lang="pt-BR" dirty="0"/>
              <a:t>Future </a:t>
            </a:r>
            <a:r>
              <a:rPr lang="pt-BR" dirty="0" err="1"/>
              <a:t>Orientation</a:t>
            </a:r>
            <a:endParaRPr lang="pt-BR" dirty="0"/>
          </a:p>
        </p:txBody>
      </p:sp>
      <p:sp>
        <p:nvSpPr>
          <p:cNvPr id="3" name="Espaço Reservado para Conteúdo 2">
            <a:extLst>
              <a:ext uri="{FF2B5EF4-FFF2-40B4-BE49-F238E27FC236}">
                <a16:creationId xmlns:a16="http://schemas.microsoft.com/office/drawing/2014/main" id="{A831DD02-056B-47DA-A8D0-31C18E18C6C7}"/>
              </a:ext>
            </a:extLst>
          </p:cNvPr>
          <p:cNvSpPr>
            <a:spLocks noGrp="1"/>
          </p:cNvSpPr>
          <p:nvPr>
            <p:ph idx="1"/>
          </p:nvPr>
        </p:nvSpPr>
        <p:spPr>
          <a:xfrm>
            <a:off x="624840" y="1580051"/>
            <a:ext cx="10820400" cy="4668349"/>
          </a:xfrm>
        </p:spPr>
        <p:txBody>
          <a:bodyPr>
            <a:normAutofit fontScale="92500" lnSpcReduction="10000"/>
          </a:bodyPr>
          <a:lstStyle/>
          <a:p>
            <a:pPr marL="36899" indent="0">
              <a:buNone/>
            </a:pPr>
            <a:r>
              <a:rPr lang="en-US" sz="2133" dirty="0">
                <a:effectLst/>
              </a:rPr>
              <a:t>“The degree to which a collectivity encourages and rewards future-oriented behaviors such as planning and delaying gratification" (House et al, 2004,p. 282)</a:t>
            </a:r>
          </a:p>
          <a:p>
            <a:pPr marL="36899" indent="0">
              <a:buNone/>
            </a:pPr>
            <a:endParaRPr lang="en-US" sz="2133" b="1" dirty="0">
              <a:effectLst/>
            </a:endParaRPr>
          </a:p>
          <a:p>
            <a:pPr marL="36899" indent="0">
              <a:buNone/>
            </a:pPr>
            <a:r>
              <a:rPr lang="en-US" sz="2133" b="1" dirty="0">
                <a:effectLst/>
              </a:rPr>
              <a:t>HIGH </a:t>
            </a:r>
          </a:p>
          <a:p>
            <a:pPr marL="36899" indent="0">
              <a:buNone/>
            </a:pPr>
            <a:r>
              <a:rPr lang="en-US" sz="2133" dirty="0">
                <a:effectLst/>
              </a:rPr>
              <a:t>Propensity to save now for the future. Emphasize working for long-term success.</a:t>
            </a:r>
          </a:p>
          <a:p>
            <a:pPr marL="36899" indent="0">
              <a:buNone/>
            </a:pPr>
            <a:r>
              <a:rPr lang="en-US" sz="2133" dirty="0">
                <a:effectLst/>
              </a:rPr>
              <a:t>Organizations tend to be flexible and adaptive. View material success and spiritual fulfillment as an integrated whole.</a:t>
            </a:r>
          </a:p>
          <a:p>
            <a:pPr marL="36899" indent="0">
              <a:buNone/>
            </a:pPr>
            <a:endParaRPr lang="en-US" sz="2133" dirty="0">
              <a:effectLst/>
            </a:endParaRPr>
          </a:p>
          <a:p>
            <a:pPr marL="36899" indent="0">
              <a:buNone/>
            </a:pPr>
            <a:r>
              <a:rPr lang="en-US" sz="2133" b="1" dirty="0">
                <a:effectLst/>
              </a:rPr>
              <a:t>LOW</a:t>
            </a:r>
          </a:p>
          <a:p>
            <a:pPr marL="36899" indent="0">
              <a:buNone/>
            </a:pPr>
            <a:r>
              <a:rPr lang="en-US" sz="2133" dirty="0">
                <a:effectLst/>
              </a:rPr>
              <a:t>Propensity to spend now, rather than save. Prefer gratification as soon as possible.</a:t>
            </a:r>
          </a:p>
          <a:p>
            <a:pPr marL="36899" indent="0">
              <a:buNone/>
            </a:pPr>
            <a:r>
              <a:rPr lang="en-US" sz="2133" dirty="0">
                <a:effectLst/>
              </a:rPr>
              <a:t>Organizations tend to be inflexible and maladaptive. View material success and spiritual fulfillment as separate, requiring trade-offs.</a:t>
            </a:r>
          </a:p>
          <a:p>
            <a:endParaRPr lang="pt-BR" sz="2133" dirty="0"/>
          </a:p>
        </p:txBody>
      </p:sp>
      <p:sp>
        <p:nvSpPr>
          <p:cNvPr id="4" name="CaixaDeTexto 3">
            <a:extLst>
              <a:ext uri="{FF2B5EF4-FFF2-40B4-BE49-F238E27FC236}">
                <a16:creationId xmlns:a16="http://schemas.microsoft.com/office/drawing/2014/main" id="{79328061-D032-431B-BF51-1BA79EB91755}"/>
              </a:ext>
            </a:extLst>
          </p:cNvPr>
          <p:cNvSpPr txBox="1"/>
          <p:nvPr/>
        </p:nvSpPr>
        <p:spPr>
          <a:xfrm>
            <a:off x="350520" y="411481"/>
            <a:ext cx="1996440" cy="8309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defTabSz="1219170"/>
            <a:r>
              <a:rPr lang="pt-BR" sz="2400" dirty="0">
                <a:solidFill>
                  <a:prstClr val="white"/>
                </a:solidFill>
                <a:latin typeface="Calisto MT" panose="02040603050505030304"/>
              </a:rPr>
              <a:t>Similar </a:t>
            </a:r>
            <a:r>
              <a:rPr lang="pt-BR" sz="2400" dirty="0" err="1">
                <a:solidFill>
                  <a:prstClr val="white"/>
                </a:solidFill>
                <a:latin typeface="Calisto MT" panose="02040603050505030304"/>
              </a:rPr>
              <a:t>to</a:t>
            </a:r>
            <a:r>
              <a:rPr lang="pt-BR" sz="2400" dirty="0">
                <a:solidFill>
                  <a:prstClr val="white"/>
                </a:solidFill>
                <a:latin typeface="Calisto MT" panose="02040603050505030304"/>
              </a:rPr>
              <a:t> </a:t>
            </a:r>
            <a:r>
              <a:rPr lang="pt-BR" sz="2400" dirty="0" err="1">
                <a:solidFill>
                  <a:prstClr val="white"/>
                </a:solidFill>
                <a:latin typeface="Calisto MT" panose="02040603050505030304"/>
              </a:rPr>
              <a:t>Hofstede</a:t>
            </a:r>
            <a:endParaRPr lang="pt-BR" sz="2400" dirty="0">
              <a:solidFill>
                <a:prstClr val="white"/>
              </a:solidFill>
              <a:latin typeface="Calisto MT" panose="02040603050505030304"/>
            </a:endParaRPr>
          </a:p>
        </p:txBody>
      </p:sp>
    </p:spTree>
    <p:extLst>
      <p:ext uri="{BB962C8B-B14F-4D97-AF65-F5344CB8AC3E}">
        <p14:creationId xmlns:p14="http://schemas.microsoft.com/office/powerpoint/2010/main" val="30508328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280B62B-498C-4398-A9C0-F161ED93861F}"/>
              </a:ext>
            </a:extLst>
          </p:cNvPr>
          <p:cNvSpPr>
            <a:spLocks noGrp="1"/>
          </p:cNvSpPr>
          <p:nvPr>
            <p:ph type="title"/>
          </p:nvPr>
        </p:nvSpPr>
        <p:spPr/>
        <p:txBody>
          <a:bodyPr/>
          <a:lstStyle/>
          <a:p>
            <a:r>
              <a:rPr lang="pt-BR" dirty="0" err="1"/>
              <a:t>Gender</a:t>
            </a:r>
            <a:r>
              <a:rPr lang="pt-BR" dirty="0"/>
              <a:t> </a:t>
            </a:r>
            <a:r>
              <a:rPr lang="pt-BR" dirty="0" err="1"/>
              <a:t>Egalitarianism</a:t>
            </a:r>
            <a:endParaRPr lang="pt-BR" dirty="0"/>
          </a:p>
        </p:txBody>
      </p:sp>
      <p:sp>
        <p:nvSpPr>
          <p:cNvPr id="3" name="Espaço Reservado para Conteúdo 2">
            <a:extLst>
              <a:ext uri="{FF2B5EF4-FFF2-40B4-BE49-F238E27FC236}">
                <a16:creationId xmlns:a16="http://schemas.microsoft.com/office/drawing/2014/main" id="{C2690BB4-89A8-424A-8B29-0A917420285D}"/>
              </a:ext>
            </a:extLst>
          </p:cNvPr>
          <p:cNvSpPr>
            <a:spLocks noGrp="1"/>
          </p:cNvSpPr>
          <p:nvPr>
            <p:ph idx="1"/>
          </p:nvPr>
        </p:nvSpPr>
        <p:spPr>
          <a:xfrm>
            <a:off x="913795" y="1732450"/>
            <a:ext cx="10353763" cy="4622631"/>
          </a:xfrm>
        </p:spPr>
        <p:txBody>
          <a:bodyPr>
            <a:normAutofit fontScale="92500" lnSpcReduction="20000"/>
          </a:bodyPr>
          <a:lstStyle/>
          <a:p>
            <a:pPr marL="36899" indent="0">
              <a:buNone/>
            </a:pPr>
            <a:r>
              <a:rPr lang="en-US" sz="2133" dirty="0">
                <a:effectLst/>
              </a:rPr>
              <a:t>Findings for "gender egalitarianism" also are significant because it is one of the predictors of the most widely admired characteristic of successful leaders. Gender egalitarianism is "the degree to which a collective minimizes gender inequality" (House et al, 2004p. 30).</a:t>
            </a:r>
          </a:p>
          <a:p>
            <a:pPr marL="36899" indent="0">
              <a:buNone/>
            </a:pPr>
            <a:endParaRPr lang="en-US" sz="2133" b="1" dirty="0">
              <a:effectLst/>
            </a:endParaRPr>
          </a:p>
          <a:p>
            <a:pPr marL="36899" indent="0">
              <a:buNone/>
            </a:pPr>
            <a:r>
              <a:rPr lang="en-US" sz="2133" b="1" dirty="0">
                <a:effectLst/>
              </a:rPr>
              <a:t>HIGH</a:t>
            </a:r>
            <a:br>
              <a:rPr lang="en-US" sz="2133" dirty="0"/>
            </a:br>
            <a:r>
              <a:rPr lang="en-US" sz="2133" dirty="0">
                <a:effectLst/>
              </a:rPr>
              <a:t>More women in positions of authority. Less occupational sex segregation. Similar levels of educational attainment for males and females. Afford women a greater decision-making role in community affairs.</a:t>
            </a:r>
          </a:p>
          <a:p>
            <a:pPr marL="36899" indent="0">
              <a:buNone/>
            </a:pPr>
            <a:endParaRPr lang="en-US" sz="2133" b="1" dirty="0">
              <a:effectLst/>
            </a:endParaRPr>
          </a:p>
          <a:p>
            <a:pPr marL="36899" indent="0">
              <a:buNone/>
            </a:pPr>
            <a:r>
              <a:rPr lang="en-US" sz="2133" b="1" dirty="0">
                <a:effectLst/>
              </a:rPr>
              <a:t>LOW</a:t>
            </a:r>
          </a:p>
          <a:p>
            <a:pPr marL="36899" indent="0">
              <a:buNone/>
            </a:pPr>
            <a:r>
              <a:rPr lang="en-US" sz="2133" dirty="0">
                <a:effectLst/>
              </a:rPr>
              <a:t>Fewer women in positions of authority. More occupational sex segregation.</a:t>
            </a:r>
          </a:p>
          <a:p>
            <a:pPr marL="36899" indent="0">
              <a:buNone/>
            </a:pPr>
            <a:r>
              <a:rPr lang="en-US" sz="2133" dirty="0">
                <a:effectLst/>
              </a:rPr>
              <a:t>A lower level of female educational attainment, compared to that of males.</a:t>
            </a:r>
          </a:p>
          <a:p>
            <a:pPr marL="36899" indent="0">
              <a:buNone/>
            </a:pPr>
            <a:r>
              <a:rPr lang="en-US" sz="2133" dirty="0">
                <a:effectLst/>
              </a:rPr>
              <a:t>Afford women little or no decision-making role in community affairs.</a:t>
            </a:r>
          </a:p>
          <a:p>
            <a:endParaRPr lang="pt-BR" dirty="0"/>
          </a:p>
        </p:txBody>
      </p:sp>
      <p:pic>
        <p:nvPicPr>
          <p:cNvPr id="2050" name="Picture 2" descr="Resultado de imagem para gender egalitarianism">
            <a:extLst>
              <a:ext uri="{FF2B5EF4-FFF2-40B4-BE49-F238E27FC236}">
                <a16:creationId xmlns:a16="http://schemas.microsoft.com/office/drawing/2014/main" id="{D17CEF36-D545-4A3A-9D4E-78538DB661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160" y="282822"/>
            <a:ext cx="2316480" cy="1297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3186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D1D13B1-8268-4BD1-8D5A-D5DA99846B35}"/>
              </a:ext>
            </a:extLst>
          </p:cNvPr>
          <p:cNvSpPr>
            <a:spLocks noGrp="1"/>
          </p:cNvSpPr>
          <p:nvPr>
            <p:ph type="title"/>
          </p:nvPr>
        </p:nvSpPr>
        <p:spPr/>
        <p:txBody>
          <a:bodyPr>
            <a:normAutofit/>
          </a:bodyPr>
          <a:lstStyle/>
          <a:p>
            <a:r>
              <a:rPr lang="en-US" dirty="0"/>
              <a:t>Assertiveness</a:t>
            </a:r>
            <a:endParaRPr lang="pt-BR" dirty="0"/>
          </a:p>
        </p:txBody>
      </p:sp>
      <p:sp>
        <p:nvSpPr>
          <p:cNvPr id="3" name="Espaço Reservado para Conteúdo 2">
            <a:extLst>
              <a:ext uri="{FF2B5EF4-FFF2-40B4-BE49-F238E27FC236}">
                <a16:creationId xmlns:a16="http://schemas.microsoft.com/office/drawing/2014/main" id="{12F2BDF8-F163-48D2-8A11-AA04D3A37D7C}"/>
              </a:ext>
            </a:extLst>
          </p:cNvPr>
          <p:cNvSpPr>
            <a:spLocks noGrp="1"/>
          </p:cNvSpPr>
          <p:nvPr>
            <p:ph idx="1"/>
          </p:nvPr>
        </p:nvSpPr>
        <p:spPr>
          <a:xfrm>
            <a:off x="913795" y="1580052"/>
            <a:ext cx="10485725" cy="4805509"/>
          </a:xfrm>
        </p:spPr>
        <p:txBody>
          <a:bodyPr>
            <a:normAutofit fontScale="92500" lnSpcReduction="10000"/>
          </a:bodyPr>
          <a:lstStyle/>
          <a:p>
            <a:pPr marL="36899" indent="0">
              <a:buNone/>
            </a:pPr>
            <a:r>
              <a:rPr lang="en-US" dirty="0"/>
              <a:t>"Assertiveness" is "the degree to which individuals are assertive, confrontational, and aggressive in their relationships with others" (House et al, p. 30). </a:t>
            </a:r>
          </a:p>
          <a:p>
            <a:pPr marL="36899" indent="0">
              <a:buNone/>
            </a:pPr>
            <a:endParaRPr lang="en-US" dirty="0"/>
          </a:p>
          <a:p>
            <a:pPr marL="36899" indent="0">
              <a:buNone/>
            </a:pPr>
            <a:r>
              <a:rPr lang="en-US" dirty="0"/>
              <a:t>HIGH</a:t>
            </a:r>
          </a:p>
          <a:p>
            <a:pPr marL="36899" indent="0">
              <a:buNone/>
            </a:pPr>
            <a:r>
              <a:rPr lang="en-US" dirty="0"/>
              <a:t>Value competition, success, and progress.  Communicate directly and unambiguously. Try to have control over the environment.</a:t>
            </a:r>
          </a:p>
          <a:p>
            <a:pPr marL="36899" indent="0">
              <a:buNone/>
            </a:pPr>
            <a:r>
              <a:rPr lang="en-US" dirty="0"/>
              <a:t>Expect subordinates to take initiative. Build trust on basis of calculation.</a:t>
            </a:r>
          </a:p>
          <a:p>
            <a:pPr marL="36899" indent="0">
              <a:buNone/>
            </a:pPr>
            <a:endParaRPr lang="en-US" dirty="0"/>
          </a:p>
          <a:p>
            <a:pPr marL="36899" indent="0">
              <a:buNone/>
            </a:pPr>
            <a:r>
              <a:rPr lang="en-US" dirty="0"/>
              <a:t>LOW</a:t>
            </a:r>
          </a:p>
          <a:p>
            <a:pPr marL="36899" indent="0">
              <a:buNone/>
            </a:pPr>
            <a:r>
              <a:rPr lang="en-US" dirty="0"/>
              <a:t>Value cooperation and warm relationships. Communicate indirectly; try to "save face."</a:t>
            </a:r>
          </a:p>
          <a:p>
            <a:pPr marL="36899" indent="0">
              <a:buNone/>
            </a:pPr>
            <a:r>
              <a:rPr lang="en-US" dirty="0"/>
              <a:t>Try to be in harmony with the environment. Expect subordinates to be loyal.</a:t>
            </a:r>
          </a:p>
          <a:p>
            <a:pPr marL="36899" indent="0">
              <a:buNone/>
            </a:pPr>
            <a:r>
              <a:rPr lang="en-US" dirty="0"/>
              <a:t>Build trust on basis of predictability.</a:t>
            </a:r>
          </a:p>
          <a:p>
            <a:endParaRPr lang="en-US" dirty="0"/>
          </a:p>
          <a:p>
            <a:endParaRPr lang="pt-BR" dirty="0"/>
          </a:p>
        </p:txBody>
      </p:sp>
    </p:spTree>
    <p:extLst>
      <p:ext uri="{BB962C8B-B14F-4D97-AF65-F5344CB8AC3E}">
        <p14:creationId xmlns:p14="http://schemas.microsoft.com/office/powerpoint/2010/main" val="36665238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2">
            <a:extLst>
              <a:ext uri="{FF2B5EF4-FFF2-40B4-BE49-F238E27FC236}">
                <a16:creationId xmlns:a16="http://schemas.microsoft.com/office/drawing/2014/main" id="{DE908946-8718-4998-B46D-86766054BEF7}"/>
              </a:ext>
            </a:extLst>
          </p:cNvPr>
          <p:cNvSpPr>
            <a:spLocks noGrp="1"/>
          </p:cNvSpPr>
          <p:nvPr>
            <p:ph type="title"/>
          </p:nvPr>
        </p:nvSpPr>
        <p:spPr/>
        <p:txBody>
          <a:bodyPr/>
          <a:lstStyle/>
          <a:p>
            <a:r>
              <a:rPr lang="pt-BR" dirty="0" err="1"/>
              <a:t>Perfomance</a:t>
            </a:r>
            <a:r>
              <a:rPr lang="pt-BR" dirty="0"/>
              <a:t> </a:t>
            </a:r>
            <a:r>
              <a:rPr lang="pt-BR" dirty="0" err="1"/>
              <a:t>Orientation</a:t>
            </a:r>
            <a:endParaRPr lang="pt-BR" dirty="0"/>
          </a:p>
        </p:txBody>
      </p:sp>
      <p:sp>
        <p:nvSpPr>
          <p:cNvPr id="4" name="Espaço Reservado para Conteúdo 3">
            <a:extLst>
              <a:ext uri="{FF2B5EF4-FFF2-40B4-BE49-F238E27FC236}">
                <a16:creationId xmlns:a16="http://schemas.microsoft.com/office/drawing/2014/main" id="{4D03658E-99D8-4AEC-AED6-677BACC73B31}"/>
              </a:ext>
            </a:extLst>
          </p:cNvPr>
          <p:cNvSpPr>
            <a:spLocks noGrp="1"/>
          </p:cNvSpPr>
          <p:nvPr>
            <p:ph idx="1"/>
          </p:nvPr>
        </p:nvSpPr>
        <p:spPr>
          <a:xfrm>
            <a:off x="913795" y="1732450"/>
            <a:ext cx="10353763" cy="4515951"/>
          </a:xfrm>
        </p:spPr>
        <p:txBody>
          <a:bodyPr>
            <a:normAutofit fontScale="92500" lnSpcReduction="20000"/>
          </a:bodyPr>
          <a:lstStyle/>
          <a:p>
            <a:pPr marL="36899" indent="0">
              <a:buNone/>
            </a:pPr>
            <a:r>
              <a:rPr lang="en-US" sz="2133" dirty="0">
                <a:effectLst/>
              </a:rPr>
              <a:t>It reflects the extent to which a community encourages and rewards innovation, high standards, excellence, and performance improvement (Grove, 2005).</a:t>
            </a:r>
          </a:p>
          <a:p>
            <a:pPr marL="36899" indent="0">
              <a:buNone/>
            </a:pPr>
            <a:endParaRPr lang="en-US" sz="2133" b="1" dirty="0">
              <a:effectLst/>
            </a:endParaRPr>
          </a:p>
          <a:p>
            <a:pPr marL="36899" indent="0">
              <a:buNone/>
            </a:pPr>
            <a:r>
              <a:rPr lang="en-US" sz="2133" b="1" dirty="0">
                <a:effectLst/>
              </a:rPr>
              <a:t>HIGH </a:t>
            </a:r>
          </a:p>
          <a:p>
            <a:pPr marL="36899" indent="0">
              <a:buNone/>
            </a:pPr>
            <a:r>
              <a:rPr lang="en-US" sz="2133" dirty="0">
                <a:effectLst/>
              </a:rPr>
              <a:t>Value training and development, competitiveness and materialism, formal feedback as necessary for performance improvement.</a:t>
            </a:r>
          </a:p>
          <a:p>
            <a:pPr marL="36899" indent="0">
              <a:buNone/>
            </a:pPr>
            <a:r>
              <a:rPr lang="en-US" sz="2133" dirty="0">
                <a:effectLst/>
              </a:rPr>
              <a:t>Value what one does more than who one is. Expect direct, explicit communication.</a:t>
            </a:r>
          </a:p>
          <a:p>
            <a:pPr marL="36899" indent="0">
              <a:buNone/>
            </a:pPr>
            <a:endParaRPr lang="en-US" sz="2133" b="1" dirty="0">
              <a:effectLst/>
            </a:endParaRPr>
          </a:p>
          <a:p>
            <a:pPr marL="36899" indent="0">
              <a:buNone/>
            </a:pPr>
            <a:r>
              <a:rPr lang="en-US" sz="2133" b="1" dirty="0">
                <a:effectLst/>
              </a:rPr>
              <a:t>LOW </a:t>
            </a:r>
          </a:p>
          <a:p>
            <a:pPr marL="36899" indent="0">
              <a:buNone/>
            </a:pPr>
            <a:r>
              <a:rPr lang="en-US" sz="2133" dirty="0">
                <a:effectLst/>
              </a:rPr>
              <a:t>Value societal and family relationships, harmony with the environment, formal feedback as judgmental and discomforting.</a:t>
            </a:r>
          </a:p>
          <a:p>
            <a:pPr marL="36899" indent="0">
              <a:buNone/>
            </a:pPr>
            <a:r>
              <a:rPr lang="en-US" sz="2133" dirty="0">
                <a:effectLst/>
              </a:rPr>
              <a:t>Value who one is more than what one does. Expect indirect, subtle communication.</a:t>
            </a:r>
          </a:p>
          <a:p>
            <a:endParaRPr lang="pt-BR" dirty="0"/>
          </a:p>
        </p:txBody>
      </p:sp>
      <p:pic>
        <p:nvPicPr>
          <p:cNvPr id="1026" name="Picture 2" descr="Resultado de imagem para performance">
            <a:extLst>
              <a:ext uri="{FF2B5EF4-FFF2-40B4-BE49-F238E27FC236}">
                <a16:creationId xmlns:a16="http://schemas.microsoft.com/office/drawing/2014/main" id="{49E0C940-D43C-40D3-82CF-E146976CB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1" y="75099"/>
            <a:ext cx="2536988" cy="1581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9675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9A1FC28-679A-4BE5-8029-7220AF7D3247}"/>
              </a:ext>
            </a:extLst>
          </p:cNvPr>
          <p:cNvSpPr>
            <a:spLocks noGrp="1"/>
          </p:cNvSpPr>
          <p:nvPr>
            <p:ph type="title"/>
          </p:nvPr>
        </p:nvSpPr>
        <p:spPr>
          <a:xfrm>
            <a:off x="924443" y="30480"/>
            <a:ext cx="10353763" cy="970451"/>
          </a:xfrm>
        </p:spPr>
        <p:txBody>
          <a:bodyPr/>
          <a:lstStyle/>
          <a:p>
            <a:r>
              <a:rPr lang="pt-BR" dirty="0"/>
              <a:t>Humane </a:t>
            </a:r>
            <a:r>
              <a:rPr lang="pt-BR" dirty="0" err="1"/>
              <a:t>Orientation</a:t>
            </a:r>
            <a:endParaRPr lang="pt-BR" dirty="0"/>
          </a:p>
        </p:txBody>
      </p:sp>
      <p:sp>
        <p:nvSpPr>
          <p:cNvPr id="3" name="Espaço Reservado para Conteúdo 2">
            <a:extLst>
              <a:ext uri="{FF2B5EF4-FFF2-40B4-BE49-F238E27FC236}">
                <a16:creationId xmlns:a16="http://schemas.microsoft.com/office/drawing/2014/main" id="{A2B30AE1-797D-4ABB-8BC1-3ADF2ED27EA4}"/>
              </a:ext>
            </a:extLst>
          </p:cNvPr>
          <p:cNvSpPr>
            <a:spLocks noGrp="1"/>
          </p:cNvSpPr>
          <p:nvPr>
            <p:ph idx="1"/>
          </p:nvPr>
        </p:nvSpPr>
        <p:spPr>
          <a:xfrm>
            <a:off x="913795" y="907037"/>
            <a:ext cx="10353763" cy="4714071"/>
          </a:xfrm>
        </p:spPr>
        <p:txBody>
          <a:bodyPr>
            <a:noAutofit/>
          </a:bodyPr>
          <a:lstStyle/>
          <a:p>
            <a:pPr marL="36899" indent="0">
              <a:buNone/>
            </a:pPr>
            <a:r>
              <a:rPr lang="en-US" sz="1867" dirty="0">
                <a:effectLst/>
              </a:rPr>
              <a:t>"Humane orientation" is defined as "the degree to which an organization or society encourages and rewards individuals for being fair, altruistic, friendly, generous, caring, and kind to others" (House et al, 2004,p. 569). </a:t>
            </a:r>
          </a:p>
          <a:p>
            <a:pPr marL="36899" indent="0">
              <a:buNone/>
            </a:pPr>
            <a:endParaRPr lang="en-US" sz="1867" dirty="0">
              <a:effectLst/>
            </a:endParaRPr>
          </a:p>
          <a:p>
            <a:pPr marL="36899" indent="0">
              <a:buNone/>
            </a:pPr>
            <a:r>
              <a:rPr lang="en-US" sz="1867" dirty="0">
                <a:effectLst/>
              </a:rPr>
              <a:t>HIGH</a:t>
            </a:r>
          </a:p>
          <a:p>
            <a:pPr marL="36899" indent="0">
              <a:buNone/>
            </a:pPr>
            <a:r>
              <a:rPr lang="en-US" sz="1867" dirty="0">
                <a:effectLst/>
              </a:rPr>
              <a:t>The interests of others are important. People are motivated primarily by a need for belonging and affiliation.</a:t>
            </a:r>
          </a:p>
          <a:p>
            <a:pPr marL="36899" indent="0">
              <a:buNone/>
            </a:pPr>
            <a:r>
              <a:rPr lang="en-US" sz="1867" dirty="0">
                <a:effectLst/>
              </a:rPr>
              <a:t>Members of society are responsible for promoting the well-being of others. Child labor is limited by public sanctions.</a:t>
            </a:r>
          </a:p>
          <a:p>
            <a:pPr marL="36899" indent="0">
              <a:buNone/>
            </a:pPr>
            <a:r>
              <a:rPr lang="en-US" sz="1867" dirty="0">
                <a:effectLst/>
              </a:rPr>
              <a:t>People are urged to be sensitive to all forms of racial discrimination.</a:t>
            </a:r>
          </a:p>
          <a:p>
            <a:pPr marL="36899" indent="0">
              <a:buNone/>
            </a:pPr>
            <a:endParaRPr lang="en-US" sz="1867" b="1" dirty="0">
              <a:effectLst/>
            </a:endParaRPr>
          </a:p>
          <a:p>
            <a:pPr marL="36899" indent="0">
              <a:buNone/>
            </a:pPr>
            <a:r>
              <a:rPr lang="en-US" sz="1867" b="1" dirty="0">
                <a:effectLst/>
              </a:rPr>
              <a:t>LOW </a:t>
            </a:r>
          </a:p>
          <a:p>
            <a:pPr marL="36899" indent="0">
              <a:buNone/>
            </a:pPr>
            <a:r>
              <a:rPr lang="en-US" sz="1867" dirty="0">
                <a:effectLst/>
              </a:rPr>
              <a:t>One's own self-interest is important. People are motivated primarily by a need for power and material possessions.</a:t>
            </a:r>
          </a:p>
          <a:p>
            <a:pPr marL="36899" indent="0">
              <a:buNone/>
            </a:pPr>
            <a:r>
              <a:rPr lang="en-US" sz="1867" dirty="0">
                <a:effectLst/>
              </a:rPr>
              <a:t>The state provides social and economic support for individuals' well-being. Child labor is an issue of low importance.</a:t>
            </a:r>
          </a:p>
          <a:p>
            <a:pPr marL="36899" indent="0">
              <a:buNone/>
            </a:pPr>
            <a:r>
              <a:rPr lang="en-US" sz="1867" dirty="0">
                <a:effectLst/>
              </a:rPr>
              <a:t>People are not sensitive to all forms of racial discrimination.</a:t>
            </a:r>
          </a:p>
        </p:txBody>
      </p:sp>
    </p:spTree>
    <p:extLst>
      <p:ext uri="{BB962C8B-B14F-4D97-AF65-F5344CB8AC3E}">
        <p14:creationId xmlns:p14="http://schemas.microsoft.com/office/powerpoint/2010/main" val="22346012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4" name="Espaço Reservado para Conteúdo 3">
            <a:extLst>
              <a:ext uri="{FF2B5EF4-FFF2-40B4-BE49-F238E27FC236}">
                <a16:creationId xmlns:a16="http://schemas.microsoft.com/office/drawing/2014/main" id="{834F9E87-D7C3-4D4A-A342-8BB6AB22C692}"/>
              </a:ext>
            </a:extLst>
          </p:cNvPr>
          <p:cNvSpPr>
            <a:spLocks noGrp="1"/>
          </p:cNvSpPr>
          <p:nvPr>
            <p:ph idx="1"/>
          </p:nvPr>
        </p:nvSpPr>
        <p:spPr>
          <a:xfrm>
            <a:off x="913795" y="701040"/>
            <a:ext cx="3078749" cy="5090160"/>
          </a:xfrm>
        </p:spPr>
        <p:txBody>
          <a:bodyPr anchor="t">
            <a:normAutofit/>
          </a:bodyPr>
          <a:lstStyle/>
          <a:p>
            <a:pPr marL="36899" indent="0">
              <a:lnSpc>
                <a:spcPct val="90000"/>
              </a:lnSpc>
              <a:buNone/>
            </a:pPr>
            <a:r>
              <a:rPr lang="en-US" sz="1867" dirty="0">
                <a:effectLst/>
              </a:rPr>
              <a:t>GLOBE researchers divided the data from 62 countries into </a:t>
            </a:r>
            <a:r>
              <a:rPr lang="en-US" sz="1867" b="1" dirty="0">
                <a:effectLst/>
              </a:rPr>
              <a:t>regional clusters:</a:t>
            </a:r>
            <a:endParaRPr lang="en-US" sz="1867" dirty="0">
              <a:effectLst/>
            </a:endParaRPr>
          </a:p>
          <a:p>
            <a:pPr lvl="1">
              <a:lnSpc>
                <a:spcPct val="90000"/>
              </a:lnSpc>
              <a:buFont typeface="Arial" panose="020B0604020202020204" pitchFamily="34" charset="0"/>
              <a:buChar char="•"/>
            </a:pPr>
            <a:r>
              <a:rPr lang="en-US" sz="1600" dirty="0">
                <a:effectLst/>
              </a:rPr>
              <a:t>Anglo</a:t>
            </a:r>
          </a:p>
          <a:p>
            <a:pPr lvl="1">
              <a:lnSpc>
                <a:spcPct val="90000"/>
              </a:lnSpc>
              <a:buFont typeface="Arial" panose="020B0604020202020204" pitchFamily="34" charset="0"/>
              <a:buChar char="•"/>
            </a:pPr>
            <a:r>
              <a:rPr lang="en-US" sz="1600" dirty="0">
                <a:effectLst/>
              </a:rPr>
              <a:t>Latin Europe</a:t>
            </a:r>
          </a:p>
          <a:p>
            <a:pPr lvl="1">
              <a:lnSpc>
                <a:spcPct val="90000"/>
              </a:lnSpc>
              <a:buFont typeface="Arial" panose="020B0604020202020204" pitchFamily="34" charset="0"/>
              <a:buChar char="•"/>
            </a:pPr>
            <a:r>
              <a:rPr lang="en-US" sz="1600" dirty="0">
                <a:effectLst/>
              </a:rPr>
              <a:t>Nordic Europe</a:t>
            </a:r>
          </a:p>
          <a:p>
            <a:pPr lvl="1">
              <a:lnSpc>
                <a:spcPct val="90000"/>
              </a:lnSpc>
              <a:buFont typeface="Arial" panose="020B0604020202020204" pitchFamily="34" charset="0"/>
              <a:buChar char="•"/>
            </a:pPr>
            <a:r>
              <a:rPr lang="en-US" sz="1600" dirty="0">
                <a:effectLst/>
              </a:rPr>
              <a:t>Germanic Europe</a:t>
            </a:r>
          </a:p>
          <a:p>
            <a:pPr lvl="1">
              <a:lnSpc>
                <a:spcPct val="90000"/>
              </a:lnSpc>
              <a:buFont typeface="Arial" panose="020B0604020202020204" pitchFamily="34" charset="0"/>
              <a:buChar char="•"/>
            </a:pPr>
            <a:r>
              <a:rPr lang="en-US" sz="1600" dirty="0">
                <a:effectLst/>
              </a:rPr>
              <a:t>Eastern Europe</a:t>
            </a:r>
          </a:p>
          <a:p>
            <a:pPr lvl="1">
              <a:lnSpc>
                <a:spcPct val="90000"/>
              </a:lnSpc>
              <a:buFont typeface="Arial" panose="020B0604020202020204" pitchFamily="34" charset="0"/>
              <a:buChar char="•"/>
            </a:pPr>
            <a:r>
              <a:rPr lang="en-US" sz="1600" dirty="0">
                <a:effectLst/>
              </a:rPr>
              <a:t>Latin America</a:t>
            </a:r>
          </a:p>
          <a:p>
            <a:pPr lvl="1">
              <a:lnSpc>
                <a:spcPct val="90000"/>
              </a:lnSpc>
              <a:buFont typeface="Arial" panose="020B0604020202020204" pitchFamily="34" charset="0"/>
              <a:buChar char="•"/>
            </a:pPr>
            <a:r>
              <a:rPr lang="en-US" sz="1600" dirty="0">
                <a:effectLst/>
              </a:rPr>
              <a:t>Middle East</a:t>
            </a:r>
          </a:p>
          <a:p>
            <a:pPr lvl="1">
              <a:lnSpc>
                <a:spcPct val="90000"/>
              </a:lnSpc>
              <a:buFont typeface="Arial" panose="020B0604020202020204" pitchFamily="34" charset="0"/>
              <a:buChar char="•"/>
            </a:pPr>
            <a:r>
              <a:rPr lang="en-US" sz="1600" dirty="0">
                <a:effectLst/>
              </a:rPr>
              <a:t>Sub-Saharan Africa</a:t>
            </a:r>
          </a:p>
          <a:p>
            <a:pPr lvl="1">
              <a:lnSpc>
                <a:spcPct val="90000"/>
              </a:lnSpc>
              <a:buFont typeface="Arial" panose="020B0604020202020204" pitchFamily="34" charset="0"/>
              <a:buChar char="•"/>
            </a:pPr>
            <a:r>
              <a:rPr lang="en-US" sz="1600" dirty="0">
                <a:effectLst/>
              </a:rPr>
              <a:t>Southern Asia</a:t>
            </a:r>
          </a:p>
          <a:p>
            <a:pPr lvl="1">
              <a:lnSpc>
                <a:spcPct val="90000"/>
              </a:lnSpc>
              <a:buFont typeface="Arial" panose="020B0604020202020204" pitchFamily="34" charset="0"/>
              <a:buChar char="•"/>
            </a:pPr>
            <a:r>
              <a:rPr lang="en-US" sz="1600" dirty="0">
                <a:effectLst/>
              </a:rPr>
              <a:t>Confucian Asia</a:t>
            </a:r>
          </a:p>
        </p:txBody>
      </p:sp>
      <p:pic>
        <p:nvPicPr>
          <p:cNvPr id="71" name="Picture 7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49" y="0"/>
            <a:ext cx="7639051" cy="6858000"/>
          </a:xfrm>
          <a:prstGeom prst="rect">
            <a:avLst/>
          </a:prstGeom>
        </p:spPr>
      </p:pic>
      <p:pic>
        <p:nvPicPr>
          <p:cNvPr id="3074" name="Picture 2" descr="Resultado de imagem para globe country clusters">
            <a:extLst>
              <a:ext uri="{FF2B5EF4-FFF2-40B4-BE49-F238E27FC236}">
                <a16:creationId xmlns:a16="http://schemas.microsoft.com/office/drawing/2014/main" id="{0FAF76C8-6ED3-4F88-93D5-DA6FC9FBAE6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138" r="25304" b="2"/>
          <a:stretch/>
        </p:blipFill>
        <p:spPr bwMode="auto">
          <a:xfrm>
            <a:off x="4654296" y="13"/>
            <a:ext cx="7537705" cy="6857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125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AD19D5F-2EB3-4453-AAF0-C325248AB533}"/>
              </a:ext>
            </a:extLst>
          </p:cNvPr>
          <p:cNvSpPr>
            <a:spLocks noGrp="1"/>
          </p:cNvSpPr>
          <p:nvPr>
            <p:ph type="title"/>
          </p:nvPr>
        </p:nvSpPr>
        <p:spPr/>
        <p:txBody>
          <a:bodyPr/>
          <a:lstStyle/>
          <a:p>
            <a:r>
              <a:rPr lang="pt-BR" dirty="0"/>
              <a:t>Some </a:t>
            </a:r>
            <a:r>
              <a:rPr lang="pt-BR" dirty="0" err="1"/>
              <a:t>characteristics</a:t>
            </a:r>
            <a:endParaRPr lang="pt-BR" dirty="0"/>
          </a:p>
        </p:txBody>
      </p:sp>
      <p:sp>
        <p:nvSpPr>
          <p:cNvPr id="3" name="Espaço Reservado para Conteúdo 2">
            <a:extLst>
              <a:ext uri="{FF2B5EF4-FFF2-40B4-BE49-F238E27FC236}">
                <a16:creationId xmlns:a16="http://schemas.microsoft.com/office/drawing/2014/main" id="{D2899E46-FBAB-456A-9296-37C548FC13D8}"/>
              </a:ext>
            </a:extLst>
          </p:cNvPr>
          <p:cNvSpPr>
            <a:spLocks noGrp="1"/>
          </p:cNvSpPr>
          <p:nvPr>
            <p:ph idx="1"/>
          </p:nvPr>
        </p:nvSpPr>
        <p:spPr/>
        <p:txBody>
          <a:bodyPr>
            <a:normAutofit fontScale="92500" lnSpcReduction="10000"/>
          </a:bodyPr>
          <a:lstStyle/>
          <a:p>
            <a:r>
              <a:rPr lang="en-US" b="1" dirty="0">
                <a:effectLst/>
              </a:rPr>
              <a:t>Anglo</a:t>
            </a:r>
            <a:r>
              <a:rPr lang="en-US" dirty="0">
                <a:effectLst/>
              </a:rPr>
              <a:t> - competitive and result-oriented</a:t>
            </a:r>
          </a:p>
          <a:p>
            <a:r>
              <a:rPr lang="en-US" b="1" dirty="0">
                <a:effectLst/>
              </a:rPr>
              <a:t>Confucian Asia </a:t>
            </a:r>
            <a:r>
              <a:rPr lang="en-US" dirty="0">
                <a:effectLst/>
              </a:rPr>
              <a:t>- result-driven, encourage group working together over individual goals</a:t>
            </a:r>
          </a:p>
          <a:p>
            <a:r>
              <a:rPr lang="en-US" b="1" dirty="0">
                <a:effectLst/>
              </a:rPr>
              <a:t>Eastern Europe </a:t>
            </a:r>
            <a:r>
              <a:rPr lang="en-US" dirty="0">
                <a:effectLst/>
              </a:rPr>
              <a:t>- forceful, supportive of co-workers, treat women with equality</a:t>
            </a:r>
          </a:p>
          <a:p>
            <a:r>
              <a:rPr lang="en-US" b="1" dirty="0">
                <a:effectLst/>
              </a:rPr>
              <a:t>Germanic Europe</a:t>
            </a:r>
            <a:r>
              <a:rPr lang="en-US" dirty="0">
                <a:effectLst/>
              </a:rPr>
              <a:t> - value competition &amp; aggressiveness and are more result-oriented</a:t>
            </a:r>
          </a:p>
          <a:p>
            <a:r>
              <a:rPr lang="en-US" b="1" dirty="0">
                <a:effectLst/>
              </a:rPr>
              <a:t>Latin America</a:t>
            </a:r>
            <a:r>
              <a:rPr lang="en-US" dirty="0">
                <a:effectLst/>
              </a:rPr>
              <a:t> - loyal &amp; devoted to their families and similar groups</a:t>
            </a:r>
          </a:p>
          <a:p>
            <a:r>
              <a:rPr lang="en-US" b="1" dirty="0">
                <a:effectLst/>
              </a:rPr>
              <a:t>Latin Europe</a:t>
            </a:r>
            <a:r>
              <a:rPr lang="en-US" dirty="0">
                <a:effectLst/>
              </a:rPr>
              <a:t> - value individual autonomy</a:t>
            </a:r>
          </a:p>
          <a:p>
            <a:r>
              <a:rPr lang="en-US" b="1" dirty="0">
                <a:effectLst/>
              </a:rPr>
              <a:t>Middle East</a:t>
            </a:r>
            <a:r>
              <a:rPr lang="en-US" dirty="0">
                <a:effectLst/>
              </a:rPr>
              <a:t> - devoted &amp; loyal to their own people, women afforded less status</a:t>
            </a:r>
          </a:p>
          <a:p>
            <a:r>
              <a:rPr lang="en-US" b="1" dirty="0">
                <a:effectLst/>
              </a:rPr>
              <a:t>Nordic Europe</a:t>
            </a:r>
            <a:r>
              <a:rPr lang="en-US" dirty="0">
                <a:effectLst/>
              </a:rPr>
              <a:t> - high priority on long-term success, women treated with greater equality</a:t>
            </a:r>
          </a:p>
          <a:p>
            <a:r>
              <a:rPr lang="en-US" b="1" dirty="0">
                <a:effectLst/>
              </a:rPr>
              <a:t>Southern Asia</a:t>
            </a:r>
            <a:r>
              <a:rPr lang="en-US" dirty="0">
                <a:effectLst/>
              </a:rPr>
              <a:t> - strong family &amp; deep concern for their communities</a:t>
            </a:r>
          </a:p>
          <a:p>
            <a:r>
              <a:rPr lang="en-US" b="1" dirty="0">
                <a:effectLst/>
              </a:rPr>
              <a:t>Sub-Sahara Africa </a:t>
            </a:r>
            <a:r>
              <a:rPr lang="en-US" dirty="0">
                <a:effectLst/>
              </a:rPr>
              <a:t>- concerned &amp; sensitive to others, demonstrate strong family loyalty.</a:t>
            </a:r>
          </a:p>
          <a:p>
            <a:endParaRPr lang="pt-BR" dirty="0"/>
          </a:p>
        </p:txBody>
      </p:sp>
    </p:spTree>
    <p:extLst>
      <p:ext uri="{BB962C8B-B14F-4D97-AF65-F5344CB8AC3E}">
        <p14:creationId xmlns:p14="http://schemas.microsoft.com/office/powerpoint/2010/main" val="33465313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86302C9A-7CDC-4D6A-B9AC-CA0523074C6E}"/>
              </a:ext>
            </a:extLst>
          </p:cNvPr>
          <p:cNvPicPr>
            <a:picLocks noChangeAspect="1"/>
          </p:cNvPicPr>
          <p:nvPr/>
        </p:nvPicPr>
        <p:blipFill rotWithShape="1">
          <a:blip r:embed="rId2">
            <a:extLst>
              <a:ext uri="{28A0092B-C50C-407E-A947-70E740481C1C}">
                <a14:useLocalDpi xmlns:a14="http://schemas.microsoft.com/office/drawing/2010/main" val="0"/>
              </a:ext>
            </a:extLst>
          </a:blip>
          <a:srcRect l="11413" t="37400" r="4325" b="30050"/>
          <a:stretch/>
        </p:blipFill>
        <p:spPr>
          <a:xfrm>
            <a:off x="643337" y="731545"/>
            <a:ext cx="10912112" cy="3161472"/>
          </a:xfrm>
          <a:prstGeom prst="rect">
            <a:avLst/>
          </a:prstGeom>
        </p:spPr>
      </p:pic>
    </p:spTree>
    <p:extLst>
      <p:ext uri="{BB962C8B-B14F-4D97-AF65-F5344CB8AC3E}">
        <p14:creationId xmlns:p14="http://schemas.microsoft.com/office/powerpoint/2010/main" val="15178459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71452CB-F36D-4F2F-8444-0A32858ACC5B}"/>
              </a:ext>
            </a:extLst>
          </p:cNvPr>
          <p:cNvSpPr>
            <a:spLocks noGrp="1"/>
          </p:cNvSpPr>
          <p:nvPr>
            <p:ph type="title"/>
          </p:nvPr>
        </p:nvSpPr>
        <p:spPr/>
        <p:txBody>
          <a:bodyPr/>
          <a:lstStyle/>
          <a:p>
            <a:r>
              <a:rPr lang="pt-BR" dirty="0"/>
              <a:t>Global </a:t>
            </a:r>
            <a:r>
              <a:rPr lang="pt-BR" dirty="0" err="1"/>
              <a:t>leadership</a:t>
            </a:r>
            <a:r>
              <a:rPr lang="pt-BR" dirty="0"/>
              <a:t> </a:t>
            </a:r>
            <a:r>
              <a:rPr lang="pt-BR" dirty="0" err="1"/>
              <a:t>behaviours</a:t>
            </a:r>
            <a:endParaRPr lang="pt-BR" dirty="0"/>
          </a:p>
        </p:txBody>
      </p:sp>
      <p:sp>
        <p:nvSpPr>
          <p:cNvPr id="3" name="Espaço Reservado para Conteúdo 2">
            <a:extLst>
              <a:ext uri="{FF2B5EF4-FFF2-40B4-BE49-F238E27FC236}">
                <a16:creationId xmlns:a16="http://schemas.microsoft.com/office/drawing/2014/main" id="{370564DC-CF18-4173-9548-B34A47F634CA}"/>
              </a:ext>
            </a:extLst>
          </p:cNvPr>
          <p:cNvSpPr>
            <a:spLocks noGrp="1"/>
          </p:cNvSpPr>
          <p:nvPr>
            <p:ph idx="1"/>
          </p:nvPr>
        </p:nvSpPr>
        <p:spPr/>
        <p:txBody>
          <a:bodyPr>
            <a:normAutofit fontScale="92500" lnSpcReduction="10000"/>
          </a:bodyPr>
          <a:lstStyle/>
          <a:p>
            <a:r>
              <a:rPr lang="en-US" b="1" dirty="0">
                <a:effectLst/>
              </a:rPr>
              <a:t>Charismatic/value-based leadership</a:t>
            </a:r>
            <a:r>
              <a:rPr lang="en-US" dirty="0">
                <a:effectLst/>
              </a:rPr>
              <a:t> reflects the ability to inspire, to motivate, and to expect high performance from others based on strongly held core values</a:t>
            </a:r>
          </a:p>
          <a:p>
            <a:r>
              <a:rPr lang="en-US" b="1" dirty="0">
                <a:effectLst/>
              </a:rPr>
              <a:t>Team-oriented leadership</a:t>
            </a:r>
            <a:r>
              <a:rPr lang="en-US" dirty="0">
                <a:effectLst/>
              </a:rPr>
              <a:t> emphasizes team building and a common purpose among team members.</a:t>
            </a:r>
          </a:p>
          <a:p>
            <a:r>
              <a:rPr lang="en-US" b="1" dirty="0">
                <a:effectLst/>
              </a:rPr>
              <a:t>Participative leadership</a:t>
            </a:r>
            <a:r>
              <a:rPr lang="en-US" dirty="0">
                <a:effectLst/>
              </a:rPr>
              <a:t> reflects the degree to which leaders involve others in making and implementing decisions.</a:t>
            </a:r>
          </a:p>
          <a:p>
            <a:r>
              <a:rPr lang="en-US" b="1" dirty="0">
                <a:effectLst/>
              </a:rPr>
              <a:t>Humane-oriented leadership</a:t>
            </a:r>
            <a:r>
              <a:rPr lang="en-US" dirty="0">
                <a:effectLst/>
              </a:rPr>
              <a:t> emphasizes being supportive, considerate, compassionate, and generous.</a:t>
            </a:r>
          </a:p>
          <a:p>
            <a:r>
              <a:rPr lang="en-US" b="1" dirty="0">
                <a:effectLst/>
              </a:rPr>
              <a:t>Autonomous leadership</a:t>
            </a:r>
            <a:r>
              <a:rPr lang="en-US" dirty="0">
                <a:effectLst/>
              </a:rPr>
              <a:t> refers to independent and individualistic leadership, which includes being autonomous and unique.</a:t>
            </a:r>
          </a:p>
          <a:p>
            <a:r>
              <a:rPr lang="en-US" b="1" dirty="0">
                <a:effectLst/>
              </a:rPr>
              <a:t>Self-protective leadership</a:t>
            </a:r>
            <a:r>
              <a:rPr lang="en-US" dirty="0">
                <a:effectLst/>
              </a:rPr>
              <a:t> reflects behaviors that ensure the safety and security of the leader and the group (Northouse, 2007, p. 314).</a:t>
            </a:r>
          </a:p>
          <a:p>
            <a:endParaRPr lang="pt-BR" dirty="0"/>
          </a:p>
        </p:txBody>
      </p:sp>
    </p:spTree>
    <p:extLst>
      <p:ext uri="{BB962C8B-B14F-4D97-AF65-F5344CB8AC3E}">
        <p14:creationId xmlns:p14="http://schemas.microsoft.com/office/powerpoint/2010/main" val="31631912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BC8DC05-08DF-4B68-971E-AB22A4F3D1C1}"/>
              </a:ext>
            </a:extLst>
          </p:cNvPr>
          <p:cNvSpPr>
            <a:spLocks noGrp="1"/>
          </p:cNvSpPr>
          <p:nvPr>
            <p:ph type="title"/>
          </p:nvPr>
        </p:nvSpPr>
        <p:spPr/>
        <p:txBody>
          <a:bodyPr/>
          <a:lstStyle/>
          <a:p>
            <a:r>
              <a:rPr lang="pt-BR" dirty="0" err="1"/>
              <a:t>Globe</a:t>
            </a:r>
            <a:r>
              <a:rPr lang="pt-BR" dirty="0"/>
              <a:t> </a:t>
            </a:r>
            <a:r>
              <a:rPr lang="pt-BR" dirty="0" err="1"/>
              <a:t>study</a:t>
            </a:r>
            <a:endParaRPr lang="pt-BR" dirty="0"/>
          </a:p>
        </p:txBody>
      </p:sp>
      <p:sp>
        <p:nvSpPr>
          <p:cNvPr id="3" name="Espaço Reservado para Conteúdo 2">
            <a:extLst>
              <a:ext uri="{FF2B5EF4-FFF2-40B4-BE49-F238E27FC236}">
                <a16:creationId xmlns:a16="http://schemas.microsoft.com/office/drawing/2014/main" id="{7F92486A-FCBD-4F33-B473-23CC588B21F8}"/>
              </a:ext>
            </a:extLst>
          </p:cNvPr>
          <p:cNvSpPr>
            <a:spLocks noGrp="1"/>
          </p:cNvSpPr>
          <p:nvPr>
            <p:ph idx="1"/>
          </p:nvPr>
        </p:nvSpPr>
        <p:spPr/>
        <p:txBody>
          <a:bodyPr>
            <a:normAutofit/>
          </a:bodyPr>
          <a:lstStyle/>
          <a:p>
            <a:r>
              <a:rPr lang="en-US" sz="2400" dirty="0">
                <a:effectLst/>
              </a:rPr>
              <a:t>A major study and, to date, the only study to analyze how leadership is viewed by cultures in all parts of the world.</a:t>
            </a:r>
          </a:p>
          <a:p>
            <a:r>
              <a:rPr lang="en-US" sz="2400" dirty="0">
                <a:effectLst/>
              </a:rPr>
              <a:t>Findings are valuable because they emerge from a well-developed quantitative research design.</a:t>
            </a:r>
          </a:p>
          <a:p>
            <a:r>
              <a:rPr lang="en-US" sz="2400" u="sng" dirty="0">
                <a:solidFill>
                  <a:srgbClr val="FFC000"/>
                </a:solidFill>
                <a:effectLst/>
              </a:rPr>
              <a:t>Provides a classification of cultural dimensions that is more expansive than the commonly used Hofstede classification system.</a:t>
            </a:r>
          </a:p>
          <a:p>
            <a:endParaRPr lang="pt-BR" sz="2400" dirty="0"/>
          </a:p>
        </p:txBody>
      </p:sp>
    </p:spTree>
    <p:extLst>
      <p:ext uri="{BB962C8B-B14F-4D97-AF65-F5344CB8AC3E}">
        <p14:creationId xmlns:p14="http://schemas.microsoft.com/office/powerpoint/2010/main" val="41949205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E05CD-FBDC-4B77-94FD-094C6FAC54E7}"/>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defTabSz="457200"/>
            <a:r>
              <a:rPr lang="en-US" sz="4200"/>
              <a:t>OTHER MODELS OF CULTURE</a:t>
            </a:r>
          </a:p>
        </p:txBody>
      </p:sp>
      <p:sp>
        <p:nvSpPr>
          <p:cNvPr id="4" name="Text Placeholder 3">
            <a:extLst>
              <a:ext uri="{FF2B5EF4-FFF2-40B4-BE49-F238E27FC236}">
                <a16:creationId xmlns:a16="http://schemas.microsoft.com/office/drawing/2014/main" id="{3AAC6AFD-AFEB-4A8C-8DDA-19E6CF63CDC5}"/>
              </a:ext>
            </a:extLst>
          </p:cNvPr>
          <p:cNvSpPr>
            <a:spLocks noGrp="1"/>
          </p:cNvSpPr>
          <p:nvPr>
            <p:ph type="body" idx="1"/>
          </p:nvPr>
        </p:nvSpPr>
        <p:spPr>
          <a:xfrm>
            <a:off x="861789" y="4334933"/>
            <a:ext cx="3382831" cy="1185333"/>
          </a:xfrm>
        </p:spPr>
        <p:txBody>
          <a:bodyPr vert="horz" lIns="91440" tIns="45720" rIns="91440" bIns="45720" rtlCol="0" anchor="t">
            <a:normAutofit/>
          </a:bodyPr>
          <a:lstStyle/>
          <a:p>
            <a:pPr algn="l" defTabSz="457200"/>
            <a:endParaRPr lang="en-US" dirty="0"/>
          </a:p>
        </p:txBody>
      </p:sp>
      <p:pic>
        <p:nvPicPr>
          <p:cNvPr id="71" name="Picture 70">
            <a:extLst>
              <a:ext uri="{FF2B5EF4-FFF2-40B4-BE49-F238E27FC236}">
                <a16:creationId xmlns:a16="http://schemas.microsoft.com/office/drawing/2014/main" id="{08187575-5CB4-477B-AA47-020C6D2A78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73" name="Picture 72">
            <a:extLst>
              <a:ext uri="{FF2B5EF4-FFF2-40B4-BE49-F238E27FC236}">
                <a16:creationId xmlns:a16="http://schemas.microsoft.com/office/drawing/2014/main" id="{EE585F70-7C5D-424E-A182-39507AF48A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10242" name="Picture 2" descr="Translation and culture, a constructive interdependence">
            <a:extLst>
              <a:ext uri="{FF2B5EF4-FFF2-40B4-BE49-F238E27FC236}">
                <a16:creationId xmlns:a16="http://schemas.microsoft.com/office/drawing/2014/main" id="{66E9D9C3-FCAE-4692-8E6F-729DE66E91D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387" r="12180"/>
          <a:stretch/>
        </p:blipFill>
        <p:spPr bwMode="auto">
          <a:xfrm>
            <a:off x="4654297"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31512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1" y="963507"/>
            <a:ext cx="4105971" cy="4827693"/>
          </a:xfrm>
        </p:spPr>
        <p:txBody>
          <a:bodyPr>
            <a:normAutofit/>
          </a:bodyPr>
          <a:lstStyle/>
          <a:p>
            <a:pPr algn="r"/>
            <a:r>
              <a:rPr lang="en-GB" dirty="0"/>
              <a:t>Hall: Communication styles </a:t>
            </a:r>
          </a:p>
        </p:txBody>
      </p:sp>
      <p:graphicFrame>
        <p:nvGraphicFramePr>
          <p:cNvPr id="6" name="Content Placeholder 2">
            <a:extLst>
              <a:ext uri="{FF2B5EF4-FFF2-40B4-BE49-F238E27FC236}">
                <a16:creationId xmlns:a16="http://schemas.microsoft.com/office/drawing/2014/main" id="{C276E9E0-5A23-4CDF-B229-94D251766E61}"/>
              </a:ext>
            </a:extLst>
          </p:cNvPr>
          <p:cNvGraphicFramePr>
            <a:graphicFrameLocks noGrp="1"/>
          </p:cNvGraphicFramePr>
          <p:nvPr>
            <p:ph idx="1"/>
          </p:nvPr>
        </p:nvGraphicFramePr>
        <p:xfrm>
          <a:off x="5307766" y="2057399"/>
          <a:ext cx="5959791" cy="3733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aixaDeTexto 3">
            <a:extLst>
              <a:ext uri="{FF2B5EF4-FFF2-40B4-BE49-F238E27FC236}">
                <a16:creationId xmlns:a16="http://schemas.microsoft.com/office/drawing/2014/main" id="{C3E96F78-4321-4946-A571-78075DAB9312}"/>
              </a:ext>
            </a:extLst>
          </p:cNvPr>
          <p:cNvSpPr txBox="1"/>
          <p:nvPr/>
        </p:nvSpPr>
        <p:spPr>
          <a:xfrm>
            <a:off x="2094078" y="385859"/>
            <a:ext cx="7598564" cy="124649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defTabSz="1219170"/>
            <a:r>
              <a:rPr lang="en-GB" sz="2500" b="1" i="1" dirty="0">
                <a:solidFill>
                  <a:prstClr val="white"/>
                </a:solidFill>
                <a:latin typeface="Calisto MT" panose="02040603050505030304"/>
              </a:rPr>
              <a:t>‘Culture is communication and communication is culture’ </a:t>
            </a:r>
          </a:p>
          <a:p>
            <a:pPr defTabSz="1219170"/>
            <a:r>
              <a:rPr lang="en-GB" sz="2500" dirty="0">
                <a:solidFill>
                  <a:prstClr val="white"/>
                </a:solidFill>
                <a:latin typeface="Calisto MT" panose="02040603050505030304"/>
              </a:rPr>
              <a:t>- Hall (1959, 186)</a:t>
            </a:r>
          </a:p>
          <a:p>
            <a:pPr defTabSz="1219170"/>
            <a:endParaRPr lang="pt-BR" sz="2500" dirty="0">
              <a:solidFill>
                <a:prstClr val="white"/>
              </a:solidFill>
              <a:latin typeface="Calisto MT" panose="02040603050505030304"/>
            </a:endParaRPr>
          </a:p>
        </p:txBody>
      </p:sp>
    </p:spTree>
    <p:extLst>
      <p:ext uri="{BB962C8B-B14F-4D97-AF65-F5344CB8AC3E}">
        <p14:creationId xmlns:p14="http://schemas.microsoft.com/office/powerpoint/2010/main" val="9050785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livedoor.blogimg.jp/gq1023/imgs/f/7/f7fbd776.gif">
            <a:extLst>
              <a:ext uri="{FF2B5EF4-FFF2-40B4-BE49-F238E27FC236}">
                <a16:creationId xmlns:a16="http://schemas.microsoft.com/office/drawing/2014/main" id="{DB6C98FE-1B0C-4F2B-B6D7-BC6016451E2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49787" y="976275"/>
            <a:ext cx="8692428" cy="4389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37848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C5A7D86C-3557-42A5-98CB-902825347B0B}"/>
              </a:ext>
            </a:extLst>
          </p:cNvPr>
          <p:cNvSpPr>
            <a:spLocks noGrp="1"/>
          </p:cNvSpPr>
          <p:nvPr>
            <p:ph type="title"/>
          </p:nvPr>
        </p:nvSpPr>
        <p:spPr>
          <a:xfrm>
            <a:off x="7396391" y="-227830"/>
            <a:ext cx="3732902" cy="4570457"/>
          </a:xfrm>
          <a:effectLst/>
        </p:spPr>
        <p:txBody>
          <a:bodyPr>
            <a:normAutofit/>
          </a:bodyPr>
          <a:lstStyle/>
          <a:p>
            <a:pPr algn="l"/>
            <a:r>
              <a:rPr lang="pt-BR" dirty="0"/>
              <a:t>Interview </a:t>
            </a:r>
            <a:r>
              <a:rPr lang="pt-BR" dirty="0" err="1"/>
              <a:t>with</a:t>
            </a:r>
            <a:r>
              <a:rPr lang="pt-BR" dirty="0"/>
              <a:t> </a:t>
            </a:r>
            <a:r>
              <a:rPr lang="pt-BR" dirty="0" err="1"/>
              <a:t>Fons</a:t>
            </a:r>
            <a:r>
              <a:rPr lang="pt-BR" dirty="0"/>
              <a:t> </a:t>
            </a:r>
            <a:r>
              <a:rPr lang="pt-BR" dirty="0" err="1"/>
              <a:t>Trompenaars</a:t>
            </a:r>
            <a:r>
              <a:rPr lang="pt-BR" dirty="0"/>
              <a:t> (</a:t>
            </a:r>
            <a:r>
              <a:rPr lang="pt-BR" dirty="0" err="1"/>
              <a:t>culture</a:t>
            </a:r>
            <a:r>
              <a:rPr lang="pt-BR" dirty="0"/>
              <a:t> expert)</a:t>
            </a:r>
          </a:p>
        </p:txBody>
      </p:sp>
      <p:sp>
        <p:nvSpPr>
          <p:cNvPr id="4" name="Espaço Reservado para Conteúdo 3">
            <a:extLst>
              <a:ext uri="{FF2B5EF4-FFF2-40B4-BE49-F238E27FC236}">
                <a16:creationId xmlns:a16="http://schemas.microsoft.com/office/drawing/2014/main" id="{8BD1EBCA-E971-4AB1-B41D-1B00023B81C4}"/>
              </a:ext>
            </a:extLst>
          </p:cNvPr>
          <p:cNvSpPr>
            <a:spLocks noGrp="1"/>
          </p:cNvSpPr>
          <p:nvPr>
            <p:ph idx="1"/>
          </p:nvPr>
        </p:nvSpPr>
        <p:spPr>
          <a:xfrm>
            <a:off x="913795" y="1023257"/>
            <a:ext cx="6025645" cy="4570457"/>
          </a:xfrm>
          <a:effectLst/>
        </p:spPr>
        <p:txBody>
          <a:bodyPr anchor="ctr">
            <a:normAutofit/>
          </a:bodyPr>
          <a:lstStyle/>
          <a:p>
            <a:pPr>
              <a:lnSpc>
                <a:spcPct val="90000"/>
              </a:lnSpc>
            </a:pPr>
            <a:r>
              <a:rPr lang="en-US" sz="1900" b="1" dirty="0">
                <a:effectLst/>
              </a:rPr>
              <a:t>What can you say about the UK culture and how it compares with a few other cultures?</a:t>
            </a:r>
            <a:br>
              <a:rPr lang="en-US" sz="1900" dirty="0">
                <a:effectLst/>
              </a:rPr>
            </a:br>
            <a:endParaRPr lang="en-US" sz="1900" dirty="0">
              <a:effectLst/>
            </a:endParaRPr>
          </a:p>
          <a:p>
            <a:pPr>
              <a:lnSpc>
                <a:spcPct val="90000"/>
              </a:lnSpc>
            </a:pPr>
            <a:r>
              <a:rPr lang="en-US" sz="1900" dirty="0">
                <a:effectLst/>
              </a:rPr>
              <a:t>The UK is an example of a "high context" culture. If your boss fires you, he or she might say, "I suggest you consider another job". By contrast, in "low context" cultures, like the Dutch, the boss will just say, "You're fired".</a:t>
            </a:r>
          </a:p>
          <a:p>
            <a:pPr>
              <a:lnSpc>
                <a:spcPct val="90000"/>
              </a:lnSpc>
            </a:pPr>
            <a:r>
              <a:rPr lang="en-US" sz="1900" dirty="0">
                <a:effectLst/>
              </a:rPr>
              <a:t>The British, in particular the Southern English, are very indirect. The culture is said to be a high context culture, because one needs to understand the context within which something is said to understand what is really being said.</a:t>
            </a:r>
          </a:p>
          <a:p>
            <a:pPr>
              <a:lnSpc>
                <a:spcPct val="90000"/>
              </a:lnSpc>
            </a:pPr>
            <a:r>
              <a:rPr lang="en-US" sz="1900" dirty="0">
                <a:effectLst/>
              </a:rPr>
              <a:t>In that sense, Americans and Australians are much more direct. They call a spade a spade.</a:t>
            </a:r>
          </a:p>
          <a:p>
            <a:pPr>
              <a:lnSpc>
                <a:spcPct val="90000"/>
              </a:lnSpc>
            </a:pPr>
            <a:endParaRPr lang="pt-BR" sz="1900" dirty="0"/>
          </a:p>
        </p:txBody>
      </p:sp>
      <p:cxnSp>
        <p:nvCxnSpPr>
          <p:cNvPr id="22" name="Straight Connector 2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23630"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266" name="Picture 2" descr="Fons Trompenaars « THT Consulting">
            <a:extLst>
              <a:ext uri="{FF2B5EF4-FFF2-40B4-BE49-F238E27FC236}">
                <a16:creationId xmlns:a16="http://schemas.microsoft.com/office/drawing/2014/main" id="{2544A0C8-B297-486C-87CA-96241349E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5848" y="3728085"/>
            <a:ext cx="1962150" cy="233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9203563"/>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ela 4"/>
          <p:cNvGraphicFramePr>
            <a:graphicFrameLocks noGrp="1"/>
          </p:cNvGraphicFramePr>
          <p:nvPr/>
        </p:nvGraphicFramePr>
        <p:xfrm>
          <a:off x="672135" y="4879208"/>
          <a:ext cx="8580192" cy="1339406"/>
        </p:xfrm>
        <a:graphic>
          <a:graphicData uri="http://schemas.openxmlformats.org/drawingml/2006/table">
            <a:tbl>
              <a:tblPr bandRow="1">
                <a:tableStyleId>{5C22544A-7EE6-4342-B048-85BDC9FD1C3A}</a:tableStyleId>
              </a:tblPr>
              <a:tblGrid>
                <a:gridCol w="2860064">
                  <a:extLst>
                    <a:ext uri="{9D8B030D-6E8A-4147-A177-3AD203B41FA5}">
                      <a16:colId xmlns:a16="http://schemas.microsoft.com/office/drawing/2014/main" val="20000"/>
                    </a:ext>
                  </a:extLst>
                </a:gridCol>
                <a:gridCol w="2860064">
                  <a:extLst>
                    <a:ext uri="{9D8B030D-6E8A-4147-A177-3AD203B41FA5}">
                      <a16:colId xmlns:a16="http://schemas.microsoft.com/office/drawing/2014/main" val="20001"/>
                    </a:ext>
                  </a:extLst>
                </a:gridCol>
                <a:gridCol w="2860064">
                  <a:extLst>
                    <a:ext uri="{9D8B030D-6E8A-4147-A177-3AD203B41FA5}">
                      <a16:colId xmlns:a16="http://schemas.microsoft.com/office/drawing/2014/main" val="20002"/>
                    </a:ext>
                  </a:extLst>
                </a:gridCol>
              </a:tblGrid>
              <a:tr h="669703">
                <a:tc>
                  <a:txBody>
                    <a:bodyPr/>
                    <a:lstStyle/>
                    <a:p>
                      <a:endParaRPr lang="pt-BR" sz="13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alpha val="0"/>
                      </a:schemeClr>
                    </a:solidFill>
                  </a:tcPr>
                </a:tc>
                <a:tc>
                  <a:txBody>
                    <a:bodyPr/>
                    <a:lstStyle/>
                    <a:p>
                      <a:endParaRPr lang="pt-BR" sz="13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alpha val="0"/>
                      </a:schemeClr>
                    </a:solidFill>
                  </a:tcPr>
                </a:tc>
                <a:tc>
                  <a:txBody>
                    <a:bodyPr/>
                    <a:lstStyle/>
                    <a:p>
                      <a:endParaRPr lang="pt-BR" sz="13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alpha val="0"/>
                      </a:schemeClr>
                    </a:solidFill>
                  </a:tcPr>
                </a:tc>
                <a:extLst>
                  <a:ext uri="{0D108BD9-81ED-4DB2-BD59-A6C34878D82A}">
                    <a16:rowId xmlns:a16="http://schemas.microsoft.com/office/drawing/2014/main" val="10000"/>
                  </a:ext>
                </a:extLst>
              </a:tr>
              <a:tr h="669703">
                <a:tc>
                  <a:txBody>
                    <a:bodyPr/>
                    <a:lstStyle/>
                    <a:p>
                      <a:pPr algn="ctr"/>
                      <a:r>
                        <a:rPr lang="pt-BR" sz="1300" dirty="0">
                          <a:solidFill>
                            <a:schemeClr val="tx1"/>
                          </a:solidFill>
                        </a:rPr>
                        <a:t>5,7 times in </a:t>
                      </a:r>
                      <a:r>
                        <a:rPr lang="pt-BR" sz="1300" baseline="0" dirty="0">
                          <a:solidFill>
                            <a:schemeClr val="tx1"/>
                          </a:solidFill>
                        </a:rPr>
                        <a:t>30 minutes</a:t>
                      </a:r>
                      <a:endParaRPr lang="pt-BR" sz="1300" dirty="0">
                        <a:solidFill>
                          <a:schemeClr val="tx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alpha val="0"/>
                      </a:schemeClr>
                    </a:solidFill>
                  </a:tcPr>
                </a:tc>
                <a:tc>
                  <a:txBody>
                    <a:bodyPr/>
                    <a:lstStyle/>
                    <a:p>
                      <a:pPr algn="ctr"/>
                      <a:r>
                        <a:rPr lang="pt-BR" sz="1300" dirty="0">
                          <a:solidFill>
                            <a:schemeClr val="tx1"/>
                          </a:solidFill>
                        </a:rPr>
                        <a:t>9 times in </a:t>
                      </a:r>
                      <a:r>
                        <a:rPr lang="pt-BR" sz="1300" baseline="0" dirty="0">
                          <a:solidFill>
                            <a:schemeClr val="tx1"/>
                          </a:solidFill>
                        </a:rPr>
                        <a:t>30 minutes</a:t>
                      </a:r>
                      <a:endParaRPr lang="pt-BR" sz="1300" dirty="0">
                        <a:solidFill>
                          <a:schemeClr val="tx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alpha val="0"/>
                      </a:schemeClr>
                    </a:solidFill>
                  </a:tcPr>
                </a:tc>
                <a:tc>
                  <a:txBody>
                    <a:bodyPr/>
                    <a:lstStyle/>
                    <a:p>
                      <a:pPr algn="ctr"/>
                      <a:r>
                        <a:rPr lang="pt-BR" sz="1300" dirty="0">
                          <a:solidFill>
                            <a:schemeClr val="tx1"/>
                          </a:solidFill>
                        </a:rPr>
                        <a:t>83,4 times in 30 minutes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alpha val="0"/>
                      </a:schemeClr>
                    </a:solidFill>
                  </a:tcPr>
                </a:tc>
                <a:extLst>
                  <a:ext uri="{0D108BD9-81ED-4DB2-BD59-A6C34878D82A}">
                    <a16:rowId xmlns:a16="http://schemas.microsoft.com/office/drawing/2014/main" val="10001"/>
                  </a:ext>
                </a:extLst>
              </a:tr>
            </a:tbl>
          </a:graphicData>
        </a:graphic>
      </p:graphicFrame>
      <p:pic>
        <p:nvPicPr>
          <p:cNvPr id="6" name="Picture 2" descr="http://www.japanorama.com/images/Hinomaru_364x25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8280" y="4863167"/>
            <a:ext cx="914400" cy="6380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http://4vector.com/i/free-vector-jp-draws-us-flag-clip-art_112054_Jp_Draws_Us_Flag_clip_art_hight.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8825" y="4892843"/>
            <a:ext cx="941705" cy="60839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http://upload.wikimedia.org/wikipedia/commons/thumb/0/05/Flag_of_Brazil.svg/720px-Flag_of_Brazil.svg.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56154" y="4892841"/>
            <a:ext cx="890335" cy="62323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m relacionada"/>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2278145" y="242798"/>
            <a:ext cx="4978779" cy="40592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802882" y="1053738"/>
            <a:ext cx="3535679"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defTabSz="1219170"/>
            <a:r>
              <a:rPr lang="en-GB" dirty="0">
                <a:solidFill>
                  <a:prstClr val="black"/>
                </a:solidFill>
                <a:latin typeface="Calisto MT" panose="02040603050505030304"/>
              </a:rPr>
              <a:t>An example of cross-cultural negotiation:</a:t>
            </a:r>
          </a:p>
          <a:p>
            <a:pPr marL="285744" indent="-285744" defTabSz="1219170">
              <a:buFontTx/>
              <a:buChar char="-"/>
            </a:pPr>
            <a:r>
              <a:rPr lang="en-GB" dirty="0">
                <a:solidFill>
                  <a:prstClr val="black"/>
                </a:solidFill>
                <a:latin typeface="Calisto MT" panose="02040603050505030304"/>
              </a:rPr>
              <a:t>How often do individuals from other cultures use the word no?</a:t>
            </a:r>
          </a:p>
        </p:txBody>
      </p:sp>
    </p:spTree>
    <p:extLst>
      <p:ext uri="{BB962C8B-B14F-4D97-AF65-F5344CB8AC3E}">
        <p14:creationId xmlns:p14="http://schemas.microsoft.com/office/powerpoint/2010/main" val="33483740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65E2BC0-60DC-4D6E-8EB1-FC3D94E64DF1}"/>
              </a:ext>
            </a:extLst>
          </p:cNvPr>
          <p:cNvSpPr>
            <a:spLocks noGrp="1"/>
          </p:cNvSpPr>
          <p:nvPr>
            <p:ph type="title"/>
          </p:nvPr>
        </p:nvSpPr>
        <p:spPr>
          <a:xfrm>
            <a:off x="633743" y="609599"/>
            <a:ext cx="3413156" cy="5273675"/>
          </a:xfrm>
        </p:spPr>
        <p:txBody>
          <a:bodyPr>
            <a:normAutofit/>
          </a:bodyPr>
          <a:lstStyle/>
          <a:p>
            <a:r>
              <a:rPr lang="pt-BR" dirty="0" err="1"/>
              <a:t>National</a:t>
            </a:r>
            <a:r>
              <a:rPr lang="pt-BR" dirty="0"/>
              <a:t> </a:t>
            </a:r>
            <a:r>
              <a:rPr lang="pt-BR" dirty="0" err="1"/>
              <a:t>culture</a:t>
            </a:r>
            <a:r>
              <a:rPr lang="pt-BR" dirty="0"/>
              <a:t> and </a:t>
            </a:r>
            <a:r>
              <a:rPr lang="pt-BR" dirty="0" err="1"/>
              <a:t>specific</a:t>
            </a:r>
            <a:r>
              <a:rPr lang="pt-BR" dirty="0"/>
              <a:t> HRM </a:t>
            </a:r>
            <a:r>
              <a:rPr lang="pt-BR" dirty="0" err="1"/>
              <a:t>issues</a:t>
            </a:r>
            <a:endParaRPr lang="pt-BR" dirty="0"/>
          </a:p>
        </p:txBody>
      </p:sp>
      <p:pic>
        <p:nvPicPr>
          <p:cNvPr id="9" name="Picture 8">
            <a:extLst>
              <a:ext uri="{FF2B5EF4-FFF2-40B4-BE49-F238E27FC236}">
                <a16:creationId xmlns:a16="http://schemas.microsoft.com/office/drawing/2014/main" id="{89B9C35E-A0EA-4014-9673-D952D3C125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680641" y="609599"/>
            <a:ext cx="6889687" cy="5273675"/>
          </a:xfrm>
          <a:prstGeom prst="rect">
            <a:avLst/>
          </a:prstGeom>
        </p:spPr>
      </p:pic>
      <p:graphicFrame>
        <p:nvGraphicFramePr>
          <p:cNvPr id="5" name="Espaço Reservado para Conteúdo 2">
            <a:extLst>
              <a:ext uri="{FF2B5EF4-FFF2-40B4-BE49-F238E27FC236}">
                <a16:creationId xmlns:a16="http://schemas.microsoft.com/office/drawing/2014/main" id="{09C7921D-BE7F-44C4-BED8-50CD2E0752B4}"/>
              </a:ext>
            </a:extLst>
          </p:cNvPr>
          <p:cNvGraphicFramePr>
            <a:graphicFrameLocks noGrp="1"/>
          </p:cNvGraphicFramePr>
          <p:nvPr>
            <p:ph idx="1"/>
            <p:extLst>
              <p:ext uri="{D42A27DB-BD31-4B8C-83A1-F6EECF244321}">
                <p14:modId xmlns:p14="http://schemas.microsoft.com/office/powerpoint/2010/main" val="2123426525"/>
              </p:ext>
            </p:extLst>
          </p:nvPr>
        </p:nvGraphicFramePr>
        <p:xfrm>
          <a:off x="4958257" y="887213"/>
          <a:ext cx="6309300" cy="4718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98213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40FDA-52DC-4B35-9372-BEF2BA53D789}"/>
              </a:ext>
            </a:extLst>
          </p:cNvPr>
          <p:cNvSpPr>
            <a:spLocks noGrp="1"/>
          </p:cNvSpPr>
          <p:nvPr>
            <p:ph type="title"/>
          </p:nvPr>
        </p:nvSpPr>
        <p:spPr>
          <a:xfrm>
            <a:off x="949047" y="643466"/>
            <a:ext cx="2771273" cy="5470463"/>
          </a:xfrm>
        </p:spPr>
        <p:txBody>
          <a:bodyPr anchor="ctr">
            <a:normAutofit/>
          </a:bodyPr>
          <a:lstStyle/>
          <a:p>
            <a:r>
              <a:rPr lang="en-GB" sz="3600"/>
              <a:t>Conclusion</a:t>
            </a:r>
          </a:p>
        </p:txBody>
      </p:sp>
      <p:cxnSp>
        <p:nvCxnSpPr>
          <p:cNvPr id="15"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17B187F0-8A86-4734-AA84-C9516D2F7721}"/>
              </a:ext>
            </a:extLst>
          </p:cNvPr>
          <p:cNvGraphicFramePr>
            <a:graphicFrameLocks noGrp="1"/>
          </p:cNvGraphicFramePr>
          <p:nvPr>
            <p:ph idx="1"/>
          </p:nvPr>
        </p:nvGraphicFramePr>
        <p:xfrm>
          <a:off x="4428565" y="643466"/>
          <a:ext cx="6818427" cy="5470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8677423"/>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ítulo 1"/>
          <p:cNvSpPr>
            <a:spLocks noGrp="1"/>
          </p:cNvSpPr>
          <p:nvPr>
            <p:ph type="ctrTitle"/>
          </p:nvPr>
        </p:nvSpPr>
        <p:spPr>
          <a:xfrm>
            <a:off x="1370692" y="4511814"/>
            <a:ext cx="9440035" cy="1130260"/>
          </a:xfrm>
        </p:spPr>
        <p:txBody>
          <a:bodyPr>
            <a:normAutofit/>
          </a:bodyPr>
          <a:lstStyle/>
          <a:p>
            <a:r>
              <a:rPr lang="pt-BR" sz="4800" dirty="0"/>
              <a:t>Books </a:t>
            </a:r>
            <a:r>
              <a:rPr lang="pt-BR" sz="4800" dirty="0" err="1"/>
              <a:t>on</a:t>
            </a:r>
            <a:r>
              <a:rPr lang="pt-BR" sz="4800" dirty="0"/>
              <a:t> </a:t>
            </a:r>
            <a:r>
              <a:rPr lang="pt-BR" sz="4800" dirty="0" err="1"/>
              <a:t>culture</a:t>
            </a:r>
            <a:endParaRPr lang="pt-BR" sz="4800" dirty="0"/>
          </a:p>
        </p:txBody>
      </p:sp>
      <p:pic>
        <p:nvPicPr>
          <p:cNvPr id="1028" name="Picture 70">
            <a:extLst>
              <a:ext uri="{FF2B5EF4-FFF2-40B4-BE49-F238E27FC236}">
                <a16:creationId xmlns:a16="http://schemas.microsoft.com/office/drawing/2014/main" id="{D04C0182-96E7-4A1B-8EAB-F910C2F3ED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43468" y="547807"/>
            <a:ext cx="10905065" cy="3816805"/>
          </a:xfrm>
          <a:prstGeom prst="rect">
            <a:avLst/>
          </a:prstGeom>
        </p:spPr>
      </p:pic>
      <p:pic>
        <p:nvPicPr>
          <p:cNvPr id="4" name="Imagem 3"/>
          <p:cNvPicPr>
            <a:picLocks noChangeAspect="1"/>
          </p:cNvPicPr>
          <p:nvPr/>
        </p:nvPicPr>
        <p:blipFill>
          <a:blip r:embed="rId5"/>
          <a:stretch>
            <a:fillRect/>
          </a:stretch>
        </p:blipFill>
        <p:spPr>
          <a:xfrm>
            <a:off x="1517506" y="839048"/>
            <a:ext cx="2148981" cy="3219449"/>
          </a:xfrm>
          <a:prstGeom prst="rect">
            <a:avLst/>
          </a:prstGeom>
        </p:spPr>
      </p:pic>
      <p:pic>
        <p:nvPicPr>
          <p:cNvPr id="1026" name="Picture 2" descr="http://ecx.images-amazon.com/images/I/511CvehrcPL._SY344_BO1,204,203,200_.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22878" y="851383"/>
            <a:ext cx="2139527" cy="3217333"/>
          </a:xfrm>
          <a:prstGeom prst="rect">
            <a:avLst/>
          </a:prstGeom>
          <a:noFill/>
          <a:extLst>
            <a:ext uri="{909E8E84-426E-40DD-AFC4-6F175D3DCCD1}">
              <a14:hiddenFill xmlns:a14="http://schemas.microsoft.com/office/drawing/2010/main">
                <a:solidFill>
                  <a:srgbClr val="FFFFFF"/>
                </a:solidFill>
              </a14:hiddenFill>
            </a:ext>
          </a:extLst>
        </p:spPr>
      </p:pic>
      <p:pic>
        <p:nvPicPr>
          <p:cNvPr id="3" name="Imagem 2"/>
          <p:cNvPicPr>
            <a:picLocks noChangeAspect="1"/>
          </p:cNvPicPr>
          <p:nvPr/>
        </p:nvPicPr>
        <p:blipFill>
          <a:blip r:embed="rId7"/>
          <a:stretch>
            <a:fillRect/>
          </a:stretch>
        </p:blipFill>
        <p:spPr>
          <a:xfrm>
            <a:off x="7983597" y="839048"/>
            <a:ext cx="3219449" cy="3219449"/>
          </a:xfrm>
          <a:prstGeom prst="rect">
            <a:avLst/>
          </a:prstGeom>
        </p:spPr>
      </p:pic>
    </p:spTree>
    <p:extLst>
      <p:ext uri="{BB962C8B-B14F-4D97-AF65-F5344CB8AC3E}">
        <p14:creationId xmlns:p14="http://schemas.microsoft.com/office/powerpoint/2010/main" val="1818296959"/>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rdósia">
  <a:themeElements>
    <a:clrScheme name="Ardósia">
      <a:dk1>
        <a:sysClr val="windowText" lastClr="000000"/>
      </a:dk1>
      <a:lt1>
        <a:sysClr val="window" lastClr="FFFFFF"/>
      </a:lt1>
      <a:dk2>
        <a:srgbClr val="212123"/>
      </a:dk2>
      <a:lt2>
        <a:srgbClr val="DADADA"/>
      </a:lt2>
      <a:accent1>
        <a:srgbClr val="E8B826"/>
      </a:accent1>
      <a:accent2>
        <a:srgbClr val="E2CA72"/>
      </a:accent2>
      <a:accent3>
        <a:srgbClr val="BD723B"/>
      </a:accent3>
      <a:accent4>
        <a:srgbClr val="AE9376"/>
      </a:accent4>
      <a:accent5>
        <a:srgbClr val="A77F41"/>
      </a:accent5>
      <a:accent6>
        <a:srgbClr val="A1AE79"/>
      </a:accent6>
      <a:hlink>
        <a:srgbClr val="F1D06A"/>
      </a:hlink>
      <a:folHlink>
        <a:srgbClr val="EDDCA8"/>
      </a:folHlink>
    </a:clrScheme>
    <a:fontScheme name="Ardósia">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rdósia">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D5CBAF11-69B7-47EA-BC01-41F77058C2A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16c05727-aa75-4e4a-9b5f-8a80a1165891"/>
    <ds:schemaRef ds:uri="http://schemas.microsoft.com/office/2006/documentManagement/types"/>
    <ds:schemaRef ds:uri="http://www.w3.org/XML/1998/namespace"/>
    <ds:schemaRef ds:uri="71af3243-3dd4-4a8d-8c0d-dd76da1f02a5"/>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{764E0E43-64A5-4A93-8C11-EA77EA0358F2}tf11437505_win32</Template>
  <TotalTime>0</TotalTime>
  <Words>4383</Words>
  <Application>Microsoft Office PowerPoint</Application>
  <PresentationFormat>Widescreen</PresentationFormat>
  <Paragraphs>418</Paragraphs>
  <Slides>57</Slides>
  <Notes>3</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57</vt:i4>
      </vt:variant>
    </vt:vector>
  </HeadingPairs>
  <TitlesOfParts>
    <vt:vector size="72" baseType="lpstr">
      <vt:lpstr>Arial</vt:lpstr>
      <vt:lpstr>Calibri</vt:lpstr>
      <vt:lpstr>Calibri Light</vt:lpstr>
      <vt:lpstr>Calisto MT</vt:lpstr>
      <vt:lpstr>Georgia</vt:lpstr>
      <vt:lpstr>Georgia Pro Cond Light</vt:lpstr>
      <vt:lpstr>Open Sans</vt:lpstr>
      <vt:lpstr>Speak Pro</vt:lpstr>
      <vt:lpstr>Symbol</vt:lpstr>
      <vt:lpstr>Times New Roman</vt:lpstr>
      <vt:lpstr>Verdana</vt:lpstr>
      <vt:lpstr>Wingdings 2</vt:lpstr>
      <vt:lpstr>RetrospectVTI</vt:lpstr>
      <vt:lpstr>Tema do Office</vt:lpstr>
      <vt:lpstr>Ardósia</vt:lpstr>
      <vt:lpstr>International Human Resource Management</vt:lpstr>
      <vt:lpstr>What is International Human Resource Management?</vt:lpstr>
      <vt:lpstr>Human Resource Management</vt:lpstr>
      <vt:lpstr>Multinational vs. Global</vt:lpstr>
      <vt:lpstr>IHRM x Comparative HRM</vt:lpstr>
      <vt:lpstr>Issues with IHRM</vt:lpstr>
      <vt:lpstr>Best Practice (Universalist)  x  Best Fit (Differentiation)</vt:lpstr>
      <vt:lpstr>Best Practice (Universalist)</vt:lpstr>
      <vt:lpstr>PowerPoint Presentation</vt:lpstr>
      <vt:lpstr>Best Fit (Differentiation)</vt:lpstr>
      <vt:lpstr>PowerPoint Presentation</vt:lpstr>
      <vt:lpstr>PowerPoint Presentation</vt:lpstr>
      <vt:lpstr>What is culture?</vt:lpstr>
      <vt:lpstr>Culture</vt:lpstr>
      <vt:lpstr>Other definitions of culture</vt:lpstr>
      <vt:lpstr>PowerPoint Presentation</vt:lpstr>
      <vt:lpstr>Geert Hofstede</vt:lpstr>
      <vt:lpstr>Culture: Critical view</vt:lpstr>
      <vt:lpstr>PowerPoint Presentation</vt:lpstr>
      <vt:lpstr>Hofstede: 5 dimensions  </vt:lpstr>
      <vt:lpstr>Updated version with 6th dimension</vt:lpstr>
      <vt:lpstr>PowerPoint Presentation</vt:lpstr>
      <vt:lpstr>PowerPoint Presentation</vt:lpstr>
      <vt:lpstr>Power Distance Based on Hofstede (2001) and Hofstede et al. (2010)</vt:lpstr>
      <vt:lpstr>Masculinity </vt:lpstr>
      <vt:lpstr>Uncertainty Avoidance </vt:lpstr>
      <vt:lpstr>Individualism </vt:lpstr>
      <vt:lpstr>Long-term Orientation </vt:lpstr>
      <vt:lpstr>PowerPoint Presentation</vt:lpstr>
      <vt:lpstr>Indulgence versus Restraint </vt:lpstr>
      <vt:lpstr>Examples of findings </vt:lpstr>
      <vt:lpstr>PowerPoint Presentation</vt:lpstr>
      <vt:lpstr>Culture from a positivist perspective</vt:lpstr>
      <vt:lpstr>The Globe Project  </vt:lpstr>
      <vt:lpstr>PowerPoint Presentation</vt:lpstr>
      <vt:lpstr>Power Distance</vt:lpstr>
      <vt:lpstr>Uncertainty Avoidance</vt:lpstr>
      <vt:lpstr>In-Group Collectivism</vt:lpstr>
      <vt:lpstr>Institutional Collectivism</vt:lpstr>
      <vt:lpstr>Future Orientation</vt:lpstr>
      <vt:lpstr>Gender Egalitarianism</vt:lpstr>
      <vt:lpstr>Assertiveness</vt:lpstr>
      <vt:lpstr>Perfomance Orientation</vt:lpstr>
      <vt:lpstr>Humane Orientation</vt:lpstr>
      <vt:lpstr>PowerPoint Presentation</vt:lpstr>
      <vt:lpstr>Some characteristics</vt:lpstr>
      <vt:lpstr>PowerPoint Presentation</vt:lpstr>
      <vt:lpstr>Global leadership behaviours</vt:lpstr>
      <vt:lpstr>Globe study</vt:lpstr>
      <vt:lpstr>OTHER MODELS OF CULTURE</vt:lpstr>
      <vt:lpstr>Hall: Communication styles </vt:lpstr>
      <vt:lpstr>PowerPoint Presentation</vt:lpstr>
      <vt:lpstr>Interview with Fons Trompenaars (culture expert)</vt:lpstr>
      <vt:lpstr>PowerPoint Presentation</vt:lpstr>
      <vt:lpstr>National culture and specific HRM issues</vt:lpstr>
      <vt:lpstr>Conclusion</vt:lpstr>
      <vt:lpstr>Books on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Clarice Santos</dc:creator>
  <cp:lastModifiedBy>Stephen Malone</cp:lastModifiedBy>
  <cp:revision>20</cp:revision>
  <dcterms:created xsi:type="dcterms:W3CDTF">2022-01-18T10:58:28Z</dcterms:created>
  <dcterms:modified xsi:type="dcterms:W3CDTF">2026-06-17T07:35:04Z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