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342EBD-1F6A-A21A-F60F-86BDD01FEF03}" v="423" dt="2026-01-22T14:07:12.205"/>
    <p1510:client id="{63EE9920-7678-6708-C85C-E10B93DA912E}" v="465" dt="2026-01-22T14:41:14.510"/>
    <p1510:client id="{69F2F2AE-520B-9F3B-2142-ACC4C99E95BD}" v="882" dt="2026-01-23T00:17:34.732"/>
    <p1510:client id="{8F8037C5-07DE-4202-8642-3D6A232C46E2}" v="327" dt="2026-01-23T01:04:28.3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1876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533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289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12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466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877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970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20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054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347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668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117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Children Drawing And Colouring">
            <a:extLst>
              <a:ext uri="{FF2B5EF4-FFF2-40B4-BE49-F238E27FC236}">
                <a16:creationId xmlns:a16="http://schemas.microsoft.com/office/drawing/2014/main" id="{C06ADDC0-37E5-83F3-5DDF-D800BC26AC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r="6250" b="6250"/>
          <a:stretch>
            <a:fillRect/>
          </a:stretch>
        </p:blipFill>
        <p:spPr>
          <a:xfrm>
            <a:off x="-1" y="10"/>
            <a:ext cx="12191999" cy="685798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83874"/>
            <a:ext cx="5296829" cy="288476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>
                <a:solidFill>
                  <a:srgbClr val="FFFFFF"/>
                </a:solidFill>
              </a:rPr>
              <a:t>Bouldering: Outdoor Adventure Learning in secondary school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1" y="956112"/>
            <a:ext cx="5296828" cy="1491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Brychan Thomas 2306610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3ACD6-C629-6595-749E-624CB4679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What is the purpose of this programme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6EF59-076B-5246-4683-23F7C2656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Follows curriculum for </a:t>
            </a:r>
            <a:r>
              <a:rPr lang="en-GB" dirty="0" err="1"/>
              <a:t>wales</a:t>
            </a:r>
            <a:r>
              <a:rPr lang="en-GB" dirty="0"/>
              <a:t> by supporting holistic education </a:t>
            </a:r>
            <a:endParaRPr lang="en-US" dirty="0"/>
          </a:p>
          <a:p>
            <a:r>
              <a:rPr lang="en-GB" dirty="0"/>
              <a:t>Improves engagement and wellbeing with students</a:t>
            </a:r>
          </a:p>
          <a:p>
            <a:r>
              <a:rPr lang="en-GB" dirty="0"/>
              <a:t>Promotes physical literacy through meaningful movement </a:t>
            </a:r>
          </a:p>
          <a:p>
            <a:r>
              <a:rPr lang="en-GB" dirty="0"/>
              <a:t>It is inclusive and is student centred</a:t>
            </a:r>
          </a:p>
          <a:p>
            <a:r>
              <a:rPr lang="en-GB" dirty="0"/>
              <a:t>Whitehead (2001) states that physical literacy includes motivation, confidence and competence.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58E79CB-E6BA-AE84-3DBF-DB24226F2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282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E5D9D-EDAD-A273-EA17-11625962E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How does this align with curriculum for Wales?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5BB31-6F00-F044-57E8-069758F6BD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4190076" cy="29344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The four purposes: </a:t>
            </a:r>
          </a:p>
          <a:p>
            <a:pPr marL="342900" indent="-342900"/>
            <a:r>
              <a:rPr lang="en-GB" b="1" dirty="0"/>
              <a:t>Ambitious, capable learners </a:t>
            </a:r>
          </a:p>
          <a:p>
            <a:pPr marL="342900" indent="-342900"/>
            <a:r>
              <a:rPr lang="en-GB" b="1" dirty="0"/>
              <a:t>Ethical, informed citizens </a:t>
            </a:r>
          </a:p>
          <a:p>
            <a:pPr marL="342900" indent="-342900"/>
            <a:r>
              <a:rPr lang="en-GB" b="1" dirty="0"/>
              <a:t>Creative contributors</a:t>
            </a:r>
          </a:p>
          <a:p>
            <a:pPr marL="342900" indent="-342900"/>
            <a:r>
              <a:rPr lang="en-GB" b="1" dirty="0"/>
              <a:t>Healthy, confident learners </a:t>
            </a:r>
          </a:p>
          <a:p>
            <a:pPr marL="342900" indent="-342900"/>
            <a:r>
              <a:rPr lang="en-GB" b="1" dirty="0" err="1"/>
              <a:t>Veletsianos</a:t>
            </a:r>
            <a:r>
              <a:rPr lang="en-GB" b="1" dirty="0"/>
              <a:t>(2009) shows us how experiential learning makes learners more engaged and makes lessons more meaningful </a:t>
            </a:r>
          </a:p>
          <a:p>
            <a:pPr marL="342900" indent="-342900"/>
            <a:endParaRPr lang="en-GB" b="1" dirty="0"/>
          </a:p>
        </p:txBody>
      </p:sp>
      <p:sp>
        <p:nvSpPr>
          <p:cNvPr id="39" name="Date Placeholder 4">
            <a:extLst>
              <a:ext uri="{FF2B5EF4-FFF2-40B4-BE49-F238E27FC236}">
                <a16:creationId xmlns:a16="http://schemas.microsoft.com/office/drawing/2014/main" id="{1F64BAC5-2C60-AB22-A3CF-13C3FFA4CE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A99E71-6963-4DFE-A13E-FBE84BD42997}" type="datetime1"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40" name="Footer Placeholder 5">
            <a:extLst>
              <a:ext uri="{FF2B5EF4-FFF2-40B4-BE49-F238E27FC236}">
                <a16:creationId xmlns:a16="http://schemas.microsoft.com/office/drawing/2014/main" id="{3E2D6964-38B6-F129-5081-556141A64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1" name="Slide Number Placeholder 6">
            <a:extLst>
              <a:ext uri="{FF2B5EF4-FFF2-40B4-BE49-F238E27FC236}">
                <a16:creationId xmlns:a16="http://schemas.microsoft.com/office/drawing/2014/main" id="{BE995FFF-F4AC-EAA7-DC88-44B71E389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5" name="Picture 4" descr="Pedagogy at the Heart of Curriculum for Wales - Impact Wales">
            <a:extLst>
              <a:ext uri="{FF2B5EF4-FFF2-40B4-BE49-F238E27FC236}">
                <a16:creationId xmlns:a16="http://schemas.microsoft.com/office/drawing/2014/main" id="{7698986C-1F3E-490D-6A70-B103E73948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3543" y="646800"/>
            <a:ext cx="7214558" cy="557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940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B2590-AA59-5CE7-A38E-56A95E4BE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GB" dirty="0"/>
              <a:t>The benefits of outdoor adventure learning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D99B8-AF7F-4DE0-9F71-454FB08782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Educational benefits </a:t>
            </a:r>
          </a:p>
          <a:p>
            <a:pPr marL="342900" indent="-342900"/>
            <a:r>
              <a:rPr lang="en-GB" dirty="0"/>
              <a:t>Experiential and inquiry-based learning </a:t>
            </a:r>
          </a:p>
          <a:p>
            <a:pPr marL="342900" indent="-342900"/>
            <a:r>
              <a:rPr lang="en-GB" dirty="0"/>
              <a:t>Problem solving in real environments </a:t>
            </a:r>
          </a:p>
          <a:p>
            <a:pPr marL="342900" indent="-342900"/>
            <a:r>
              <a:rPr lang="en-GB" dirty="0"/>
              <a:t>Teamwork and communication </a:t>
            </a:r>
          </a:p>
          <a:p>
            <a:pPr marL="342900" indent="-342900"/>
            <a:r>
              <a:rPr lang="en-GB" dirty="0"/>
              <a:t>Meaningful, memorable learning experiences </a:t>
            </a:r>
          </a:p>
          <a:p>
            <a:pPr marL="342900" indent="-342900"/>
            <a:endParaRPr lang="en-GB" dirty="0"/>
          </a:p>
        </p:txBody>
      </p:sp>
      <p:pic>
        <p:nvPicPr>
          <p:cNvPr id="7" name="Picture 6" descr="The Benefits of Outdoor Learning ...">
            <a:extLst>
              <a:ext uri="{FF2B5EF4-FFF2-40B4-BE49-F238E27FC236}">
                <a16:creationId xmlns:a16="http://schemas.microsoft.com/office/drawing/2014/main" id="{536E5E90-AD5C-C85D-8B51-1EE3EBF4A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85" r="17335" b="6207"/>
          <a:stretch>
            <a:fillRect/>
          </a:stretch>
        </p:blipFill>
        <p:spPr>
          <a:xfrm>
            <a:off x="6111240" y="2849526"/>
            <a:ext cx="5160800" cy="301118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1F6ED-D3E0-3208-BE89-FDEEEAA9E6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F9614B-E839-41EC-8CEC-BC2DD9441845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ADE93-E498-B9E6-6394-0254E6515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053A2-6E6D-27DE-8DB9-B7219B14D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25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38B0-B56F-A45B-E405-6E170B9B4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GB" sz="3700"/>
              <a:t>What are the challenges in secondary schools?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D462D-AA99-8C68-DD45-AC1CD09E4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Key issues</a:t>
            </a:r>
            <a:endParaRPr lang="en-US" dirty="0"/>
          </a:p>
          <a:p>
            <a:r>
              <a:rPr lang="en-GB" dirty="0"/>
              <a:t>Increased sedentary behaviour</a:t>
            </a:r>
          </a:p>
          <a:p>
            <a:r>
              <a:rPr lang="en-GB" dirty="0"/>
              <a:t>High screen time </a:t>
            </a:r>
          </a:p>
          <a:p>
            <a:r>
              <a:rPr lang="en-GB" dirty="0"/>
              <a:t>Declining wellbeing and physical activity </a:t>
            </a:r>
          </a:p>
          <a:p>
            <a:pPr marL="0" indent="0">
              <a:buNone/>
            </a:pPr>
            <a:r>
              <a:rPr lang="en-GB" dirty="0"/>
              <a:t>Ferreira (2016) shows sedentary behaviour increases significantly during adolescence </a:t>
            </a:r>
          </a:p>
          <a:p>
            <a:endParaRPr lang="en-GB" dirty="0"/>
          </a:p>
        </p:txBody>
      </p:sp>
      <p:pic>
        <p:nvPicPr>
          <p:cNvPr id="7" name="Picture 6" descr="Secondary School Cartoon Stock ...">
            <a:extLst>
              <a:ext uri="{FF2B5EF4-FFF2-40B4-BE49-F238E27FC236}">
                <a16:creationId xmlns:a16="http://schemas.microsoft.com/office/drawing/2014/main" id="{CF79AFDC-4580-EA75-E96F-89DB4C2CC3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15" r="29796"/>
          <a:stretch>
            <a:fillRect/>
          </a:stretch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39055-B967-13A2-E713-5796B61BF0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1D18B4-4E50-4E9F-8743-C89C3E95B5F4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8429E-9F2E-9198-3920-E753F0193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58AD0-7E69-F9F4-0650-9B208E3C2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509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72E33-57C2-E129-84E8-008505807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What are the benefits of nature-based learning?</a:t>
            </a:r>
            <a:endParaRPr lang="en-GB"/>
          </a:p>
        </p:txBody>
      </p:sp>
      <p:pic>
        <p:nvPicPr>
          <p:cNvPr id="7" name="Picture 6" descr="Nature-Based Learning ...">
            <a:extLst>
              <a:ext uri="{FF2B5EF4-FFF2-40B4-BE49-F238E27FC236}">
                <a16:creationId xmlns:a16="http://schemas.microsoft.com/office/drawing/2014/main" id="{C9AC34C5-8A81-08BE-5546-18B934264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188" y="1370578"/>
            <a:ext cx="6172200" cy="4107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7125A-ECB9-01AB-54F6-C1675C287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Why should we move to outdoor learning?</a:t>
            </a:r>
          </a:p>
          <a:p>
            <a:r>
              <a:rPr lang="en-GB" dirty="0"/>
              <a:t>Improved mood and self-esteem </a:t>
            </a:r>
          </a:p>
          <a:p>
            <a:r>
              <a:rPr lang="en-GB" dirty="0"/>
              <a:t>Reduced stress and mental fatigue </a:t>
            </a:r>
          </a:p>
          <a:p>
            <a:r>
              <a:rPr lang="en-GB" dirty="0"/>
              <a:t>Increased focus and concentration </a:t>
            </a:r>
          </a:p>
          <a:p>
            <a:pPr marL="0" indent="0">
              <a:buNone/>
            </a:pPr>
            <a:r>
              <a:rPr lang="en-GB" dirty="0" err="1"/>
              <a:t>Keinger</a:t>
            </a:r>
            <a:r>
              <a:rPr lang="en-GB" dirty="0"/>
              <a:t>(2013) highlights strong links between nature and mental wellbeing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3C7AD3-AAE4-6A9E-DE39-1D641EA8A4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EF90538-74F5-4626-8533-4EF76CD975B3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FB64E-69CF-A9E1-C996-250CAA411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DA0B9-F37B-087E-5EC5-20DE3A4B1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429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8B4D4-F65E-6EB5-0935-E31C60B97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62834"/>
            <a:ext cx="6814159" cy="1396337"/>
          </a:xfrm>
        </p:spPr>
        <p:txBody>
          <a:bodyPr>
            <a:normAutofit/>
          </a:bodyPr>
          <a:lstStyle/>
          <a:p>
            <a:r>
              <a:rPr lang="en-GB" dirty="0"/>
              <a:t>Inclusivity and student development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69ECB-4344-EAFF-8572-CECC34921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559171"/>
            <a:ext cx="7127310" cy="33826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Who will benefit from outdoor learning?</a:t>
            </a:r>
          </a:p>
          <a:p>
            <a:r>
              <a:rPr lang="en-GB" dirty="0"/>
              <a:t>Students with ALN</a:t>
            </a:r>
          </a:p>
          <a:p>
            <a:r>
              <a:rPr lang="en-GB" dirty="0"/>
              <a:t>Students from different cultural background and socio-economic backgrounds </a:t>
            </a:r>
          </a:p>
          <a:p>
            <a:r>
              <a:rPr lang="en-GB" dirty="0"/>
              <a:t>Students who struggle with the traditional classroom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12822-AA16-6CF9-AAF0-CAB2954FD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39F91-1B77-420F-9A94-8930161B6993}" type="datetime1"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A4729-3304-8B2D-085F-F7729B4F2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C6804-8CC0-0EEE-7EB0-B3D4B4036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7</a:t>
            </a:fld>
            <a:endParaRPr lang="en-US" dirty="0"/>
          </a:p>
        </p:txBody>
      </p:sp>
      <p:pic>
        <p:nvPicPr>
          <p:cNvPr id="7" name="Picture 6" descr="What Is an Inclusive Classroom? - YouTube">
            <a:extLst>
              <a:ext uri="{FF2B5EF4-FFF2-40B4-BE49-F238E27FC236}">
                <a16:creationId xmlns:a16="http://schemas.microsoft.com/office/drawing/2014/main" id="{5D01F93E-E065-FFAF-5284-F3362AE16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794" y="800492"/>
            <a:ext cx="4788595" cy="38653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DD6FC9-0355-A54F-E544-A96D1FFCD9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0" y="285750"/>
            <a:ext cx="114300" cy="11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162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CD65F-F7F9-BC64-B3C0-BCFF89E73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r>
              <a:rPr lang="en-GB" dirty="0"/>
              <a:t>Cross-curricular Opportunities </a:t>
            </a:r>
          </a:p>
        </p:txBody>
      </p:sp>
      <p:pic>
        <p:nvPicPr>
          <p:cNvPr id="7" name="Picture 6" descr="Cross-curricular teaching - Best ...">
            <a:extLst>
              <a:ext uri="{FF2B5EF4-FFF2-40B4-BE49-F238E27FC236}">
                <a16:creationId xmlns:a16="http://schemas.microsoft.com/office/drawing/2014/main" id="{7B62D0F7-E108-FED0-8B9E-8B9812B0AB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33" r="12279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8E888-9F68-DDE6-10B6-AF93082612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Learning beyond PE</a:t>
            </a:r>
            <a:endParaRPr lang="en-US" dirty="0"/>
          </a:p>
          <a:p>
            <a:r>
              <a:rPr lang="en-GB" dirty="0"/>
              <a:t>Maths-maps, routes, problem solving </a:t>
            </a:r>
          </a:p>
          <a:p>
            <a:r>
              <a:rPr lang="en-GB" dirty="0"/>
              <a:t>Literacy-journaling and reflection </a:t>
            </a:r>
          </a:p>
          <a:p>
            <a:r>
              <a:rPr lang="en-GB" dirty="0"/>
              <a:t>Science- environment and movement</a:t>
            </a:r>
          </a:p>
          <a:p>
            <a:r>
              <a:rPr lang="en-GB" dirty="0"/>
              <a:t>Health and wellbeing-confidence and mental health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38AD3-7A52-E595-D1CD-CC363B65EE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26F05F9-A413-4E0F-A8FF-8F59A0D7DB5F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A718C-4A5A-59C0-A414-1BAC574AE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74407-5083-563B-A937-83E841431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5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B3DF2-5743-22B1-7E81-D9737417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r>
              <a:rPr lang="en-GB" dirty="0"/>
              <a:t>Programme Overview </a:t>
            </a:r>
          </a:p>
        </p:txBody>
      </p:sp>
      <p:pic>
        <p:nvPicPr>
          <p:cNvPr id="7" name="Picture 6" descr="Start Bouldering - Alpine Indoor Climbing">
            <a:extLst>
              <a:ext uri="{FF2B5EF4-FFF2-40B4-BE49-F238E27FC236}">
                <a16:creationId xmlns:a16="http://schemas.microsoft.com/office/drawing/2014/main" id="{3C622EA8-A9F2-8567-679D-BCE9D6AAB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188" y="1370578"/>
            <a:ext cx="6172200" cy="4107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5B1A4-4144-DF33-113F-5FE00675BE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Year-long Bouldering Programme </a:t>
            </a:r>
          </a:p>
          <a:p>
            <a:r>
              <a:rPr lang="en-GB" dirty="0"/>
              <a:t>Target age:11-14 (key stage 3)</a:t>
            </a:r>
          </a:p>
          <a:p>
            <a:r>
              <a:rPr lang="en-GB" dirty="0"/>
              <a:t>Duration: The academic year</a:t>
            </a:r>
          </a:p>
          <a:p>
            <a:r>
              <a:rPr lang="en-GB" dirty="0"/>
              <a:t>Focus: Developing skills and wellbeing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67C73-631D-F05C-D40C-8872E89C8E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6BA921B-F744-40E8-B5C9-B1179AA75055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9C9AC-BEEC-7DD5-56D1-1D4F2EB5F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BE742-5F06-41D6-4C6F-0BBC9BDF6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926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90DF8-2322-3742-75B1-1C1DA193B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>
            <a:normAutofit/>
          </a:bodyPr>
          <a:lstStyle/>
          <a:p>
            <a:r>
              <a:rPr lang="en-GB" dirty="0"/>
              <a:t>Teaching approaches</a:t>
            </a:r>
          </a:p>
        </p:txBody>
      </p:sp>
      <p:pic>
        <p:nvPicPr>
          <p:cNvPr id="7" name="Picture 6" descr="Teaching Methods">
            <a:extLst>
              <a:ext uri="{FF2B5EF4-FFF2-40B4-BE49-F238E27FC236}">
                <a16:creationId xmlns:a16="http://schemas.microsoft.com/office/drawing/2014/main" id="{4D799CAF-6E5A-D079-66F2-7AD19ED1C7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2475" y="987425"/>
            <a:ext cx="4873625" cy="487362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19AC5-C113-46BE-8110-FD13CBD353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Guided discovery</a:t>
            </a:r>
          </a:p>
          <a:p>
            <a:r>
              <a:rPr lang="en-GB" dirty="0"/>
              <a:t>Challenge by choice</a:t>
            </a:r>
          </a:p>
          <a:p>
            <a:r>
              <a:rPr lang="en-GB" dirty="0"/>
              <a:t>Structured reflection</a:t>
            </a:r>
          </a:p>
          <a:p>
            <a:r>
              <a:rPr lang="en-GB" dirty="0"/>
              <a:t>Inquiry-based learning </a:t>
            </a:r>
          </a:p>
          <a:p>
            <a:r>
              <a:rPr lang="en-GB" dirty="0"/>
              <a:t>Experiential learning cycle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94618-3DC5-9614-8364-8CDB309FAE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D9C868F-F652-45B1-B701-5381CC175F54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13DBC-D6C9-1316-E4D7-C1D623839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9FFCF-141C-B000-3A3A-103569434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236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36E9-8B97-017A-37A4-18E4EBB05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F7507-C38C-5ED9-69AC-F1ACE74727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Adapting because of the challenging weather In </a:t>
            </a:r>
            <a:r>
              <a:rPr lang="en-GB" dirty="0" err="1"/>
              <a:t>wales</a:t>
            </a: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1.Autumn(sept-oct)-Indoor bouldering introduction </a:t>
            </a:r>
          </a:p>
          <a:p>
            <a:pPr marL="0" indent="0">
              <a:buNone/>
            </a:pPr>
            <a:r>
              <a:rPr lang="en-GB" dirty="0"/>
              <a:t>2.Winter(Nov-Feb)-Skill development</a:t>
            </a:r>
          </a:p>
          <a:p>
            <a:pPr marL="0" indent="0">
              <a:buNone/>
            </a:pPr>
            <a:r>
              <a:rPr lang="en-GB" dirty="0"/>
              <a:t>3.Spring(Feb-May)-Outdoor bouldering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AC1A4-17D9-0FD9-5F32-0406A4089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AE4FA-4D27-4DDB-B3AF-FE49FC587190}" type="datetime1"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F170C-787C-2B07-8719-A243756D4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528242-E0D7-05FC-A7F9-3827D53B2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11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BEAE7A-CD74-6ADB-4200-75818BE718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" y="714375"/>
            <a:ext cx="438150" cy="4381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9B3081C-3551-8688-92FE-A8AD65E65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25" y="1000125"/>
            <a:ext cx="438150" cy="4381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B61ADEC-94CC-8290-FC17-9AC3D0670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143000"/>
            <a:ext cx="438150" cy="4381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558A1B6-353E-0644-23E8-E608B7095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5" y="1285875"/>
            <a:ext cx="438150" cy="4381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47191B7-AB9A-C055-92CD-F8581875E5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0" y="1428750"/>
            <a:ext cx="438150" cy="438150"/>
          </a:xfrm>
          <a:prstGeom prst="rect">
            <a:avLst/>
          </a:prstGeom>
        </p:spPr>
      </p:pic>
      <p:pic>
        <p:nvPicPr>
          <p:cNvPr id="20" name="Picture 19" descr="Amber weather warning for Wales on ...">
            <a:extLst>
              <a:ext uri="{FF2B5EF4-FFF2-40B4-BE49-F238E27FC236}">
                <a16:creationId xmlns:a16="http://schemas.microsoft.com/office/drawing/2014/main" id="{82BCF56D-48C8-3BCC-CB14-65CC23C81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320" y="1981724"/>
            <a:ext cx="5164376" cy="2894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69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16A-0DE6-6FD9-73A6-35ED627CB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1:Indoor 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7C8AC-4DEB-DF5B-1E34-67FEC446D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Location: UWTSD sports hall</a:t>
            </a:r>
          </a:p>
          <a:p>
            <a:pPr marL="0" indent="0">
              <a:buNone/>
            </a:pPr>
            <a:r>
              <a:rPr lang="en-GB" dirty="0"/>
              <a:t>Focus on safety and confidence </a:t>
            </a:r>
          </a:p>
          <a:p>
            <a:pPr marL="0" indent="0">
              <a:buNone/>
            </a:pPr>
            <a:r>
              <a:rPr lang="en-GB" dirty="0"/>
              <a:t>Key skills: Body positioning, safe falling, Basic holds and Traversing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44565-444B-B4FC-6B4B-0686156A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C0BA4-1C49-414F-B850-8F8F63D59B54}" type="datetime1"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98C9B-1ACD-BF0F-F52F-4B573DF98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BEC7D-E0CD-01AD-7EA1-B60999A2E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12</a:t>
            </a:fld>
            <a:endParaRPr lang="en-US" dirty="0"/>
          </a:p>
        </p:txBody>
      </p:sp>
      <p:pic>
        <p:nvPicPr>
          <p:cNvPr id="8" name="Picture 7" descr="Carmarthen Sports Centre Facilities ...">
            <a:extLst>
              <a:ext uri="{FF2B5EF4-FFF2-40B4-BE49-F238E27FC236}">
                <a16:creationId xmlns:a16="http://schemas.microsoft.com/office/drawing/2014/main" id="{2D901673-6AC1-A733-5ECE-43EFF64B8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5059" y="292040"/>
            <a:ext cx="4788918" cy="2707256"/>
          </a:xfrm>
          <a:prstGeom prst="rect">
            <a:avLst/>
          </a:prstGeom>
        </p:spPr>
      </p:pic>
      <p:pic>
        <p:nvPicPr>
          <p:cNvPr id="10" name="Picture 9" descr="weather like in Wales in October ...">
            <a:extLst>
              <a:ext uri="{FF2B5EF4-FFF2-40B4-BE49-F238E27FC236}">
                <a16:creationId xmlns:a16="http://schemas.microsoft.com/office/drawing/2014/main" id="{C10F1541-25E2-B032-2BEA-29A8BA0CCE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1813" y="3889075"/>
            <a:ext cx="5070714" cy="2573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895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40128-0E71-E418-F3A5-B0801620B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GB" dirty="0"/>
              <a:t>Stage 2:Skill Development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34CD2-42DC-AA01-77DF-23505AAB2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Winter Term</a:t>
            </a:r>
          </a:p>
          <a:p>
            <a:r>
              <a:rPr lang="en-GB" dirty="0"/>
              <a:t>Continued indoor climbing </a:t>
            </a:r>
          </a:p>
          <a:p>
            <a:r>
              <a:rPr lang="en-GB" dirty="0"/>
              <a:t>Increased difficulty and problem solving </a:t>
            </a:r>
          </a:p>
          <a:p>
            <a:r>
              <a:rPr lang="en-GB" dirty="0"/>
              <a:t>Small group work and peer coaching </a:t>
            </a:r>
          </a:p>
        </p:txBody>
      </p:sp>
      <p:pic>
        <p:nvPicPr>
          <p:cNvPr id="7" name="Picture 6" descr="Ten Tips For Bouldering Indoors – Three ...">
            <a:extLst>
              <a:ext uri="{FF2B5EF4-FFF2-40B4-BE49-F238E27FC236}">
                <a16:creationId xmlns:a16="http://schemas.microsoft.com/office/drawing/2014/main" id="{00C043EE-4C3F-2739-1C81-8C64C71A7B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98" r="25401" b="-2"/>
          <a:stretch>
            <a:fillRect/>
          </a:stretch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13EAF-C78B-6AE2-629B-1133E15946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9359F9E-1F5B-4715-A7BF-67938DE0A719}" type="datetime1">
              <a:rPr lang="en-US"/>
              <a:pPr>
                <a:spcAft>
                  <a:spcPts val="600"/>
                </a:spcAft>
              </a:pPr>
              <a:t>1/22/2026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A703C-244C-5942-889E-EFA5BD20E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95E22-0EFD-C92F-068D-03B61FC46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741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9F3EA-AD93-6E03-22E2-9E75929B4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</p:spPr>
        <p:txBody>
          <a:bodyPr anchor="t">
            <a:normAutofit/>
          </a:bodyPr>
          <a:lstStyle/>
          <a:p>
            <a:r>
              <a:rPr lang="en-GB" dirty="0"/>
              <a:t>Stage 3:Outdoor Bouldering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34762-8BA4-FFD8-CE10-BF53388B5D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Spring Term</a:t>
            </a:r>
          </a:p>
          <a:p>
            <a:r>
              <a:rPr lang="en-GB" dirty="0"/>
              <a:t>Location: Brecon Beacons safe cliff side areas</a:t>
            </a:r>
          </a:p>
          <a:p>
            <a:r>
              <a:rPr lang="en-GB" dirty="0"/>
              <a:t>Portable crash mats </a:t>
            </a:r>
          </a:p>
          <a:p>
            <a:r>
              <a:rPr lang="en-GB" dirty="0"/>
              <a:t>Journaling and reflection </a:t>
            </a:r>
          </a:p>
        </p:txBody>
      </p:sp>
      <p:pic>
        <p:nvPicPr>
          <p:cNvPr id="7" name="Picture 6" descr="Essential Gear for Bouldering Outdoors ...">
            <a:extLst>
              <a:ext uri="{FF2B5EF4-FFF2-40B4-BE49-F238E27FC236}">
                <a16:creationId xmlns:a16="http://schemas.microsoft.com/office/drawing/2014/main" id="{33E9AE2F-2833-F0BD-FDD3-9F804BD418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02" b="-1"/>
          <a:stretch>
            <a:fillRect/>
          </a:stretch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59F47-DC94-5E3B-CB52-2FE0C653A6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FA9B5DA-3D9A-47DC-A953-2DFB043EA8DF}" type="datetime1">
              <a:rPr lang="en-GB"/>
              <a:pPr>
                <a:spcAft>
                  <a:spcPts val="600"/>
                </a:spcAft>
              </a:pPr>
              <a:t>1/22/2026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F6B48-4C5F-DB32-E182-EB80B8F03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CF7D9-123F-29DC-80DE-D64E24AAD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9088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excellent thesis conclusion ...">
            <a:extLst>
              <a:ext uri="{FF2B5EF4-FFF2-40B4-BE49-F238E27FC236}">
                <a16:creationId xmlns:a16="http://schemas.microsoft.com/office/drawing/2014/main" id="{FFB66469-8DBD-BE6C-ED7A-4D862D7398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0438" y="1969251"/>
            <a:ext cx="4371615" cy="42422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5A5B3D-29A9-CC60-F87E-D97BB8CFF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Assessment, Funding and 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C67F9-9832-CA75-1C16-057E320C0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173" y="2961737"/>
            <a:ext cx="3131389" cy="25919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Evaluation </a:t>
            </a:r>
            <a:endParaRPr lang="en-US" dirty="0"/>
          </a:p>
          <a:p>
            <a:r>
              <a:rPr lang="en-GB" dirty="0"/>
              <a:t>Attendance and participation </a:t>
            </a:r>
          </a:p>
          <a:p>
            <a:r>
              <a:rPr lang="en-GB" dirty="0"/>
              <a:t>Skill progression </a:t>
            </a:r>
          </a:p>
          <a:p>
            <a:r>
              <a:rPr lang="en-GB" dirty="0"/>
              <a:t>Student questionnaires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0F4C2-1E04-999B-AFB7-39061659C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0B622-771F-4E71-9EAB-8AFA37515074}" type="datetime1">
              <a:rPr lang="en-GB"/>
              <a:t>1/22/2026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2BEEC-6255-D6ED-82B1-818A40D44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7F6AE-C0AA-9F92-BAA0-45D083E41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15</a:t>
            </a:fld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695DD9-0134-2B6A-5C88-C919419A81D3}"/>
              </a:ext>
            </a:extLst>
          </p:cNvPr>
          <p:cNvSpPr txBox="1"/>
          <p:nvPr/>
        </p:nvSpPr>
        <p:spPr>
          <a:xfrm>
            <a:off x="3661284" y="2505255"/>
            <a:ext cx="415218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Funding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University partnership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Transport and funding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9BB27F-D3FB-E331-A8E1-B45B3E4AEC8B}"/>
              </a:ext>
            </a:extLst>
          </p:cNvPr>
          <p:cNvSpPr txBox="1"/>
          <p:nvPr/>
        </p:nvSpPr>
        <p:spPr>
          <a:xfrm>
            <a:off x="3412376" y="4173477"/>
            <a:ext cx="403716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Conclusion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Improves physical literacy and wellbeing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Reduces sedentary behaviour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Supports curriculum for Wales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Provides meaningful, inclusive learning </a:t>
            </a:r>
          </a:p>
        </p:txBody>
      </p:sp>
    </p:spTree>
    <p:extLst>
      <p:ext uri="{BB962C8B-B14F-4D97-AF65-F5344CB8AC3E}">
        <p14:creationId xmlns:p14="http://schemas.microsoft.com/office/powerpoint/2010/main" val="127576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23B96-CE65-77D5-211C-7ECD71A37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B730F-11E1-AE40-F491-66CB4DA11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Andrews, D., van Lieshout, E. and </a:t>
            </a:r>
            <a:r>
              <a:rPr lang="en-GB" sz="11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Kaudal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B.B., 2023. How, where, and when do students experience meaningful learning?.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International Journal of Innovation in Science and Mathematics Education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31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(3).</a:t>
            </a:r>
          </a:p>
          <a:p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Ferreira, R.W., Rombaldi, A.J., Ricardo, L.I.C., Hallal, P.C. and Azevedo, M.R., 2016. Prevalence of sedentary </a:t>
            </a:r>
            <a:r>
              <a:rPr lang="en-GB" sz="11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behavior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and its correlates among primary and secondary school students.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Revista Paulista de </a:t>
            </a:r>
            <a:r>
              <a:rPr lang="en-GB" sz="1100" i="1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Pediatria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34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(1), pp.56-63.</a:t>
            </a:r>
          </a:p>
          <a:p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Houser, N.E., Cawley, J., Kolen, A.M., Rainham, D., Rehman, L., Turner, J., Kirk, S.F. and Stone, M.R., 2019. A loose parts randomized controlled trial to promote active outdoor play in preschool-aged children: physical literacy in the early years (PLEY) project.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Methods and protocols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2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(2), p.27.</a:t>
            </a:r>
          </a:p>
          <a:p>
            <a:r>
              <a:rPr lang="en-GB" sz="11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Keniger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L.E., Gaston, K.J., Irvine, K.N. and Fuller, R.A., 2013. What are the benefits of interacting with nature?.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International journal of environmental research and public health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10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(3), pp.913-935.</a:t>
            </a:r>
          </a:p>
          <a:p>
            <a:r>
              <a:rPr lang="en-GB" sz="11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Veletsianos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G. and </a:t>
            </a:r>
            <a:r>
              <a:rPr lang="en-GB" sz="1100" dirty="0" err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Kleanthous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I., 2009. A review of adventure learning.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The International Review of Research in Open and Distributed Learning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10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(6), pp.84-105.</a:t>
            </a:r>
          </a:p>
          <a:p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Whitehead 1, M., 2001. The concept of physical literacy.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European Journal of Physical Education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100" i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6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(2), pp.127-138.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98F94-FF3F-57A3-F432-F312ADB72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EC379-9CAD-45BA-A961-EBCAF35E93B5}" type="datetime1">
              <a:t>1/22/2026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94E530-9D4D-C044-BC31-0AA88FBBB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1BBBE-DC16-CD36-69DE-801948E78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94024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DashVTI</vt:lpstr>
      <vt:lpstr>Bouldering: Outdoor Adventure Learning in secondary school </vt:lpstr>
      <vt:lpstr>What is the purpose of this programme </vt:lpstr>
      <vt:lpstr>How does this align with curriculum for Wales?</vt:lpstr>
      <vt:lpstr>The benefits of outdoor adventure learning </vt:lpstr>
      <vt:lpstr>What are the challenges in secondary schools?</vt:lpstr>
      <vt:lpstr>What are the benefits of nature-based learning?</vt:lpstr>
      <vt:lpstr>Inclusivity and student development </vt:lpstr>
      <vt:lpstr>Cross-curricular Opportunities </vt:lpstr>
      <vt:lpstr>Programme Overview </vt:lpstr>
      <vt:lpstr>Teaching approaches</vt:lpstr>
      <vt:lpstr>Programme Structure</vt:lpstr>
      <vt:lpstr>Stage 1:Indoor Introduction </vt:lpstr>
      <vt:lpstr>Stage 2:Skill Development </vt:lpstr>
      <vt:lpstr>Stage 3:Outdoor Bouldering </vt:lpstr>
      <vt:lpstr>Assessment, Funding and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528</cp:revision>
  <dcterms:created xsi:type="dcterms:W3CDTF">2026-01-22T12:37:35Z</dcterms:created>
  <dcterms:modified xsi:type="dcterms:W3CDTF">2026-01-23T01:04:40Z</dcterms:modified>
</cp:coreProperties>
</file>