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7" d="100"/>
          <a:sy n="67" d="100"/>
        </p:scale>
        <p:origin x="307"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440ADB-9478-42C0-B6E1-14B1337F8D1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F73AEA7-4163-415D-ACB9-2DF65B22610D}">
      <dgm:prSet custT="1"/>
      <dgm:spPr/>
      <dgm:t>
        <a:bodyPr/>
        <a:lstStyle/>
        <a:p>
          <a:r>
            <a:rPr lang="en-GB" sz="1400" dirty="0" err="1"/>
            <a:t>Atrill</a:t>
          </a:r>
          <a:r>
            <a:rPr lang="en-GB" sz="1400" dirty="0"/>
            <a:t>, P. and McLaney, E. (2019) </a:t>
          </a:r>
          <a:r>
            <a:rPr lang="en-GB" sz="1400" i="1" dirty="0"/>
            <a:t>Accounting and finance for non-specialists</a:t>
          </a:r>
          <a:r>
            <a:rPr lang="en-GB" sz="1400" dirty="0"/>
            <a:t>. 11th </a:t>
          </a:r>
          <a:r>
            <a:rPr lang="en-GB" sz="1400" dirty="0" err="1"/>
            <a:t>edn</a:t>
          </a:r>
          <a:r>
            <a:rPr lang="en-GB" sz="1400" dirty="0"/>
            <a:t>. Harlow: Pearson.</a:t>
          </a:r>
          <a:endParaRPr lang="en-US" sz="1400" dirty="0"/>
        </a:p>
      </dgm:t>
    </dgm:pt>
    <dgm:pt modelId="{889CE053-E3A8-44AD-B9A8-4E59F62617F6}" type="parTrans" cxnId="{ACBF0EA9-7032-4A06-802A-E3CA1D0114D5}">
      <dgm:prSet/>
      <dgm:spPr/>
      <dgm:t>
        <a:bodyPr/>
        <a:lstStyle/>
        <a:p>
          <a:endParaRPr lang="en-US"/>
        </a:p>
      </dgm:t>
    </dgm:pt>
    <dgm:pt modelId="{BBE391D0-C6D9-4637-8C2C-1220AE5F9669}" type="sibTrans" cxnId="{ACBF0EA9-7032-4A06-802A-E3CA1D0114D5}">
      <dgm:prSet/>
      <dgm:spPr/>
      <dgm:t>
        <a:bodyPr/>
        <a:lstStyle/>
        <a:p>
          <a:endParaRPr lang="en-US"/>
        </a:p>
      </dgm:t>
    </dgm:pt>
    <dgm:pt modelId="{9525D74C-B9E7-45D5-BEB6-9248B315B0B9}">
      <dgm:prSet custT="1"/>
      <dgm:spPr/>
      <dgm:t>
        <a:bodyPr/>
        <a:lstStyle/>
        <a:p>
          <a:r>
            <a:rPr lang="en-GB" sz="1400" dirty="0" err="1"/>
            <a:t>Beverland</a:t>
          </a:r>
          <a:r>
            <a:rPr lang="en-GB" sz="1400" dirty="0"/>
            <a:t>, M.B. (2005) ‘Crafting brand authenticity: The case of luxury wines’, </a:t>
          </a:r>
          <a:r>
            <a:rPr lang="en-GB" sz="1400" i="1" dirty="0"/>
            <a:t>Journal of Management Studies</a:t>
          </a:r>
          <a:r>
            <a:rPr lang="en-GB" sz="1400" dirty="0"/>
            <a:t>, 42(5), pp. 1003–1029.</a:t>
          </a:r>
          <a:endParaRPr lang="en-US" sz="1400" dirty="0"/>
        </a:p>
      </dgm:t>
    </dgm:pt>
    <dgm:pt modelId="{B12C26A0-595C-493B-A943-6DE2E57D1542}" type="parTrans" cxnId="{45290420-233C-4790-8A08-1DE2AB84F89F}">
      <dgm:prSet/>
      <dgm:spPr/>
      <dgm:t>
        <a:bodyPr/>
        <a:lstStyle/>
        <a:p>
          <a:endParaRPr lang="en-US"/>
        </a:p>
      </dgm:t>
    </dgm:pt>
    <dgm:pt modelId="{A33B7D0E-CE5B-4767-B8C6-C9CBA6DBDDE6}" type="sibTrans" cxnId="{45290420-233C-4790-8A08-1DE2AB84F89F}">
      <dgm:prSet/>
      <dgm:spPr/>
      <dgm:t>
        <a:bodyPr/>
        <a:lstStyle/>
        <a:p>
          <a:endParaRPr lang="en-US"/>
        </a:p>
      </dgm:t>
    </dgm:pt>
    <dgm:pt modelId="{B2778409-6CEB-4CF2-A92F-B875A2B497E5}">
      <dgm:prSet custT="1"/>
      <dgm:spPr/>
      <dgm:t>
        <a:bodyPr/>
        <a:lstStyle/>
        <a:p>
          <a:r>
            <a:rPr lang="en-GB" sz="1400" dirty="0"/>
            <a:t>Chaffey, D. and Ellis-Chadwick, F. (2019) </a:t>
          </a:r>
          <a:r>
            <a:rPr lang="en-GB" sz="1400" i="1" dirty="0"/>
            <a:t>Digital marketing: Strategy, implementation and practice</a:t>
          </a:r>
          <a:r>
            <a:rPr lang="en-GB" sz="1400" dirty="0"/>
            <a:t>. 7th </a:t>
          </a:r>
          <a:r>
            <a:rPr lang="en-GB" sz="1400" dirty="0" err="1"/>
            <a:t>edn</a:t>
          </a:r>
          <a:r>
            <a:rPr lang="en-GB" sz="1400" dirty="0"/>
            <a:t>. Harlow: Pearson.</a:t>
          </a:r>
          <a:endParaRPr lang="en-US" sz="1400" dirty="0"/>
        </a:p>
      </dgm:t>
    </dgm:pt>
    <dgm:pt modelId="{562275FC-1FE3-4C2A-A0E7-A4CC8241609A}" type="parTrans" cxnId="{5DF46ABF-98C6-468B-BDE5-A3E8F66F3B5A}">
      <dgm:prSet/>
      <dgm:spPr/>
      <dgm:t>
        <a:bodyPr/>
        <a:lstStyle/>
        <a:p>
          <a:endParaRPr lang="en-US"/>
        </a:p>
      </dgm:t>
    </dgm:pt>
    <dgm:pt modelId="{B9FF318D-F173-4449-BE92-C5AB38289A6F}" type="sibTrans" cxnId="{5DF46ABF-98C6-468B-BDE5-A3E8F66F3B5A}">
      <dgm:prSet/>
      <dgm:spPr/>
      <dgm:t>
        <a:bodyPr/>
        <a:lstStyle/>
        <a:p>
          <a:endParaRPr lang="en-US"/>
        </a:p>
      </dgm:t>
    </dgm:pt>
    <dgm:pt modelId="{0E8971A9-DFFD-4C4D-9067-DD1361266182}">
      <dgm:prSet custT="1"/>
      <dgm:spPr/>
      <dgm:t>
        <a:bodyPr/>
        <a:lstStyle/>
        <a:p>
          <a:r>
            <a:rPr lang="en-GB" sz="1400" dirty="0"/>
            <a:t>Grönroos, C. (2004) ‘The relationship marketing process: Communication, interaction, dialogue, value’, </a:t>
          </a:r>
          <a:r>
            <a:rPr lang="en-GB" sz="1400" i="1" dirty="0"/>
            <a:t>Journal of Business &amp; Industrial Marketing</a:t>
          </a:r>
          <a:r>
            <a:rPr lang="en-GB" sz="1400" dirty="0"/>
            <a:t>, 19(2), pp. 99–113.</a:t>
          </a:r>
          <a:endParaRPr lang="en-US" sz="1400" dirty="0"/>
        </a:p>
      </dgm:t>
    </dgm:pt>
    <dgm:pt modelId="{7D754985-A6B6-4FF5-8659-BE3430B4B461}" type="parTrans" cxnId="{B52D6C3C-7856-42D3-8663-B871BA658C01}">
      <dgm:prSet/>
      <dgm:spPr/>
      <dgm:t>
        <a:bodyPr/>
        <a:lstStyle/>
        <a:p>
          <a:endParaRPr lang="en-US"/>
        </a:p>
      </dgm:t>
    </dgm:pt>
    <dgm:pt modelId="{F2E56CB0-BCBD-406F-89DD-9C355AA3124B}" type="sibTrans" cxnId="{B52D6C3C-7856-42D3-8663-B871BA658C01}">
      <dgm:prSet/>
      <dgm:spPr/>
      <dgm:t>
        <a:bodyPr/>
        <a:lstStyle/>
        <a:p>
          <a:endParaRPr lang="en-US"/>
        </a:p>
      </dgm:t>
    </dgm:pt>
    <dgm:pt modelId="{E2259DCF-8FCB-43BA-A794-7511B6D3A5D1}">
      <dgm:prSet custT="1"/>
      <dgm:spPr/>
      <dgm:t>
        <a:bodyPr/>
        <a:lstStyle/>
        <a:p>
          <a:r>
            <a:rPr lang="en-GB" sz="1400" dirty="0"/>
            <a:t>Johnson, G., Scholes, R. and Whittington, R. (2020) </a:t>
          </a:r>
          <a:r>
            <a:rPr lang="en-GB" sz="1400" i="1" dirty="0"/>
            <a:t>Exploring strategy</a:t>
          </a:r>
          <a:r>
            <a:rPr lang="en-GB" sz="1400" dirty="0"/>
            <a:t>. 12th </a:t>
          </a:r>
          <a:r>
            <a:rPr lang="en-GB" sz="1400" dirty="0" err="1"/>
            <a:t>edn</a:t>
          </a:r>
          <a:r>
            <a:rPr lang="en-GB" sz="1400" dirty="0"/>
            <a:t>. Harlow: Pearson.</a:t>
          </a:r>
          <a:endParaRPr lang="en-US" sz="1400" dirty="0"/>
        </a:p>
      </dgm:t>
    </dgm:pt>
    <dgm:pt modelId="{B3E02053-8010-4940-B4F8-30637F4A913D}" type="parTrans" cxnId="{75D6ECF8-6304-4904-ABDB-F596C23A0DA9}">
      <dgm:prSet/>
      <dgm:spPr/>
      <dgm:t>
        <a:bodyPr/>
        <a:lstStyle/>
        <a:p>
          <a:endParaRPr lang="en-US"/>
        </a:p>
      </dgm:t>
    </dgm:pt>
    <dgm:pt modelId="{641C6ECA-EE13-4ABB-BDF0-36067AB2814F}" type="sibTrans" cxnId="{75D6ECF8-6304-4904-ABDB-F596C23A0DA9}">
      <dgm:prSet/>
      <dgm:spPr/>
      <dgm:t>
        <a:bodyPr/>
        <a:lstStyle/>
        <a:p>
          <a:endParaRPr lang="en-US"/>
        </a:p>
      </dgm:t>
    </dgm:pt>
    <dgm:pt modelId="{662B34D6-DEBD-4E27-9E88-79918F486BA0}">
      <dgm:prSet custT="1"/>
      <dgm:spPr/>
      <dgm:t>
        <a:bodyPr/>
        <a:lstStyle/>
        <a:p>
          <a:r>
            <a:rPr lang="en-GB" sz="1400" dirty="0"/>
            <a:t>Kotler, P., Armstrong, G., Harris, L.C. and He, H. (2022) </a:t>
          </a:r>
          <a:r>
            <a:rPr lang="en-GB" sz="1400" i="1" dirty="0"/>
            <a:t>Principles of marketing</a:t>
          </a:r>
          <a:r>
            <a:rPr lang="en-GB" sz="1400" dirty="0"/>
            <a:t>. 9th European </a:t>
          </a:r>
          <a:r>
            <a:rPr lang="en-GB" sz="1400" dirty="0" err="1"/>
            <a:t>edn</a:t>
          </a:r>
          <a:r>
            <a:rPr lang="en-GB" sz="1400" dirty="0"/>
            <a:t>. Harlow: Pearson.</a:t>
          </a:r>
          <a:endParaRPr lang="en-US" sz="1400" dirty="0"/>
        </a:p>
      </dgm:t>
    </dgm:pt>
    <dgm:pt modelId="{CE6C56B4-F7DC-4925-B29F-1A8E4421DABD}" type="parTrans" cxnId="{0D6F56F1-CAD0-4CFA-8490-81D9C7116DC6}">
      <dgm:prSet/>
      <dgm:spPr/>
      <dgm:t>
        <a:bodyPr/>
        <a:lstStyle/>
        <a:p>
          <a:endParaRPr lang="en-US"/>
        </a:p>
      </dgm:t>
    </dgm:pt>
    <dgm:pt modelId="{E91A117C-2B5A-4698-BEEE-69A6309AC54C}" type="sibTrans" cxnId="{0D6F56F1-CAD0-4CFA-8490-81D9C7116DC6}">
      <dgm:prSet/>
      <dgm:spPr/>
      <dgm:t>
        <a:bodyPr/>
        <a:lstStyle/>
        <a:p>
          <a:endParaRPr lang="en-US"/>
        </a:p>
      </dgm:t>
    </dgm:pt>
    <dgm:pt modelId="{1FE20621-657A-40A9-9AE9-3681C965C20A}">
      <dgm:prSet custT="1"/>
      <dgm:spPr/>
      <dgm:t>
        <a:bodyPr/>
        <a:lstStyle/>
        <a:p>
          <a:r>
            <a:rPr lang="en-GB" sz="1400" dirty="0"/>
            <a:t>Laudon, K.C. and Traver, C.G. (2021) </a:t>
          </a:r>
          <a:r>
            <a:rPr lang="en-GB" sz="1400" i="1" dirty="0"/>
            <a:t>E-commerce: Business, technology, society</a:t>
          </a:r>
          <a:r>
            <a:rPr lang="en-GB" sz="1400" dirty="0"/>
            <a:t>. 16th </a:t>
          </a:r>
          <a:r>
            <a:rPr lang="en-GB" sz="1400" dirty="0" err="1"/>
            <a:t>edn</a:t>
          </a:r>
          <a:r>
            <a:rPr lang="en-GB" sz="1400" dirty="0"/>
            <a:t>. Harlow: Pearson.</a:t>
          </a:r>
          <a:endParaRPr lang="en-US" sz="1400" dirty="0"/>
        </a:p>
      </dgm:t>
    </dgm:pt>
    <dgm:pt modelId="{1E871270-448E-486F-9BD7-191F76CB0D38}" type="parTrans" cxnId="{30D89BA3-53BF-4E4F-87CE-9EFE38224FEF}">
      <dgm:prSet/>
      <dgm:spPr/>
      <dgm:t>
        <a:bodyPr/>
        <a:lstStyle/>
        <a:p>
          <a:endParaRPr lang="en-US"/>
        </a:p>
      </dgm:t>
    </dgm:pt>
    <dgm:pt modelId="{8EDEFD41-8CDE-4864-BBCB-222A91EC94EE}" type="sibTrans" cxnId="{30D89BA3-53BF-4E4F-87CE-9EFE38224FEF}">
      <dgm:prSet/>
      <dgm:spPr/>
      <dgm:t>
        <a:bodyPr/>
        <a:lstStyle/>
        <a:p>
          <a:endParaRPr lang="en-US"/>
        </a:p>
      </dgm:t>
    </dgm:pt>
    <dgm:pt modelId="{D7FD3D0A-6985-4961-95EF-6123FAD848B3}">
      <dgm:prSet custT="1"/>
      <dgm:spPr/>
      <dgm:t>
        <a:bodyPr/>
        <a:lstStyle/>
        <a:p>
          <a:r>
            <a:rPr lang="en-GB" sz="1400" dirty="0"/>
            <a:t>Mintel (2023) </a:t>
          </a:r>
          <a:r>
            <a:rPr lang="en-GB" sz="1400" i="1" dirty="0"/>
            <a:t>UK personalised gifts market report</a:t>
          </a:r>
          <a:r>
            <a:rPr lang="en-GB" sz="1400" dirty="0"/>
            <a:t>. London: Mintel Group Ltd.</a:t>
          </a:r>
          <a:endParaRPr lang="en-US" sz="1400" dirty="0"/>
        </a:p>
      </dgm:t>
    </dgm:pt>
    <dgm:pt modelId="{07DEC34F-5A07-48B6-A34C-E52A4046915B}" type="parTrans" cxnId="{A780AFAB-4E0C-41F5-8EB8-7D2BEC35D685}">
      <dgm:prSet/>
      <dgm:spPr/>
      <dgm:t>
        <a:bodyPr/>
        <a:lstStyle/>
        <a:p>
          <a:endParaRPr lang="en-US"/>
        </a:p>
      </dgm:t>
    </dgm:pt>
    <dgm:pt modelId="{9122D9E4-8F84-4BA5-9CE8-E545911C4D8A}" type="sibTrans" cxnId="{A780AFAB-4E0C-41F5-8EB8-7D2BEC35D685}">
      <dgm:prSet/>
      <dgm:spPr/>
      <dgm:t>
        <a:bodyPr/>
        <a:lstStyle/>
        <a:p>
          <a:endParaRPr lang="en-US"/>
        </a:p>
      </dgm:t>
    </dgm:pt>
    <dgm:pt modelId="{3D6A1AD3-A407-481C-B3EA-0B8619581F67}">
      <dgm:prSet custT="1"/>
      <dgm:spPr/>
      <dgm:t>
        <a:bodyPr/>
        <a:lstStyle/>
        <a:p>
          <a:r>
            <a:rPr lang="en-GB" sz="1400" dirty="0"/>
            <a:t>Peattie, K. and Crane, A. (2005) ‘Green marketing: Legend, myth, farce or prophecy?’, </a:t>
          </a:r>
          <a:r>
            <a:rPr lang="en-GB" sz="1400" i="1" dirty="0"/>
            <a:t>Qualitative Market Research: An International Journal</a:t>
          </a:r>
          <a:r>
            <a:rPr lang="en-GB" sz="1400" dirty="0"/>
            <a:t>, 8(4), pp. 357–370.</a:t>
          </a:r>
          <a:endParaRPr lang="en-US" sz="1400" dirty="0"/>
        </a:p>
      </dgm:t>
    </dgm:pt>
    <dgm:pt modelId="{F5AC5CE6-8FBC-4C16-ACFC-4A99E1B7A462}" type="parTrans" cxnId="{E4D2DE4B-2354-49CB-B219-8EC7FC18316A}">
      <dgm:prSet/>
      <dgm:spPr/>
      <dgm:t>
        <a:bodyPr/>
        <a:lstStyle/>
        <a:p>
          <a:endParaRPr lang="en-US"/>
        </a:p>
      </dgm:t>
    </dgm:pt>
    <dgm:pt modelId="{AB16B35B-D491-4273-B34C-C5949072297F}" type="sibTrans" cxnId="{E4D2DE4B-2354-49CB-B219-8EC7FC18316A}">
      <dgm:prSet/>
      <dgm:spPr/>
      <dgm:t>
        <a:bodyPr/>
        <a:lstStyle/>
        <a:p>
          <a:endParaRPr lang="en-US"/>
        </a:p>
      </dgm:t>
    </dgm:pt>
    <dgm:pt modelId="{4D3CC5A2-0145-4D48-A437-401DBCC75B6E}">
      <dgm:prSet/>
      <dgm:spPr/>
      <dgm:t>
        <a:bodyPr/>
        <a:lstStyle/>
        <a:p>
          <a:r>
            <a:rPr lang="en-GB"/>
            <a:t>Pine, B.J. and Gilmore, J.H. (2011) </a:t>
          </a:r>
          <a:r>
            <a:rPr lang="en-GB" i="1"/>
            <a:t>The experience economy</a:t>
          </a:r>
          <a:r>
            <a:rPr lang="en-GB"/>
            <a:t>. Updated edn. Boston: Harvard Business Review Press.</a:t>
          </a:r>
          <a:endParaRPr lang="en-US"/>
        </a:p>
      </dgm:t>
    </dgm:pt>
    <dgm:pt modelId="{C972EDE9-F616-4CE1-8F64-677F75918FA9}" type="parTrans" cxnId="{34EA1F1E-6061-4D84-A6D9-2BF75D26A048}">
      <dgm:prSet/>
      <dgm:spPr/>
      <dgm:t>
        <a:bodyPr/>
        <a:lstStyle/>
        <a:p>
          <a:endParaRPr lang="en-US"/>
        </a:p>
      </dgm:t>
    </dgm:pt>
    <dgm:pt modelId="{5123E91A-E8FC-4731-812F-AD66C8193B81}" type="sibTrans" cxnId="{34EA1F1E-6061-4D84-A6D9-2BF75D26A048}">
      <dgm:prSet/>
      <dgm:spPr/>
      <dgm:t>
        <a:bodyPr/>
        <a:lstStyle/>
        <a:p>
          <a:endParaRPr lang="en-US"/>
        </a:p>
      </dgm:t>
    </dgm:pt>
    <dgm:pt modelId="{1A44F08E-0AB5-418F-969B-C5F628A2D2E4}" type="pres">
      <dgm:prSet presAssocID="{A6440ADB-9478-42C0-B6E1-14B1337F8D15}" presName="vert0" presStyleCnt="0">
        <dgm:presLayoutVars>
          <dgm:dir/>
          <dgm:animOne val="branch"/>
          <dgm:animLvl val="lvl"/>
        </dgm:presLayoutVars>
      </dgm:prSet>
      <dgm:spPr/>
    </dgm:pt>
    <dgm:pt modelId="{956028EA-E451-4B78-8544-3869F7361577}" type="pres">
      <dgm:prSet presAssocID="{6F73AEA7-4163-415D-ACB9-2DF65B22610D}" presName="thickLine" presStyleLbl="alignNode1" presStyleIdx="0" presStyleCnt="10"/>
      <dgm:spPr/>
    </dgm:pt>
    <dgm:pt modelId="{39B6E22B-6B24-4656-9F3B-C1FC4203723E}" type="pres">
      <dgm:prSet presAssocID="{6F73AEA7-4163-415D-ACB9-2DF65B22610D}" presName="horz1" presStyleCnt="0"/>
      <dgm:spPr/>
    </dgm:pt>
    <dgm:pt modelId="{32A6ABA2-A3B6-482D-8B39-9292BB779C93}" type="pres">
      <dgm:prSet presAssocID="{6F73AEA7-4163-415D-ACB9-2DF65B22610D}" presName="tx1" presStyleLbl="revTx" presStyleIdx="0" presStyleCnt="10"/>
      <dgm:spPr/>
    </dgm:pt>
    <dgm:pt modelId="{0E18E0FF-7BB9-4D5E-809E-1008EE529CFD}" type="pres">
      <dgm:prSet presAssocID="{6F73AEA7-4163-415D-ACB9-2DF65B22610D}" presName="vert1" presStyleCnt="0"/>
      <dgm:spPr/>
    </dgm:pt>
    <dgm:pt modelId="{C4F96637-8A0F-449A-849C-0A3694025ABB}" type="pres">
      <dgm:prSet presAssocID="{9525D74C-B9E7-45D5-BEB6-9248B315B0B9}" presName="thickLine" presStyleLbl="alignNode1" presStyleIdx="1" presStyleCnt="10"/>
      <dgm:spPr/>
    </dgm:pt>
    <dgm:pt modelId="{89BC374B-B44C-4B0F-8F91-AB60333A8F9D}" type="pres">
      <dgm:prSet presAssocID="{9525D74C-B9E7-45D5-BEB6-9248B315B0B9}" presName="horz1" presStyleCnt="0"/>
      <dgm:spPr/>
    </dgm:pt>
    <dgm:pt modelId="{C66F1D71-2B51-4779-8BA4-A48C44F30CB1}" type="pres">
      <dgm:prSet presAssocID="{9525D74C-B9E7-45D5-BEB6-9248B315B0B9}" presName="tx1" presStyleLbl="revTx" presStyleIdx="1" presStyleCnt="10"/>
      <dgm:spPr/>
    </dgm:pt>
    <dgm:pt modelId="{7F1988F4-F8EC-4438-97C0-1A80C96A8A4F}" type="pres">
      <dgm:prSet presAssocID="{9525D74C-B9E7-45D5-BEB6-9248B315B0B9}" presName="vert1" presStyleCnt="0"/>
      <dgm:spPr/>
    </dgm:pt>
    <dgm:pt modelId="{8BEE41A8-F61E-47F6-A0D0-E7C6007A90ED}" type="pres">
      <dgm:prSet presAssocID="{B2778409-6CEB-4CF2-A92F-B875A2B497E5}" presName="thickLine" presStyleLbl="alignNode1" presStyleIdx="2" presStyleCnt="10"/>
      <dgm:spPr/>
    </dgm:pt>
    <dgm:pt modelId="{F32527EA-87A5-4F08-9B4C-60DF41EB23C5}" type="pres">
      <dgm:prSet presAssocID="{B2778409-6CEB-4CF2-A92F-B875A2B497E5}" presName="horz1" presStyleCnt="0"/>
      <dgm:spPr/>
    </dgm:pt>
    <dgm:pt modelId="{C335BC0F-6997-4135-AEC9-457DCE286F1B}" type="pres">
      <dgm:prSet presAssocID="{B2778409-6CEB-4CF2-A92F-B875A2B497E5}" presName="tx1" presStyleLbl="revTx" presStyleIdx="2" presStyleCnt="10"/>
      <dgm:spPr/>
    </dgm:pt>
    <dgm:pt modelId="{DC3D8036-944B-4D23-9376-E7B011FAAFCF}" type="pres">
      <dgm:prSet presAssocID="{B2778409-6CEB-4CF2-A92F-B875A2B497E5}" presName="vert1" presStyleCnt="0"/>
      <dgm:spPr/>
    </dgm:pt>
    <dgm:pt modelId="{69EC5C82-E41B-4FE4-ABDC-8ED18B29F232}" type="pres">
      <dgm:prSet presAssocID="{0E8971A9-DFFD-4C4D-9067-DD1361266182}" presName="thickLine" presStyleLbl="alignNode1" presStyleIdx="3" presStyleCnt="10"/>
      <dgm:spPr/>
    </dgm:pt>
    <dgm:pt modelId="{9A4A9B86-6A98-449D-9E5B-B7FF2A2B0124}" type="pres">
      <dgm:prSet presAssocID="{0E8971A9-DFFD-4C4D-9067-DD1361266182}" presName="horz1" presStyleCnt="0"/>
      <dgm:spPr/>
    </dgm:pt>
    <dgm:pt modelId="{1782E546-9883-4324-9377-E5F97380433B}" type="pres">
      <dgm:prSet presAssocID="{0E8971A9-DFFD-4C4D-9067-DD1361266182}" presName="tx1" presStyleLbl="revTx" presStyleIdx="3" presStyleCnt="10"/>
      <dgm:spPr/>
    </dgm:pt>
    <dgm:pt modelId="{6C52499C-0DC8-40BB-8E96-A50891151A5C}" type="pres">
      <dgm:prSet presAssocID="{0E8971A9-DFFD-4C4D-9067-DD1361266182}" presName="vert1" presStyleCnt="0"/>
      <dgm:spPr/>
    </dgm:pt>
    <dgm:pt modelId="{08995DF9-AD68-4A87-ADA7-7A5809CAEF6E}" type="pres">
      <dgm:prSet presAssocID="{E2259DCF-8FCB-43BA-A794-7511B6D3A5D1}" presName="thickLine" presStyleLbl="alignNode1" presStyleIdx="4" presStyleCnt="10"/>
      <dgm:spPr/>
    </dgm:pt>
    <dgm:pt modelId="{C54DFD73-43BA-4845-BEC7-3BE6BBFB83E4}" type="pres">
      <dgm:prSet presAssocID="{E2259DCF-8FCB-43BA-A794-7511B6D3A5D1}" presName="horz1" presStyleCnt="0"/>
      <dgm:spPr/>
    </dgm:pt>
    <dgm:pt modelId="{D281ABBD-6697-444F-B9ED-C28E982F20F4}" type="pres">
      <dgm:prSet presAssocID="{E2259DCF-8FCB-43BA-A794-7511B6D3A5D1}" presName="tx1" presStyleLbl="revTx" presStyleIdx="4" presStyleCnt="10"/>
      <dgm:spPr/>
    </dgm:pt>
    <dgm:pt modelId="{41AC9C19-17C1-4F1E-8A84-66CBDF53B242}" type="pres">
      <dgm:prSet presAssocID="{E2259DCF-8FCB-43BA-A794-7511B6D3A5D1}" presName="vert1" presStyleCnt="0"/>
      <dgm:spPr/>
    </dgm:pt>
    <dgm:pt modelId="{2A9A4360-E458-4020-B504-AD92E7B2C92B}" type="pres">
      <dgm:prSet presAssocID="{662B34D6-DEBD-4E27-9E88-79918F486BA0}" presName="thickLine" presStyleLbl="alignNode1" presStyleIdx="5" presStyleCnt="10"/>
      <dgm:spPr/>
    </dgm:pt>
    <dgm:pt modelId="{8C97E9D6-26D7-4277-9335-A0D080E73552}" type="pres">
      <dgm:prSet presAssocID="{662B34D6-DEBD-4E27-9E88-79918F486BA0}" presName="horz1" presStyleCnt="0"/>
      <dgm:spPr/>
    </dgm:pt>
    <dgm:pt modelId="{23034957-D326-431C-8533-6EE1235F976D}" type="pres">
      <dgm:prSet presAssocID="{662B34D6-DEBD-4E27-9E88-79918F486BA0}" presName="tx1" presStyleLbl="revTx" presStyleIdx="5" presStyleCnt="10"/>
      <dgm:spPr/>
    </dgm:pt>
    <dgm:pt modelId="{8477FA9F-5ABF-405A-96F6-B3786AAB2E73}" type="pres">
      <dgm:prSet presAssocID="{662B34D6-DEBD-4E27-9E88-79918F486BA0}" presName="vert1" presStyleCnt="0"/>
      <dgm:spPr/>
    </dgm:pt>
    <dgm:pt modelId="{4FCB6064-65BB-4CB2-98B9-458EACFC151D}" type="pres">
      <dgm:prSet presAssocID="{1FE20621-657A-40A9-9AE9-3681C965C20A}" presName="thickLine" presStyleLbl="alignNode1" presStyleIdx="6" presStyleCnt="10"/>
      <dgm:spPr/>
    </dgm:pt>
    <dgm:pt modelId="{927E66B4-10AC-4D9E-9716-DE9640FD1135}" type="pres">
      <dgm:prSet presAssocID="{1FE20621-657A-40A9-9AE9-3681C965C20A}" presName="horz1" presStyleCnt="0"/>
      <dgm:spPr/>
    </dgm:pt>
    <dgm:pt modelId="{77B54FB1-4E89-48E8-BE45-D1305E8A4C0D}" type="pres">
      <dgm:prSet presAssocID="{1FE20621-657A-40A9-9AE9-3681C965C20A}" presName="tx1" presStyleLbl="revTx" presStyleIdx="6" presStyleCnt="10"/>
      <dgm:spPr/>
    </dgm:pt>
    <dgm:pt modelId="{B50496C2-599E-435C-82EC-997B7E45C261}" type="pres">
      <dgm:prSet presAssocID="{1FE20621-657A-40A9-9AE9-3681C965C20A}" presName="vert1" presStyleCnt="0"/>
      <dgm:spPr/>
    </dgm:pt>
    <dgm:pt modelId="{F57BA070-AF0E-4BE8-8F23-7548B1EE3393}" type="pres">
      <dgm:prSet presAssocID="{D7FD3D0A-6985-4961-95EF-6123FAD848B3}" presName="thickLine" presStyleLbl="alignNode1" presStyleIdx="7" presStyleCnt="10"/>
      <dgm:spPr/>
    </dgm:pt>
    <dgm:pt modelId="{6BEE361F-B2C6-40EF-8D46-B8BFF7B3D3BE}" type="pres">
      <dgm:prSet presAssocID="{D7FD3D0A-6985-4961-95EF-6123FAD848B3}" presName="horz1" presStyleCnt="0"/>
      <dgm:spPr/>
    </dgm:pt>
    <dgm:pt modelId="{573AF886-197A-4852-8585-3E0D97B70290}" type="pres">
      <dgm:prSet presAssocID="{D7FD3D0A-6985-4961-95EF-6123FAD848B3}" presName="tx1" presStyleLbl="revTx" presStyleIdx="7" presStyleCnt="10"/>
      <dgm:spPr/>
    </dgm:pt>
    <dgm:pt modelId="{9D489A0D-52C5-431A-949E-AB54BE497D8C}" type="pres">
      <dgm:prSet presAssocID="{D7FD3D0A-6985-4961-95EF-6123FAD848B3}" presName="vert1" presStyleCnt="0"/>
      <dgm:spPr/>
    </dgm:pt>
    <dgm:pt modelId="{C0EE9DEB-86EA-44A4-AEDA-8A726BF0AFAD}" type="pres">
      <dgm:prSet presAssocID="{3D6A1AD3-A407-481C-B3EA-0B8619581F67}" presName="thickLine" presStyleLbl="alignNode1" presStyleIdx="8" presStyleCnt="10"/>
      <dgm:spPr/>
    </dgm:pt>
    <dgm:pt modelId="{C6273BD8-C4EB-4548-95F1-0FA0E083AC46}" type="pres">
      <dgm:prSet presAssocID="{3D6A1AD3-A407-481C-B3EA-0B8619581F67}" presName="horz1" presStyleCnt="0"/>
      <dgm:spPr/>
    </dgm:pt>
    <dgm:pt modelId="{CA67DFBC-E3B9-4F3A-BA0B-C53DCE68F973}" type="pres">
      <dgm:prSet presAssocID="{3D6A1AD3-A407-481C-B3EA-0B8619581F67}" presName="tx1" presStyleLbl="revTx" presStyleIdx="8" presStyleCnt="10"/>
      <dgm:spPr/>
    </dgm:pt>
    <dgm:pt modelId="{EAD3479D-D618-46CB-9B96-0382FA51D568}" type="pres">
      <dgm:prSet presAssocID="{3D6A1AD3-A407-481C-B3EA-0B8619581F67}" presName="vert1" presStyleCnt="0"/>
      <dgm:spPr/>
    </dgm:pt>
    <dgm:pt modelId="{EB038D0B-2CA8-4239-BE5C-C804E17496CF}" type="pres">
      <dgm:prSet presAssocID="{4D3CC5A2-0145-4D48-A437-401DBCC75B6E}" presName="thickLine" presStyleLbl="alignNode1" presStyleIdx="9" presStyleCnt="10"/>
      <dgm:spPr/>
    </dgm:pt>
    <dgm:pt modelId="{BC55098E-7E62-4A32-9ED4-D37303DC63D2}" type="pres">
      <dgm:prSet presAssocID="{4D3CC5A2-0145-4D48-A437-401DBCC75B6E}" presName="horz1" presStyleCnt="0"/>
      <dgm:spPr/>
    </dgm:pt>
    <dgm:pt modelId="{A0F81459-E327-4F44-91AD-5A1E51D5897E}" type="pres">
      <dgm:prSet presAssocID="{4D3CC5A2-0145-4D48-A437-401DBCC75B6E}" presName="tx1" presStyleLbl="revTx" presStyleIdx="9" presStyleCnt="10"/>
      <dgm:spPr/>
    </dgm:pt>
    <dgm:pt modelId="{70688172-9277-4493-970F-09E687D3067B}" type="pres">
      <dgm:prSet presAssocID="{4D3CC5A2-0145-4D48-A437-401DBCC75B6E}" presName="vert1" presStyleCnt="0"/>
      <dgm:spPr/>
    </dgm:pt>
  </dgm:ptLst>
  <dgm:cxnLst>
    <dgm:cxn modelId="{77A1D414-462B-4E4D-849A-1742D3EDD4FF}" type="presOf" srcId="{0E8971A9-DFFD-4C4D-9067-DD1361266182}" destId="{1782E546-9883-4324-9377-E5F97380433B}" srcOrd="0" destOrd="0" presId="urn:microsoft.com/office/officeart/2008/layout/LinedList"/>
    <dgm:cxn modelId="{D9E98915-F4DF-4F8B-BE45-040AFBC9DFD2}" type="presOf" srcId="{E2259DCF-8FCB-43BA-A794-7511B6D3A5D1}" destId="{D281ABBD-6697-444F-B9ED-C28E982F20F4}" srcOrd="0" destOrd="0" presId="urn:microsoft.com/office/officeart/2008/layout/LinedList"/>
    <dgm:cxn modelId="{34EA1F1E-6061-4D84-A6D9-2BF75D26A048}" srcId="{A6440ADB-9478-42C0-B6E1-14B1337F8D15}" destId="{4D3CC5A2-0145-4D48-A437-401DBCC75B6E}" srcOrd="9" destOrd="0" parTransId="{C972EDE9-F616-4CE1-8F64-677F75918FA9}" sibTransId="{5123E91A-E8FC-4731-812F-AD66C8193B81}"/>
    <dgm:cxn modelId="{45290420-233C-4790-8A08-1DE2AB84F89F}" srcId="{A6440ADB-9478-42C0-B6E1-14B1337F8D15}" destId="{9525D74C-B9E7-45D5-BEB6-9248B315B0B9}" srcOrd="1" destOrd="0" parTransId="{B12C26A0-595C-493B-A943-6DE2E57D1542}" sibTransId="{A33B7D0E-CE5B-4767-B8C6-C9CBA6DBDDE6}"/>
    <dgm:cxn modelId="{2ADEE723-5EC6-4D71-8CEA-53CCCD64022F}" type="presOf" srcId="{3D6A1AD3-A407-481C-B3EA-0B8619581F67}" destId="{CA67DFBC-E3B9-4F3A-BA0B-C53DCE68F973}" srcOrd="0" destOrd="0" presId="urn:microsoft.com/office/officeart/2008/layout/LinedList"/>
    <dgm:cxn modelId="{2BF4E124-5F3D-447D-BD8D-A6D5ADB20ED7}" type="presOf" srcId="{6F73AEA7-4163-415D-ACB9-2DF65B22610D}" destId="{32A6ABA2-A3B6-482D-8B39-9292BB779C93}" srcOrd="0" destOrd="0" presId="urn:microsoft.com/office/officeart/2008/layout/LinedList"/>
    <dgm:cxn modelId="{B8C93C3A-57D9-418C-8C31-744A5778880D}" type="presOf" srcId="{662B34D6-DEBD-4E27-9E88-79918F486BA0}" destId="{23034957-D326-431C-8533-6EE1235F976D}" srcOrd="0" destOrd="0" presId="urn:microsoft.com/office/officeart/2008/layout/LinedList"/>
    <dgm:cxn modelId="{B52D6C3C-7856-42D3-8663-B871BA658C01}" srcId="{A6440ADB-9478-42C0-B6E1-14B1337F8D15}" destId="{0E8971A9-DFFD-4C4D-9067-DD1361266182}" srcOrd="3" destOrd="0" parTransId="{7D754985-A6B6-4FF5-8659-BE3430B4B461}" sibTransId="{F2E56CB0-BCBD-406F-89DD-9C355AA3124B}"/>
    <dgm:cxn modelId="{ACDC0861-5B70-4F59-BD24-8BAD4430BC83}" type="presOf" srcId="{4D3CC5A2-0145-4D48-A437-401DBCC75B6E}" destId="{A0F81459-E327-4F44-91AD-5A1E51D5897E}" srcOrd="0" destOrd="0" presId="urn:microsoft.com/office/officeart/2008/layout/LinedList"/>
    <dgm:cxn modelId="{8AA42567-6B1F-433E-A857-3070CE5FB253}" type="presOf" srcId="{B2778409-6CEB-4CF2-A92F-B875A2B497E5}" destId="{C335BC0F-6997-4135-AEC9-457DCE286F1B}" srcOrd="0" destOrd="0" presId="urn:microsoft.com/office/officeart/2008/layout/LinedList"/>
    <dgm:cxn modelId="{E4D2DE4B-2354-49CB-B219-8EC7FC18316A}" srcId="{A6440ADB-9478-42C0-B6E1-14B1337F8D15}" destId="{3D6A1AD3-A407-481C-B3EA-0B8619581F67}" srcOrd="8" destOrd="0" parTransId="{F5AC5CE6-8FBC-4C16-ACFC-4A99E1B7A462}" sibTransId="{AB16B35B-D491-4273-B34C-C5949072297F}"/>
    <dgm:cxn modelId="{A9DC7488-A1D1-4D52-A20D-83E4F7FFD5AA}" type="presOf" srcId="{9525D74C-B9E7-45D5-BEB6-9248B315B0B9}" destId="{C66F1D71-2B51-4779-8BA4-A48C44F30CB1}" srcOrd="0" destOrd="0" presId="urn:microsoft.com/office/officeart/2008/layout/LinedList"/>
    <dgm:cxn modelId="{CFAD3C90-5461-45A2-BC3A-98C66059AA6A}" type="presOf" srcId="{D7FD3D0A-6985-4961-95EF-6123FAD848B3}" destId="{573AF886-197A-4852-8585-3E0D97B70290}" srcOrd="0" destOrd="0" presId="urn:microsoft.com/office/officeart/2008/layout/LinedList"/>
    <dgm:cxn modelId="{3EB8AD94-9441-435E-9CF6-FF000CE4B0A6}" type="presOf" srcId="{1FE20621-657A-40A9-9AE9-3681C965C20A}" destId="{77B54FB1-4E89-48E8-BE45-D1305E8A4C0D}" srcOrd="0" destOrd="0" presId="urn:microsoft.com/office/officeart/2008/layout/LinedList"/>
    <dgm:cxn modelId="{30D89BA3-53BF-4E4F-87CE-9EFE38224FEF}" srcId="{A6440ADB-9478-42C0-B6E1-14B1337F8D15}" destId="{1FE20621-657A-40A9-9AE9-3681C965C20A}" srcOrd="6" destOrd="0" parTransId="{1E871270-448E-486F-9BD7-191F76CB0D38}" sibTransId="{8EDEFD41-8CDE-4864-BBCB-222A91EC94EE}"/>
    <dgm:cxn modelId="{ACBF0EA9-7032-4A06-802A-E3CA1D0114D5}" srcId="{A6440ADB-9478-42C0-B6E1-14B1337F8D15}" destId="{6F73AEA7-4163-415D-ACB9-2DF65B22610D}" srcOrd="0" destOrd="0" parTransId="{889CE053-E3A8-44AD-B9A8-4E59F62617F6}" sibTransId="{BBE391D0-C6D9-4637-8C2C-1220AE5F9669}"/>
    <dgm:cxn modelId="{A780AFAB-4E0C-41F5-8EB8-7D2BEC35D685}" srcId="{A6440ADB-9478-42C0-B6E1-14B1337F8D15}" destId="{D7FD3D0A-6985-4961-95EF-6123FAD848B3}" srcOrd="7" destOrd="0" parTransId="{07DEC34F-5A07-48B6-A34C-E52A4046915B}" sibTransId="{9122D9E4-8F84-4BA5-9CE8-E545911C4D8A}"/>
    <dgm:cxn modelId="{5DF46ABF-98C6-468B-BDE5-A3E8F66F3B5A}" srcId="{A6440ADB-9478-42C0-B6E1-14B1337F8D15}" destId="{B2778409-6CEB-4CF2-A92F-B875A2B497E5}" srcOrd="2" destOrd="0" parTransId="{562275FC-1FE3-4C2A-A0E7-A4CC8241609A}" sibTransId="{B9FF318D-F173-4449-BE92-C5AB38289A6F}"/>
    <dgm:cxn modelId="{11F229D0-F47E-4CE0-951A-57CF665F18EA}" type="presOf" srcId="{A6440ADB-9478-42C0-B6E1-14B1337F8D15}" destId="{1A44F08E-0AB5-418F-969B-C5F628A2D2E4}" srcOrd="0" destOrd="0" presId="urn:microsoft.com/office/officeart/2008/layout/LinedList"/>
    <dgm:cxn modelId="{0D6F56F1-CAD0-4CFA-8490-81D9C7116DC6}" srcId="{A6440ADB-9478-42C0-B6E1-14B1337F8D15}" destId="{662B34D6-DEBD-4E27-9E88-79918F486BA0}" srcOrd="5" destOrd="0" parTransId="{CE6C56B4-F7DC-4925-B29F-1A8E4421DABD}" sibTransId="{E91A117C-2B5A-4698-BEEE-69A6309AC54C}"/>
    <dgm:cxn modelId="{75D6ECF8-6304-4904-ABDB-F596C23A0DA9}" srcId="{A6440ADB-9478-42C0-B6E1-14B1337F8D15}" destId="{E2259DCF-8FCB-43BA-A794-7511B6D3A5D1}" srcOrd="4" destOrd="0" parTransId="{B3E02053-8010-4940-B4F8-30637F4A913D}" sibTransId="{641C6ECA-EE13-4ABB-BDF0-36067AB2814F}"/>
    <dgm:cxn modelId="{46BF5A7B-3AC5-4C24-AB7B-B2B28DCD1EA1}" type="presParOf" srcId="{1A44F08E-0AB5-418F-969B-C5F628A2D2E4}" destId="{956028EA-E451-4B78-8544-3869F7361577}" srcOrd="0" destOrd="0" presId="urn:microsoft.com/office/officeart/2008/layout/LinedList"/>
    <dgm:cxn modelId="{13AF9D15-F181-46FB-A80A-3D17C14E1430}" type="presParOf" srcId="{1A44F08E-0AB5-418F-969B-C5F628A2D2E4}" destId="{39B6E22B-6B24-4656-9F3B-C1FC4203723E}" srcOrd="1" destOrd="0" presId="urn:microsoft.com/office/officeart/2008/layout/LinedList"/>
    <dgm:cxn modelId="{6741D969-2AF0-402E-8FC8-1D0F63C71C44}" type="presParOf" srcId="{39B6E22B-6B24-4656-9F3B-C1FC4203723E}" destId="{32A6ABA2-A3B6-482D-8B39-9292BB779C93}" srcOrd="0" destOrd="0" presId="urn:microsoft.com/office/officeart/2008/layout/LinedList"/>
    <dgm:cxn modelId="{C4ACD191-34B5-4825-ABCF-7EFF17DBC445}" type="presParOf" srcId="{39B6E22B-6B24-4656-9F3B-C1FC4203723E}" destId="{0E18E0FF-7BB9-4D5E-809E-1008EE529CFD}" srcOrd="1" destOrd="0" presId="urn:microsoft.com/office/officeart/2008/layout/LinedList"/>
    <dgm:cxn modelId="{B398E70D-5505-4390-8B21-F3A9AA303A72}" type="presParOf" srcId="{1A44F08E-0AB5-418F-969B-C5F628A2D2E4}" destId="{C4F96637-8A0F-449A-849C-0A3694025ABB}" srcOrd="2" destOrd="0" presId="urn:microsoft.com/office/officeart/2008/layout/LinedList"/>
    <dgm:cxn modelId="{821F78D4-F880-4FDA-B2EB-A91866C2027F}" type="presParOf" srcId="{1A44F08E-0AB5-418F-969B-C5F628A2D2E4}" destId="{89BC374B-B44C-4B0F-8F91-AB60333A8F9D}" srcOrd="3" destOrd="0" presId="urn:microsoft.com/office/officeart/2008/layout/LinedList"/>
    <dgm:cxn modelId="{82C642D4-D097-4F7B-BE05-7A03C0F2A6AC}" type="presParOf" srcId="{89BC374B-B44C-4B0F-8F91-AB60333A8F9D}" destId="{C66F1D71-2B51-4779-8BA4-A48C44F30CB1}" srcOrd="0" destOrd="0" presId="urn:microsoft.com/office/officeart/2008/layout/LinedList"/>
    <dgm:cxn modelId="{693A9571-7BD9-4585-91C4-9DBF0D56B340}" type="presParOf" srcId="{89BC374B-B44C-4B0F-8F91-AB60333A8F9D}" destId="{7F1988F4-F8EC-4438-97C0-1A80C96A8A4F}" srcOrd="1" destOrd="0" presId="urn:microsoft.com/office/officeart/2008/layout/LinedList"/>
    <dgm:cxn modelId="{123AA19C-457B-400C-8DF9-5A8564774A48}" type="presParOf" srcId="{1A44F08E-0AB5-418F-969B-C5F628A2D2E4}" destId="{8BEE41A8-F61E-47F6-A0D0-E7C6007A90ED}" srcOrd="4" destOrd="0" presId="urn:microsoft.com/office/officeart/2008/layout/LinedList"/>
    <dgm:cxn modelId="{A9C10B8D-A907-426A-816B-4D3D4D0A84AA}" type="presParOf" srcId="{1A44F08E-0AB5-418F-969B-C5F628A2D2E4}" destId="{F32527EA-87A5-4F08-9B4C-60DF41EB23C5}" srcOrd="5" destOrd="0" presId="urn:microsoft.com/office/officeart/2008/layout/LinedList"/>
    <dgm:cxn modelId="{BCAA567E-DF9C-45C4-B8E3-88BF052611AB}" type="presParOf" srcId="{F32527EA-87A5-4F08-9B4C-60DF41EB23C5}" destId="{C335BC0F-6997-4135-AEC9-457DCE286F1B}" srcOrd="0" destOrd="0" presId="urn:microsoft.com/office/officeart/2008/layout/LinedList"/>
    <dgm:cxn modelId="{B4657E28-E73D-4D34-8A35-85B4A0EDFC5E}" type="presParOf" srcId="{F32527EA-87A5-4F08-9B4C-60DF41EB23C5}" destId="{DC3D8036-944B-4D23-9376-E7B011FAAFCF}" srcOrd="1" destOrd="0" presId="urn:microsoft.com/office/officeart/2008/layout/LinedList"/>
    <dgm:cxn modelId="{74C29E65-8CF9-4026-BEB8-7290DB1371EE}" type="presParOf" srcId="{1A44F08E-0AB5-418F-969B-C5F628A2D2E4}" destId="{69EC5C82-E41B-4FE4-ABDC-8ED18B29F232}" srcOrd="6" destOrd="0" presId="urn:microsoft.com/office/officeart/2008/layout/LinedList"/>
    <dgm:cxn modelId="{B3907454-AA8F-4904-92BA-3E7DCDE5813A}" type="presParOf" srcId="{1A44F08E-0AB5-418F-969B-C5F628A2D2E4}" destId="{9A4A9B86-6A98-449D-9E5B-B7FF2A2B0124}" srcOrd="7" destOrd="0" presId="urn:microsoft.com/office/officeart/2008/layout/LinedList"/>
    <dgm:cxn modelId="{3F590128-90AD-4644-9E6B-778800A7CA93}" type="presParOf" srcId="{9A4A9B86-6A98-449D-9E5B-B7FF2A2B0124}" destId="{1782E546-9883-4324-9377-E5F97380433B}" srcOrd="0" destOrd="0" presId="urn:microsoft.com/office/officeart/2008/layout/LinedList"/>
    <dgm:cxn modelId="{5AB50DB5-EA4E-4A10-93D2-0783147A07AA}" type="presParOf" srcId="{9A4A9B86-6A98-449D-9E5B-B7FF2A2B0124}" destId="{6C52499C-0DC8-40BB-8E96-A50891151A5C}" srcOrd="1" destOrd="0" presId="urn:microsoft.com/office/officeart/2008/layout/LinedList"/>
    <dgm:cxn modelId="{73AD7651-4A48-48CA-9464-644DEFE58247}" type="presParOf" srcId="{1A44F08E-0AB5-418F-969B-C5F628A2D2E4}" destId="{08995DF9-AD68-4A87-ADA7-7A5809CAEF6E}" srcOrd="8" destOrd="0" presId="urn:microsoft.com/office/officeart/2008/layout/LinedList"/>
    <dgm:cxn modelId="{4C4E525C-B898-4791-AD6F-0046CDB4F068}" type="presParOf" srcId="{1A44F08E-0AB5-418F-969B-C5F628A2D2E4}" destId="{C54DFD73-43BA-4845-BEC7-3BE6BBFB83E4}" srcOrd="9" destOrd="0" presId="urn:microsoft.com/office/officeart/2008/layout/LinedList"/>
    <dgm:cxn modelId="{B7C036E2-ABDB-444D-9411-8FDE23429175}" type="presParOf" srcId="{C54DFD73-43BA-4845-BEC7-3BE6BBFB83E4}" destId="{D281ABBD-6697-444F-B9ED-C28E982F20F4}" srcOrd="0" destOrd="0" presId="urn:microsoft.com/office/officeart/2008/layout/LinedList"/>
    <dgm:cxn modelId="{4FF8E7E0-6F1A-491E-B1C9-65A5AD32C565}" type="presParOf" srcId="{C54DFD73-43BA-4845-BEC7-3BE6BBFB83E4}" destId="{41AC9C19-17C1-4F1E-8A84-66CBDF53B242}" srcOrd="1" destOrd="0" presId="urn:microsoft.com/office/officeart/2008/layout/LinedList"/>
    <dgm:cxn modelId="{B62F0DEC-1E41-42EF-8B8D-E0FAD3D4362F}" type="presParOf" srcId="{1A44F08E-0AB5-418F-969B-C5F628A2D2E4}" destId="{2A9A4360-E458-4020-B504-AD92E7B2C92B}" srcOrd="10" destOrd="0" presId="urn:microsoft.com/office/officeart/2008/layout/LinedList"/>
    <dgm:cxn modelId="{E84B30D1-7189-4CAC-9E54-FFED1404C322}" type="presParOf" srcId="{1A44F08E-0AB5-418F-969B-C5F628A2D2E4}" destId="{8C97E9D6-26D7-4277-9335-A0D080E73552}" srcOrd="11" destOrd="0" presId="urn:microsoft.com/office/officeart/2008/layout/LinedList"/>
    <dgm:cxn modelId="{28455857-2511-40FD-AEBC-88AC95881146}" type="presParOf" srcId="{8C97E9D6-26D7-4277-9335-A0D080E73552}" destId="{23034957-D326-431C-8533-6EE1235F976D}" srcOrd="0" destOrd="0" presId="urn:microsoft.com/office/officeart/2008/layout/LinedList"/>
    <dgm:cxn modelId="{CBC11579-72DA-4AFA-A73E-B24CE24C7D56}" type="presParOf" srcId="{8C97E9D6-26D7-4277-9335-A0D080E73552}" destId="{8477FA9F-5ABF-405A-96F6-B3786AAB2E73}" srcOrd="1" destOrd="0" presId="urn:microsoft.com/office/officeart/2008/layout/LinedList"/>
    <dgm:cxn modelId="{A761BE1C-C1BE-48AD-997F-25D81E6A92F5}" type="presParOf" srcId="{1A44F08E-0AB5-418F-969B-C5F628A2D2E4}" destId="{4FCB6064-65BB-4CB2-98B9-458EACFC151D}" srcOrd="12" destOrd="0" presId="urn:microsoft.com/office/officeart/2008/layout/LinedList"/>
    <dgm:cxn modelId="{3FEEF6C4-B69F-4679-895D-CAE73DFCD0A2}" type="presParOf" srcId="{1A44F08E-0AB5-418F-969B-C5F628A2D2E4}" destId="{927E66B4-10AC-4D9E-9716-DE9640FD1135}" srcOrd="13" destOrd="0" presId="urn:microsoft.com/office/officeart/2008/layout/LinedList"/>
    <dgm:cxn modelId="{E180CF02-B29E-4B4A-84AE-2EF6A447B0BB}" type="presParOf" srcId="{927E66B4-10AC-4D9E-9716-DE9640FD1135}" destId="{77B54FB1-4E89-48E8-BE45-D1305E8A4C0D}" srcOrd="0" destOrd="0" presId="urn:microsoft.com/office/officeart/2008/layout/LinedList"/>
    <dgm:cxn modelId="{C6F45DC9-58C8-4EAF-83AD-35DC5A1125DB}" type="presParOf" srcId="{927E66B4-10AC-4D9E-9716-DE9640FD1135}" destId="{B50496C2-599E-435C-82EC-997B7E45C261}" srcOrd="1" destOrd="0" presId="urn:microsoft.com/office/officeart/2008/layout/LinedList"/>
    <dgm:cxn modelId="{7FB29DAB-151A-455F-A8D1-769E334C60B5}" type="presParOf" srcId="{1A44F08E-0AB5-418F-969B-C5F628A2D2E4}" destId="{F57BA070-AF0E-4BE8-8F23-7548B1EE3393}" srcOrd="14" destOrd="0" presId="urn:microsoft.com/office/officeart/2008/layout/LinedList"/>
    <dgm:cxn modelId="{FCB5AD36-4816-4719-A8B1-525F8774F923}" type="presParOf" srcId="{1A44F08E-0AB5-418F-969B-C5F628A2D2E4}" destId="{6BEE361F-B2C6-40EF-8D46-B8BFF7B3D3BE}" srcOrd="15" destOrd="0" presId="urn:microsoft.com/office/officeart/2008/layout/LinedList"/>
    <dgm:cxn modelId="{C91C1B97-695F-433C-A891-41578DD04A4B}" type="presParOf" srcId="{6BEE361F-B2C6-40EF-8D46-B8BFF7B3D3BE}" destId="{573AF886-197A-4852-8585-3E0D97B70290}" srcOrd="0" destOrd="0" presId="urn:microsoft.com/office/officeart/2008/layout/LinedList"/>
    <dgm:cxn modelId="{5573EED1-4A63-4ABC-8034-4F023C9ED158}" type="presParOf" srcId="{6BEE361F-B2C6-40EF-8D46-B8BFF7B3D3BE}" destId="{9D489A0D-52C5-431A-949E-AB54BE497D8C}" srcOrd="1" destOrd="0" presId="urn:microsoft.com/office/officeart/2008/layout/LinedList"/>
    <dgm:cxn modelId="{FEB04830-2F89-41FC-9CFF-BB6271DE7209}" type="presParOf" srcId="{1A44F08E-0AB5-418F-969B-C5F628A2D2E4}" destId="{C0EE9DEB-86EA-44A4-AEDA-8A726BF0AFAD}" srcOrd="16" destOrd="0" presId="urn:microsoft.com/office/officeart/2008/layout/LinedList"/>
    <dgm:cxn modelId="{CD24F09E-2A13-4BA1-AAD4-596F0D0A465B}" type="presParOf" srcId="{1A44F08E-0AB5-418F-969B-C5F628A2D2E4}" destId="{C6273BD8-C4EB-4548-95F1-0FA0E083AC46}" srcOrd="17" destOrd="0" presId="urn:microsoft.com/office/officeart/2008/layout/LinedList"/>
    <dgm:cxn modelId="{96C15DA9-2F72-4541-A72C-558B31F3FD78}" type="presParOf" srcId="{C6273BD8-C4EB-4548-95F1-0FA0E083AC46}" destId="{CA67DFBC-E3B9-4F3A-BA0B-C53DCE68F973}" srcOrd="0" destOrd="0" presId="urn:microsoft.com/office/officeart/2008/layout/LinedList"/>
    <dgm:cxn modelId="{944307B8-557C-4F2B-BF56-8604A9B4A025}" type="presParOf" srcId="{C6273BD8-C4EB-4548-95F1-0FA0E083AC46}" destId="{EAD3479D-D618-46CB-9B96-0382FA51D568}" srcOrd="1" destOrd="0" presId="urn:microsoft.com/office/officeart/2008/layout/LinedList"/>
    <dgm:cxn modelId="{E3DF4BDA-F68C-4A5C-90A3-9BA24509687F}" type="presParOf" srcId="{1A44F08E-0AB5-418F-969B-C5F628A2D2E4}" destId="{EB038D0B-2CA8-4239-BE5C-C804E17496CF}" srcOrd="18" destOrd="0" presId="urn:microsoft.com/office/officeart/2008/layout/LinedList"/>
    <dgm:cxn modelId="{AB560584-DF28-4F23-B36B-4217B48CC941}" type="presParOf" srcId="{1A44F08E-0AB5-418F-969B-C5F628A2D2E4}" destId="{BC55098E-7E62-4A32-9ED4-D37303DC63D2}" srcOrd="19" destOrd="0" presId="urn:microsoft.com/office/officeart/2008/layout/LinedList"/>
    <dgm:cxn modelId="{CA1C24F2-7EFE-42DF-B63F-D7D641FA070C}" type="presParOf" srcId="{BC55098E-7E62-4A32-9ED4-D37303DC63D2}" destId="{A0F81459-E327-4F44-91AD-5A1E51D5897E}" srcOrd="0" destOrd="0" presId="urn:microsoft.com/office/officeart/2008/layout/LinedList"/>
    <dgm:cxn modelId="{890645E2-DC9F-4D98-8DAF-E71694F0DF6C}" type="presParOf" srcId="{BC55098E-7E62-4A32-9ED4-D37303DC63D2}" destId="{70688172-9277-4493-970F-09E687D3067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028EA-E451-4B78-8544-3869F7361577}">
      <dsp:nvSpPr>
        <dsp:cNvPr id="0" name=""/>
        <dsp:cNvSpPr/>
      </dsp:nvSpPr>
      <dsp:spPr>
        <a:xfrm>
          <a:off x="0" y="598"/>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A6ABA2-A3B6-482D-8B39-9292BB779C93}">
      <dsp:nvSpPr>
        <dsp:cNvPr id="0" name=""/>
        <dsp:cNvSpPr/>
      </dsp:nvSpPr>
      <dsp:spPr>
        <a:xfrm>
          <a:off x="0" y="598"/>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err="1"/>
            <a:t>Atrill</a:t>
          </a:r>
          <a:r>
            <a:rPr lang="en-GB" sz="1400" kern="1200" dirty="0"/>
            <a:t>, P. and McLaney, E. (2019) </a:t>
          </a:r>
          <a:r>
            <a:rPr lang="en-GB" sz="1400" i="1" kern="1200" dirty="0"/>
            <a:t>Accounting and finance for non-specialists</a:t>
          </a:r>
          <a:r>
            <a:rPr lang="en-GB" sz="1400" kern="1200" dirty="0"/>
            <a:t>. 11th </a:t>
          </a:r>
          <a:r>
            <a:rPr lang="en-GB" sz="1400" kern="1200" dirty="0" err="1"/>
            <a:t>edn</a:t>
          </a:r>
          <a:r>
            <a:rPr lang="en-GB" sz="1400" kern="1200" dirty="0"/>
            <a:t>. Harlow: Pearson.</a:t>
          </a:r>
          <a:endParaRPr lang="en-US" sz="1400" kern="1200" dirty="0"/>
        </a:p>
      </dsp:txBody>
      <dsp:txXfrm>
        <a:off x="0" y="598"/>
        <a:ext cx="10515600" cy="490544"/>
      </dsp:txXfrm>
    </dsp:sp>
    <dsp:sp modelId="{C4F96637-8A0F-449A-849C-0A3694025ABB}">
      <dsp:nvSpPr>
        <dsp:cNvPr id="0" name=""/>
        <dsp:cNvSpPr/>
      </dsp:nvSpPr>
      <dsp:spPr>
        <a:xfrm>
          <a:off x="0" y="49114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6F1D71-2B51-4779-8BA4-A48C44F30CB1}">
      <dsp:nvSpPr>
        <dsp:cNvPr id="0" name=""/>
        <dsp:cNvSpPr/>
      </dsp:nvSpPr>
      <dsp:spPr>
        <a:xfrm>
          <a:off x="0" y="491143"/>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err="1"/>
            <a:t>Beverland</a:t>
          </a:r>
          <a:r>
            <a:rPr lang="en-GB" sz="1400" kern="1200" dirty="0"/>
            <a:t>, M.B. (2005) ‘Crafting brand authenticity: The case of luxury wines’, </a:t>
          </a:r>
          <a:r>
            <a:rPr lang="en-GB" sz="1400" i="1" kern="1200" dirty="0"/>
            <a:t>Journal of Management Studies</a:t>
          </a:r>
          <a:r>
            <a:rPr lang="en-GB" sz="1400" kern="1200" dirty="0"/>
            <a:t>, 42(5), pp. 1003–1029.</a:t>
          </a:r>
          <a:endParaRPr lang="en-US" sz="1400" kern="1200" dirty="0"/>
        </a:p>
      </dsp:txBody>
      <dsp:txXfrm>
        <a:off x="0" y="491143"/>
        <a:ext cx="10515600" cy="490544"/>
      </dsp:txXfrm>
    </dsp:sp>
    <dsp:sp modelId="{8BEE41A8-F61E-47F6-A0D0-E7C6007A90ED}">
      <dsp:nvSpPr>
        <dsp:cNvPr id="0" name=""/>
        <dsp:cNvSpPr/>
      </dsp:nvSpPr>
      <dsp:spPr>
        <a:xfrm>
          <a:off x="0" y="981688"/>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35BC0F-6997-4135-AEC9-457DCE286F1B}">
      <dsp:nvSpPr>
        <dsp:cNvPr id="0" name=""/>
        <dsp:cNvSpPr/>
      </dsp:nvSpPr>
      <dsp:spPr>
        <a:xfrm>
          <a:off x="0" y="981688"/>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Chaffey, D. and Ellis-Chadwick, F. (2019) </a:t>
          </a:r>
          <a:r>
            <a:rPr lang="en-GB" sz="1400" i="1" kern="1200" dirty="0"/>
            <a:t>Digital marketing: Strategy, implementation and practice</a:t>
          </a:r>
          <a:r>
            <a:rPr lang="en-GB" sz="1400" kern="1200" dirty="0"/>
            <a:t>. 7th </a:t>
          </a:r>
          <a:r>
            <a:rPr lang="en-GB" sz="1400" kern="1200" dirty="0" err="1"/>
            <a:t>edn</a:t>
          </a:r>
          <a:r>
            <a:rPr lang="en-GB" sz="1400" kern="1200" dirty="0"/>
            <a:t>. Harlow: Pearson.</a:t>
          </a:r>
          <a:endParaRPr lang="en-US" sz="1400" kern="1200" dirty="0"/>
        </a:p>
      </dsp:txBody>
      <dsp:txXfrm>
        <a:off x="0" y="981688"/>
        <a:ext cx="10515600" cy="490544"/>
      </dsp:txXfrm>
    </dsp:sp>
    <dsp:sp modelId="{69EC5C82-E41B-4FE4-ABDC-8ED18B29F232}">
      <dsp:nvSpPr>
        <dsp:cNvPr id="0" name=""/>
        <dsp:cNvSpPr/>
      </dsp:nvSpPr>
      <dsp:spPr>
        <a:xfrm>
          <a:off x="0" y="147223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82E546-9883-4324-9377-E5F97380433B}">
      <dsp:nvSpPr>
        <dsp:cNvPr id="0" name=""/>
        <dsp:cNvSpPr/>
      </dsp:nvSpPr>
      <dsp:spPr>
        <a:xfrm>
          <a:off x="0" y="1472233"/>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Grönroos, C. (2004) ‘The relationship marketing process: Communication, interaction, dialogue, value’, </a:t>
          </a:r>
          <a:r>
            <a:rPr lang="en-GB" sz="1400" i="1" kern="1200" dirty="0"/>
            <a:t>Journal of Business &amp; Industrial Marketing</a:t>
          </a:r>
          <a:r>
            <a:rPr lang="en-GB" sz="1400" kern="1200" dirty="0"/>
            <a:t>, 19(2), pp. 99–113.</a:t>
          </a:r>
          <a:endParaRPr lang="en-US" sz="1400" kern="1200" dirty="0"/>
        </a:p>
      </dsp:txBody>
      <dsp:txXfrm>
        <a:off x="0" y="1472233"/>
        <a:ext cx="10515600" cy="490544"/>
      </dsp:txXfrm>
    </dsp:sp>
    <dsp:sp modelId="{08995DF9-AD68-4A87-ADA7-7A5809CAEF6E}">
      <dsp:nvSpPr>
        <dsp:cNvPr id="0" name=""/>
        <dsp:cNvSpPr/>
      </dsp:nvSpPr>
      <dsp:spPr>
        <a:xfrm>
          <a:off x="0" y="1962777"/>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81ABBD-6697-444F-B9ED-C28E982F20F4}">
      <dsp:nvSpPr>
        <dsp:cNvPr id="0" name=""/>
        <dsp:cNvSpPr/>
      </dsp:nvSpPr>
      <dsp:spPr>
        <a:xfrm>
          <a:off x="0" y="1962777"/>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Johnson, G., Scholes, R. and Whittington, R. (2020) </a:t>
          </a:r>
          <a:r>
            <a:rPr lang="en-GB" sz="1400" i="1" kern="1200" dirty="0"/>
            <a:t>Exploring strategy</a:t>
          </a:r>
          <a:r>
            <a:rPr lang="en-GB" sz="1400" kern="1200" dirty="0"/>
            <a:t>. 12th </a:t>
          </a:r>
          <a:r>
            <a:rPr lang="en-GB" sz="1400" kern="1200" dirty="0" err="1"/>
            <a:t>edn</a:t>
          </a:r>
          <a:r>
            <a:rPr lang="en-GB" sz="1400" kern="1200" dirty="0"/>
            <a:t>. Harlow: Pearson.</a:t>
          </a:r>
          <a:endParaRPr lang="en-US" sz="1400" kern="1200" dirty="0"/>
        </a:p>
      </dsp:txBody>
      <dsp:txXfrm>
        <a:off x="0" y="1962777"/>
        <a:ext cx="10515600" cy="490544"/>
      </dsp:txXfrm>
    </dsp:sp>
    <dsp:sp modelId="{2A9A4360-E458-4020-B504-AD92E7B2C92B}">
      <dsp:nvSpPr>
        <dsp:cNvPr id="0" name=""/>
        <dsp:cNvSpPr/>
      </dsp:nvSpPr>
      <dsp:spPr>
        <a:xfrm>
          <a:off x="0" y="2453322"/>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034957-D326-431C-8533-6EE1235F976D}">
      <dsp:nvSpPr>
        <dsp:cNvPr id="0" name=""/>
        <dsp:cNvSpPr/>
      </dsp:nvSpPr>
      <dsp:spPr>
        <a:xfrm>
          <a:off x="0" y="2453322"/>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Kotler, P., Armstrong, G., Harris, L.C. and He, H. (2022) </a:t>
          </a:r>
          <a:r>
            <a:rPr lang="en-GB" sz="1400" i="1" kern="1200" dirty="0"/>
            <a:t>Principles of marketing</a:t>
          </a:r>
          <a:r>
            <a:rPr lang="en-GB" sz="1400" kern="1200" dirty="0"/>
            <a:t>. 9th European </a:t>
          </a:r>
          <a:r>
            <a:rPr lang="en-GB" sz="1400" kern="1200" dirty="0" err="1"/>
            <a:t>edn</a:t>
          </a:r>
          <a:r>
            <a:rPr lang="en-GB" sz="1400" kern="1200" dirty="0"/>
            <a:t>. Harlow: Pearson.</a:t>
          </a:r>
          <a:endParaRPr lang="en-US" sz="1400" kern="1200" dirty="0"/>
        </a:p>
      </dsp:txBody>
      <dsp:txXfrm>
        <a:off x="0" y="2453322"/>
        <a:ext cx="10515600" cy="490544"/>
      </dsp:txXfrm>
    </dsp:sp>
    <dsp:sp modelId="{4FCB6064-65BB-4CB2-98B9-458EACFC151D}">
      <dsp:nvSpPr>
        <dsp:cNvPr id="0" name=""/>
        <dsp:cNvSpPr/>
      </dsp:nvSpPr>
      <dsp:spPr>
        <a:xfrm>
          <a:off x="0" y="2943867"/>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B54FB1-4E89-48E8-BE45-D1305E8A4C0D}">
      <dsp:nvSpPr>
        <dsp:cNvPr id="0" name=""/>
        <dsp:cNvSpPr/>
      </dsp:nvSpPr>
      <dsp:spPr>
        <a:xfrm>
          <a:off x="0" y="2943867"/>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Laudon, K.C. and Traver, C.G. (2021) </a:t>
          </a:r>
          <a:r>
            <a:rPr lang="en-GB" sz="1400" i="1" kern="1200" dirty="0"/>
            <a:t>E-commerce: Business, technology, society</a:t>
          </a:r>
          <a:r>
            <a:rPr lang="en-GB" sz="1400" kern="1200" dirty="0"/>
            <a:t>. 16th </a:t>
          </a:r>
          <a:r>
            <a:rPr lang="en-GB" sz="1400" kern="1200" dirty="0" err="1"/>
            <a:t>edn</a:t>
          </a:r>
          <a:r>
            <a:rPr lang="en-GB" sz="1400" kern="1200" dirty="0"/>
            <a:t>. Harlow: Pearson.</a:t>
          </a:r>
          <a:endParaRPr lang="en-US" sz="1400" kern="1200" dirty="0"/>
        </a:p>
      </dsp:txBody>
      <dsp:txXfrm>
        <a:off x="0" y="2943867"/>
        <a:ext cx="10515600" cy="490544"/>
      </dsp:txXfrm>
    </dsp:sp>
    <dsp:sp modelId="{F57BA070-AF0E-4BE8-8F23-7548B1EE3393}">
      <dsp:nvSpPr>
        <dsp:cNvPr id="0" name=""/>
        <dsp:cNvSpPr/>
      </dsp:nvSpPr>
      <dsp:spPr>
        <a:xfrm>
          <a:off x="0" y="343441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3AF886-197A-4852-8585-3E0D97B70290}">
      <dsp:nvSpPr>
        <dsp:cNvPr id="0" name=""/>
        <dsp:cNvSpPr/>
      </dsp:nvSpPr>
      <dsp:spPr>
        <a:xfrm>
          <a:off x="0" y="3434411"/>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Mintel (2023) </a:t>
          </a:r>
          <a:r>
            <a:rPr lang="en-GB" sz="1400" i="1" kern="1200" dirty="0"/>
            <a:t>UK personalised gifts market report</a:t>
          </a:r>
          <a:r>
            <a:rPr lang="en-GB" sz="1400" kern="1200" dirty="0"/>
            <a:t>. London: Mintel Group Ltd.</a:t>
          </a:r>
          <a:endParaRPr lang="en-US" sz="1400" kern="1200" dirty="0"/>
        </a:p>
      </dsp:txBody>
      <dsp:txXfrm>
        <a:off x="0" y="3434411"/>
        <a:ext cx="10515600" cy="490544"/>
      </dsp:txXfrm>
    </dsp:sp>
    <dsp:sp modelId="{C0EE9DEB-86EA-44A4-AEDA-8A726BF0AFAD}">
      <dsp:nvSpPr>
        <dsp:cNvPr id="0" name=""/>
        <dsp:cNvSpPr/>
      </dsp:nvSpPr>
      <dsp:spPr>
        <a:xfrm>
          <a:off x="0" y="3924956"/>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67DFBC-E3B9-4F3A-BA0B-C53DCE68F973}">
      <dsp:nvSpPr>
        <dsp:cNvPr id="0" name=""/>
        <dsp:cNvSpPr/>
      </dsp:nvSpPr>
      <dsp:spPr>
        <a:xfrm>
          <a:off x="0" y="3924956"/>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Peattie, K. and Crane, A. (2005) ‘Green marketing: Legend, myth, farce or prophecy?’, </a:t>
          </a:r>
          <a:r>
            <a:rPr lang="en-GB" sz="1400" i="1" kern="1200" dirty="0"/>
            <a:t>Qualitative Market Research: An International Journal</a:t>
          </a:r>
          <a:r>
            <a:rPr lang="en-GB" sz="1400" kern="1200" dirty="0"/>
            <a:t>, 8(4), pp. 357–370.</a:t>
          </a:r>
          <a:endParaRPr lang="en-US" sz="1400" kern="1200" dirty="0"/>
        </a:p>
      </dsp:txBody>
      <dsp:txXfrm>
        <a:off x="0" y="3924956"/>
        <a:ext cx="10515600" cy="490544"/>
      </dsp:txXfrm>
    </dsp:sp>
    <dsp:sp modelId="{EB038D0B-2CA8-4239-BE5C-C804E17496CF}">
      <dsp:nvSpPr>
        <dsp:cNvPr id="0" name=""/>
        <dsp:cNvSpPr/>
      </dsp:nvSpPr>
      <dsp:spPr>
        <a:xfrm>
          <a:off x="0" y="441550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F81459-E327-4F44-91AD-5A1E51D5897E}">
      <dsp:nvSpPr>
        <dsp:cNvPr id="0" name=""/>
        <dsp:cNvSpPr/>
      </dsp:nvSpPr>
      <dsp:spPr>
        <a:xfrm>
          <a:off x="0" y="4415501"/>
          <a:ext cx="10515600" cy="4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Pine, B.J. and Gilmore, J.H. (2011) </a:t>
          </a:r>
          <a:r>
            <a:rPr lang="en-GB" sz="1600" i="1" kern="1200"/>
            <a:t>The experience economy</a:t>
          </a:r>
          <a:r>
            <a:rPr lang="en-GB" sz="1600" kern="1200"/>
            <a:t>. Updated edn. Boston: Harvard Business Review Press.</a:t>
          </a:r>
          <a:endParaRPr lang="en-US" sz="1600" kern="1200"/>
        </a:p>
      </dsp:txBody>
      <dsp:txXfrm>
        <a:off x="0" y="4415501"/>
        <a:ext cx="10515600" cy="49054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DB39C-9407-D778-E9E9-ADAA1739795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F7FAD12-5045-1743-3C93-824564004F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B421F31-4D5C-8FBB-F993-08FDBF2FE19C}"/>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5" name="Footer Placeholder 4">
            <a:extLst>
              <a:ext uri="{FF2B5EF4-FFF2-40B4-BE49-F238E27FC236}">
                <a16:creationId xmlns:a16="http://schemas.microsoft.com/office/drawing/2014/main" id="{DB3E229D-6112-2D06-D9BD-39726175D2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B3AF9D-EE22-1022-CE99-D9D0C2F8B98F}"/>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1298156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3B4FB-94BB-9C41-9616-D2B399EEEA3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2D721B7-A1B6-FCE2-5290-29A096CD2B7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491A30-0468-4DF2-B23A-A5DA49F590F1}"/>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5" name="Footer Placeholder 4">
            <a:extLst>
              <a:ext uri="{FF2B5EF4-FFF2-40B4-BE49-F238E27FC236}">
                <a16:creationId xmlns:a16="http://schemas.microsoft.com/office/drawing/2014/main" id="{6F22AFAE-3F9D-4325-3EE1-43C35B91D0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C7BBF8-6937-709E-A2EF-A9C4AAC05E2C}"/>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2403236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D8BE-33EE-1388-0F1B-1EA7402EFCA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1ECA103-1482-CDD3-781D-553D50B730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61B9105-7C97-9C5C-4CB7-19E4DCCCA532}"/>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5" name="Footer Placeholder 4">
            <a:extLst>
              <a:ext uri="{FF2B5EF4-FFF2-40B4-BE49-F238E27FC236}">
                <a16:creationId xmlns:a16="http://schemas.microsoft.com/office/drawing/2014/main" id="{70847501-FD03-70AA-7FC8-206CC471D9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B2A7DC-3A3D-5FF8-AF5C-E7B185649002}"/>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1476469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77BE1-CBE2-751C-04DB-181D0A1A725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6F531A8-91A8-AFD9-A303-B6FDADA51E1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30DFD07-C797-66DD-07A9-14A79ECDC4E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AED0615-08EA-AA7C-ADFB-31BF313EA0C5}"/>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6" name="Footer Placeholder 5">
            <a:extLst>
              <a:ext uri="{FF2B5EF4-FFF2-40B4-BE49-F238E27FC236}">
                <a16:creationId xmlns:a16="http://schemas.microsoft.com/office/drawing/2014/main" id="{AB306782-89DB-B3E0-AF48-3CC35D5A5E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AA384F-5A07-06D2-B6F5-9A6A759D38B2}"/>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3426872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1B099-1CAC-E828-A98D-A4B305AD5FD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A636251-D12D-B0E0-BAD1-F1ABA7CE17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5557D7C-BCD0-EFA7-CCA3-AB70E0DB706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1956940-BA12-32EB-139D-C6CA566271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95171B-21ED-81E5-9767-644CFADAE01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1D5458C-BFEA-643E-4521-09B88CE3D4C1}"/>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8" name="Footer Placeholder 7">
            <a:extLst>
              <a:ext uri="{FF2B5EF4-FFF2-40B4-BE49-F238E27FC236}">
                <a16:creationId xmlns:a16="http://schemas.microsoft.com/office/drawing/2014/main" id="{85924819-4865-0FC0-9CEB-AFB3E9902D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3E1EB1-9228-975C-744A-79700F09C496}"/>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650035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AFB16-E662-C3B2-AFF3-CFD1E39AEE7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00377A5-7263-8610-AF70-9394CE2F455F}"/>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4" name="Footer Placeholder 3">
            <a:extLst>
              <a:ext uri="{FF2B5EF4-FFF2-40B4-BE49-F238E27FC236}">
                <a16:creationId xmlns:a16="http://schemas.microsoft.com/office/drawing/2014/main" id="{1A979A94-4BD1-1664-24C1-2F66512AA4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06324C-F8BD-D020-0E25-6B2F2BA5F227}"/>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2075958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653DFF-65AA-2543-59C7-F51392940F68}"/>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3" name="Footer Placeholder 2">
            <a:extLst>
              <a:ext uri="{FF2B5EF4-FFF2-40B4-BE49-F238E27FC236}">
                <a16:creationId xmlns:a16="http://schemas.microsoft.com/office/drawing/2014/main" id="{1926C94D-5A6E-D0D6-2831-DDC6356DDA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5C3C22-F7E3-F414-5D35-8946C68F05D9}"/>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3023627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5EC2-C1E6-DE41-466E-1FE999B8B38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AD99CC0-93BA-EAC9-FB53-104CBBCBAF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4E4F339-867B-F235-F9A0-2339E04E3A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364C775-A746-EC9D-5F4C-9EDF1F265FF3}"/>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6" name="Footer Placeholder 5">
            <a:extLst>
              <a:ext uri="{FF2B5EF4-FFF2-40B4-BE49-F238E27FC236}">
                <a16:creationId xmlns:a16="http://schemas.microsoft.com/office/drawing/2014/main" id="{C00C4DB4-1B57-E20C-33E1-2924F6736B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931259-CD95-1A71-936A-11968227D63E}"/>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581871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729E6-DE0E-4ECC-CA91-56503ECA03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8A5D9DC-154C-48FE-6979-D25176CFD1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A46316B-AE9D-30D4-BB03-285C8C9492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4D741A2-2890-B39F-614A-EB4311C464DA}"/>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6" name="Footer Placeholder 5">
            <a:extLst>
              <a:ext uri="{FF2B5EF4-FFF2-40B4-BE49-F238E27FC236}">
                <a16:creationId xmlns:a16="http://schemas.microsoft.com/office/drawing/2014/main" id="{189D6108-83D7-F143-C517-F82AC48995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C1C9CA-5D4E-FBE9-B5FF-1E28BAB7FAF1}"/>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730880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2E016-AE43-CE4A-1124-AEBADD81A98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D7EBCCE-7023-F4A0-446C-10B0E2ABAFC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E950CD0-C7FE-AD2C-04E9-0A12A04296E6}"/>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5" name="Footer Placeholder 4">
            <a:extLst>
              <a:ext uri="{FF2B5EF4-FFF2-40B4-BE49-F238E27FC236}">
                <a16:creationId xmlns:a16="http://schemas.microsoft.com/office/drawing/2014/main" id="{944D5034-E2A0-A031-8654-F602670EE8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2F5DC2-DCD6-0029-13B0-CC45794803F1}"/>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1001452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4BBC67-7504-ED0D-691F-AFB25DE6F19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BDC82B-C820-488D-C940-DE85364A151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DBAE33E-1D95-C5FB-64B0-72F40E3F83EC}"/>
              </a:ext>
            </a:extLst>
          </p:cNvPr>
          <p:cNvSpPr>
            <a:spLocks noGrp="1"/>
          </p:cNvSpPr>
          <p:nvPr>
            <p:ph type="dt" sz="half" idx="10"/>
          </p:nvPr>
        </p:nvSpPr>
        <p:spPr/>
        <p:txBody>
          <a:bodyPr/>
          <a:lstStyle/>
          <a:p>
            <a:fld id="{E05C3AB0-F972-4433-A6BF-0C19FB381A49}" type="datetimeFigureOut">
              <a:rPr lang="en-GB" smtClean="0"/>
              <a:t>27/02/2026</a:t>
            </a:fld>
            <a:endParaRPr lang="en-GB"/>
          </a:p>
        </p:txBody>
      </p:sp>
      <p:sp>
        <p:nvSpPr>
          <p:cNvPr id="5" name="Footer Placeholder 4">
            <a:extLst>
              <a:ext uri="{FF2B5EF4-FFF2-40B4-BE49-F238E27FC236}">
                <a16:creationId xmlns:a16="http://schemas.microsoft.com/office/drawing/2014/main" id="{3A5A8F5F-1874-5CDD-E13A-B8326274C5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361A5-6543-E3DB-E817-1347A7195BC1}"/>
              </a:ext>
            </a:extLst>
          </p:cNvPr>
          <p:cNvSpPr>
            <a:spLocks noGrp="1"/>
          </p:cNvSpPr>
          <p:nvPr>
            <p:ph type="sldNum" sz="quarter" idx="12"/>
          </p:nvPr>
        </p:nvSpPr>
        <p:spPr/>
        <p:txBody>
          <a:bodyPr/>
          <a:lstStyle/>
          <a:p>
            <a:fld id="{1E10C775-52D8-4711-9AAA-E603B182F850}" type="slidenum">
              <a:rPr lang="en-GB" smtClean="0"/>
              <a:t>‹#›</a:t>
            </a:fld>
            <a:endParaRPr lang="en-GB"/>
          </a:p>
        </p:txBody>
      </p:sp>
    </p:spTree>
    <p:extLst>
      <p:ext uri="{BB962C8B-B14F-4D97-AF65-F5344CB8AC3E}">
        <p14:creationId xmlns:p14="http://schemas.microsoft.com/office/powerpoint/2010/main" val="1032405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CDA69-3B90-FB8E-0F23-B8EB8D05F6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9649535-EDB1-47C0-A4E1-2D009392D4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ED6C4D-5A1D-16D4-DE17-98FF9F4B31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5C3AB0-F972-4433-A6BF-0C19FB381A49}" type="datetimeFigureOut">
              <a:rPr lang="en-GB" smtClean="0"/>
              <a:t>27/02/2026</a:t>
            </a:fld>
            <a:endParaRPr lang="en-GB"/>
          </a:p>
        </p:txBody>
      </p:sp>
      <p:sp>
        <p:nvSpPr>
          <p:cNvPr id="5" name="Footer Placeholder 4">
            <a:extLst>
              <a:ext uri="{FF2B5EF4-FFF2-40B4-BE49-F238E27FC236}">
                <a16:creationId xmlns:a16="http://schemas.microsoft.com/office/drawing/2014/main" id="{4244FFFA-1147-A927-43C4-50682AD918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1537305-8C3B-1DF4-1F18-4B77358D72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E10C775-52D8-4711-9AAA-E603B182F850}" type="slidenum">
              <a:rPr lang="en-GB" smtClean="0"/>
              <a:t>‹#›</a:t>
            </a:fld>
            <a:endParaRPr lang="en-GB"/>
          </a:p>
        </p:txBody>
      </p:sp>
    </p:spTree>
    <p:extLst>
      <p:ext uri="{BB962C8B-B14F-4D97-AF65-F5344CB8AC3E}">
        <p14:creationId xmlns:p14="http://schemas.microsoft.com/office/powerpoint/2010/main" val="2848487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1199D26-7D8F-4A64-BDBB-73AFABE14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DACA46-0AEB-D9C5-40A1-6D23506CDD08}"/>
              </a:ext>
            </a:extLst>
          </p:cNvPr>
          <p:cNvSpPr>
            <a:spLocks noGrp="1"/>
          </p:cNvSpPr>
          <p:nvPr>
            <p:ph type="ctrTitle"/>
          </p:nvPr>
        </p:nvSpPr>
        <p:spPr>
          <a:xfrm>
            <a:off x="640080" y="483004"/>
            <a:ext cx="6745458" cy="3082870"/>
          </a:xfrm>
        </p:spPr>
        <p:txBody>
          <a:bodyPr>
            <a:normAutofit/>
          </a:bodyPr>
          <a:lstStyle/>
          <a:p>
            <a:pPr algn="l"/>
            <a:r>
              <a:rPr lang="en-GB" sz="4100">
                <a:latin typeface="Arial" panose="020B0604020202020204" pitchFamily="34" charset="0"/>
                <a:cs typeface="Arial" panose="020B0604020202020204" pitchFamily="34" charset="0"/>
              </a:rPr>
              <a:t>STUDENT NAME: DELIA MARINA CIURARU</a:t>
            </a:r>
            <a:br>
              <a:rPr lang="en-GB" sz="4100">
                <a:latin typeface="Arial" panose="020B0604020202020204" pitchFamily="34" charset="0"/>
                <a:cs typeface="Arial" panose="020B0604020202020204" pitchFamily="34" charset="0"/>
              </a:rPr>
            </a:br>
            <a:r>
              <a:rPr lang="en-GB" sz="4100">
                <a:latin typeface="Arial" panose="020B0604020202020204" pitchFamily="34" charset="0"/>
                <a:cs typeface="Arial" panose="020B0604020202020204" pitchFamily="34" charset="0"/>
              </a:rPr>
              <a:t>STUDENT ID: 2226588</a:t>
            </a:r>
            <a:br>
              <a:rPr lang="en-GB" sz="4100">
                <a:latin typeface="Arial" panose="020B0604020202020204" pitchFamily="34" charset="0"/>
                <a:cs typeface="Arial" panose="020B0604020202020204" pitchFamily="34" charset="0"/>
              </a:rPr>
            </a:br>
            <a:br>
              <a:rPr lang="en-GB" sz="4100">
                <a:latin typeface="Arial" panose="020B0604020202020204" pitchFamily="34" charset="0"/>
                <a:cs typeface="Arial" panose="020B0604020202020204" pitchFamily="34" charset="0"/>
              </a:rPr>
            </a:br>
            <a:r>
              <a:rPr lang="en-GB" sz="4100">
                <a:latin typeface="Arial" panose="020B0604020202020204" pitchFamily="34" charset="0"/>
                <a:cs typeface="Arial" panose="020B0604020202020204" pitchFamily="34" charset="0"/>
              </a:rPr>
              <a:t> TASK 2</a:t>
            </a:r>
          </a:p>
        </p:txBody>
      </p:sp>
      <p:sp>
        <p:nvSpPr>
          <p:cNvPr id="3" name="Subtitle 2">
            <a:extLst>
              <a:ext uri="{FF2B5EF4-FFF2-40B4-BE49-F238E27FC236}">
                <a16:creationId xmlns:a16="http://schemas.microsoft.com/office/drawing/2014/main" id="{8D405D4E-A6C5-454D-60D8-B619C962BB5F}"/>
              </a:ext>
            </a:extLst>
          </p:cNvPr>
          <p:cNvSpPr>
            <a:spLocks noGrp="1"/>
          </p:cNvSpPr>
          <p:nvPr>
            <p:ph type="subTitle" idx="1"/>
          </p:nvPr>
        </p:nvSpPr>
        <p:spPr>
          <a:xfrm>
            <a:off x="640080" y="4085454"/>
            <a:ext cx="6745458" cy="1966246"/>
          </a:xfrm>
        </p:spPr>
        <p:txBody>
          <a:bodyPr>
            <a:normAutofit/>
          </a:bodyPr>
          <a:lstStyle/>
          <a:p>
            <a:pPr algn="l"/>
            <a:r>
              <a:rPr lang="en-GB" dirty="0"/>
              <a:t>PRESENTATION (10 MIN)</a:t>
            </a:r>
          </a:p>
          <a:p>
            <a:pPr algn="l"/>
            <a:endParaRPr lang="en-GB" dirty="0"/>
          </a:p>
          <a:p>
            <a:pPr algn="l"/>
            <a:r>
              <a:rPr lang="en-GB" dirty="0"/>
              <a:t>BUSINESS IDEA HANDMADE </a:t>
            </a:r>
          </a:p>
        </p:txBody>
      </p:sp>
      <p:sp>
        <p:nvSpPr>
          <p:cNvPr id="14" name="sketch line">
            <a:extLst>
              <a:ext uri="{FF2B5EF4-FFF2-40B4-BE49-F238E27FC236}">
                <a16:creationId xmlns:a16="http://schemas.microsoft.com/office/drawing/2014/main" id="{D7F2FAFA-4D50-41E7-9480-5BABA64EE9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3870524"/>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ogo of a university of wales">
            <a:extLst>
              <a:ext uri="{FF2B5EF4-FFF2-40B4-BE49-F238E27FC236}">
                <a16:creationId xmlns:a16="http://schemas.microsoft.com/office/drawing/2014/main" id="{9937E053-74D0-DFD0-FBDA-909F8C4E56FA}"/>
              </a:ext>
            </a:extLst>
          </p:cNvPr>
          <p:cNvPicPr>
            <a:picLocks noChangeAspect="1"/>
          </p:cNvPicPr>
          <p:nvPr/>
        </p:nvPicPr>
        <p:blipFill>
          <a:blip r:embed="rId2">
            <a:extLst>
              <a:ext uri="{28A0092B-C50C-407E-A947-70E740481C1C}">
                <a14:useLocalDpi xmlns:a14="http://schemas.microsoft.com/office/drawing/2010/main" val="0"/>
              </a:ext>
            </a:extLst>
          </a:blip>
          <a:srcRect b="-3"/>
          <a:stretch>
            <a:fillRect/>
          </a:stretch>
        </p:blipFill>
        <p:spPr>
          <a:xfrm>
            <a:off x="7876903" y="296092"/>
            <a:ext cx="4001589" cy="3592721"/>
          </a:xfrm>
          <a:custGeom>
            <a:avLst/>
            <a:gdLst/>
            <a:ahLst/>
            <a:cxnLst/>
            <a:rect l="l" t="t" r="r" b="b"/>
            <a:pathLst>
              <a:path w="4001589" h="3592721">
                <a:moveTo>
                  <a:pt x="470166" y="82"/>
                </a:moveTo>
                <a:cubicBezTo>
                  <a:pt x="518288" y="-605"/>
                  <a:pt x="566386" y="3023"/>
                  <a:pt x="614238" y="13021"/>
                </a:cubicBezTo>
                <a:cubicBezTo>
                  <a:pt x="720229" y="34420"/>
                  <a:pt x="827897" y="40027"/>
                  <a:pt x="934955" y="29726"/>
                </a:cubicBezTo>
                <a:cubicBezTo>
                  <a:pt x="1040555" y="20702"/>
                  <a:pt x="1146350" y="20093"/>
                  <a:pt x="1252244" y="22653"/>
                </a:cubicBezTo>
                <a:cubicBezTo>
                  <a:pt x="1347753" y="24970"/>
                  <a:pt x="1443361" y="24604"/>
                  <a:pt x="1538871" y="18020"/>
                </a:cubicBezTo>
                <a:cubicBezTo>
                  <a:pt x="1646135" y="10461"/>
                  <a:pt x="1753400" y="3998"/>
                  <a:pt x="1860568" y="18996"/>
                </a:cubicBezTo>
                <a:cubicBezTo>
                  <a:pt x="1953834" y="33431"/>
                  <a:pt x="2047727" y="40637"/>
                  <a:pt x="2141708" y="40575"/>
                </a:cubicBezTo>
                <a:cubicBezTo>
                  <a:pt x="2266312" y="38870"/>
                  <a:pt x="2390622" y="26800"/>
                  <a:pt x="2515030" y="19849"/>
                </a:cubicBezTo>
                <a:cubicBezTo>
                  <a:pt x="2685674" y="10339"/>
                  <a:pt x="2856416" y="2169"/>
                  <a:pt x="3027158" y="16801"/>
                </a:cubicBezTo>
                <a:cubicBezTo>
                  <a:pt x="3145198" y="27409"/>
                  <a:pt x="3263238" y="37163"/>
                  <a:pt x="3381769" y="28994"/>
                </a:cubicBezTo>
                <a:cubicBezTo>
                  <a:pt x="3465425" y="23262"/>
                  <a:pt x="3549180" y="14972"/>
                  <a:pt x="3633033" y="20460"/>
                </a:cubicBezTo>
                <a:lnTo>
                  <a:pt x="3738744" y="24700"/>
                </a:lnTo>
                <a:lnTo>
                  <a:pt x="3738744" y="24830"/>
                </a:lnTo>
                <a:lnTo>
                  <a:pt x="3750661" y="25178"/>
                </a:lnTo>
                <a:lnTo>
                  <a:pt x="3795264" y="26968"/>
                </a:lnTo>
                <a:lnTo>
                  <a:pt x="3814191" y="26606"/>
                </a:lnTo>
                <a:lnTo>
                  <a:pt x="3814191" y="25296"/>
                </a:lnTo>
                <a:lnTo>
                  <a:pt x="3941656" y="20351"/>
                </a:lnTo>
                <a:lnTo>
                  <a:pt x="3996286" y="20544"/>
                </a:lnTo>
                <a:lnTo>
                  <a:pt x="3999704" y="184279"/>
                </a:lnTo>
                <a:cubicBezTo>
                  <a:pt x="4007337" y="352273"/>
                  <a:pt x="3989916" y="519048"/>
                  <a:pt x="3980912" y="686066"/>
                </a:cubicBezTo>
                <a:cubicBezTo>
                  <a:pt x="3974530" y="824285"/>
                  <a:pt x="3975254" y="962883"/>
                  <a:pt x="3983065" y="1100993"/>
                </a:cubicBezTo>
                <a:cubicBezTo>
                  <a:pt x="3994418" y="1329775"/>
                  <a:pt x="3995984" y="1558558"/>
                  <a:pt x="3989623" y="1787585"/>
                </a:cubicBezTo>
                <a:cubicBezTo>
                  <a:pt x="3986490" y="1901610"/>
                  <a:pt x="3987763" y="2015515"/>
                  <a:pt x="3991678" y="2129418"/>
                </a:cubicBezTo>
                <a:cubicBezTo>
                  <a:pt x="4000780" y="2390605"/>
                  <a:pt x="3990600" y="2651550"/>
                  <a:pt x="3987568" y="2912616"/>
                </a:cubicBezTo>
                <a:cubicBezTo>
                  <a:pt x="3986393" y="3012022"/>
                  <a:pt x="3986588" y="3111430"/>
                  <a:pt x="3990992" y="3210716"/>
                </a:cubicBezTo>
                <a:cubicBezTo>
                  <a:pt x="3995886" y="3323219"/>
                  <a:pt x="3997281" y="3435722"/>
                  <a:pt x="3996754" y="3548225"/>
                </a:cubicBezTo>
                <a:lnTo>
                  <a:pt x="3996203" y="3580527"/>
                </a:lnTo>
                <a:lnTo>
                  <a:pt x="3817494" y="3567893"/>
                </a:lnTo>
                <a:cubicBezTo>
                  <a:pt x="3755892" y="3566024"/>
                  <a:pt x="3694230" y="3566635"/>
                  <a:pt x="3632626" y="3569729"/>
                </a:cubicBezTo>
                <a:cubicBezTo>
                  <a:pt x="3508559" y="3576065"/>
                  <a:pt x="3384601" y="3593362"/>
                  <a:pt x="3260317" y="3578866"/>
                </a:cubicBezTo>
                <a:cubicBezTo>
                  <a:pt x="3046403" y="3553649"/>
                  <a:pt x="2833252" y="3579963"/>
                  <a:pt x="2619882" y="3588368"/>
                </a:cubicBezTo>
                <a:cubicBezTo>
                  <a:pt x="2454934" y="3596047"/>
                  <a:pt x="2289690" y="3590429"/>
                  <a:pt x="2125460" y="3571557"/>
                </a:cubicBezTo>
                <a:cubicBezTo>
                  <a:pt x="1964487" y="3553014"/>
                  <a:pt x="1802168" y="3554895"/>
                  <a:pt x="1641577" y="3577161"/>
                </a:cubicBezTo>
                <a:cubicBezTo>
                  <a:pt x="1569765" y="3584855"/>
                  <a:pt x="1497464" y="3585179"/>
                  <a:pt x="1425600" y="3578135"/>
                </a:cubicBezTo>
                <a:cubicBezTo>
                  <a:pt x="1311136" y="3569647"/>
                  <a:pt x="1196249" y="3571642"/>
                  <a:pt x="1082079" y="3584104"/>
                </a:cubicBezTo>
                <a:cubicBezTo>
                  <a:pt x="932047" y="3601037"/>
                  <a:pt x="781581" y="3588856"/>
                  <a:pt x="631439" y="3582643"/>
                </a:cubicBezTo>
                <a:cubicBezTo>
                  <a:pt x="518453" y="3578013"/>
                  <a:pt x="405576" y="3575211"/>
                  <a:pt x="292590" y="3579597"/>
                </a:cubicBezTo>
                <a:lnTo>
                  <a:pt x="24062" y="3578027"/>
                </a:lnTo>
                <a:lnTo>
                  <a:pt x="26037" y="3426039"/>
                </a:lnTo>
                <a:cubicBezTo>
                  <a:pt x="28388" y="3239733"/>
                  <a:pt x="28388" y="3053550"/>
                  <a:pt x="10461" y="2867977"/>
                </a:cubicBezTo>
                <a:cubicBezTo>
                  <a:pt x="-1195" y="2748609"/>
                  <a:pt x="-5604" y="2628267"/>
                  <a:pt x="10461" y="2509144"/>
                </a:cubicBezTo>
                <a:cubicBezTo>
                  <a:pt x="27654" y="2377219"/>
                  <a:pt x="32159" y="2243207"/>
                  <a:pt x="23883" y="2109954"/>
                </a:cubicBezTo>
                <a:cubicBezTo>
                  <a:pt x="16633" y="1978516"/>
                  <a:pt x="16143" y="1846835"/>
                  <a:pt x="18200" y="1715031"/>
                </a:cubicBezTo>
                <a:cubicBezTo>
                  <a:pt x="20062" y="1596151"/>
                  <a:pt x="19768" y="1477150"/>
                  <a:pt x="14477" y="1358271"/>
                </a:cubicBezTo>
                <a:cubicBezTo>
                  <a:pt x="8405" y="1224761"/>
                  <a:pt x="3212" y="1091250"/>
                  <a:pt x="15262" y="957861"/>
                </a:cubicBezTo>
                <a:cubicBezTo>
                  <a:pt x="26859" y="841775"/>
                  <a:pt x="32649" y="724907"/>
                  <a:pt x="32599" y="607930"/>
                </a:cubicBezTo>
                <a:cubicBezTo>
                  <a:pt x="31229" y="452838"/>
                  <a:pt x="21531" y="298112"/>
                  <a:pt x="15947" y="143264"/>
                </a:cubicBezTo>
                <a:lnTo>
                  <a:pt x="13308" y="44257"/>
                </a:lnTo>
                <a:lnTo>
                  <a:pt x="17662" y="44403"/>
                </a:lnTo>
                <a:lnTo>
                  <a:pt x="92850" y="32188"/>
                </a:lnTo>
                <a:lnTo>
                  <a:pt x="101988" y="32179"/>
                </a:lnTo>
                <a:cubicBezTo>
                  <a:pt x="176730" y="29756"/>
                  <a:pt x="251399" y="24177"/>
                  <a:pt x="325945" y="13021"/>
                </a:cubicBezTo>
                <a:cubicBezTo>
                  <a:pt x="373897" y="5767"/>
                  <a:pt x="422044" y="768"/>
                  <a:pt x="470166" y="82"/>
                </a:cubicBezTo>
                <a:close/>
              </a:path>
            </a:pathLst>
          </a:custGeom>
        </p:spPr>
      </p:pic>
      <p:pic>
        <p:nvPicPr>
          <p:cNvPr id="7" name="Picture 6" descr="A group of mugs on a shelf">
            <a:extLst>
              <a:ext uri="{FF2B5EF4-FFF2-40B4-BE49-F238E27FC236}">
                <a16:creationId xmlns:a16="http://schemas.microsoft.com/office/drawing/2014/main" id="{DFBE1F39-1169-5304-CD30-898CD8B70D76}"/>
              </a:ext>
            </a:extLst>
          </p:cNvPr>
          <p:cNvPicPr>
            <a:picLocks noChangeAspect="1"/>
          </p:cNvPicPr>
          <p:nvPr/>
        </p:nvPicPr>
        <p:blipFill>
          <a:blip r:embed="rId3">
            <a:extLst>
              <a:ext uri="{28A0092B-C50C-407E-A947-70E740481C1C}">
                <a14:useLocalDpi xmlns:a14="http://schemas.microsoft.com/office/drawing/2010/main" val="0"/>
              </a:ext>
            </a:extLst>
          </a:blip>
          <a:srcRect t="5123" r="2" b="36040"/>
          <a:stretch>
            <a:fillRect/>
          </a:stretch>
        </p:blipFill>
        <p:spPr>
          <a:xfrm>
            <a:off x="7876902" y="3952357"/>
            <a:ext cx="4001589" cy="2354447"/>
          </a:xfrm>
          <a:custGeom>
            <a:avLst/>
            <a:gdLst/>
            <a:ahLst/>
            <a:cxnLst/>
            <a:rect l="l" t="t" r="r" b="b"/>
            <a:pathLst>
              <a:path w="4001589" h="2354447">
                <a:moveTo>
                  <a:pt x="470166" y="54"/>
                </a:moveTo>
                <a:cubicBezTo>
                  <a:pt x="518288" y="-396"/>
                  <a:pt x="566386" y="1981"/>
                  <a:pt x="614238" y="8533"/>
                </a:cubicBezTo>
                <a:cubicBezTo>
                  <a:pt x="720229" y="22557"/>
                  <a:pt x="827897" y="26232"/>
                  <a:pt x="934955" y="19481"/>
                </a:cubicBezTo>
                <a:cubicBezTo>
                  <a:pt x="1040555" y="13567"/>
                  <a:pt x="1146350" y="13168"/>
                  <a:pt x="1252244" y="14846"/>
                </a:cubicBezTo>
                <a:cubicBezTo>
                  <a:pt x="1347753" y="16364"/>
                  <a:pt x="1443361" y="16124"/>
                  <a:pt x="1538871" y="11809"/>
                </a:cubicBezTo>
                <a:cubicBezTo>
                  <a:pt x="1646135" y="6855"/>
                  <a:pt x="1753400" y="2620"/>
                  <a:pt x="1860568" y="12449"/>
                </a:cubicBezTo>
                <a:cubicBezTo>
                  <a:pt x="1953834" y="21909"/>
                  <a:pt x="2047727" y="26631"/>
                  <a:pt x="2141708" y="26591"/>
                </a:cubicBezTo>
                <a:cubicBezTo>
                  <a:pt x="2266312" y="25473"/>
                  <a:pt x="2390622" y="17563"/>
                  <a:pt x="2515030" y="13008"/>
                </a:cubicBezTo>
                <a:cubicBezTo>
                  <a:pt x="2685674" y="6776"/>
                  <a:pt x="2856416" y="1422"/>
                  <a:pt x="3027158" y="11010"/>
                </a:cubicBezTo>
                <a:cubicBezTo>
                  <a:pt x="3145198" y="17962"/>
                  <a:pt x="3263238" y="24355"/>
                  <a:pt x="3381769" y="19001"/>
                </a:cubicBezTo>
                <a:cubicBezTo>
                  <a:pt x="3465425" y="15245"/>
                  <a:pt x="3549180" y="9812"/>
                  <a:pt x="3633033" y="13408"/>
                </a:cubicBezTo>
                <a:lnTo>
                  <a:pt x="3738744" y="16187"/>
                </a:lnTo>
                <a:lnTo>
                  <a:pt x="3738744" y="16272"/>
                </a:lnTo>
                <a:lnTo>
                  <a:pt x="3750661" y="16501"/>
                </a:lnTo>
                <a:lnTo>
                  <a:pt x="3795264" y="17673"/>
                </a:lnTo>
                <a:lnTo>
                  <a:pt x="3814191" y="17436"/>
                </a:lnTo>
                <a:lnTo>
                  <a:pt x="3814191" y="16578"/>
                </a:lnTo>
                <a:lnTo>
                  <a:pt x="3941656" y="13337"/>
                </a:lnTo>
                <a:lnTo>
                  <a:pt x="3996286" y="13464"/>
                </a:lnTo>
                <a:lnTo>
                  <a:pt x="3999704" y="120765"/>
                </a:lnTo>
                <a:cubicBezTo>
                  <a:pt x="4007337" y="230858"/>
                  <a:pt x="3989916" y="340152"/>
                  <a:pt x="3980912" y="449605"/>
                </a:cubicBezTo>
                <a:cubicBezTo>
                  <a:pt x="3974530" y="540185"/>
                  <a:pt x="3975254" y="631014"/>
                  <a:pt x="3983065" y="721523"/>
                </a:cubicBezTo>
                <a:cubicBezTo>
                  <a:pt x="3994418" y="871452"/>
                  <a:pt x="3995984" y="1021383"/>
                  <a:pt x="3989623" y="1171473"/>
                </a:cubicBezTo>
                <a:cubicBezTo>
                  <a:pt x="3986490" y="1246198"/>
                  <a:pt x="3987763" y="1320844"/>
                  <a:pt x="3991678" y="1395489"/>
                </a:cubicBezTo>
                <a:cubicBezTo>
                  <a:pt x="4000780" y="1566655"/>
                  <a:pt x="3990600" y="1737662"/>
                  <a:pt x="3987568" y="1908748"/>
                </a:cubicBezTo>
                <a:cubicBezTo>
                  <a:pt x="3986393" y="1973893"/>
                  <a:pt x="3986588" y="2039039"/>
                  <a:pt x="3990992" y="2104104"/>
                </a:cubicBezTo>
                <a:cubicBezTo>
                  <a:pt x="3995886" y="2177832"/>
                  <a:pt x="3997281" y="2251559"/>
                  <a:pt x="3996754" y="2325287"/>
                </a:cubicBezTo>
                <a:lnTo>
                  <a:pt x="3996203" y="2346456"/>
                </a:lnTo>
                <a:lnTo>
                  <a:pt x="3817494" y="2338176"/>
                </a:lnTo>
                <a:cubicBezTo>
                  <a:pt x="3755892" y="2336952"/>
                  <a:pt x="3694230" y="2337352"/>
                  <a:pt x="3632626" y="2339380"/>
                </a:cubicBezTo>
                <a:cubicBezTo>
                  <a:pt x="3508559" y="2343531"/>
                  <a:pt x="3384601" y="2354867"/>
                  <a:pt x="3260317" y="2345368"/>
                </a:cubicBezTo>
                <a:cubicBezTo>
                  <a:pt x="3046403" y="2328842"/>
                  <a:pt x="2833252" y="2346086"/>
                  <a:pt x="2619882" y="2351594"/>
                </a:cubicBezTo>
                <a:cubicBezTo>
                  <a:pt x="2454934" y="2356627"/>
                  <a:pt x="2289690" y="2352945"/>
                  <a:pt x="2125460" y="2340577"/>
                </a:cubicBezTo>
                <a:cubicBezTo>
                  <a:pt x="1964487" y="2328426"/>
                  <a:pt x="1802168" y="2329658"/>
                  <a:pt x="1641577" y="2344250"/>
                </a:cubicBezTo>
                <a:cubicBezTo>
                  <a:pt x="1569765" y="2349292"/>
                  <a:pt x="1497464" y="2349505"/>
                  <a:pt x="1425600" y="2344888"/>
                </a:cubicBezTo>
                <a:cubicBezTo>
                  <a:pt x="1311136" y="2339326"/>
                  <a:pt x="1196249" y="2340633"/>
                  <a:pt x="1082079" y="2348800"/>
                </a:cubicBezTo>
                <a:cubicBezTo>
                  <a:pt x="932047" y="2359897"/>
                  <a:pt x="781581" y="2351914"/>
                  <a:pt x="631439" y="2347842"/>
                </a:cubicBezTo>
                <a:cubicBezTo>
                  <a:pt x="518453" y="2344808"/>
                  <a:pt x="405576" y="2342972"/>
                  <a:pt x="292590" y="2345846"/>
                </a:cubicBezTo>
                <a:lnTo>
                  <a:pt x="24062" y="2344817"/>
                </a:lnTo>
                <a:lnTo>
                  <a:pt x="26037" y="2245214"/>
                </a:lnTo>
                <a:cubicBezTo>
                  <a:pt x="28388" y="2123121"/>
                  <a:pt x="28388" y="2001108"/>
                  <a:pt x="10461" y="1879495"/>
                </a:cubicBezTo>
                <a:cubicBezTo>
                  <a:pt x="-1195" y="1801269"/>
                  <a:pt x="-5604" y="1722404"/>
                  <a:pt x="10461" y="1644338"/>
                </a:cubicBezTo>
                <a:cubicBezTo>
                  <a:pt x="27654" y="1557882"/>
                  <a:pt x="32159" y="1470059"/>
                  <a:pt x="23883" y="1382733"/>
                </a:cubicBezTo>
                <a:cubicBezTo>
                  <a:pt x="16633" y="1296597"/>
                  <a:pt x="16143" y="1210301"/>
                  <a:pt x="18200" y="1123925"/>
                </a:cubicBezTo>
                <a:cubicBezTo>
                  <a:pt x="20062" y="1046019"/>
                  <a:pt x="19768" y="968033"/>
                  <a:pt x="14477" y="890127"/>
                </a:cubicBezTo>
                <a:cubicBezTo>
                  <a:pt x="8405" y="802633"/>
                  <a:pt x="3212" y="715138"/>
                  <a:pt x="15262" y="627723"/>
                </a:cubicBezTo>
                <a:cubicBezTo>
                  <a:pt x="26859" y="551647"/>
                  <a:pt x="32649" y="475059"/>
                  <a:pt x="32599" y="398400"/>
                </a:cubicBezTo>
                <a:cubicBezTo>
                  <a:pt x="31229" y="296762"/>
                  <a:pt x="21531" y="195365"/>
                  <a:pt x="15947" y="93886"/>
                </a:cubicBezTo>
                <a:lnTo>
                  <a:pt x="13308" y="29003"/>
                </a:lnTo>
                <a:lnTo>
                  <a:pt x="17662" y="29099"/>
                </a:lnTo>
                <a:lnTo>
                  <a:pt x="92850" y="21094"/>
                </a:lnTo>
                <a:lnTo>
                  <a:pt x="101988" y="21088"/>
                </a:lnTo>
                <a:cubicBezTo>
                  <a:pt x="176730" y="19500"/>
                  <a:pt x="251399" y="15844"/>
                  <a:pt x="325945" y="8533"/>
                </a:cubicBezTo>
                <a:cubicBezTo>
                  <a:pt x="373897" y="3780"/>
                  <a:pt x="422044" y="503"/>
                  <a:pt x="470166" y="54"/>
                </a:cubicBezTo>
                <a:close/>
              </a:path>
            </a:pathLst>
          </a:custGeom>
        </p:spPr>
      </p:pic>
    </p:spTree>
    <p:extLst>
      <p:ext uri="{BB962C8B-B14F-4D97-AF65-F5344CB8AC3E}">
        <p14:creationId xmlns:p14="http://schemas.microsoft.com/office/powerpoint/2010/main" val="37046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A68F0E-4C72-BE99-1627-9374F4CC921A}"/>
              </a:ext>
            </a:extLst>
          </p:cNvPr>
          <p:cNvSpPr>
            <a:spLocks noGrp="1"/>
          </p:cNvSpPr>
          <p:nvPr>
            <p:ph type="title"/>
          </p:nvPr>
        </p:nvSpPr>
        <p:spPr>
          <a:xfrm>
            <a:off x="6657715" y="467271"/>
            <a:ext cx="4195674" cy="2052522"/>
          </a:xfrm>
        </p:spPr>
        <p:txBody>
          <a:bodyPr anchor="b">
            <a:normAutofit/>
          </a:bodyPr>
          <a:lstStyle/>
          <a:p>
            <a:r>
              <a:rPr lang="en-GB" sz="3900" b="1"/>
              <a:t>Business Concept HANDMADE </a:t>
            </a:r>
            <a:br>
              <a:rPr lang="en-GB" sz="3900" b="1"/>
            </a:br>
            <a:endParaRPr lang="en-GB" sz="3900"/>
          </a:p>
        </p:txBody>
      </p:sp>
      <p:sp>
        <p:nvSpPr>
          <p:cNvPr id="12" name="Oval 11">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mugs on a shelf">
            <a:extLst>
              <a:ext uri="{FF2B5EF4-FFF2-40B4-BE49-F238E27FC236}">
                <a16:creationId xmlns:a16="http://schemas.microsoft.com/office/drawing/2014/main" id="{51CF8E9B-6737-061B-33B8-C3E408970E4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4"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6"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C0D068AD-DB5F-F3B1-C561-ABC515F3B3B8}"/>
              </a:ext>
            </a:extLst>
          </p:cNvPr>
          <p:cNvSpPr>
            <a:spLocks noGrp="1"/>
          </p:cNvSpPr>
          <p:nvPr>
            <p:ph idx="1"/>
          </p:nvPr>
        </p:nvSpPr>
        <p:spPr>
          <a:xfrm>
            <a:off x="6570573" y="2423160"/>
            <a:ext cx="4833136" cy="4263390"/>
          </a:xfrm>
        </p:spPr>
        <p:txBody>
          <a:bodyPr anchor="t">
            <a:normAutofit/>
          </a:bodyPr>
          <a:lstStyle/>
          <a:p>
            <a:pPr>
              <a:buFont typeface="Wingdings" panose="05000000000000000000" pitchFamily="2" charset="2"/>
              <a:buChar char="q"/>
            </a:pPr>
            <a:r>
              <a:rPr lang="en-GB" sz="2000" dirty="0">
                <a:solidFill>
                  <a:schemeClr val="tx1">
                    <a:alpha val="80000"/>
                  </a:schemeClr>
                </a:solidFill>
                <a:latin typeface="Arial" panose="020B0604020202020204" pitchFamily="34" charset="0"/>
                <a:cs typeface="Arial" panose="020B0604020202020204" pitchFamily="34" charset="0"/>
              </a:rPr>
              <a:t>The proposed business specialises in handmade personalised photo gifts that transform customer photographs into premium handcrafted keepsakes. The concept responds to increasing consumer demand for meaningful and customised products that reflect emotional value and personal identity (Pine and Gilmore, 2011).</a:t>
            </a:r>
          </a:p>
          <a:p>
            <a:endParaRPr lang="en-GB" sz="1700" dirty="0">
              <a:solidFill>
                <a:schemeClr val="tx1">
                  <a:alpha val="80000"/>
                </a:schemeClr>
              </a:solidFill>
            </a:endParaRPr>
          </a:p>
        </p:txBody>
      </p:sp>
      <p:sp>
        <p:nvSpPr>
          <p:cNvPr id="18"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0"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3592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A993DA-AFDD-B548-8738-0B75DA2AAE5C}"/>
              </a:ext>
            </a:extLst>
          </p:cNvPr>
          <p:cNvSpPr>
            <a:spLocks noGrp="1"/>
          </p:cNvSpPr>
          <p:nvPr>
            <p:ph type="title"/>
          </p:nvPr>
        </p:nvSpPr>
        <p:spPr>
          <a:xfrm>
            <a:off x="761800" y="762001"/>
            <a:ext cx="5334197" cy="1708242"/>
          </a:xfrm>
        </p:spPr>
        <p:txBody>
          <a:bodyPr anchor="ctr">
            <a:normAutofit/>
          </a:bodyPr>
          <a:lstStyle/>
          <a:p>
            <a:r>
              <a:rPr lang="en-GB" sz="4000"/>
              <a:t>Market Opportunity</a:t>
            </a:r>
          </a:p>
        </p:txBody>
      </p:sp>
      <p:sp>
        <p:nvSpPr>
          <p:cNvPr id="3" name="Content Placeholder 2">
            <a:extLst>
              <a:ext uri="{FF2B5EF4-FFF2-40B4-BE49-F238E27FC236}">
                <a16:creationId xmlns:a16="http://schemas.microsoft.com/office/drawing/2014/main" id="{DE49B88A-F9AB-BCAC-963E-92CC295FAA10}"/>
              </a:ext>
            </a:extLst>
          </p:cNvPr>
          <p:cNvSpPr>
            <a:spLocks noGrp="1"/>
          </p:cNvSpPr>
          <p:nvPr>
            <p:ph idx="1"/>
          </p:nvPr>
        </p:nvSpPr>
        <p:spPr>
          <a:xfrm>
            <a:off x="388620" y="2470244"/>
            <a:ext cx="5707377" cy="3769835"/>
          </a:xfrm>
        </p:spPr>
        <p:txBody>
          <a:bodyPr anchor="ctr">
            <a:normAutofit/>
          </a:bodyPr>
          <a:lstStyle/>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The UK personalised gift market demonstrates strong growth, driven by rising preference for individualisation and experiential consumption (Mintel, 2023). Expansion of e-commerce platforms enables small creative enterprises to access national and international markets efficiently (Laudon and Traver, 2021).</a:t>
            </a:r>
          </a:p>
          <a:p>
            <a:endParaRPr lang="en-GB" sz="2000" dirty="0"/>
          </a:p>
        </p:txBody>
      </p:sp>
      <p:pic>
        <p:nvPicPr>
          <p:cNvPr id="5" name="Picture 4" descr="Digital numbers art">
            <a:extLst>
              <a:ext uri="{FF2B5EF4-FFF2-40B4-BE49-F238E27FC236}">
                <a16:creationId xmlns:a16="http://schemas.microsoft.com/office/drawing/2014/main" id="{45171C3D-12A7-40E8-E4A4-AF71311E4902}"/>
              </a:ext>
            </a:extLst>
          </p:cNvPr>
          <p:cNvPicPr>
            <a:picLocks noChangeAspect="1"/>
          </p:cNvPicPr>
          <p:nvPr/>
        </p:nvPicPr>
        <p:blipFill>
          <a:blip r:embed="rId2"/>
          <a:srcRect l="12096" r="36068"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894266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649C91A9-84E7-4BF0-9026-62F01380D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B960CD0-4454-C7D7-9236-72BED2029982}"/>
              </a:ext>
            </a:extLst>
          </p:cNvPr>
          <p:cNvSpPr>
            <a:spLocks noGrp="1"/>
          </p:cNvSpPr>
          <p:nvPr>
            <p:ph type="title"/>
          </p:nvPr>
        </p:nvSpPr>
        <p:spPr>
          <a:xfrm>
            <a:off x="761802" y="762001"/>
            <a:ext cx="4080362" cy="1708242"/>
          </a:xfrm>
        </p:spPr>
        <p:txBody>
          <a:bodyPr anchor="ctr">
            <a:normAutofit/>
          </a:bodyPr>
          <a:lstStyle/>
          <a:p>
            <a:r>
              <a:rPr lang="en-GB" sz="4000" dirty="0"/>
              <a:t>Target Market</a:t>
            </a:r>
          </a:p>
        </p:txBody>
      </p:sp>
      <p:sp>
        <p:nvSpPr>
          <p:cNvPr id="3" name="Content Placeholder 2">
            <a:extLst>
              <a:ext uri="{FF2B5EF4-FFF2-40B4-BE49-F238E27FC236}">
                <a16:creationId xmlns:a16="http://schemas.microsoft.com/office/drawing/2014/main" id="{F43BDA62-ECFC-7FEE-6C7F-E0B6550A1BD1}"/>
              </a:ext>
            </a:extLst>
          </p:cNvPr>
          <p:cNvSpPr>
            <a:spLocks noGrp="1"/>
          </p:cNvSpPr>
          <p:nvPr>
            <p:ph idx="1"/>
          </p:nvPr>
        </p:nvSpPr>
        <p:spPr>
          <a:xfrm>
            <a:off x="468630" y="2532777"/>
            <a:ext cx="4373534" cy="4262688"/>
          </a:xfrm>
        </p:spPr>
        <p:txBody>
          <a:bodyPr anchor="ctr">
            <a:normAutofit/>
          </a:bodyPr>
          <a:lstStyle/>
          <a:p>
            <a:r>
              <a:rPr lang="en-GB" sz="2400" dirty="0">
                <a:latin typeface="Arial" panose="020B0604020202020204" pitchFamily="34" charset="0"/>
                <a:cs typeface="Arial" panose="020B0604020202020204" pitchFamily="34" charset="0"/>
              </a:rPr>
              <a:t>The primary target market includes consumers aged 25–55 who purchase meaningful gifts for special occasions. Segmentation is based on demographic, psychographic and behavioural factors, emphasising emotionally driven purchasing behaviour (Kotler et al., 2022; Solomon et al., 2019).</a:t>
            </a:r>
          </a:p>
          <a:p>
            <a:endParaRPr lang="en-GB" sz="2000" dirty="0"/>
          </a:p>
        </p:txBody>
      </p:sp>
      <p:sp>
        <p:nvSpPr>
          <p:cNvPr id="12" name="Rectangle 11">
            <a:extLst>
              <a:ext uri="{FF2B5EF4-FFF2-40B4-BE49-F238E27FC236}">
                <a16:creationId xmlns:a16="http://schemas.microsoft.com/office/drawing/2014/main" id="{9B47378D-AD27-45D0-8C1C-5B1098DCC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799" cy="6858000"/>
          </a:xfrm>
          <a:prstGeom prst="rect">
            <a:avLst/>
          </a:prstGeom>
          <a:solidFill>
            <a:srgbClr val="FFFFFF"/>
          </a:solidFill>
          <a:ln>
            <a:noFill/>
          </a:ln>
          <a:effectLst>
            <a:outerShdw blurRad="177800" dist="215900" dir="8520000" sx="94000" sy="94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ift box with a pen and a mug">
            <a:extLst>
              <a:ext uri="{FF2B5EF4-FFF2-40B4-BE49-F238E27FC236}">
                <a16:creationId xmlns:a16="http://schemas.microsoft.com/office/drawing/2014/main" id="{3F4E1B94-7A5F-9E5B-54DF-49B549F5D1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761902"/>
            <a:ext cx="5334197" cy="5334197"/>
          </a:xfrm>
          <a:prstGeom prst="rect">
            <a:avLst/>
          </a:prstGeom>
        </p:spPr>
      </p:pic>
    </p:spTree>
    <p:extLst>
      <p:ext uri="{BB962C8B-B14F-4D97-AF65-F5344CB8AC3E}">
        <p14:creationId xmlns:p14="http://schemas.microsoft.com/office/powerpoint/2010/main" val="1387748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DF66CB0-1AD6-4D8C-BE70-897ADA64F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4C3B26D-D43F-467B-B943-E20A45E7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6802718" cy="5486401"/>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D0D8E2-BC5B-8AB0-84C4-0A460B7E3505}"/>
              </a:ext>
            </a:extLst>
          </p:cNvPr>
          <p:cNvSpPr>
            <a:spLocks noGrp="1"/>
          </p:cNvSpPr>
          <p:nvPr>
            <p:ph type="title"/>
          </p:nvPr>
        </p:nvSpPr>
        <p:spPr>
          <a:xfrm>
            <a:off x="1265274" y="1063256"/>
            <a:ext cx="5624624" cy="1097210"/>
          </a:xfrm>
        </p:spPr>
        <p:txBody>
          <a:bodyPr anchor="b">
            <a:normAutofit/>
          </a:bodyPr>
          <a:lstStyle/>
          <a:p>
            <a:pPr algn="ctr"/>
            <a:r>
              <a:rPr lang="en-GB" sz="3200" b="1">
                <a:solidFill>
                  <a:srgbClr val="595959"/>
                </a:solidFill>
              </a:rPr>
              <a:t>Value Proposition</a:t>
            </a:r>
            <a:br>
              <a:rPr lang="en-GB" sz="3200" b="1">
                <a:solidFill>
                  <a:srgbClr val="595959"/>
                </a:solidFill>
              </a:rPr>
            </a:br>
            <a:endParaRPr lang="en-GB" sz="3200">
              <a:solidFill>
                <a:srgbClr val="595959"/>
              </a:solidFill>
            </a:endParaRPr>
          </a:p>
        </p:txBody>
      </p:sp>
      <p:sp>
        <p:nvSpPr>
          <p:cNvPr id="3" name="Content Placeholder 2">
            <a:extLst>
              <a:ext uri="{FF2B5EF4-FFF2-40B4-BE49-F238E27FC236}">
                <a16:creationId xmlns:a16="http://schemas.microsoft.com/office/drawing/2014/main" id="{7A37F2AD-3C35-E2F8-B362-52599FD77FDF}"/>
              </a:ext>
            </a:extLst>
          </p:cNvPr>
          <p:cNvSpPr>
            <a:spLocks noGrp="1"/>
          </p:cNvSpPr>
          <p:nvPr>
            <p:ph idx="1"/>
          </p:nvPr>
        </p:nvSpPr>
        <p:spPr>
          <a:xfrm>
            <a:off x="1040130" y="1840230"/>
            <a:ext cx="5770937" cy="4183380"/>
          </a:xfrm>
        </p:spPr>
        <p:txBody>
          <a:bodyPr anchor="t">
            <a:normAutofit lnSpcReduction="10000"/>
          </a:bodyPr>
          <a:lstStyle/>
          <a:p>
            <a:pPr marL="0" indent="0">
              <a:buNone/>
            </a:pPr>
            <a:r>
              <a:rPr lang="en-GB" sz="3200" dirty="0">
                <a:solidFill>
                  <a:srgbClr val="595959"/>
                </a:solidFill>
                <a:latin typeface="Arial" panose="020B0604020202020204" pitchFamily="34" charset="0"/>
                <a:cs typeface="Arial" panose="020B0604020202020204" pitchFamily="34" charset="0"/>
              </a:rPr>
              <a:t>The business offers artisanal craftsmanship combined with emotional storytelling, differentiating itself from mass-produced personalised products. Competitive advantage is achieved through differentiation strategy rather than cost leadership (Porter, 2008).</a:t>
            </a:r>
          </a:p>
          <a:p>
            <a:endParaRPr lang="en-GB" sz="2000" dirty="0">
              <a:solidFill>
                <a:srgbClr val="595959"/>
              </a:solidFill>
            </a:endParaRPr>
          </a:p>
        </p:txBody>
      </p:sp>
      <p:pic>
        <p:nvPicPr>
          <p:cNvPr id="5" name="Picture 4" descr="A book cover of a book&#10;&#10;AI-generated content may be incorrect.">
            <a:extLst>
              <a:ext uri="{FF2B5EF4-FFF2-40B4-BE49-F238E27FC236}">
                <a16:creationId xmlns:a16="http://schemas.microsoft.com/office/drawing/2014/main" id="{FAF9A330-09C3-9931-9EB1-3FFE5838C02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7461069" y="685799"/>
            <a:ext cx="4117787" cy="5486399"/>
          </a:xfrm>
          <a:prstGeom prst="rect">
            <a:avLst/>
          </a:prstGeom>
        </p:spPr>
      </p:pic>
    </p:spTree>
    <p:extLst>
      <p:ext uri="{BB962C8B-B14F-4D97-AF65-F5344CB8AC3E}">
        <p14:creationId xmlns:p14="http://schemas.microsoft.com/office/powerpoint/2010/main" val="2700990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4C581F-AEE3-A662-C70B-E883BBF38D5C}"/>
              </a:ext>
            </a:extLst>
          </p:cNvPr>
          <p:cNvSpPr>
            <a:spLocks noGrp="1"/>
          </p:cNvSpPr>
          <p:nvPr>
            <p:ph type="title"/>
          </p:nvPr>
        </p:nvSpPr>
        <p:spPr>
          <a:xfrm>
            <a:off x="761800" y="762001"/>
            <a:ext cx="5334197" cy="1708242"/>
          </a:xfrm>
        </p:spPr>
        <p:txBody>
          <a:bodyPr anchor="ctr">
            <a:normAutofit/>
          </a:bodyPr>
          <a:lstStyle/>
          <a:p>
            <a:r>
              <a:rPr lang="en-GB" sz="4000" b="1" dirty="0"/>
              <a:t>Product Strategy</a:t>
            </a:r>
            <a:br>
              <a:rPr lang="en-GB" sz="4000" b="1" dirty="0"/>
            </a:br>
            <a:endParaRPr lang="en-GB" sz="4000" dirty="0"/>
          </a:p>
        </p:txBody>
      </p:sp>
      <p:sp>
        <p:nvSpPr>
          <p:cNvPr id="3" name="Content Placeholder 2">
            <a:extLst>
              <a:ext uri="{FF2B5EF4-FFF2-40B4-BE49-F238E27FC236}">
                <a16:creationId xmlns:a16="http://schemas.microsoft.com/office/drawing/2014/main" id="{442CBB65-3D54-3B15-2DBD-00CFBBA85788}"/>
              </a:ext>
            </a:extLst>
          </p:cNvPr>
          <p:cNvSpPr>
            <a:spLocks noGrp="1"/>
          </p:cNvSpPr>
          <p:nvPr>
            <p:ph idx="1"/>
          </p:nvPr>
        </p:nvSpPr>
        <p:spPr>
          <a:xfrm>
            <a:off x="342900" y="2045970"/>
            <a:ext cx="5753097" cy="4194109"/>
          </a:xfrm>
        </p:spPr>
        <p:txBody>
          <a:bodyPr anchor="ctr">
            <a:normAutofit/>
          </a:bodyPr>
          <a:lstStyle/>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Products integrate customer photographs into handcrafted decorative items using quality and sustainable materials. This approach enhances authenticity, perceived value and ethical positioning within the personalised gift sector (</a:t>
            </a:r>
            <a:r>
              <a:rPr lang="en-GB" sz="2400" dirty="0" err="1">
                <a:latin typeface="Arial" panose="020B0604020202020204" pitchFamily="34" charset="0"/>
                <a:cs typeface="Arial" panose="020B0604020202020204" pitchFamily="34" charset="0"/>
              </a:rPr>
              <a:t>Beverland</a:t>
            </a:r>
            <a:r>
              <a:rPr lang="en-GB" sz="2400" dirty="0">
                <a:latin typeface="Arial" panose="020B0604020202020204" pitchFamily="34" charset="0"/>
                <a:cs typeface="Arial" panose="020B0604020202020204" pitchFamily="34" charset="0"/>
              </a:rPr>
              <a:t>, 2005; Peattie and Crane, 2005).</a:t>
            </a:r>
          </a:p>
          <a:p>
            <a:endParaRPr lang="en-GB" sz="2000" dirty="0"/>
          </a:p>
        </p:txBody>
      </p:sp>
      <p:pic>
        <p:nvPicPr>
          <p:cNvPr id="5" name="Picture 4" descr="Magazine printing process">
            <a:extLst>
              <a:ext uri="{FF2B5EF4-FFF2-40B4-BE49-F238E27FC236}">
                <a16:creationId xmlns:a16="http://schemas.microsoft.com/office/drawing/2014/main" id="{5FBB0367-2409-1676-3A24-B5E906C5AD6A}"/>
              </a:ext>
            </a:extLst>
          </p:cNvPr>
          <p:cNvPicPr>
            <a:picLocks noChangeAspect="1"/>
          </p:cNvPicPr>
          <p:nvPr/>
        </p:nvPicPr>
        <p:blipFill>
          <a:blip r:embed="rId2"/>
          <a:srcRect l="31675" r="13383"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29472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AF8183B-1228-4ABB-2F49-8096539AE344}"/>
              </a:ext>
            </a:extLst>
          </p:cNvPr>
          <p:cNvPicPr>
            <a:picLocks noChangeAspect="1"/>
          </p:cNvPicPr>
          <p:nvPr/>
        </p:nvPicPr>
        <p:blipFill>
          <a:blip r:embed="rId2"/>
          <a:srcRect l="578" r="5304" b="-1"/>
          <a:stretch>
            <a:fillRect/>
          </a:stretch>
        </p:blipFill>
        <p:spPr>
          <a:xfrm>
            <a:off x="1" y="10"/>
            <a:ext cx="9669642" cy="6857990"/>
          </a:xfrm>
          <a:prstGeom prst="rect">
            <a:avLst/>
          </a:prstGeom>
        </p:spPr>
      </p:pic>
      <p:sp>
        <p:nvSpPr>
          <p:cNvPr id="20" name="Rectangle 1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A3DD008-8800-AB51-4496-AD4D5C3B68A8}"/>
              </a:ext>
            </a:extLst>
          </p:cNvPr>
          <p:cNvSpPr>
            <a:spLocks noGrp="1"/>
          </p:cNvSpPr>
          <p:nvPr>
            <p:ph type="title"/>
          </p:nvPr>
        </p:nvSpPr>
        <p:spPr>
          <a:xfrm>
            <a:off x="7531610" y="365125"/>
            <a:ext cx="3822189" cy="1899912"/>
          </a:xfrm>
        </p:spPr>
        <p:txBody>
          <a:bodyPr>
            <a:normAutofit/>
          </a:bodyPr>
          <a:lstStyle/>
          <a:p>
            <a:r>
              <a:rPr lang="en-GB" sz="4000"/>
              <a:t>PESTEL ANALYSIS </a:t>
            </a:r>
          </a:p>
        </p:txBody>
      </p:sp>
      <p:sp>
        <p:nvSpPr>
          <p:cNvPr id="3" name="Content Placeholder 2">
            <a:extLst>
              <a:ext uri="{FF2B5EF4-FFF2-40B4-BE49-F238E27FC236}">
                <a16:creationId xmlns:a16="http://schemas.microsoft.com/office/drawing/2014/main" id="{C9DA1479-7F3A-0563-84BB-C0CCB6F952AA}"/>
              </a:ext>
            </a:extLst>
          </p:cNvPr>
          <p:cNvSpPr>
            <a:spLocks noGrp="1"/>
          </p:cNvSpPr>
          <p:nvPr>
            <p:ph idx="1"/>
          </p:nvPr>
        </p:nvSpPr>
        <p:spPr>
          <a:xfrm>
            <a:off x="7715322" y="2102731"/>
            <a:ext cx="3822189" cy="3742762"/>
          </a:xfrm>
        </p:spPr>
        <p:txBody>
          <a:bodyPr>
            <a:noAutofit/>
          </a:bodyPr>
          <a:lstStyle/>
          <a:p>
            <a:pPr>
              <a:buFont typeface="Wingdings" panose="05000000000000000000" pitchFamily="2" charset="2"/>
              <a:buChar char="q"/>
            </a:pPr>
            <a:r>
              <a:rPr lang="en-GB" sz="2000" dirty="0">
                <a:latin typeface="Arial" panose="020B0604020202020204" pitchFamily="34" charset="0"/>
                <a:cs typeface="Arial" panose="020B0604020202020204" pitchFamily="34" charset="0"/>
              </a:rPr>
              <a:t>The PESTEL analysis evaluates the external macro-environment influencing the handmade personalised photo gifts business, including political, economic, social, technological, environmental and legal factors. Social trends toward personalisation and technological advances in e-commerce create opportunities, while economic uncertainty and regulatory compliance represent potential challenges (Johnson, Scholes and Whittington, 2020).</a:t>
            </a:r>
          </a:p>
        </p:txBody>
      </p:sp>
    </p:spTree>
    <p:extLst>
      <p:ext uri="{BB962C8B-B14F-4D97-AF65-F5344CB8AC3E}">
        <p14:creationId xmlns:p14="http://schemas.microsoft.com/office/powerpoint/2010/main" val="3509350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C0461F-F057-30A0-CF92-0B09F2D11D87}"/>
              </a:ext>
            </a:extLst>
          </p:cNvPr>
          <p:cNvSpPr>
            <a:spLocks noGrp="1"/>
          </p:cNvSpPr>
          <p:nvPr>
            <p:ph type="title"/>
          </p:nvPr>
        </p:nvSpPr>
        <p:spPr>
          <a:xfrm>
            <a:off x="761800" y="762001"/>
            <a:ext cx="5334197" cy="1708242"/>
          </a:xfrm>
        </p:spPr>
        <p:txBody>
          <a:bodyPr anchor="ctr">
            <a:normAutofit/>
          </a:bodyPr>
          <a:lstStyle/>
          <a:p>
            <a:r>
              <a:rPr lang="en-GB" sz="3700" b="1"/>
              <a:t>Distribution Strategy (Place)</a:t>
            </a:r>
            <a:br>
              <a:rPr lang="en-GB" sz="3700" b="1"/>
            </a:br>
            <a:endParaRPr lang="en-GB" sz="3700"/>
          </a:p>
        </p:txBody>
      </p:sp>
      <p:sp>
        <p:nvSpPr>
          <p:cNvPr id="3" name="Content Placeholder 2">
            <a:extLst>
              <a:ext uri="{FF2B5EF4-FFF2-40B4-BE49-F238E27FC236}">
                <a16:creationId xmlns:a16="http://schemas.microsoft.com/office/drawing/2014/main" id="{3F2D9FB7-18DF-4D73-9AFA-B39872B90CFF}"/>
              </a:ext>
            </a:extLst>
          </p:cNvPr>
          <p:cNvSpPr>
            <a:spLocks noGrp="1"/>
          </p:cNvSpPr>
          <p:nvPr>
            <p:ph idx="1"/>
          </p:nvPr>
        </p:nvSpPr>
        <p:spPr>
          <a:xfrm>
            <a:off x="761800" y="2470244"/>
            <a:ext cx="5334197" cy="3769835"/>
          </a:xfrm>
        </p:spPr>
        <p:txBody>
          <a:bodyPr anchor="ctr">
            <a:normAutofit/>
          </a:bodyPr>
          <a:lstStyle/>
          <a:p>
            <a:pPr>
              <a:buFont typeface="Wingdings" panose="05000000000000000000" pitchFamily="2" charset="2"/>
              <a:buChar char="q"/>
            </a:pPr>
            <a:r>
              <a:rPr lang="en-GB" sz="2400" b="1" dirty="0">
                <a:latin typeface="Arial" panose="020B0604020202020204" pitchFamily="34" charset="0"/>
                <a:cs typeface="Arial" panose="020B0604020202020204" pitchFamily="34" charset="0"/>
              </a:rPr>
              <a:t>Distribution Strategy (Place) CINDERFORD </a:t>
            </a:r>
          </a:p>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The enterprise operates primarily as an online business through its dedicated website and digital marketplaces. Online distribution reduces overhead costs while expanding geographic reach and operational efficiency (Chaffey and Ellis-Chadwick, 2019).</a:t>
            </a:r>
          </a:p>
          <a:p>
            <a:endParaRPr lang="en-GB" sz="2000" dirty="0"/>
          </a:p>
        </p:txBody>
      </p:sp>
      <p:pic>
        <p:nvPicPr>
          <p:cNvPr id="5" name="Picture 4" descr="Graph">
            <a:extLst>
              <a:ext uri="{FF2B5EF4-FFF2-40B4-BE49-F238E27FC236}">
                <a16:creationId xmlns:a16="http://schemas.microsoft.com/office/drawing/2014/main" id="{7E4A5152-6364-0E76-2FBE-CFB9CBBB50C0}"/>
              </a:ext>
            </a:extLst>
          </p:cNvPr>
          <p:cNvPicPr>
            <a:picLocks noChangeAspect="1"/>
          </p:cNvPicPr>
          <p:nvPr/>
        </p:nvPicPr>
        <p:blipFill>
          <a:blip r:embed="rId2"/>
          <a:srcRect l="20099" r="31366" b="2"/>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198881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24EB4-26E2-EEA6-6AE9-67334352D822}"/>
              </a:ext>
            </a:extLst>
          </p:cNvPr>
          <p:cNvSpPr>
            <a:spLocks noGrp="1"/>
          </p:cNvSpPr>
          <p:nvPr>
            <p:ph type="title"/>
          </p:nvPr>
        </p:nvSpPr>
        <p:spPr>
          <a:xfrm>
            <a:off x="686834" y="1153572"/>
            <a:ext cx="3200400" cy="4461163"/>
          </a:xfrm>
        </p:spPr>
        <p:txBody>
          <a:bodyPr>
            <a:normAutofit/>
          </a:bodyPr>
          <a:lstStyle/>
          <a:p>
            <a:r>
              <a:rPr lang="en-GB" b="1">
                <a:solidFill>
                  <a:srgbClr val="FFFFFF"/>
                </a:solidFill>
              </a:rPr>
              <a:t>Promotion Strategy</a:t>
            </a:r>
            <a:br>
              <a:rPr lang="en-GB" b="1">
                <a:solidFill>
                  <a:srgbClr val="FFFFFF"/>
                </a:solidFill>
              </a:rPr>
            </a:br>
            <a:endParaRPr lang="en-GB">
              <a:solidFill>
                <a:srgbClr val="FFFFFF"/>
              </a:solidFill>
            </a:endParaRPr>
          </a:p>
        </p:txBody>
      </p:sp>
      <p:sp>
        <p:nvSpPr>
          <p:cNvPr id="28" name="Arc 2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D6F1455-26A0-DB96-3BDA-DBDF073A2113}"/>
              </a:ext>
            </a:extLst>
          </p:cNvPr>
          <p:cNvSpPr>
            <a:spLocks noGrp="1"/>
          </p:cNvSpPr>
          <p:nvPr>
            <p:ph idx="1"/>
          </p:nvPr>
        </p:nvSpPr>
        <p:spPr>
          <a:xfrm>
            <a:off x="4447308" y="591344"/>
            <a:ext cx="6906491" cy="5585619"/>
          </a:xfrm>
        </p:spPr>
        <p:txBody>
          <a:bodyPr anchor="ctr">
            <a:normAutofit/>
          </a:bodyPr>
          <a:lstStyle/>
          <a:p>
            <a:pPr>
              <a:buFont typeface="Wingdings" panose="05000000000000000000" pitchFamily="2" charset="2"/>
              <a:buChar char="q"/>
            </a:pPr>
            <a:r>
              <a:rPr lang="en-GB" dirty="0"/>
              <a:t>Promotion focuses on social media marketing, influencer collaboration, SEO and relationship-based email marketing. Digital engagement enhances brand visibility and customer retention (Tuten and Solomon, 2020; Grönroos, 2004).</a:t>
            </a:r>
          </a:p>
          <a:p>
            <a:endParaRPr lang="en-GB" dirty="0"/>
          </a:p>
        </p:txBody>
      </p:sp>
    </p:spTree>
    <p:extLst>
      <p:ext uri="{BB962C8B-B14F-4D97-AF65-F5344CB8AC3E}">
        <p14:creationId xmlns:p14="http://schemas.microsoft.com/office/powerpoint/2010/main" val="2331999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86591D-7046-CCD4-FCB8-BC359E3F4630}"/>
              </a:ext>
            </a:extLst>
          </p:cNvPr>
          <p:cNvSpPr>
            <a:spLocks noGrp="1"/>
          </p:cNvSpPr>
          <p:nvPr>
            <p:ph type="title"/>
          </p:nvPr>
        </p:nvSpPr>
        <p:spPr>
          <a:xfrm>
            <a:off x="3920490" y="329184"/>
            <a:ext cx="7632637" cy="916686"/>
          </a:xfrm>
        </p:spPr>
        <p:txBody>
          <a:bodyPr vert="horz" lIns="91440" tIns="45720" rIns="91440" bIns="45720" rtlCol="0" anchor="b">
            <a:normAutofit/>
          </a:bodyPr>
          <a:lstStyle/>
          <a:p>
            <a:r>
              <a:rPr lang="en-US" sz="3200" dirty="0">
                <a:latin typeface="Arial" panose="020B0604020202020204" pitchFamily="34" charset="0"/>
                <a:cs typeface="Arial" panose="020B0604020202020204" pitchFamily="34" charset="0"/>
              </a:rPr>
              <a:t>CASH FLOW OF MY BUSINESS IDEA </a:t>
            </a:r>
          </a:p>
        </p:txBody>
      </p:sp>
      <p:pic>
        <p:nvPicPr>
          <p:cNvPr id="9" name="Picture 8" descr="A group of mugs on a shelf&#10;&#10;AI-generated content may be incorrect.">
            <a:extLst>
              <a:ext uri="{FF2B5EF4-FFF2-40B4-BE49-F238E27FC236}">
                <a16:creationId xmlns:a16="http://schemas.microsoft.com/office/drawing/2014/main" id="{6FEAB33B-974B-EA5D-9D18-8B98145D52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380" y="0"/>
            <a:ext cx="2838450" cy="2838450"/>
          </a:xfrm>
          <a:prstGeom prst="rect">
            <a:avLst/>
          </a:prstGeom>
        </p:spPr>
      </p:pic>
      <p:sp>
        <p:nvSpPr>
          <p:cNvPr id="16"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a computer">
            <a:extLst>
              <a:ext uri="{FF2B5EF4-FFF2-40B4-BE49-F238E27FC236}">
                <a16:creationId xmlns:a16="http://schemas.microsoft.com/office/drawing/2014/main" id="{DE591E96-C17E-2D57-2FB7-0E0F4F0C759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22373" y="1339547"/>
            <a:ext cx="6930753" cy="3084184"/>
          </a:xfrm>
          <a:prstGeom prst="rect">
            <a:avLst/>
          </a:prstGeom>
        </p:spPr>
      </p:pic>
      <p:sp>
        <p:nvSpPr>
          <p:cNvPr id="7" name="TextBox 6">
            <a:extLst>
              <a:ext uri="{FF2B5EF4-FFF2-40B4-BE49-F238E27FC236}">
                <a16:creationId xmlns:a16="http://schemas.microsoft.com/office/drawing/2014/main" id="{5B26E9B4-519D-EDC9-F5D5-80ACE796D6D0}"/>
              </a:ext>
            </a:extLst>
          </p:cNvPr>
          <p:cNvSpPr txBox="1"/>
          <p:nvPr/>
        </p:nvSpPr>
        <p:spPr>
          <a:xfrm>
            <a:off x="163662" y="4517408"/>
            <a:ext cx="6755626" cy="348386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b="1" dirty="0"/>
              <a:t>Financial Overview</a:t>
            </a:r>
          </a:p>
          <a:p>
            <a:pPr marL="114300" indent="-342900">
              <a:lnSpc>
                <a:spcPct val="90000"/>
              </a:lnSpc>
              <a:spcAft>
                <a:spcPts val="600"/>
              </a:spcAft>
              <a:buFont typeface="Wingdings" panose="05000000000000000000" pitchFamily="2" charset="2"/>
              <a:buChar char="q"/>
            </a:pPr>
            <a:r>
              <a:rPr lang="en-US" sz="2200" dirty="0"/>
              <a:t>The business requires approximately £7,000 start-up capital. Cash flow projections indicate progressive sales growth and improving net cash position, supporting financial sustainability and operational stability (</a:t>
            </a:r>
            <a:r>
              <a:rPr lang="en-US" sz="2200" dirty="0" err="1"/>
              <a:t>Atrill</a:t>
            </a:r>
            <a:r>
              <a:rPr lang="en-US" sz="2200" dirty="0"/>
              <a:t> and McLaney, 2019).</a:t>
            </a:r>
          </a:p>
        </p:txBody>
      </p:sp>
    </p:spTree>
    <p:extLst>
      <p:ext uri="{BB962C8B-B14F-4D97-AF65-F5344CB8AC3E}">
        <p14:creationId xmlns:p14="http://schemas.microsoft.com/office/powerpoint/2010/main" val="1863124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0683B3-30DC-0E5C-BFEE-7F064B2A5935}"/>
              </a:ext>
            </a:extLst>
          </p:cNvPr>
          <p:cNvSpPr>
            <a:spLocks noGrp="1"/>
          </p:cNvSpPr>
          <p:nvPr>
            <p:ph type="title"/>
          </p:nvPr>
        </p:nvSpPr>
        <p:spPr>
          <a:xfrm>
            <a:off x="5297762" y="329184"/>
            <a:ext cx="6251110" cy="1783080"/>
          </a:xfrm>
        </p:spPr>
        <p:txBody>
          <a:bodyPr anchor="b">
            <a:normAutofit/>
          </a:bodyPr>
          <a:lstStyle/>
          <a:p>
            <a:r>
              <a:rPr lang="en-GB" sz="5400" b="1"/>
              <a:t>Conclusion</a:t>
            </a:r>
            <a:br>
              <a:rPr lang="en-GB" sz="5400" b="1"/>
            </a:br>
            <a:endParaRPr lang="en-GB" sz="5400"/>
          </a:p>
        </p:txBody>
      </p:sp>
      <p:pic>
        <p:nvPicPr>
          <p:cNvPr id="5" name="Picture 4">
            <a:extLst>
              <a:ext uri="{FF2B5EF4-FFF2-40B4-BE49-F238E27FC236}">
                <a16:creationId xmlns:a16="http://schemas.microsoft.com/office/drawing/2014/main" id="{B2749B7D-43B3-6C69-BC92-7E4125697A21}"/>
              </a:ext>
            </a:extLst>
          </p:cNvPr>
          <p:cNvPicPr>
            <a:picLocks noChangeAspect="1"/>
          </p:cNvPicPr>
          <p:nvPr/>
        </p:nvPicPr>
        <p:blipFill>
          <a:blip r:embed="rId2"/>
          <a:srcRect l="4273" r="53791"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1366EF-76E7-C08E-40EF-3BE8DD69B269}"/>
              </a:ext>
            </a:extLst>
          </p:cNvPr>
          <p:cNvSpPr>
            <a:spLocks noGrp="1"/>
          </p:cNvSpPr>
          <p:nvPr>
            <p:ph idx="1"/>
          </p:nvPr>
        </p:nvSpPr>
        <p:spPr>
          <a:xfrm>
            <a:off x="5297762" y="2706624"/>
            <a:ext cx="6251110" cy="3483864"/>
          </a:xfrm>
        </p:spPr>
        <p:txBody>
          <a:bodyPr>
            <a:normAutofit/>
          </a:bodyPr>
          <a:lstStyle/>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The handmade personalised photo gifts enterprise demonstrates strategic alignment with contemporary consumer trends, effective differentiation and viable financial planning. The integrated marketing and operational strategy supports long-term sustainable competitive advantage (Johnson, Scholes and Whittington, 2020).</a:t>
            </a:r>
          </a:p>
          <a:p>
            <a:endParaRPr lang="en-GB" sz="2200" dirty="0"/>
          </a:p>
        </p:txBody>
      </p:sp>
    </p:spTree>
    <p:extLst>
      <p:ext uri="{BB962C8B-B14F-4D97-AF65-F5344CB8AC3E}">
        <p14:creationId xmlns:p14="http://schemas.microsoft.com/office/powerpoint/2010/main" val="3938631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077CF-4BCC-C100-E467-F4BABA1DA8F8}"/>
              </a:ext>
            </a:extLst>
          </p:cNvPr>
          <p:cNvSpPr>
            <a:spLocks noGrp="1"/>
          </p:cNvSpPr>
          <p:nvPr>
            <p:ph type="title"/>
          </p:nvPr>
        </p:nvSpPr>
        <p:spPr/>
        <p:txBody>
          <a:bodyPr/>
          <a:lstStyle/>
          <a:p>
            <a:r>
              <a:rPr lang="en-GB" b="1"/>
              <a:t>Reference List :</a:t>
            </a:r>
            <a:endParaRPr lang="en-GB" dirty="0"/>
          </a:p>
        </p:txBody>
      </p:sp>
      <p:graphicFrame>
        <p:nvGraphicFramePr>
          <p:cNvPr id="5" name="Content Placeholder 2">
            <a:extLst>
              <a:ext uri="{FF2B5EF4-FFF2-40B4-BE49-F238E27FC236}">
                <a16:creationId xmlns:a16="http://schemas.microsoft.com/office/drawing/2014/main" id="{3EC11D32-A005-041E-595E-A7FFC8F377E2}"/>
              </a:ext>
            </a:extLst>
          </p:cNvPr>
          <p:cNvGraphicFramePr>
            <a:graphicFrameLocks noGrp="1"/>
          </p:cNvGraphicFramePr>
          <p:nvPr>
            <p:ph idx="1"/>
            <p:extLst>
              <p:ext uri="{D42A27DB-BD31-4B8C-83A1-F6EECF244321}">
                <p14:modId xmlns:p14="http://schemas.microsoft.com/office/powerpoint/2010/main" val="2154062218"/>
              </p:ext>
            </p:extLst>
          </p:nvPr>
        </p:nvGraphicFramePr>
        <p:xfrm>
          <a:off x="712470" y="1586230"/>
          <a:ext cx="10515600" cy="4906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3682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773</Words>
  <Application>Microsoft Office PowerPoint</Application>
  <PresentationFormat>Widescreen</PresentationFormat>
  <Paragraphs>37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Wingdings</vt:lpstr>
      <vt:lpstr>Office Theme</vt:lpstr>
      <vt:lpstr>STUDENT NAME: DELIA MARINA CIURARU STUDENT ID: 2226588   TASK 2</vt:lpstr>
      <vt:lpstr>Business Concept HANDMADE  </vt:lpstr>
      <vt:lpstr>Market Opportunity</vt:lpstr>
      <vt:lpstr>Target Market</vt:lpstr>
      <vt:lpstr>Value Proposition </vt:lpstr>
      <vt:lpstr>Product Strategy </vt:lpstr>
      <vt:lpstr>PESTEL ANALYSIS </vt:lpstr>
      <vt:lpstr>Distribution Strategy (Place) </vt:lpstr>
      <vt:lpstr>Promotion Strategy </vt:lpstr>
      <vt:lpstr>CASH FLOW OF MY BUSINESS IDEA </vt:lpstr>
      <vt:lpstr>Conclusion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2026-02-27T20:30:41Z</dcterms:created>
  <dcterms:modified xsi:type="dcterms:W3CDTF">2026-02-27T20:30:48Z</dcterms:modified>
</cp:coreProperties>
</file>