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A9544BE-6090-44EB-8A80-A548277B75D6}" type="datetimeFigureOut">
              <a:rPr lang="en-GB" smtClean="0"/>
              <a:pPr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HPHI 4008 ‘WARFARE IN HISTORY’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MILITARY REVOLUTION PART II</a:t>
            </a:r>
          </a:p>
          <a:p>
            <a:r>
              <a:rPr lang="en-GB"/>
              <a:t>FRENCH REVOLUTIONARY WARS AND THE RISE OF NAPOLEON</a:t>
            </a:r>
          </a:p>
        </p:txBody>
      </p:sp>
    </p:spTree>
    <p:extLst>
      <p:ext uri="{BB962C8B-B14F-4D97-AF65-F5344CB8AC3E}">
        <p14:creationId xmlns:p14="http://schemas.microsoft.com/office/powerpoint/2010/main" val="1974930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FRENCH REVOLUTIONARY WARS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Aim – to maintain popularity of the Revolution</a:t>
            </a:r>
          </a:p>
          <a:p>
            <a:r>
              <a:rPr lang="en-GB" dirty="0"/>
              <a:t>Little heed paid to state of French army  - many officers became </a:t>
            </a:r>
            <a:r>
              <a:rPr lang="en-GB" dirty="0" err="1"/>
              <a:t>Emigres</a:t>
            </a:r>
            <a:endParaRPr lang="en-GB" dirty="0"/>
          </a:p>
          <a:p>
            <a:r>
              <a:rPr lang="en-GB" dirty="0"/>
              <a:t>French interests look north to Austrian Netherlands and east to Prussian lands</a:t>
            </a:r>
          </a:p>
          <a:p>
            <a:r>
              <a:rPr lang="en-GB" dirty="0"/>
              <a:t>Austria and Prussia pre-occupied with partition of Poland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28800"/>
            <a:ext cx="3816424" cy="4680520"/>
          </a:xfrm>
        </p:spPr>
      </p:pic>
    </p:spTree>
    <p:extLst>
      <p:ext uri="{BB962C8B-B14F-4D97-AF65-F5344CB8AC3E}">
        <p14:creationId xmlns:p14="http://schemas.microsoft.com/office/powerpoint/2010/main" val="2467457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FRENCH REVOLUTIONARY WARS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Appeals made in France for a new Citizens Army; also element of conscription and general mobilisation (aspects of Total War?) – central here was </a:t>
            </a:r>
            <a:r>
              <a:rPr lang="en-GB" dirty="0" err="1"/>
              <a:t>Lazare</a:t>
            </a:r>
            <a:r>
              <a:rPr lang="en-GB" dirty="0"/>
              <a:t> Carnot (1753-1823)</a:t>
            </a:r>
          </a:p>
          <a:p>
            <a:r>
              <a:rPr lang="en-GB" dirty="0"/>
              <a:t>Opportunities in new atmosphere for ambitious and talented officers </a:t>
            </a:r>
            <a:r>
              <a:rPr lang="en-GB" dirty="0" err="1"/>
              <a:t>e.g</a:t>
            </a:r>
            <a:r>
              <a:rPr lang="en-GB" dirty="0"/>
              <a:t> Napoleon, to make headway</a:t>
            </a:r>
          </a:p>
          <a:p>
            <a:r>
              <a:rPr lang="en-GB" dirty="0"/>
              <a:t>1795 – France under control in Austrian Netherlands and occupy the Rhineland</a:t>
            </a:r>
          </a:p>
        </p:txBody>
      </p:sp>
    </p:spTree>
    <p:extLst>
      <p:ext uri="{BB962C8B-B14F-4D97-AF65-F5344CB8AC3E}">
        <p14:creationId xmlns:p14="http://schemas.microsoft.com/office/powerpoint/2010/main" val="394813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FRENCH REVOLUTIONARY WARS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Revolutionary principles coupled with ‘Glorious’ victories sustained the French campaign</a:t>
            </a:r>
          </a:p>
          <a:p>
            <a:r>
              <a:rPr lang="en-GB" dirty="0"/>
              <a:t>Also ‘living off the land’ in conquered territories maintained ambitions of officers and fed and paid the expanding army</a:t>
            </a:r>
          </a:p>
          <a:p>
            <a:r>
              <a:rPr lang="en-GB" dirty="0"/>
              <a:t>All = ‘self-sustaining’ system of warfare</a:t>
            </a:r>
          </a:p>
          <a:p>
            <a:r>
              <a:rPr lang="en-GB" dirty="0"/>
              <a:t>‘Every citizen must be a soldier, every soldier a citizen’ (report to French Assembly 1789)</a:t>
            </a:r>
          </a:p>
          <a:p>
            <a:r>
              <a:rPr lang="en-GB" dirty="0"/>
              <a:t>1796 onwards – able to look east towards Austrian Habsburg territory</a:t>
            </a:r>
          </a:p>
        </p:txBody>
      </p:sp>
    </p:spTree>
    <p:extLst>
      <p:ext uri="{BB962C8B-B14F-4D97-AF65-F5344CB8AC3E}">
        <p14:creationId xmlns:p14="http://schemas.microsoft.com/office/powerpoint/2010/main" val="600797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ITALY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Napoleon invades </a:t>
            </a:r>
            <a:r>
              <a:rPr lang="en-GB" dirty="0" err="1"/>
              <a:t>Piedmonte</a:t>
            </a:r>
            <a:r>
              <a:rPr lang="en-GB" dirty="0"/>
              <a:t>-Sardinia lands – plunder and ‘Glory’ on Italian soil</a:t>
            </a:r>
          </a:p>
          <a:p>
            <a:r>
              <a:rPr lang="en-GB" dirty="0"/>
              <a:t>Covets Austrian Habsburg lands in Italy, including Lombardy and Milan</a:t>
            </a:r>
          </a:p>
          <a:p>
            <a:r>
              <a:rPr lang="en-GB" dirty="0"/>
              <a:t>Napoleon’s skills as tactician emerge – concentration of forces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406" y="2113894"/>
            <a:ext cx="3888188" cy="3498574"/>
          </a:xfrm>
        </p:spPr>
      </p:pic>
    </p:spTree>
    <p:extLst>
      <p:ext uri="{BB962C8B-B14F-4D97-AF65-F5344CB8AC3E}">
        <p14:creationId xmlns:p14="http://schemas.microsoft.com/office/powerpoint/2010/main" val="3579923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TACTICS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1800s – coalition emerging against Napoleon – Russians, Austrians, British threaten French gains in Italy and the Rhineland</a:t>
            </a:r>
          </a:p>
          <a:p>
            <a:r>
              <a:rPr lang="en-GB" dirty="0"/>
              <a:t>Returns from campaigning in Egypt to defeat Austrians at Marengo (June 1800) and consolidate gains in Italy . Austria make peace</a:t>
            </a:r>
          </a:p>
          <a:p>
            <a:r>
              <a:rPr lang="en-GB" dirty="0"/>
              <a:t>1801-05 Napoleon reorganises during lull</a:t>
            </a:r>
          </a:p>
          <a:p>
            <a:r>
              <a:rPr lang="en-GB" dirty="0"/>
              <a:t>Strong and experienced army at his command</a:t>
            </a:r>
          </a:p>
          <a:p>
            <a:r>
              <a:rPr lang="en-GB" dirty="0"/>
              <a:t>Marshal-led  and Corps based, able to move independently and rapidly (without peers), with competent General Staff</a:t>
            </a:r>
          </a:p>
          <a:p>
            <a:r>
              <a:rPr lang="en-GB" dirty="0"/>
              <a:t>Self sufficient without the need for a supply train</a:t>
            </a:r>
          </a:p>
        </p:txBody>
      </p:sp>
    </p:spTree>
    <p:extLst>
      <p:ext uri="{BB962C8B-B14F-4D97-AF65-F5344CB8AC3E}">
        <p14:creationId xmlns:p14="http://schemas.microsoft.com/office/powerpoint/2010/main" val="852432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EASTWARDS!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August 1805 – new alliance emerges between Austria , Russia, and Sweden; Napoleon (now Emperor) invades Austro-Hungary and occupies Vienna</a:t>
            </a:r>
          </a:p>
          <a:p>
            <a:r>
              <a:rPr lang="en-GB" dirty="0"/>
              <a:t>Problems – combined forces of Austria and Russia are a formidable foe; winter approaching, living off the land more precarious</a:t>
            </a:r>
          </a:p>
          <a:p>
            <a:r>
              <a:rPr lang="en-GB" dirty="0"/>
              <a:t>Answer – quick and decisive  campaign – Austerlitz (December 1805). Austria defeated but Prussia declare war on France </a:t>
            </a:r>
          </a:p>
        </p:txBody>
      </p:sp>
    </p:spTree>
    <p:extLst>
      <p:ext uri="{BB962C8B-B14F-4D97-AF65-F5344CB8AC3E}">
        <p14:creationId xmlns:p14="http://schemas.microsoft.com/office/powerpoint/2010/main" val="1822754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EASTWARDS!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Battle of Jena (October 1806) – Napoleon’s decisive victory sees Berlin occupied and subjects Prussia to French hegemony until 1812</a:t>
            </a:r>
          </a:p>
          <a:p>
            <a:r>
              <a:rPr lang="en-GB" dirty="0"/>
              <a:t>Battle of Wagram (July 1809) France finally defeats Austria, but cost of war begins to impact on French finances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28800"/>
            <a:ext cx="4104456" cy="4896543"/>
          </a:xfrm>
        </p:spPr>
      </p:pic>
    </p:spTree>
    <p:extLst>
      <p:ext uri="{BB962C8B-B14F-4D97-AF65-F5344CB8AC3E}">
        <p14:creationId xmlns:p14="http://schemas.microsoft.com/office/powerpoint/2010/main" val="3096868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AND WEAKNESSES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Territorial aggrandisement and military glory</a:t>
            </a:r>
          </a:p>
          <a:p>
            <a:r>
              <a:rPr lang="en-GB" dirty="0"/>
              <a:t>Creation of a ‘Continental System’ aimed at stifling British overseas power</a:t>
            </a:r>
          </a:p>
          <a:p>
            <a:r>
              <a:rPr lang="en-GB" dirty="0"/>
              <a:t>Personal status </a:t>
            </a:r>
          </a:p>
          <a:p>
            <a:r>
              <a:rPr lang="en-GB" dirty="0"/>
              <a:t>Revolutionary fervour and zeal?</a:t>
            </a:r>
          </a:p>
          <a:p>
            <a:r>
              <a:rPr lang="en-GB" dirty="0"/>
              <a:t>Opposition in conquered lands </a:t>
            </a:r>
            <a:r>
              <a:rPr lang="en-GB" dirty="0" err="1"/>
              <a:t>e.g</a:t>
            </a:r>
            <a:r>
              <a:rPr lang="en-GB" dirty="0"/>
              <a:t> German states</a:t>
            </a:r>
          </a:p>
          <a:p>
            <a:r>
              <a:rPr lang="en-GB" dirty="0"/>
              <a:t>Inherent weakness of ‘Client-states’ with relatives in charge e.g. brother Joseph, King of Naples and Sicily 1806-08</a:t>
            </a:r>
          </a:p>
          <a:p>
            <a:r>
              <a:rPr lang="en-GB" dirty="0"/>
              <a:t>Diminishing effectiveness of French army </a:t>
            </a:r>
          </a:p>
        </p:txBody>
      </p:sp>
    </p:spTree>
    <p:extLst>
      <p:ext uri="{BB962C8B-B14F-4D97-AF65-F5344CB8AC3E}">
        <p14:creationId xmlns:p14="http://schemas.microsoft.com/office/powerpoint/2010/main" val="1593987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DOWNFALL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Grand Duchy of Warsaw (Napoleon’s Polish settlement) threatens Russian lands; war ensues</a:t>
            </a:r>
          </a:p>
          <a:p>
            <a:r>
              <a:rPr lang="en-GB" dirty="0"/>
              <a:t>Summer 1812 – Napoleon with an army of 600kinvades Russia</a:t>
            </a:r>
          </a:p>
          <a:p>
            <a:r>
              <a:rPr lang="en-GB" dirty="0"/>
              <a:t> 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450" y="2212181"/>
            <a:ext cx="2324100" cy="3302000"/>
          </a:xfrm>
        </p:spPr>
      </p:pic>
    </p:spTree>
    <p:extLst>
      <p:ext uri="{BB962C8B-B14F-4D97-AF65-F5344CB8AC3E}">
        <p14:creationId xmlns:p14="http://schemas.microsoft.com/office/powerpoint/2010/main" val="1987691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DOWNFALL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Napoleon’s army of 1812 = half French; the rest troops from ‘client’ states, his reluctant allies!:</a:t>
            </a:r>
          </a:p>
          <a:p>
            <a:r>
              <a:rPr lang="en-GB" dirty="0"/>
              <a:t>German Confederation of the Rhine</a:t>
            </a:r>
          </a:p>
          <a:p>
            <a:r>
              <a:rPr lang="en-GB" dirty="0"/>
              <a:t>Kingdom of Italy</a:t>
            </a:r>
          </a:p>
          <a:p>
            <a:r>
              <a:rPr lang="en-GB" dirty="0"/>
              <a:t>Duchy of Warsaw</a:t>
            </a:r>
          </a:p>
          <a:p>
            <a:r>
              <a:rPr lang="en-GB" dirty="0"/>
              <a:t>Russians draw Napoleon deeper into their territory; Battle of Borodino (September 1812 – 70k </a:t>
            </a:r>
            <a:r>
              <a:rPr lang="en-GB" dirty="0" err="1"/>
              <a:t>casulaties</a:t>
            </a:r>
            <a:r>
              <a:rPr lang="en-GB" dirty="0"/>
              <a:t>!) hollow victory for the French; Moscow occupied but culminates in ‘epic retreat’</a:t>
            </a:r>
          </a:p>
        </p:txBody>
      </p:sp>
    </p:spTree>
    <p:extLst>
      <p:ext uri="{BB962C8B-B14F-4D97-AF65-F5344CB8AC3E}">
        <p14:creationId xmlns:p14="http://schemas.microsoft.com/office/powerpoint/2010/main" val="167880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DOWNFALL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French now faced new alliance of Prussia, Austria, Sweden, Russia, Britain, Sweden</a:t>
            </a:r>
          </a:p>
          <a:p>
            <a:r>
              <a:rPr lang="en-GB" dirty="0"/>
              <a:t>Battle of Leipzig (16</a:t>
            </a:r>
            <a:r>
              <a:rPr lang="en-GB" baseline="30000" dirty="0"/>
              <a:t>th</a:t>
            </a:r>
            <a:r>
              <a:rPr lang="en-GB" dirty="0"/>
              <a:t>- 19</a:t>
            </a:r>
            <a:r>
              <a:rPr lang="en-GB" baseline="30000" dirty="0"/>
              <a:t>th</a:t>
            </a:r>
            <a:r>
              <a:rPr lang="en-GB" dirty="0"/>
              <a:t> October 1813) – over 500k troops involved in decisive defeat for Napoleon ; casualties range from 80k-110k</a:t>
            </a:r>
          </a:p>
          <a:p>
            <a:r>
              <a:rPr lang="en-GB" dirty="0"/>
              <a:t>Despite skilled rear guard action during retreat, Paris occupied  and Napoleon abdicates to Elba (April 1814)</a:t>
            </a:r>
          </a:p>
          <a:p>
            <a:r>
              <a:rPr lang="en-GB" dirty="0"/>
              <a:t>Bourbons re-instated in France under Louis XVIII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705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WATERLOO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June 1815 near Brussels </a:t>
            </a:r>
          </a:p>
          <a:p>
            <a:r>
              <a:rPr lang="en-GB" dirty="0"/>
              <a:t>Culmination of Napoleon’s ‘Hundred Days’ after his return from exile in Elba</a:t>
            </a:r>
          </a:p>
          <a:p>
            <a:r>
              <a:rPr lang="en-GB" dirty="0"/>
              <a:t>Napoleon went on the offensive before the Allies could unite on the battlefield</a:t>
            </a:r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13" y="1600200"/>
            <a:ext cx="3549774" cy="4525963"/>
          </a:xfrm>
        </p:spPr>
      </p:pic>
    </p:spTree>
    <p:extLst>
      <p:ext uri="{BB962C8B-B14F-4D97-AF65-F5344CB8AC3E}">
        <p14:creationId xmlns:p14="http://schemas.microsoft.com/office/powerpoint/2010/main" val="3375861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WATERLOO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Belligerents:</a:t>
            </a:r>
          </a:p>
          <a:p>
            <a:r>
              <a:rPr lang="en-GB" dirty="0"/>
              <a:t>1. France with army of 72k (casualties 52k)</a:t>
            </a:r>
          </a:p>
          <a:p>
            <a:r>
              <a:rPr lang="en-GB" dirty="0"/>
              <a:t>2.Allies, totalling 118k (24k) under Duke of Wellington:</a:t>
            </a:r>
          </a:p>
          <a:p>
            <a:r>
              <a:rPr lang="en-GB" dirty="0"/>
              <a:t>Britain;</a:t>
            </a:r>
          </a:p>
          <a:p>
            <a:r>
              <a:rPr lang="en-GB" dirty="0"/>
              <a:t>Netherlands;</a:t>
            </a:r>
          </a:p>
          <a:p>
            <a:r>
              <a:rPr lang="en-GB" dirty="0"/>
              <a:t>Hanover;</a:t>
            </a:r>
          </a:p>
          <a:p>
            <a:r>
              <a:rPr lang="en-GB" dirty="0"/>
              <a:t>Nassau;</a:t>
            </a:r>
          </a:p>
          <a:p>
            <a:r>
              <a:rPr lang="en-GB" dirty="0"/>
              <a:t>Brunswick</a:t>
            </a:r>
          </a:p>
          <a:p>
            <a:r>
              <a:rPr lang="en-GB" dirty="0"/>
              <a:t>Prussia under von Blucher</a:t>
            </a:r>
          </a:p>
        </p:txBody>
      </p:sp>
    </p:spTree>
    <p:extLst>
      <p:ext uri="{BB962C8B-B14F-4D97-AF65-F5344CB8AC3E}">
        <p14:creationId xmlns:p14="http://schemas.microsoft.com/office/powerpoint/2010/main" val="21846318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POST-NAPOLEON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Congress of Vienna 1814-15</a:t>
            </a:r>
          </a:p>
          <a:p>
            <a:r>
              <a:rPr lang="en-GB" dirty="0"/>
              <a:t>Return of old dynasties – e.g. Bourbon restoration in France</a:t>
            </a:r>
          </a:p>
          <a:p>
            <a:r>
              <a:rPr lang="en-GB" dirty="0"/>
              <a:t>Spheres of influences created in Europe</a:t>
            </a:r>
          </a:p>
          <a:p>
            <a:r>
              <a:rPr lang="en-GB" dirty="0"/>
              <a:t>Russia attains the Duchy of Warsaw</a:t>
            </a:r>
          </a:p>
          <a:p>
            <a:r>
              <a:rPr lang="en-GB" dirty="0"/>
              <a:t>Prussia attains Saxony and parts of Duchy of Warsaw, and Rhineland Westphalia </a:t>
            </a:r>
          </a:p>
          <a:p>
            <a:r>
              <a:rPr lang="en-GB" dirty="0"/>
              <a:t>German Confederation set up – loose association of 38 German states; a buffer between Prussia and Austria  </a:t>
            </a:r>
          </a:p>
        </p:txBody>
      </p:sp>
    </p:spTree>
    <p:extLst>
      <p:ext uri="{BB962C8B-B14F-4D97-AF65-F5344CB8AC3E}">
        <p14:creationId xmlns:p14="http://schemas.microsoft.com/office/powerpoint/2010/main" val="10797900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POST-NAPOLEON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United Kingdom of the Netherlands created out of the Netherlands and southern Netherlands (Belgium)</a:t>
            </a:r>
          </a:p>
          <a:p>
            <a:r>
              <a:rPr lang="en-GB" dirty="0"/>
              <a:t>Kingdom of Bavaria recognised</a:t>
            </a:r>
          </a:p>
          <a:p>
            <a:r>
              <a:rPr lang="en-GB" dirty="0"/>
              <a:t>Austria gain the Tyrol, Lombardy and Venetia</a:t>
            </a:r>
          </a:p>
          <a:p>
            <a:r>
              <a:rPr lang="en-GB" dirty="0"/>
              <a:t>Habsburg regain Tuscany and Modena</a:t>
            </a:r>
          </a:p>
          <a:p>
            <a:r>
              <a:rPr lang="en-GB" dirty="0"/>
              <a:t>Papal States restored to Pope</a:t>
            </a:r>
          </a:p>
          <a:p>
            <a:r>
              <a:rPr lang="en-GB" dirty="0"/>
              <a:t>Kingdom of Sardinia restored in </a:t>
            </a:r>
            <a:r>
              <a:rPr lang="en-GB" dirty="0" err="1"/>
              <a:t>Piedmonte</a:t>
            </a:r>
            <a:r>
              <a:rPr lang="en-GB" dirty="0"/>
              <a:t>, Nice, and Savoy</a:t>
            </a:r>
          </a:p>
          <a:p>
            <a:r>
              <a:rPr lang="en-GB" dirty="0"/>
              <a:t>Kingdom of Naples restored to Bourbons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36949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 NAPOLEON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6552728" cy="4896544"/>
          </a:xfrm>
        </p:spPr>
      </p:pic>
    </p:spTree>
    <p:extLst>
      <p:ext uri="{BB962C8B-B14F-4D97-AF65-F5344CB8AC3E}">
        <p14:creationId xmlns:p14="http://schemas.microsoft.com/office/powerpoint/2010/main" val="24202343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NAPOLEON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56792"/>
            <a:ext cx="5328592" cy="4752527"/>
          </a:xfrm>
        </p:spPr>
      </p:pic>
    </p:spTree>
    <p:extLst>
      <p:ext uri="{BB962C8B-B14F-4D97-AF65-F5344CB8AC3E}">
        <p14:creationId xmlns:p14="http://schemas.microsoft.com/office/powerpoint/2010/main" val="6129859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158</TotalTime>
  <Words>854</Words>
  <Application>Microsoft Office PowerPoint</Application>
  <PresentationFormat>On-screen Show (4:3)</PresentationFormat>
  <Paragraphs>90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Book Antiqua</vt:lpstr>
      <vt:lpstr>Lucida Sans</vt:lpstr>
      <vt:lpstr>Wingdings</vt:lpstr>
      <vt:lpstr>Wingdings 2</vt:lpstr>
      <vt:lpstr>Wingdings 3</vt:lpstr>
      <vt:lpstr>Apex</vt:lpstr>
      <vt:lpstr>HPHI 4008 ‘WARFARE IN HISTORY’</vt:lpstr>
      <vt:lpstr>FRENCH REVOLUTIONARY WARS</vt:lpstr>
      <vt:lpstr>FRENCH REVOLUTIONARY WARS</vt:lpstr>
      <vt:lpstr>FRENCH REVOLUTIONARY WARS</vt:lpstr>
      <vt:lpstr>ITALY</vt:lpstr>
      <vt:lpstr>TACTICS</vt:lpstr>
      <vt:lpstr>EASTWARDS!</vt:lpstr>
      <vt:lpstr>EASTWARDS!</vt:lpstr>
      <vt:lpstr>AIMS AND WEAKNESSES</vt:lpstr>
      <vt:lpstr>DOWNFALL</vt:lpstr>
      <vt:lpstr>DOWNFALL</vt:lpstr>
      <vt:lpstr>DOWNFALL</vt:lpstr>
      <vt:lpstr>WATERLOO</vt:lpstr>
      <vt:lpstr>WATERLOO</vt:lpstr>
      <vt:lpstr>POST-NAPOLEON</vt:lpstr>
      <vt:lpstr>POST-NAPOLEON</vt:lpstr>
      <vt:lpstr>POST- NAPOLEON</vt:lpstr>
      <vt:lpstr>NAPOLEON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AHHI 4007 ‘WAR IN HISTORY’</dc:title>
  <dc:creator>lestermason</dc:creator>
  <cp:lastModifiedBy>Lester Mason</cp:lastModifiedBy>
  <cp:revision>24</cp:revision>
  <cp:lastPrinted>2013-02-21T15:56:35Z</cp:lastPrinted>
  <dcterms:created xsi:type="dcterms:W3CDTF">2013-02-21T12:38:50Z</dcterms:created>
  <dcterms:modified xsi:type="dcterms:W3CDTF">2022-09-28T09:37:33Z</dcterms:modified>
</cp:coreProperties>
</file>