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3EEB62-6DC4-794E-92FA-7C3B8308223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555BCB1D-C33A-B14A-8BAC-E8C6634E79B0}">
      <dgm:prSet phldrT="[Text]" phldr="0" custT="1"/>
      <dgm:spPr/>
      <dgm:t>
        <a:bodyPr/>
        <a:lstStyle/>
        <a:p>
          <a:r>
            <a:rPr lang="en-GB" sz="3300" dirty="0">
              <a:latin typeface="Arial" panose="020B0604020202020204" pitchFamily="34" charset="0"/>
              <a:cs typeface="Arial" panose="020B0604020202020204" pitchFamily="34" charset="0"/>
            </a:rPr>
            <a:t>Political </a:t>
          </a:r>
        </a:p>
      </dgm:t>
    </dgm:pt>
    <dgm:pt modelId="{9DCFC298-6343-2D44-9583-74000861C4C0}" type="parTrans" cxnId="{12617FD1-3851-8540-884E-F427A43391E3}">
      <dgm:prSet/>
      <dgm:spPr/>
      <dgm:t>
        <a:bodyPr/>
        <a:lstStyle/>
        <a:p>
          <a:endParaRPr lang="en-GB"/>
        </a:p>
      </dgm:t>
    </dgm:pt>
    <dgm:pt modelId="{4C253ADC-E9FF-A242-9868-EC4CFFB8679A}" type="sibTrans" cxnId="{12617FD1-3851-8540-884E-F427A43391E3}">
      <dgm:prSet/>
      <dgm:spPr/>
      <dgm:t>
        <a:bodyPr/>
        <a:lstStyle/>
        <a:p>
          <a:endParaRPr lang="en-GB"/>
        </a:p>
      </dgm:t>
    </dgm:pt>
    <dgm:pt modelId="{69B22F47-07AB-7E43-80C2-87C5AC0D4BE9}">
      <dgm:prSet phldrT="[Text]" phldr="0" custT="1"/>
      <dgm:spPr/>
      <dgm:t>
        <a:bodyPr/>
        <a:lstStyle/>
        <a:p>
          <a:r>
            <a:rPr lang="en-GB" sz="3300" dirty="0">
              <a:latin typeface="Arial" panose="020B0604020202020204" pitchFamily="34" charset="0"/>
              <a:cs typeface="Arial" panose="020B0604020202020204" pitchFamily="34" charset="0"/>
            </a:rPr>
            <a:t>Economic </a:t>
          </a:r>
        </a:p>
      </dgm:t>
    </dgm:pt>
    <dgm:pt modelId="{1EB0D557-20CC-204C-8F35-BF0FE8B852A7}" type="parTrans" cxnId="{E6505314-04D1-AD4C-8A2F-06DDDA1ABF22}">
      <dgm:prSet/>
      <dgm:spPr/>
      <dgm:t>
        <a:bodyPr/>
        <a:lstStyle/>
        <a:p>
          <a:endParaRPr lang="en-GB"/>
        </a:p>
      </dgm:t>
    </dgm:pt>
    <dgm:pt modelId="{8C1A1FE1-FCF7-7B42-9443-C269F66C0A1F}" type="sibTrans" cxnId="{E6505314-04D1-AD4C-8A2F-06DDDA1ABF22}">
      <dgm:prSet/>
      <dgm:spPr/>
      <dgm:t>
        <a:bodyPr/>
        <a:lstStyle/>
        <a:p>
          <a:endParaRPr lang="en-GB"/>
        </a:p>
      </dgm:t>
    </dgm:pt>
    <dgm:pt modelId="{65EFA070-427C-3847-AB08-8844F28E20CB}">
      <dgm:prSet phldrT="[Text]" phldr="0"/>
      <dgm:spPr/>
      <dgm:t>
        <a:bodyPr/>
        <a:lstStyle/>
        <a:p>
          <a:r>
            <a:rPr lang="en-GB" dirty="0">
              <a:latin typeface="Arial" panose="020B0604020202020204" pitchFamily="34" charset="0"/>
              <a:cs typeface="Arial" panose="020B0604020202020204" pitchFamily="34" charset="0"/>
            </a:rPr>
            <a:t>Price inflation rates has affected the power to buy materials and reduce customer ability to purchase.</a:t>
          </a:r>
        </a:p>
      </dgm:t>
    </dgm:pt>
    <dgm:pt modelId="{6D30B30D-6787-E743-8003-2EEE5B643919}" type="parTrans" cxnId="{AD2BCB45-7435-2C4F-92E0-DD0B555A9E0A}">
      <dgm:prSet/>
      <dgm:spPr/>
      <dgm:t>
        <a:bodyPr/>
        <a:lstStyle/>
        <a:p>
          <a:endParaRPr lang="en-GB"/>
        </a:p>
      </dgm:t>
    </dgm:pt>
    <dgm:pt modelId="{94FF7F3D-256D-294D-A57A-D1B20032D355}" type="sibTrans" cxnId="{AD2BCB45-7435-2C4F-92E0-DD0B555A9E0A}">
      <dgm:prSet/>
      <dgm:spPr/>
      <dgm:t>
        <a:bodyPr/>
        <a:lstStyle/>
        <a:p>
          <a:endParaRPr lang="en-GB"/>
        </a:p>
      </dgm:t>
    </dgm:pt>
    <dgm:pt modelId="{226554E6-6A81-AE49-9C75-708CB688AD53}">
      <dgm:prSet phldrT="[Text]" phldr="0" custT="1"/>
      <dgm:spPr/>
      <dgm:t>
        <a:bodyPr/>
        <a:lstStyle/>
        <a:p>
          <a:r>
            <a:rPr lang="en-GB" sz="3300" dirty="0">
              <a:latin typeface="Arial" panose="020B0604020202020204" pitchFamily="34" charset="0"/>
              <a:cs typeface="Arial" panose="020B0604020202020204" pitchFamily="34" charset="0"/>
            </a:rPr>
            <a:t>Social</a:t>
          </a:r>
        </a:p>
      </dgm:t>
    </dgm:pt>
    <dgm:pt modelId="{735E84C7-87B5-6345-8FA2-34FD7D52E0AA}" type="parTrans" cxnId="{40C7588F-8A79-A24F-8AB4-5C2B4E813DF4}">
      <dgm:prSet/>
      <dgm:spPr/>
      <dgm:t>
        <a:bodyPr/>
        <a:lstStyle/>
        <a:p>
          <a:endParaRPr lang="en-GB"/>
        </a:p>
      </dgm:t>
    </dgm:pt>
    <dgm:pt modelId="{608BFE7C-39B8-9541-9578-2EA6A555676D}" type="sibTrans" cxnId="{40C7588F-8A79-A24F-8AB4-5C2B4E813DF4}">
      <dgm:prSet/>
      <dgm:spPr/>
      <dgm:t>
        <a:bodyPr/>
        <a:lstStyle/>
        <a:p>
          <a:endParaRPr lang="en-GB"/>
        </a:p>
      </dgm:t>
    </dgm:pt>
    <dgm:pt modelId="{56B1E6A8-24FA-4340-8B68-DD9CA41DFBB8}">
      <dgm:prSet phldrT="[Text]" phldr="0"/>
      <dgm:spPr/>
      <dgm:t>
        <a:bodyPr/>
        <a:lstStyle/>
        <a:p>
          <a:r>
            <a:rPr lang="en-GB" dirty="0">
              <a:latin typeface="Arial" panose="020B0604020202020204" pitchFamily="34" charset="0"/>
              <a:cs typeface="Arial" panose="020B0604020202020204" pitchFamily="34" charset="0"/>
            </a:rPr>
            <a:t>The shift of consumer preferences highlights fast delivery and convenience.</a:t>
          </a:r>
        </a:p>
      </dgm:t>
    </dgm:pt>
    <dgm:pt modelId="{09F7CC7E-C27B-5148-9B25-47BAC66CC55F}" type="parTrans" cxnId="{C5103A19-9DF6-E046-8E33-EEB634744DF4}">
      <dgm:prSet/>
      <dgm:spPr/>
      <dgm:t>
        <a:bodyPr/>
        <a:lstStyle/>
        <a:p>
          <a:endParaRPr lang="en-GB"/>
        </a:p>
      </dgm:t>
    </dgm:pt>
    <dgm:pt modelId="{080162C4-B8DC-814F-8FAB-10FFCECB009E}" type="sibTrans" cxnId="{C5103A19-9DF6-E046-8E33-EEB634744DF4}">
      <dgm:prSet/>
      <dgm:spPr/>
      <dgm:t>
        <a:bodyPr/>
        <a:lstStyle/>
        <a:p>
          <a:endParaRPr lang="en-GB"/>
        </a:p>
      </dgm:t>
    </dgm:pt>
    <dgm:pt modelId="{802E8B6D-6C4F-DA45-9BB3-46D9F28B7D6C}">
      <dgm:prSet phldrT="[Text]" phldr="0"/>
      <dgm:spPr/>
      <dgm:t>
        <a:bodyPr/>
        <a:lstStyle/>
        <a:p>
          <a:r>
            <a:rPr lang="en-GB" dirty="0">
              <a:latin typeface="Arial" panose="020B0604020202020204" pitchFamily="34" charset="0"/>
              <a:cs typeface="Arial" panose="020B0604020202020204" pitchFamily="34" charset="0"/>
            </a:rPr>
            <a:t>The cost of foreign flowers has risen based on import restrictions.</a:t>
          </a:r>
        </a:p>
      </dgm:t>
    </dgm:pt>
    <dgm:pt modelId="{37A7F79C-C4ED-F144-B8B7-8250A6C19532}" type="sibTrans" cxnId="{39C9680B-D96B-4045-8D07-E711CD6ACDCF}">
      <dgm:prSet/>
      <dgm:spPr/>
      <dgm:t>
        <a:bodyPr/>
        <a:lstStyle/>
        <a:p>
          <a:endParaRPr lang="en-GB"/>
        </a:p>
      </dgm:t>
    </dgm:pt>
    <dgm:pt modelId="{739BEB5B-71C9-6144-8FAE-5EBA949BF354}" type="parTrans" cxnId="{39C9680B-D96B-4045-8D07-E711CD6ACDCF}">
      <dgm:prSet/>
      <dgm:spPr/>
      <dgm:t>
        <a:bodyPr/>
        <a:lstStyle/>
        <a:p>
          <a:endParaRPr lang="en-GB"/>
        </a:p>
      </dgm:t>
    </dgm:pt>
    <dgm:pt modelId="{8D074934-C32D-AC4F-B70A-71D24524F532}" type="pres">
      <dgm:prSet presAssocID="{343EEB62-6DC4-794E-92FA-7C3B83082236}" presName="Name0" presStyleCnt="0">
        <dgm:presLayoutVars>
          <dgm:dir/>
          <dgm:animLvl val="lvl"/>
          <dgm:resizeHandles val="exact"/>
        </dgm:presLayoutVars>
      </dgm:prSet>
      <dgm:spPr/>
    </dgm:pt>
    <dgm:pt modelId="{C461DC62-3D61-964D-AE85-5DF0D5398D16}" type="pres">
      <dgm:prSet presAssocID="{555BCB1D-C33A-B14A-8BAC-E8C6634E79B0}" presName="linNode" presStyleCnt="0"/>
      <dgm:spPr/>
    </dgm:pt>
    <dgm:pt modelId="{2AFCEA3B-49C2-484D-9189-28BF0AA21BB6}" type="pres">
      <dgm:prSet presAssocID="{555BCB1D-C33A-B14A-8BAC-E8C6634E79B0}" presName="parentText" presStyleLbl="node1" presStyleIdx="0" presStyleCnt="3">
        <dgm:presLayoutVars>
          <dgm:chMax val="1"/>
          <dgm:bulletEnabled val="1"/>
        </dgm:presLayoutVars>
      </dgm:prSet>
      <dgm:spPr/>
    </dgm:pt>
    <dgm:pt modelId="{AF75E972-5AA6-E14B-8CB3-FE7AD639C719}" type="pres">
      <dgm:prSet presAssocID="{555BCB1D-C33A-B14A-8BAC-E8C6634E79B0}" presName="descendantText" presStyleLbl="alignAccFollowNode1" presStyleIdx="0" presStyleCnt="3">
        <dgm:presLayoutVars>
          <dgm:bulletEnabled val="1"/>
        </dgm:presLayoutVars>
      </dgm:prSet>
      <dgm:spPr/>
    </dgm:pt>
    <dgm:pt modelId="{D27F0B64-BE3D-8A4C-8182-48CC54551AFB}" type="pres">
      <dgm:prSet presAssocID="{4C253ADC-E9FF-A242-9868-EC4CFFB8679A}" presName="sp" presStyleCnt="0"/>
      <dgm:spPr/>
    </dgm:pt>
    <dgm:pt modelId="{0AA2B17F-87DA-5B4C-A55B-4C690B23ACD0}" type="pres">
      <dgm:prSet presAssocID="{69B22F47-07AB-7E43-80C2-87C5AC0D4BE9}" presName="linNode" presStyleCnt="0"/>
      <dgm:spPr/>
    </dgm:pt>
    <dgm:pt modelId="{85C79CE3-4111-6844-983E-C6651BEEC431}" type="pres">
      <dgm:prSet presAssocID="{69B22F47-07AB-7E43-80C2-87C5AC0D4BE9}" presName="parentText" presStyleLbl="node1" presStyleIdx="1" presStyleCnt="3">
        <dgm:presLayoutVars>
          <dgm:chMax val="1"/>
          <dgm:bulletEnabled val="1"/>
        </dgm:presLayoutVars>
      </dgm:prSet>
      <dgm:spPr/>
    </dgm:pt>
    <dgm:pt modelId="{7B550D3F-7FEF-CF4B-ACCC-5A7D26B82BAD}" type="pres">
      <dgm:prSet presAssocID="{69B22F47-07AB-7E43-80C2-87C5AC0D4BE9}" presName="descendantText" presStyleLbl="alignAccFollowNode1" presStyleIdx="1" presStyleCnt="3">
        <dgm:presLayoutVars>
          <dgm:bulletEnabled val="1"/>
        </dgm:presLayoutVars>
      </dgm:prSet>
      <dgm:spPr/>
    </dgm:pt>
    <dgm:pt modelId="{4A7517BB-D18B-6247-BDD3-F2C1D5AC9241}" type="pres">
      <dgm:prSet presAssocID="{8C1A1FE1-FCF7-7B42-9443-C269F66C0A1F}" presName="sp" presStyleCnt="0"/>
      <dgm:spPr/>
    </dgm:pt>
    <dgm:pt modelId="{654DF696-E1BE-E944-B0E9-826C2FF2C3D2}" type="pres">
      <dgm:prSet presAssocID="{226554E6-6A81-AE49-9C75-708CB688AD53}" presName="linNode" presStyleCnt="0"/>
      <dgm:spPr/>
    </dgm:pt>
    <dgm:pt modelId="{B8FA97DA-EE75-F14F-AE9F-77728F3EAD9E}" type="pres">
      <dgm:prSet presAssocID="{226554E6-6A81-AE49-9C75-708CB688AD53}" presName="parentText" presStyleLbl="node1" presStyleIdx="2" presStyleCnt="3">
        <dgm:presLayoutVars>
          <dgm:chMax val="1"/>
          <dgm:bulletEnabled val="1"/>
        </dgm:presLayoutVars>
      </dgm:prSet>
      <dgm:spPr/>
    </dgm:pt>
    <dgm:pt modelId="{D8B47AF6-F7CE-0549-8C03-67211E592B91}" type="pres">
      <dgm:prSet presAssocID="{226554E6-6A81-AE49-9C75-708CB688AD53}" presName="descendantText" presStyleLbl="alignAccFollowNode1" presStyleIdx="2" presStyleCnt="3">
        <dgm:presLayoutVars>
          <dgm:bulletEnabled val="1"/>
        </dgm:presLayoutVars>
      </dgm:prSet>
      <dgm:spPr/>
    </dgm:pt>
  </dgm:ptLst>
  <dgm:cxnLst>
    <dgm:cxn modelId="{39C9680B-D96B-4045-8D07-E711CD6ACDCF}" srcId="{555BCB1D-C33A-B14A-8BAC-E8C6634E79B0}" destId="{802E8B6D-6C4F-DA45-9BB3-46D9F28B7D6C}" srcOrd="0" destOrd="0" parTransId="{739BEB5B-71C9-6144-8FAE-5EBA949BF354}" sibTransId="{37A7F79C-C4ED-F144-B8B7-8250A6C19532}"/>
    <dgm:cxn modelId="{E6505314-04D1-AD4C-8A2F-06DDDA1ABF22}" srcId="{343EEB62-6DC4-794E-92FA-7C3B83082236}" destId="{69B22F47-07AB-7E43-80C2-87C5AC0D4BE9}" srcOrd="1" destOrd="0" parTransId="{1EB0D557-20CC-204C-8F35-BF0FE8B852A7}" sibTransId="{8C1A1FE1-FCF7-7B42-9443-C269F66C0A1F}"/>
    <dgm:cxn modelId="{73445517-0A63-E54C-B87C-14BD6056140D}" type="presOf" srcId="{802E8B6D-6C4F-DA45-9BB3-46D9F28B7D6C}" destId="{AF75E972-5AA6-E14B-8CB3-FE7AD639C719}" srcOrd="0" destOrd="0" presId="urn:microsoft.com/office/officeart/2005/8/layout/vList5"/>
    <dgm:cxn modelId="{C5103A19-9DF6-E046-8E33-EEB634744DF4}" srcId="{226554E6-6A81-AE49-9C75-708CB688AD53}" destId="{56B1E6A8-24FA-4340-8B68-DD9CA41DFBB8}" srcOrd="0" destOrd="0" parTransId="{09F7CC7E-C27B-5148-9B25-47BAC66CC55F}" sibTransId="{080162C4-B8DC-814F-8FAB-10FFCECB009E}"/>
    <dgm:cxn modelId="{3A93B021-0A73-5549-A923-105437C6F761}" type="presOf" srcId="{65EFA070-427C-3847-AB08-8844F28E20CB}" destId="{7B550D3F-7FEF-CF4B-ACCC-5A7D26B82BAD}" srcOrd="0" destOrd="0" presId="urn:microsoft.com/office/officeart/2005/8/layout/vList5"/>
    <dgm:cxn modelId="{F695C228-02EF-DE4F-9953-D6964B1CF136}" type="presOf" srcId="{56B1E6A8-24FA-4340-8B68-DD9CA41DFBB8}" destId="{D8B47AF6-F7CE-0549-8C03-67211E592B91}" srcOrd="0" destOrd="0" presId="urn:microsoft.com/office/officeart/2005/8/layout/vList5"/>
    <dgm:cxn modelId="{AA12D540-595E-714E-838C-ABA307FA054C}" type="presOf" srcId="{69B22F47-07AB-7E43-80C2-87C5AC0D4BE9}" destId="{85C79CE3-4111-6844-983E-C6651BEEC431}" srcOrd="0" destOrd="0" presId="urn:microsoft.com/office/officeart/2005/8/layout/vList5"/>
    <dgm:cxn modelId="{AD2BCB45-7435-2C4F-92E0-DD0B555A9E0A}" srcId="{69B22F47-07AB-7E43-80C2-87C5AC0D4BE9}" destId="{65EFA070-427C-3847-AB08-8844F28E20CB}" srcOrd="0" destOrd="0" parTransId="{6D30B30D-6787-E743-8003-2EEE5B643919}" sibTransId="{94FF7F3D-256D-294D-A57A-D1B20032D355}"/>
    <dgm:cxn modelId="{FCBB8981-C480-7A4B-860B-CEE304A5CBA7}" type="presOf" srcId="{555BCB1D-C33A-B14A-8BAC-E8C6634E79B0}" destId="{2AFCEA3B-49C2-484D-9189-28BF0AA21BB6}" srcOrd="0" destOrd="0" presId="urn:microsoft.com/office/officeart/2005/8/layout/vList5"/>
    <dgm:cxn modelId="{40C7588F-8A79-A24F-8AB4-5C2B4E813DF4}" srcId="{343EEB62-6DC4-794E-92FA-7C3B83082236}" destId="{226554E6-6A81-AE49-9C75-708CB688AD53}" srcOrd="2" destOrd="0" parTransId="{735E84C7-87B5-6345-8FA2-34FD7D52E0AA}" sibTransId="{608BFE7C-39B8-9541-9578-2EA6A555676D}"/>
    <dgm:cxn modelId="{B002A395-07F3-D14F-A11E-13697299A7FE}" type="presOf" srcId="{226554E6-6A81-AE49-9C75-708CB688AD53}" destId="{B8FA97DA-EE75-F14F-AE9F-77728F3EAD9E}" srcOrd="0" destOrd="0" presId="urn:microsoft.com/office/officeart/2005/8/layout/vList5"/>
    <dgm:cxn modelId="{12617FD1-3851-8540-884E-F427A43391E3}" srcId="{343EEB62-6DC4-794E-92FA-7C3B83082236}" destId="{555BCB1D-C33A-B14A-8BAC-E8C6634E79B0}" srcOrd="0" destOrd="0" parTransId="{9DCFC298-6343-2D44-9583-74000861C4C0}" sibTransId="{4C253ADC-E9FF-A242-9868-EC4CFFB8679A}"/>
    <dgm:cxn modelId="{F263BED3-4C6A-E748-8118-991626A56A79}" type="presOf" srcId="{343EEB62-6DC4-794E-92FA-7C3B83082236}" destId="{8D074934-C32D-AC4F-B70A-71D24524F532}" srcOrd="0" destOrd="0" presId="urn:microsoft.com/office/officeart/2005/8/layout/vList5"/>
    <dgm:cxn modelId="{F2DA08A7-AAFC-B243-A5AF-83E8C2F63C8F}" type="presParOf" srcId="{8D074934-C32D-AC4F-B70A-71D24524F532}" destId="{C461DC62-3D61-964D-AE85-5DF0D5398D16}" srcOrd="0" destOrd="0" presId="urn:microsoft.com/office/officeart/2005/8/layout/vList5"/>
    <dgm:cxn modelId="{980F18C3-0BBC-434F-B86B-7C4AB7759E06}" type="presParOf" srcId="{C461DC62-3D61-964D-AE85-5DF0D5398D16}" destId="{2AFCEA3B-49C2-484D-9189-28BF0AA21BB6}" srcOrd="0" destOrd="0" presId="urn:microsoft.com/office/officeart/2005/8/layout/vList5"/>
    <dgm:cxn modelId="{9D6FBFA1-2113-2C43-A6E0-CBD411A4671D}" type="presParOf" srcId="{C461DC62-3D61-964D-AE85-5DF0D5398D16}" destId="{AF75E972-5AA6-E14B-8CB3-FE7AD639C719}" srcOrd="1" destOrd="0" presId="urn:microsoft.com/office/officeart/2005/8/layout/vList5"/>
    <dgm:cxn modelId="{31DA44BB-EF6C-D545-95B2-A5CBA137DBF1}" type="presParOf" srcId="{8D074934-C32D-AC4F-B70A-71D24524F532}" destId="{D27F0B64-BE3D-8A4C-8182-48CC54551AFB}" srcOrd="1" destOrd="0" presId="urn:microsoft.com/office/officeart/2005/8/layout/vList5"/>
    <dgm:cxn modelId="{0FC2C739-BC45-4D47-965D-3D0190ECDD41}" type="presParOf" srcId="{8D074934-C32D-AC4F-B70A-71D24524F532}" destId="{0AA2B17F-87DA-5B4C-A55B-4C690B23ACD0}" srcOrd="2" destOrd="0" presId="urn:microsoft.com/office/officeart/2005/8/layout/vList5"/>
    <dgm:cxn modelId="{7101EFB2-83F5-FD40-B719-A9A2B445E662}" type="presParOf" srcId="{0AA2B17F-87DA-5B4C-A55B-4C690B23ACD0}" destId="{85C79CE3-4111-6844-983E-C6651BEEC431}" srcOrd="0" destOrd="0" presId="urn:microsoft.com/office/officeart/2005/8/layout/vList5"/>
    <dgm:cxn modelId="{127C97B4-2BFA-AE48-BF6C-8B19B70A087D}" type="presParOf" srcId="{0AA2B17F-87DA-5B4C-A55B-4C690B23ACD0}" destId="{7B550D3F-7FEF-CF4B-ACCC-5A7D26B82BAD}" srcOrd="1" destOrd="0" presId="urn:microsoft.com/office/officeart/2005/8/layout/vList5"/>
    <dgm:cxn modelId="{27AF54E0-E3F0-6A41-AA53-1AD61B052747}" type="presParOf" srcId="{8D074934-C32D-AC4F-B70A-71D24524F532}" destId="{4A7517BB-D18B-6247-BDD3-F2C1D5AC9241}" srcOrd="3" destOrd="0" presId="urn:microsoft.com/office/officeart/2005/8/layout/vList5"/>
    <dgm:cxn modelId="{0A9C8472-24F0-1D4E-A011-6571E2ABF5F2}" type="presParOf" srcId="{8D074934-C32D-AC4F-B70A-71D24524F532}" destId="{654DF696-E1BE-E944-B0E9-826C2FF2C3D2}" srcOrd="4" destOrd="0" presId="urn:microsoft.com/office/officeart/2005/8/layout/vList5"/>
    <dgm:cxn modelId="{743C6E26-8C8C-A94D-86C9-E39CB471B25C}" type="presParOf" srcId="{654DF696-E1BE-E944-B0E9-826C2FF2C3D2}" destId="{B8FA97DA-EE75-F14F-AE9F-77728F3EAD9E}" srcOrd="0" destOrd="0" presId="urn:microsoft.com/office/officeart/2005/8/layout/vList5"/>
    <dgm:cxn modelId="{0F37B17F-2DED-834D-ADE1-A2D6D1F02565}" type="presParOf" srcId="{654DF696-E1BE-E944-B0E9-826C2FF2C3D2}" destId="{D8B47AF6-F7CE-0549-8C03-67211E592B9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B939BB-3292-CF43-B66C-183844CFE13A}"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7249084-5B7C-5948-BDE4-B233FD10D86D}">
      <dgm:prSet phldrT="[Text]" phldr="0"/>
      <dgm:spPr/>
      <dgm:t>
        <a:bodyPr/>
        <a:lstStyle/>
        <a:p>
          <a:r>
            <a:rPr lang="en-GB" dirty="0">
              <a:latin typeface="Arial" panose="020B0604020202020204" pitchFamily="34" charset="0"/>
              <a:cs typeface="Arial" panose="020B0604020202020204" pitchFamily="34" charset="0"/>
            </a:rPr>
            <a:t>Technological </a:t>
          </a:r>
        </a:p>
      </dgm:t>
    </dgm:pt>
    <dgm:pt modelId="{384B4CCD-E0BF-224C-9076-7A35A8E4D2F9}" type="parTrans" cxnId="{1D79EF42-C479-2046-B14C-8B39F317439B}">
      <dgm:prSet/>
      <dgm:spPr/>
      <dgm:t>
        <a:bodyPr/>
        <a:lstStyle/>
        <a:p>
          <a:endParaRPr lang="en-GB"/>
        </a:p>
      </dgm:t>
    </dgm:pt>
    <dgm:pt modelId="{440BE542-213F-C045-AB2B-96EC7DF5617C}" type="sibTrans" cxnId="{1D79EF42-C479-2046-B14C-8B39F317439B}">
      <dgm:prSet/>
      <dgm:spPr/>
      <dgm:t>
        <a:bodyPr/>
        <a:lstStyle/>
        <a:p>
          <a:endParaRPr lang="en-GB"/>
        </a:p>
      </dgm:t>
    </dgm:pt>
    <dgm:pt modelId="{765C4F2F-703C-0649-BE41-E40F9391225D}">
      <dgm:prSet phldrT="[Text]" phldr="0"/>
      <dgm:spPr/>
      <dgm:t>
        <a:bodyPr/>
        <a:lstStyle/>
        <a:p>
          <a:r>
            <a:rPr lang="en-GB" dirty="0">
              <a:latin typeface="Arial" panose="020B0604020202020204" pitchFamily="34" charset="0"/>
              <a:cs typeface="Arial" panose="020B0604020202020204" pitchFamily="34" charset="0"/>
            </a:rPr>
            <a:t>Most competitors have invested resources strategically towards social media and digital commerce.</a:t>
          </a:r>
        </a:p>
      </dgm:t>
    </dgm:pt>
    <dgm:pt modelId="{EDB0BB9F-6616-B249-9122-01CDA42F29BB}" type="parTrans" cxnId="{AA284573-40FB-B849-8F64-BDA829FCBEBF}">
      <dgm:prSet/>
      <dgm:spPr/>
      <dgm:t>
        <a:bodyPr/>
        <a:lstStyle/>
        <a:p>
          <a:endParaRPr lang="en-GB"/>
        </a:p>
      </dgm:t>
    </dgm:pt>
    <dgm:pt modelId="{B5A73847-E846-DA41-8C97-B3908BB2785C}" type="sibTrans" cxnId="{AA284573-40FB-B849-8F64-BDA829FCBEBF}">
      <dgm:prSet/>
      <dgm:spPr/>
      <dgm:t>
        <a:bodyPr/>
        <a:lstStyle/>
        <a:p>
          <a:endParaRPr lang="en-GB"/>
        </a:p>
      </dgm:t>
    </dgm:pt>
    <dgm:pt modelId="{3585E1E7-B7DE-A54D-B8A0-0FEF90EBA207}">
      <dgm:prSet phldrT="[Text]" phldr="0"/>
      <dgm:spPr/>
      <dgm:t>
        <a:bodyPr/>
        <a:lstStyle/>
        <a:p>
          <a:r>
            <a:rPr lang="en-GB" dirty="0">
              <a:latin typeface="Arial" panose="020B0604020202020204" pitchFamily="34" charset="0"/>
              <a:cs typeface="Arial" panose="020B0604020202020204" pitchFamily="34" charset="0"/>
            </a:rPr>
            <a:t>Environmental </a:t>
          </a:r>
        </a:p>
      </dgm:t>
    </dgm:pt>
    <dgm:pt modelId="{D9572996-07E3-CA45-87CF-D75A1AFE9B80}" type="parTrans" cxnId="{BAE61C1F-B595-8B45-9EF1-E1A7DBA5BFF1}">
      <dgm:prSet/>
      <dgm:spPr/>
      <dgm:t>
        <a:bodyPr/>
        <a:lstStyle/>
        <a:p>
          <a:endParaRPr lang="en-GB"/>
        </a:p>
      </dgm:t>
    </dgm:pt>
    <dgm:pt modelId="{13186574-DEC9-0A4B-B9DE-35FC086DDEB4}" type="sibTrans" cxnId="{BAE61C1F-B595-8B45-9EF1-E1A7DBA5BFF1}">
      <dgm:prSet/>
      <dgm:spPr/>
      <dgm:t>
        <a:bodyPr/>
        <a:lstStyle/>
        <a:p>
          <a:endParaRPr lang="en-GB"/>
        </a:p>
      </dgm:t>
    </dgm:pt>
    <dgm:pt modelId="{ED38828F-1FBA-394B-A974-888504CDAFC1}">
      <dgm:prSet phldrT="[Text]" phldr="0"/>
      <dgm:spPr/>
      <dgm:t>
        <a:bodyPr/>
        <a:lstStyle/>
        <a:p>
          <a:r>
            <a:rPr lang="en-GB" dirty="0">
              <a:latin typeface="Arial" panose="020B0604020202020204" pitchFamily="34" charset="0"/>
              <a:cs typeface="Arial" panose="020B0604020202020204" pitchFamily="34" charset="0"/>
            </a:rPr>
            <a:t>Sustainable practices are valued but has an additional financial impact.</a:t>
          </a:r>
        </a:p>
      </dgm:t>
    </dgm:pt>
    <dgm:pt modelId="{BB76C1F7-A758-A646-8606-2BD41244B38B}" type="parTrans" cxnId="{D8ED7A1C-380D-FC43-9DA3-0F6E85D64733}">
      <dgm:prSet/>
      <dgm:spPr/>
      <dgm:t>
        <a:bodyPr/>
        <a:lstStyle/>
        <a:p>
          <a:endParaRPr lang="en-GB"/>
        </a:p>
      </dgm:t>
    </dgm:pt>
    <dgm:pt modelId="{8AEE7A7C-6789-1745-ABB4-26D082723CCC}" type="sibTrans" cxnId="{D8ED7A1C-380D-FC43-9DA3-0F6E85D64733}">
      <dgm:prSet/>
      <dgm:spPr/>
      <dgm:t>
        <a:bodyPr/>
        <a:lstStyle/>
        <a:p>
          <a:endParaRPr lang="en-GB"/>
        </a:p>
      </dgm:t>
    </dgm:pt>
    <dgm:pt modelId="{44EEF1C5-47BD-CE44-9808-0425571C8B4D}">
      <dgm:prSet phldrT="[Text]" phldr="0"/>
      <dgm:spPr/>
      <dgm:t>
        <a:bodyPr/>
        <a:lstStyle/>
        <a:p>
          <a:r>
            <a:rPr lang="en-GB" dirty="0">
              <a:latin typeface="Arial" panose="020B0604020202020204" pitchFamily="34" charset="0"/>
              <a:cs typeface="Arial" panose="020B0604020202020204" pitchFamily="34" charset="0"/>
            </a:rPr>
            <a:t>Legal</a:t>
          </a:r>
        </a:p>
      </dgm:t>
    </dgm:pt>
    <dgm:pt modelId="{30931501-19F7-974D-837F-5C1CA638AAC0}" type="parTrans" cxnId="{2098D5E9-1048-7343-9EA0-6B81631E2930}">
      <dgm:prSet/>
      <dgm:spPr/>
      <dgm:t>
        <a:bodyPr/>
        <a:lstStyle/>
        <a:p>
          <a:endParaRPr lang="en-GB"/>
        </a:p>
      </dgm:t>
    </dgm:pt>
    <dgm:pt modelId="{7DF4BD9B-A4D4-D54D-9DC5-EB56CCF11671}" type="sibTrans" cxnId="{2098D5E9-1048-7343-9EA0-6B81631E2930}">
      <dgm:prSet/>
      <dgm:spPr/>
      <dgm:t>
        <a:bodyPr/>
        <a:lstStyle/>
        <a:p>
          <a:endParaRPr lang="en-GB"/>
        </a:p>
      </dgm:t>
    </dgm:pt>
    <dgm:pt modelId="{D598D3E5-3A77-9940-8D71-095D575F41A1}">
      <dgm:prSet phldrT="[Text]" phldr="0"/>
      <dgm:spPr/>
      <dgm:t>
        <a:bodyPr/>
        <a:lstStyle/>
        <a:p>
          <a:r>
            <a:rPr lang="en-GB" dirty="0">
              <a:latin typeface="Arial" panose="020B0604020202020204" pitchFamily="34" charset="0"/>
              <a:cs typeface="Arial" panose="020B0604020202020204" pitchFamily="34" charset="0"/>
            </a:rPr>
            <a:t>Labour costs and regulations inserts more financial burden.</a:t>
          </a:r>
        </a:p>
      </dgm:t>
    </dgm:pt>
    <dgm:pt modelId="{311B855A-98AB-2F40-A471-E090661A3304}" type="parTrans" cxnId="{8DF9622D-45A4-344C-8F28-FB2E0838E274}">
      <dgm:prSet/>
      <dgm:spPr/>
      <dgm:t>
        <a:bodyPr/>
        <a:lstStyle/>
        <a:p>
          <a:endParaRPr lang="en-GB"/>
        </a:p>
      </dgm:t>
    </dgm:pt>
    <dgm:pt modelId="{6427DB39-05B4-CE46-8967-38E6061C4402}" type="sibTrans" cxnId="{8DF9622D-45A4-344C-8F28-FB2E0838E274}">
      <dgm:prSet/>
      <dgm:spPr/>
      <dgm:t>
        <a:bodyPr/>
        <a:lstStyle/>
        <a:p>
          <a:endParaRPr lang="en-GB"/>
        </a:p>
      </dgm:t>
    </dgm:pt>
    <dgm:pt modelId="{F340B7B0-9D32-2744-B7F5-87E242EB7D3A}" type="pres">
      <dgm:prSet presAssocID="{B2B939BB-3292-CF43-B66C-183844CFE13A}" presName="Name0" presStyleCnt="0">
        <dgm:presLayoutVars>
          <dgm:dir/>
          <dgm:animLvl val="lvl"/>
          <dgm:resizeHandles val="exact"/>
        </dgm:presLayoutVars>
      </dgm:prSet>
      <dgm:spPr/>
    </dgm:pt>
    <dgm:pt modelId="{65494540-CD91-5F4F-A8EF-76A0E85C73FD}" type="pres">
      <dgm:prSet presAssocID="{B7249084-5B7C-5948-BDE4-B233FD10D86D}" presName="linNode" presStyleCnt="0"/>
      <dgm:spPr/>
    </dgm:pt>
    <dgm:pt modelId="{CE94C8E9-B8F9-B545-910A-DDA4C11C0F5A}" type="pres">
      <dgm:prSet presAssocID="{B7249084-5B7C-5948-BDE4-B233FD10D86D}" presName="parentText" presStyleLbl="node1" presStyleIdx="0" presStyleCnt="3">
        <dgm:presLayoutVars>
          <dgm:chMax val="1"/>
          <dgm:bulletEnabled val="1"/>
        </dgm:presLayoutVars>
      </dgm:prSet>
      <dgm:spPr/>
    </dgm:pt>
    <dgm:pt modelId="{84473581-C38E-C946-BD19-12E6537C0995}" type="pres">
      <dgm:prSet presAssocID="{B7249084-5B7C-5948-BDE4-B233FD10D86D}" presName="descendantText" presStyleLbl="alignAccFollowNode1" presStyleIdx="0" presStyleCnt="3">
        <dgm:presLayoutVars>
          <dgm:bulletEnabled val="1"/>
        </dgm:presLayoutVars>
      </dgm:prSet>
      <dgm:spPr/>
    </dgm:pt>
    <dgm:pt modelId="{D832C9D7-3B08-FF45-8D8E-B097882D6682}" type="pres">
      <dgm:prSet presAssocID="{440BE542-213F-C045-AB2B-96EC7DF5617C}" presName="sp" presStyleCnt="0"/>
      <dgm:spPr/>
    </dgm:pt>
    <dgm:pt modelId="{68C97ED3-46D9-CD43-A1B9-1F4B60A4865A}" type="pres">
      <dgm:prSet presAssocID="{3585E1E7-B7DE-A54D-B8A0-0FEF90EBA207}" presName="linNode" presStyleCnt="0"/>
      <dgm:spPr/>
    </dgm:pt>
    <dgm:pt modelId="{029733D7-910E-9942-BB0F-1A70EF6D4361}" type="pres">
      <dgm:prSet presAssocID="{3585E1E7-B7DE-A54D-B8A0-0FEF90EBA207}" presName="parentText" presStyleLbl="node1" presStyleIdx="1" presStyleCnt="3">
        <dgm:presLayoutVars>
          <dgm:chMax val="1"/>
          <dgm:bulletEnabled val="1"/>
        </dgm:presLayoutVars>
      </dgm:prSet>
      <dgm:spPr/>
    </dgm:pt>
    <dgm:pt modelId="{20F45B9E-B0C9-6D43-9080-FFD3FAEEA52B}" type="pres">
      <dgm:prSet presAssocID="{3585E1E7-B7DE-A54D-B8A0-0FEF90EBA207}" presName="descendantText" presStyleLbl="alignAccFollowNode1" presStyleIdx="1" presStyleCnt="3">
        <dgm:presLayoutVars>
          <dgm:bulletEnabled val="1"/>
        </dgm:presLayoutVars>
      </dgm:prSet>
      <dgm:spPr/>
    </dgm:pt>
    <dgm:pt modelId="{4692C465-D173-A44B-A270-861AB223AF8C}" type="pres">
      <dgm:prSet presAssocID="{13186574-DEC9-0A4B-B9DE-35FC086DDEB4}" presName="sp" presStyleCnt="0"/>
      <dgm:spPr/>
    </dgm:pt>
    <dgm:pt modelId="{EE3EDDE9-1C7B-234A-A4D2-93276D1CD1E6}" type="pres">
      <dgm:prSet presAssocID="{44EEF1C5-47BD-CE44-9808-0425571C8B4D}" presName="linNode" presStyleCnt="0"/>
      <dgm:spPr/>
    </dgm:pt>
    <dgm:pt modelId="{CC4CFA11-8CFC-5E4C-8817-0C876FF2041F}" type="pres">
      <dgm:prSet presAssocID="{44EEF1C5-47BD-CE44-9808-0425571C8B4D}" presName="parentText" presStyleLbl="node1" presStyleIdx="2" presStyleCnt="3">
        <dgm:presLayoutVars>
          <dgm:chMax val="1"/>
          <dgm:bulletEnabled val="1"/>
        </dgm:presLayoutVars>
      </dgm:prSet>
      <dgm:spPr/>
    </dgm:pt>
    <dgm:pt modelId="{D4EE6470-BBB8-F54F-8386-1332014DEC75}" type="pres">
      <dgm:prSet presAssocID="{44EEF1C5-47BD-CE44-9808-0425571C8B4D}" presName="descendantText" presStyleLbl="alignAccFollowNode1" presStyleIdx="2" presStyleCnt="3">
        <dgm:presLayoutVars>
          <dgm:bulletEnabled val="1"/>
        </dgm:presLayoutVars>
      </dgm:prSet>
      <dgm:spPr/>
    </dgm:pt>
  </dgm:ptLst>
  <dgm:cxnLst>
    <dgm:cxn modelId="{D8ED7A1C-380D-FC43-9DA3-0F6E85D64733}" srcId="{3585E1E7-B7DE-A54D-B8A0-0FEF90EBA207}" destId="{ED38828F-1FBA-394B-A974-888504CDAFC1}" srcOrd="0" destOrd="0" parTransId="{BB76C1F7-A758-A646-8606-2BD41244B38B}" sibTransId="{8AEE7A7C-6789-1745-ABB4-26D082723CCC}"/>
    <dgm:cxn modelId="{BAE61C1F-B595-8B45-9EF1-E1A7DBA5BFF1}" srcId="{B2B939BB-3292-CF43-B66C-183844CFE13A}" destId="{3585E1E7-B7DE-A54D-B8A0-0FEF90EBA207}" srcOrd="1" destOrd="0" parTransId="{D9572996-07E3-CA45-87CF-D75A1AFE9B80}" sibTransId="{13186574-DEC9-0A4B-B9DE-35FC086DDEB4}"/>
    <dgm:cxn modelId="{7741EA27-95F4-964A-AD8B-1DED17C61920}" type="presOf" srcId="{44EEF1C5-47BD-CE44-9808-0425571C8B4D}" destId="{CC4CFA11-8CFC-5E4C-8817-0C876FF2041F}" srcOrd="0" destOrd="0" presId="urn:microsoft.com/office/officeart/2005/8/layout/vList5"/>
    <dgm:cxn modelId="{8DF9622D-45A4-344C-8F28-FB2E0838E274}" srcId="{44EEF1C5-47BD-CE44-9808-0425571C8B4D}" destId="{D598D3E5-3A77-9940-8D71-095D575F41A1}" srcOrd="0" destOrd="0" parTransId="{311B855A-98AB-2F40-A471-E090661A3304}" sibTransId="{6427DB39-05B4-CE46-8967-38E6061C4402}"/>
    <dgm:cxn modelId="{E9C3012F-912F-8947-A16D-19EE7731A7C9}" type="presOf" srcId="{D598D3E5-3A77-9940-8D71-095D575F41A1}" destId="{D4EE6470-BBB8-F54F-8386-1332014DEC75}" srcOrd="0" destOrd="0" presId="urn:microsoft.com/office/officeart/2005/8/layout/vList5"/>
    <dgm:cxn modelId="{1D79EF42-C479-2046-B14C-8B39F317439B}" srcId="{B2B939BB-3292-CF43-B66C-183844CFE13A}" destId="{B7249084-5B7C-5948-BDE4-B233FD10D86D}" srcOrd="0" destOrd="0" parTransId="{384B4CCD-E0BF-224C-9076-7A35A8E4D2F9}" sibTransId="{440BE542-213F-C045-AB2B-96EC7DF5617C}"/>
    <dgm:cxn modelId="{AA284573-40FB-B849-8F64-BDA829FCBEBF}" srcId="{B7249084-5B7C-5948-BDE4-B233FD10D86D}" destId="{765C4F2F-703C-0649-BE41-E40F9391225D}" srcOrd="0" destOrd="0" parTransId="{EDB0BB9F-6616-B249-9122-01CDA42F29BB}" sibTransId="{B5A73847-E846-DA41-8C97-B3908BB2785C}"/>
    <dgm:cxn modelId="{CCBB4775-D132-424E-A9B3-654491936EB5}" type="presOf" srcId="{765C4F2F-703C-0649-BE41-E40F9391225D}" destId="{84473581-C38E-C946-BD19-12E6537C0995}" srcOrd="0" destOrd="0" presId="urn:microsoft.com/office/officeart/2005/8/layout/vList5"/>
    <dgm:cxn modelId="{9B448992-21DA-6D42-BEDD-2AB6E1A7C64F}" type="presOf" srcId="{B2B939BB-3292-CF43-B66C-183844CFE13A}" destId="{F340B7B0-9D32-2744-B7F5-87E242EB7D3A}" srcOrd="0" destOrd="0" presId="urn:microsoft.com/office/officeart/2005/8/layout/vList5"/>
    <dgm:cxn modelId="{F55E93A2-FD89-6249-ACA8-6623D663C858}" type="presOf" srcId="{B7249084-5B7C-5948-BDE4-B233FD10D86D}" destId="{CE94C8E9-B8F9-B545-910A-DDA4C11C0F5A}" srcOrd="0" destOrd="0" presId="urn:microsoft.com/office/officeart/2005/8/layout/vList5"/>
    <dgm:cxn modelId="{E8615BC6-15CD-0647-AB19-EED0BD4FEBEC}" type="presOf" srcId="{ED38828F-1FBA-394B-A974-888504CDAFC1}" destId="{20F45B9E-B0C9-6D43-9080-FFD3FAEEA52B}" srcOrd="0" destOrd="0" presId="urn:microsoft.com/office/officeart/2005/8/layout/vList5"/>
    <dgm:cxn modelId="{CAC6ADE5-A174-9F4A-B690-EF0D193F7201}" type="presOf" srcId="{3585E1E7-B7DE-A54D-B8A0-0FEF90EBA207}" destId="{029733D7-910E-9942-BB0F-1A70EF6D4361}" srcOrd="0" destOrd="0" presId="urn:microsoft.com/office/officeart/2005/8/layout/vList5"/>
    <dgm:cxn modelId="{2098D5E9-1048-7343-9EA0-6B81631E2930}" srcId="{B2B939BB-3292-CF43-B66C-183844CFE13A}" destId="{44EEF1C5-47BD-CE44-9808-0425571C8B4D}" srcOrd="2" destOrd="0" parTransId="{30931501-19F7-974D-837F-5C1CA638AAC0}" sibTransId="{7DF4BD9B-A4D4-D54D-9DC5-EB56CCF11671}"/>
    <dgm:cxn modelId="{8CB1194A-D86C-F84E-A5A2-76C0773DF95E}" type="presParOf" srcId="{F340B7B0-9D32-2744-B7F5-87E242EB7D3A}" destId="{65494540-CD91-5F4F-A8EF-76A0E85C73FD}" srcOrd="0" destOrd="0" presId="urn:microsoft.com/office/officeart/2005/8/layout/vList5"/>
    <dgm:cxn modelId="{52AE34AB-A1E8-3B46-A315-8E0F29939530}" type="presParOf" srcId="{65494540-CD91-5F4F-A8EF-76A0E85C73FD}" destId="{CE94C8E9-B8F9-B545-910A-DDA4C11C0F5A}" srcOrd="0" destOrd="0" presId="urn:microsoft.com/office/officeart/2005/8/layout/vList5"/>
    <dgm:cxn modelId="{027320E4-506D-7B48-A7F5-AFB19E78BB5D}" type="presParOf" srcId="{65494540-CD91-5F4F-A8EF-76A0E85C73FD}" destId="{84473581-C38E-C946-BD19-12E6537C0995}" srcOrd="1" destOrd="0" presId="urn:microsoft.com/office/officeart/2005/8/layout/vList5"/>
    <dgm:cxn modelId="{19919EFB-C09F-084A-9B52-E8DE05B9EEEE}" type="presParOf" srcId="{F340B7B0-9D32-2744-B7F5-87E242EB7D3A}" destId="{D832C9D7-3B08-FF45-8D8E-B097882D6682}" srcOrd="1" destOrd="0" presId="urn:microsoft.com/office/officeart/2005/8/layout/vList5"/>
    <dgm:cxn modelId="{F5CB6B78-312E-6041-AE2E-8A9DA46B8373}" type="presParOf" srcId="{F340B7B0-9D32-2744-B7F5-87E242EB7D3A}" destId="{68C97ED3-46D9-CD43-A1B9-1F4B60A4865A}" srcOrd="2" destOrd="0" presId="urn:microsoft.com/office/officeart/2005/8/layout/vList5"/>
    <dgm:cxn modelId="{5526DBCE-C29E-874F-81B7-D7EB59CDDAF6}" type="presParOf" srcId="{68C97ED3-46D9-CD43-A1B9-1F4B60A4865A}" destId="{029733D7-910E-9942-BB0F-1A70EF6D4361}" srcOrd="0" destOrd="0" presId="urn:microsoft.com/office/officeart/2005/8/layout/vList5"/>
    <dgm:cxn modelId="{57D09EEF-7F07-4E44-92C8-9DB6A93785E3}" type="presParOf" srcId="{68C97ED3-46D9-CD43-A1B9-1F4B60A4865A}" destId="{20F45B9E-B0C9-6D43-9080-FFD3FAEEA52B}" srcOrd="1" destOrd="0" presId="urn:microsoft.com/office/officeart/2005/8/layout/vList5"/>
    <dgm:cxn modelId="{550B7B12-6F8C-E646-A16D-56A632B6F5FC}" type="presParOf" srcId="{F340B7B0-9D32-2744-B7F5-87E242EB7D3A}" destId="{4692C465-D173-A44B-A270-861AB223AF8C}" srcOrd="3" destOrd="0" presId="urn:microsoft.com/office/officeart/2005/8/layout/vList5"/>
    <dgm:cxn modelId="{33B1450B-BF59-F548-B47A-3D7181B6D7F3}" type="presParOf" srcId="{F340B7B0-9D32-2744-B7F5-87E242EB7D3A}" destId="{EE3EDDE9-1C7B-234A-A4D2-93276D1CD1E6}" srcOrd="4" destOrd="0" presId="urn:microsoft.com/office/officeart/2005/8/layout/vList5"/>
    <dgm:cxn modelId="{1858E91E-F87C-EC4D-8753-7A1123194B8F}" type="presParOf" srcId="{EE3EDDE9-1C7B-234A-A4D2-93276D1CD1E6}" destId="{CC4CFA11-8CFC-5E4C-8817-0C876FF2041F}" srcOrd="0" destOrd="0" presId="urn:microsoft.com/office/officeart/2005/8/layout/vList5"/>
    <dgm:cxn modelId="{FE714408-3D1E-F440-8060-8786BABA87F6}" type="presParOf" srcId="{EE3EDDE9-1C7B-234A-A4D2-93276D1CD1E6}" destId="{D4EE6470-BBB8-F54F-8386-1332014DEC75}"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5E972-5AA6-E14B-8CB3-FE7AD639C719}">
      <dsp:nvSpPr>
        <dsp:cNvPr id="0" name=""/>
        <dsp:cNvSpPr/>
      </dsp:nvSpPr>
      <dsp:spPr>
        <a:xfrm rot="5400000">
          <a:off x="5795339" y="-2453211"/>
          <a:ext cx="699712" cy="578371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latin typeface="Arial" panose="020B0604020202020204" pitchFamily="34" charset="0"/>
              <a:cs typeface="Arial" panose="020B0604020202020204" pitchFamily="34" charset="0"/>
            </a:rPr>
            <a:t>The cost of foreign flowers has risen based on import restrictions.</a:t>
          </a:r>
        </a:p>
      </dsp:txBody>
      <dsp:txXfrm rot="-5400000">
        <a:off x="3253339" y="122946"/>
        <a:ext cx="5749556" cy="631398"/>
      </dsp:txXfrm>
    </dsp:sp>
    <dsp:sp modelId="{2AFCEA3B-49C2-484D-9189-28BF0AA21BB6}">
      <dsp:nvSpPr>
        <dsp:cNvPr id="0" name=""/>
        <dsp:cNvSpPr/>
      </dsp:nvSpPr>
      <dsp:spPr>
        <a:xfrm>
          <a:off x="0" y="1325"/>
          <a:ext cx="3253338" cy="8746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Political </a:t>
          </a:r>
        </a:p>
      </dsp:txBody>
      <dsp:txXfrm>
        <a:off x="42696" y="44021"/>
        <a:ext cx="3167946" cy="789248"/>
      </dsp:txXfrm>
    </dsp:sp>
    <dsp:sp modelId="{7B550D3F-7FEF-CF4B-ACCC-5A7D26B82BAD}">
      <dsp:nvSpPr>
        <dsp:cNvPr id="0" name=""/>
        <dsp:cNvSpPr/>
      </dsp:nvSpPr>
      <dsp:spPr>
        <a:xfrm rot="5400000">
          <a:off x="5795339" y="-1534838"/>
          <a:ext cx="699712" cy="578371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latin typeface="Arial" panose="020B0604020202020204" pitchFamily="34" charset="0"/>
              <a:cs typeface="Arial" panose="020B0604020202020204" pitchFamily="34" charset="0"/>
            </a:rPr>
            <a:t>Price inflation rates has affected the power to buy materials and reduce customer ability to purchase.</a:t>
          </a:r>
        </a:p>
      </dsp:txBody>
      <dsp:txXfrm rot="-5400000">
        <a:off x="3253339" y="1041319"/>
        <a:ext cx="5749556" cy="631398"/>
      </dsp:txXfrm>
    </dsp:sp>
    <dsp:sp modelId="{85C79CE3-4111-6844-983E-C6651BEEC431}">
      <dsp:nvSpPr>
        <dsp:cNvPr id="0" name=""/>
        <dsp:cNvSpPr/>
      </dsp:nvSpPr>
      <dsp:spPr>
        <a:xfrm>
          <a:off x="0" y="919697"/>
          <a:ext cx="3253338" cy="8746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Economic </a:t>
          </a:r>
        </a:p>
      </dsp:txBody>
      <dsp:txXfrm>
        <a:off x="42696" y="962393"/>
        <a:ext cx="3167946" cy="789248"/>
      </dsp:txXfrm>
    </dsp:sp>
    <dsp:sp modelId="{D8B47AF6-F7CE-0549-8C03-67211E592B91}">
      <dsp:nvSpPr>
        <dsp:cNvPr id="0" name=""/>
        <dsp:cNvSpPr/>
      </dsp:nvSpPr>
      <dsp:spPr>
        <a:xfrm rot="5400000">
          <a:off x="5795339" y="-616466"/>
          <a:ext cx="699712" cy="578371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latin typeface="Arial" panose="020B0604020202020204" pitchFamily="34" charset="0"/>
              <a:cs typeface="Arial" panose="020B0604020202020204" pitchFamily="34" charset="0"/>
            </a:rPr>
            <a:t>The shift of consumer preferences highlights fast delivery and convenience.</a:t>
          </a:r>
        </a:p>
      </dsp:txBody>
      <dsp:txXfrm rot="-5400000">
        <a:off x="3253339" y="1959691"/>
        <a:ext cx="5749556" cy="631398"/>
      </dsp:txXfrm>
    </dsp:sp>
    <dsp:sp modelId="{B8FA97DA-EE75-F14F-AE9F-77728F3EAD9E}">
      <dsp:nvSpPr>
        <dsp:cNvPr id="0" name=""/>
        <dsp:cNvSpPr/>
      </dsp:nvSpPr>
      <dsp:spPr>
        <a:xfrm>
          <a:off x="0" y="1838070"/>
          <a:ext cx="3253338" cy="8746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Social</a:t>
          </a:r>
        </a:p>
      </dsp:txBody>
      <dsp:txXfrm>
        <a:off x="42696" y="1880766"/>
        <a:ext cx="3167946" cy="789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473581-C38E-C946-BD19-12E6537C0995}">
      <dsp:nvSpPr>
        <dsp:cNvPr id="0" name=""/>
        <dsp:cNvSpPr/>
      </dsp:nvSpPr>
      <dsp:spPr>
        <a:xfrm rot="5400000">
          <a:off x="5821250" y="-2437192"/>
          <a:ext cx="771757" cy="584200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Most competitors have invested resources strategically towards social media and digital commerce.</a:t>
          </a:r>
        </a:p>
      </dsp:txBody>
      <dsp:txXfrm rot="-5400000">
        <a:off x="3286127" y="135605"/>
        <a:ext cx="5804329" cy="696409"/>
      </dsp:txXfrm>
    </dsp:sp>
    <dsp:sp modelId="{CE94C8E9-B8F9-B545-910A-DDA4C11C0F5A}">
      <dsp:nvSpPr>
        <dsp:cNvPr id="0" name=""/>
        <dsp:cNvSpPr/>
      </dsp:nvSpPr>
      <dsp:spPr>
        <a:xfrm>
          <a:off x="0" y="1461"/>
          <a:ext cx="3286127" cy="96469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Technological </a:t>
          </a:r>
        </a:p>
      </dsp:txBody>
      <dsp:txXfrm>
        <a:off x="47093" y="48554"/>
        <a:ext cx="3191941" cy="870510"/>
      </dsp:txXfrm>
    </dsp:sp>
    <dsp:sp modelId="{20F45B9E-B0C9-6D43-9080-FFD3FAEEA52B}">
      <dsp:nvSpPr>
        <dsp:cNvPr id="0" name=""/>
        <dsp:cNvSpPr/>
      </dsp:nvSpPr>
      <dsp:spPr>
        <a:xfrm rot="5400000">
          <a:off x="5821250" y="-1424260"/>
          <a:ext cx="771757" cy="584200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Sustainable practices are valued but has an additional financial impact.</a:t>
          </a:r>
        </a:p>
      </dsp:txBody>
      <dsp:txXfrm rot="-5400000">
        <a:off x="3286127" y="1148537"/>
        <a:ext cx="5804329" cy="696409"/>
      </dsp:txXfrm>
    </dsp:sp>
    <dsp:sp modelId="{029733D7-910E-9942-BB0F-1A70EF6D4361}">
      <dsp:nvSpPr>
        <dsp:cNvPr id="0" name=""/>
        <dsp:cNvSpPr/>
      </dsp:nvSpPr>
      <dsp:spPr>
        <a:xfrm>
          <a:off x="0" y="1014392"/>
          <a:ext cx="3286127" cy="96469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Environmental </a:t>
          </a:r>
        </a:p>
      </dsp:txBody>
      <dsp:txXfrm>
        <a:off x="47093" y="1061485"/>
        <a:ext cx="3191941" cy="870510"/>
      </dsp:txXfrm>
    </dsp:sp>
    <dsp:sp modelId="{D4EE6470-BBB8-F54F-8386-1332014DEC75}">
      <dsp:nvSpPr>
        <dsp:cNvPr id="0" name=""/>
        <dsp:cNvSpPr/>
      </dsp:nvSpPr>
      <dsp:spPr>
        <a:xfrm rot="5400000">
          <a:off x="5821250" y="-411329"/>
          <a:ext cx="771757" cy="5842003"/>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Labour costs and regulations inserts more financial burden.</a:t>
          </a:r>
        </a:p>
      </dsp:txBody>
      <dsp:txXfrm rot="-5400000">
        <a:off x="3286127" y="2161468"/>
        <a:ext cx="5804329" cy="696409"/>
      </dsp:txXfrm>
    </dsp:sp>
    <dsp:sp modelId="{CC4CFA11-8CFC-5E4C-8817-0C876FF2041F}">
      <dsp:nvSpPr>
        <dsp:cNvPr id="0" name=""/>
        <dsp:cNvSpPr/>
      </dsp:nvSpPr>
      <dsp:spPr>
        <a:xfrm>
          <a:off x="0" y="2027323"/>
          <a:ext cx="3286127" cy="96469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Legal</a:t>
          </a:r>
        </a:p>
      </dsp:txBody>
      <dsp:txXfrm>
        <a:off x="47093" y="2074416"/>
        <a:ext cx="3191941" cy="87051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46471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36947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613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8924060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0901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3047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38970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6476581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2142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03079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012894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88866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638303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59438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100586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6239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11/22/25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5596635"/>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4.png"/><Relationship Id="rId17" Type="http://schemas.openxmlformats.org/officeDocument/2006/relationships/image" Target="../media/image9.png"/><Relationship Id="rId2" Type="http://schemas.openxmlformats.org/officeDocument/2006/relationships/diagramData" Target="../diagrams/data1.xml"/><Relationship Id="rId16" Type="http://schemas.openxmlformats.org/officeDocument/2006/relationships/image" Target="../media/image8.png"/><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image" Target="../media/image7.png"/><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8EFE72-80CB-C6A4-AFE5-9DBC451146B0}"/>
              </a:ext>
            </a:extLst>
          </p:cNvPr>
          <p:cNvSpPr txBox="1"/>
          <p:nvPr/>
        </p:nvSpPr>
        <p:spPr>
          <a:xfrm>
            <a:off x="5270145" y="1945755"/>
            <a:ext cx="8185151" cy="784830"/>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Green Haven Florists </a:t>
            </a:r>
            <a:endParaRPr lang="en-US" sz="4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B7E680A-7875-6215-D3C8-9228EB087856}"/>
              </a:ext>
            </a:extLst>
          </p:cNvPr>
          <p:cNvSpPr txBox="1"/>
          <p:nvPr/>
        </p:nvSpPr>
        <p:spPr>
          <a:xfrm>
            <a:off x="6561666" y="3603895"/>
            <a:ext cx="6128455"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Presented by:  Llovonne Martin</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Student Number: 2428719</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Lecturer’s Name: </a:t>
            </a:r>
            <a:endParaRPr lang="en-US"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EDABF69-B18F-C99E-7B6C-0C387F434E82}"/>
              </a:ext>
            </a:extLst>
          </p:cNvPr>
          <p:cNvSpPr txBox="1"/>
          <p:nvPr/>
        </p:nvSpPr>
        <p:spPr>
          <a:xfrm>
            <a:off x="6561667" y="5507945"/>
            <a:ext cx="5630334" cy="120032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Module code: LCLM4004</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Assignment: Problem Solving and Decision Making </a:t>
            </a:r>
            <a:endParaRPr lang="en-US"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C51C9C8B-DE51-5CDE-0F9D-35BC284C75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561666" cy="6858000"/>
          </a:xfrm>
          <a:prstGeom prst="rect">
            <a:avLst/>
          </a:prstGeom>
        </p:spPr>
      </p:pic>
    </p:spTree>
    <p:extLst>
      <p:ext uri="{BB962C8B-B14F-4D97-AF65-F5344CB8AC3E}">
        <p14:creationId xmlns:p14="http://schemas.microsoft.com/office/powerpoint/2010/main" val="10283452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9CECB4-D817-BF3F-202E-96D047C8A64F}"/>
              </a:ext>
            </a:extLst>
          </p:cNvPr>
          <p:cNvSpPr>
            <a:spLocks noGrp="1"/>
          </p:cNvSpPr>
          <p:nvPr>
            <p:ph type="title"/>
          </p:nvPr>
        </p:nvSpPr>
        <p:spPr>
          <a:xfrm>
            <a:off x="7181723" y="609600"/>
            <a:ext cx="4512989" cy="2227730"/>
          </a:xfrm>
        </p:spPr>
        <p:txBody>
          <a:bodyPr anchor="ctr">
            <a:normAutofit/>
          </a:bodyPr>
          <a:lstStyle/>
          <a:p>
            <a:r>
              <a:rPr lang="en-GB">
                <a:solidFill>
                  <a:srgbClr val="FFFFFF"/>
                </a:solidFill>
                <a:latin typeface="Arial" panose="020B0604020202020204" pitchFamily="34" charset="0"/>
                <a:cs typeface="Arial" panose="020B0604020202020204" pitchFamily="34" charset="0"/>
              </a:rPr>
              <a:t>Introduction </a:t>
            </a:r>
            <a:endParaRPr lang="en-US">
              <a:solidFill>
                <a:srgbClr val="FFFFFF"/>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AD08F60-2BAE-F521-7526-F821EA06B4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2586392"/>
            <a:ext cx="3856774" cy="1774115"/>
          </a:xfrm>
          <a:prstGeom prst="rect">
            <a:avLst/>
          </a:prstGeom>
        </p:spPr>
      </p:pic>
      <p:sp>
        <p:nvSpPr>
          <p:cNvPr id="3" name="Content Placeholder 2">
            <a:extLst>
              <a:ext uri="{FF2B5EF4-FFF2-40B4-BE49-F238E27FC236}">
                <a16:creationId xmlns:a16="http://schemas.microsoft.com/office/drawing/2014/main" id="{49DE7793-54FF-CF63-563D-D7CCE480FCB1}"/>
              </a:ext>
            </a:extLst>
          </p:cNvPr>
          <p:cNvSpPr>
            <a:spLocks noGrp="1"/>
          </p:cNvSpPr>
          <p:nvPr>
            <p:ph idx="1"/>
          </p:nvPr>
        </p:nvSpPr>
        <p:spPr>
          <a:xfrm>
            <a:off x="7181725" y="2837329"/>
            <a:ext cx="4512988" cy="3317938"/>
          </a:xfrm>
        </p:spPr>
        <p:txBody>
          <a:bodyPr anchor="t">
            <a:normAutofit/>
          </a:bodyPr>
          <a:lstStyle/>
          <a:p>
            <a:pPr>
              <a:lnSpc>
                <a:spcPct val="90000"/>
              </a:lnSpc>
            </a:pPr>
            <a:r>
              <a:rPr lang="en-GB" sz="1500">
                <a:solidFill>
                  <a:srgbClr val="FFFFFF"/>
                </a:solidFill>
              </a:rPr>
              <a:t>Today, I will be presenting an analysis of Green Haven Florists- an independent business established in 2016 by Liam and Priya Patel based in Norwich, Uk, which is known for its strong community connections, eco-friendly packaging and its custom made flower arrangements. In this presentation, I will outline the key issues affecting the business, investigate external factors using a PESTEL framework, and apply a cause-and-effect analysis (Fishbone diagram) to identify the fundamental reasons behind its recent decline of their success.</a:t>
            </a:r>
            <a:endParaRPr lang="en-US" sz="1500">
              <a:solidFill>
                <a:srgbClr val="FFFFFF"/>
              </a:solidFill>
            </a:endParaRPr>
          </a:p>
        </p:txBody>
      </p:sp>
    </p:spTree>
    <p:extLst>
      <p:ext uri="{BB962C8B-B14F-4D97-AF65-F5344CB8AC3E}">
        <p14:creationId xmlns:p14="http://schemas.microsoft.com/office/powerpoint/2010/main" val="15985445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7925F-3325-D58C-DD1A-82DEDE2992B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Identifying The Problem-5W2H Method</a:t>
            </a:r>
            <a:endParaRPr lang="en-US"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B96C5C18-00BD-442A-55F3-E0B56D737757}"/>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Question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95EB62-79A3-E600-C9A5-A96318254309}"/>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What ?</a:t>
            </a:r>
          </a:p>
          <a:p>
            <a:r>
              <a:rPr lang="en-GB" dirty="0">
                <a:latin typeface="Arial" panose="020B0604020202020204" pitchFamily="34" charset="0"/>
                <a:cs typeface="Arial" panose="020B0604020202020204" pitchFamily="34" charset="0"/>
              </a:rPr>
              <a:t>Why ?</a:t>
            </a:r>
          </a:p>
          <a:p>
            <a:r>
              <a:rPr lang="en-GB" dirty="0">
                <a:latin typeface="Arial" panose="020B0604020202020204" pitchFamily="34" charset="0"/>
                <a:cs typeface="Arial" panose="020B0604020202020204" pitchFamily="34" charset="0"/>
              </a:rPr>
              <a:t>Where ?</a:t>
            </a:r>
          </a:p>
          <a:p>
            <a:r>
              <a:rPr lang="en-GB" dirty="0">
                <a:latin typeface="Arial" panose="020B0604020202020204" pitchFamily="34" charset="0"/>
                <a:cs typeface="Arial" panose="020B0604020202020204" pitchFamily="34" charset="0"/>
              </a:rPr>
              <a:t>When ?</a:t>
            </a:r>
          </a:p>
          <a:p>
            <a:r>
              <a:rPr lang="en-GB" dirty="0">
                <a:latin typeface="Arial" panose="020B0604020202020204" pitchFamily="34" charset="0"/>
                <a:cs typeface="Arial" panose="020B0604020202020204" pitchFamily="34" charset="0"/>
              </a:rPr>
              <a:t>Who ?</a:t>
            </a:r>
          </a:p>
          <a:p>
            <a:r>
              <a:rPr lang="en-GB" dirty="0">
                <a:latin typeface="Arial" panose="020B0604020202020204" pitchFamily="34" charset="0"/>
                <a:cs typeface="Arial" panose="020B0604020202020204" pitchFamily="34" charset="0"/>
              </a:rPr>
              <a:t>How ?</a:t>
            </a:r>
          </a:p>
          <a:p>
            <a:r>
              <a:rPr lang="en-GB" dirty="0">
                <a:latin typeface="Arial" panose="020B0604020202020204" pitchFamily="34" charset="0"/>
                <a:cs typeface="Arial" panose="020B0604020202020204" pitchFamily="34" charset="0"/>
              </a:rPr>
              <a:t>How much ?</a:t>
            </a:r>
          </a:p>
        </p:txBody>
      </p:sp>
      <p:sp>
        <p:nvSpPr>
          <p:cNvPr id="6" name="Text Placeholder 5">
            <a:extLst>
              <a:ext uri="{FF2B5EF4-FFF2-40B4-BE49-F238E27FC236}">
                <a16:creationId xmlns:a16="http://schemas.microsoft.com/office/drawing/2014/main" id="{8EAC5525-7CB0-2D58-14B0-638D47AA47F7}"/>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Answer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F1DACF1-54B5-EAF2-C84A-C8CA7C69EE74}"/>
              </a:ext>
            </a:extLst>
          </p:cNvPr>
          <p:cNvSpPr>
            <a:spLocks noGrp="1"/>
          </p:cNvSpPr>
          <p:nvPr>
            <p:ph sz="quarter" idx="4"/>
          </p:nvPr>
        </p:nvSpPr>
        <p:spPr>
          <a:xfrm>
            <a:off x="4275667" y="2737245"/>
            <a:ext cx="7916333" cy="3304117"/>
          </a:xfrm>
        </p:spPr>
        <p:txBody>
          <a:bodyPr/>
          <a:lstStyle/>
          <a:p>
            <a:r>
              <a:rPr lang="en-GB" dirty="0">
                <a:latin typeface="Arial" panose="020B0604020202020204" pitchFamily="34" charset="0"/>
                <a:cs typeface="Arial" panose="020B0604020202020204" pitchFamily="34" charset="0"/>
              </a:rPr>
              <a:t>There is a significant 30% decline in walk in sales.</a:t>
            </a:r>
          </a:p>
          <a:p>
            <a:r>
              <a:rPr lang="en-GB" dirty="0">
                <a:latin typeface="Arial" panose="020B0604020202020204" pitchFamily="34" charset="0"/>
                <a:cs typeface="Arial" panose="020B0604020202020204" pitchFamily="34" charset="0"/>
              </a:rPr>
              <a:t>Most customers are currently choosing online florists that offers speed and discounts.</a:t>
            </a:r>
          </a:p>
          <a:p>
            <a:r>
              <a:rPr lang="en-GB" dirty="0">
                <a:latin typeface="Arial" panose="020B0604020202020204" pitchFamily="34" charset="0"/>
                <a:cs typeface="Arial" panose="020B0604020202020204" pitchFamily="34" charset="0"/>
              </a:rPr>
              <a:t>Norwich high street, Green Haven Florist. </a:t>
            </a:r>
          </a:p>
          <a:p>
            <a:r>
              <a:rPr lang="en-GB" dirty="0">
                <a:latin typeface="Arial" panose="020B0604020202020204" pitchFamily="34" charset="0"/>
                <a:cs typeface="Arial" panose="020B0604020202020204" pitchFamily="34" charset="0"/>
              </a:rPr>
              <a:t>Over the past year.</a:t>
            </a:r>
          </a:p>
          <a:p>
            <a:r>
              <a:rPr lang="en-GB" dirty="0">
                <a:latin typeface="Arial" panose="020B0604020202020204" pitchFamily="34" charset="0"/>
                <a:cs typeface="Arial" panose="020B0604020202020204" pitchFamily="34" charset="0"/>
              </a:rPr>
              <a:t>The owners, staff and loyal customers.</a:t>
            </a:r>
          </a:p>
          <a:p>
            <a:r>
              <a:rPr lang="en-GB" dirty="0">
                <a:latin typeface="Arial" panose="020B0604020202020204" pitchFamily="34" charset="0"/>
                <a:cs typeface="Arial" panose="020B0604020202020204" pitchFamily="34" charset="0"/>
              </a:rPr>
              <a:t>Digital services has become less competitive and outdated.</a:t>
            </a:r>
          </a:p>
          <a:p>
            <a:r>
              <a:rPr lang="en-GB" dirty="0">
                <a:latin typeface="Arial" panose="020B0604020202020204" pitchFamily="34" charset="0"/>
                <a:cs typeface="Arial" panose="020B0604020202020204" pitchFamily="34" charset="0"/>
              </a:rPr>
              <a:t>The online growth is not covering the income decline.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6209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F0557-8D7E-EE53-B8AF-998015E1084A}"/>
              </a:ext>
            </a:extLst>
          </p:cNvPr>
          <p:cNvSpPr>
            <a:spLocks noGrp="1"/>
          </p:cNvSpPr>
          <p:nvPr>
            <p:ph type="title"/>
          </p:nvPr>
        </p:nvSpPr>
        <p:spPr>
          <a:xfrm>
            <a:off x="5536734" y="609600"/>
            <a:ext cx="3737268" cy="1320800"/>
          </a:xfrm>
        </p:spPr>
        <p:txBody>
          <a:bodyPr>
            <a:normAutofit/>
          </a:bodyPr>
          <a:lstStyle/>
          <a:p>
            <a:r>
              <a:rPr lang="en-GB" dirty="0">
                <a:latin typeface="Arial" panose="020B0604020202020204" pitchFamily="34" charset="0"/>
                <a:cs typeface="Arial" panose="020B0604020202020204" pitchFamily="34" charset="0"/>
              </a:rPr>
              <a:t>Impact area of the issues </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3AC0AE-0EE3-67B5-C41B-691EDE055D96}"/>
              </a:ext>
            </a:extLst>
          </p:cNvPr>
          <p:cNvSpPr>
            <a:spLocks noGrp="1"/>
          </p:cNvSpPr>
          <p:nvPr>
            <p:ph idx="1"/>
          </p:nvPr>
        </p:nvSpPr>
        <p:spPr>
          <a:xfrm>
            <a:off x="5209563" y="2160589"/>
            <a:ext cx="4064439" cy="3880773"/>
          </a:xfrm>
        </p:spPr>
        <p:txBody>
          <a:bodyPr>
            <a:normAutofit/>
          </a:bodyPr>
          <a:lstStyle/>
          <a:p>
            <a:r>
              <a:rPr lang="en-GB" dirty="0"/>
              <a:t>The website lacks modern features and the experience is poor.</a:t>
            </a:r>
          </a:p>
          <a:p>
            <a:r>
              <a:rPr lang="en-GB" dirty="0"/>
              <a:t>Delivery services are limited in comparison with their competitors.</a:t>
            </a:r>
          </a:p>
          <a:p>
            <a:r>
              <a:rPr lang="en-GB" dirty="0"/>
              <a:t>The rise of online and local competitors has caused a loss in market share.</a:t>
            </a:r>
          </a:p>
          <a:p>
            <a:r>
              <a:rPr lang="en-GB" dirty="0"/>
              <a:t>The costs of products such as sustainable materials and imported flowers has increased.</a:t>
            </a:r>
          </a:p>
        </p:txBody>
      </p:sp>
      <p:pic>
        <p:nvPicPr>
          <p:cNvPr id="5" name="Picture 4">
            <a:extLst>
              <a:ext uri="{FF2B5EF4-FFF2-40B4-BE49-F238E27FC236}">
                <a16:creationId xmlns:a16="http://schemas.microsoft.com/office/drawing/2014/main" id="{70D932B5-4496-4577-2A3C-A4D6DB24CBD5}"/>
              </a:ext>
            </a:extLst>
          </p:cNvPr>
          <p:cNvPicPr>
            <a:picLocks noChangeAspect="1"/>
          </p:cNvPicPr>
          <p:nvPr/>
        </p:nvPicPr>
        <p:blipFill>
          <a:blip r:embed="rId2"/>
          <a:srcRect l="29681" r="26069"/>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776083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94856-695A-7939-F361-034F7D775AA3}"/>
              </a:ext>
            </a:extLst>
          </p:cNvPr>
          <p:cNvSpPr>
            <a:spLocks noGrp="1"/>
          </p:cNvSpPr>
          <p:nvPr>
            <p:ph type="title"/>
          </p:nvPr>
        </p:nvSpPr>
        <p:spPr>
          <a:xfrm>
            <a:off x="677333" y="-112889"/>
            <a:ext cx="8596668" cy="1589927"/>
          </a:xfrm>
        </p:spPr>
        <p:txBody>
          <a:bodyPr/>
          <a:lstStyle/>
          <a:p>
            <a:pPr algn="ctr"/>
            <a:r>
              <a:rPr lang="en-GB" dirty="0">
                <a:latin typeface="Arial" panose="020B0604020202020204" pitchFamily="34" charset="0"/>
                <a:cs typeface="Arial" panose="020B0604020202020204" pitchFamily="34" charset="0"/>
              </a:rPr>
              <a:t>External Factors-PESTEL Analysis</a:t>
            </a:r>
            <a:endParaRPr lang="en-US" dirty="0">
              <a:latin typeface="Arial" panose="020B0604020202020204" pitchFamily="34" charset="0"/>
              <a:cs typeface="Arial" panose="020B0604020202020204" pitchFamily="34" charset="0"/>
            </a:endParaRPr>
          </a:p>
        </p:txBody>
      </p:sp>
      <p:graphicFrame>
        <p:nvGraphicFramePr>
          <p:cNvPr id="18" name="Diagram 17">
            <a:extLst>
              <a:ext uri="{FF2B5EF4-FFF2-40B4-BE49-F238E27FC236}">
                <a16:creationId xmlns:a16="http://schemas.microsoft.com/office/drawing/2014/main" id="{3754683A-8ACB-F5E5-A9A5-D0F6D0D6B684}"/>
              </a:ext>
            </a:extLst>
          </p:cNvPr>
          <p:cNvGraphicFramePr/>
          <p:nvPr>
            <p:extLst>
              <p:ext uri="{D42A27DB-BD31-4B8C-83A1-F6EECF244321}">
                <p14:modId xmlns:p14="http://schemas.microsoft.com/office/powerpoint/2010/main" val="483876440"/>
              </p:ext>
            </p:extLst>
          </p:nvPr>
        </p:nvGraphicFramePr>
        <p:xfrm>
          <a:off x="145870" y="1150483"/>
          <a:ext cx="9037052" cy="2714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Diagram 18">
            <a:extLst>
              <a:ext uri="{FF2B5EF4-FFF2-40B4-BE49-F238E27FC236}">
                <a16:creationId xmlns:a16="http://schemas.microsoft.com/office/drawing/2014/main" id="{8C25C5DA-99CE-ABC3-5F3B-3CF97F9B30CE}"/>
              </a:ext>
            </a:extLst>
          </p:cNvPr>
          <p:cNvGraphicFramePr/>
          <p:nvPr>
            <p:extLst>
              <p:ext uri="{D42A27DB-BD31-4B8C-83A1-F6EECF244321}">
                <p14:modId xmlns:p14="http://schemas.microsoft.com/office/powerpoint/2010/main" val="504947996"/>
              </p:ext>
            </p:extLst>
          </p:nvPr>
        </p:nvGraphicFramePr>
        <p:xfrm>
          <a:off x="145870" y="3864519"/>
          <a:ext cx="9128131" cy="29934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0" name="TextBox 19">
            <a:extLst>
              <a:ext uri="{FF2B5EF4-FFF2-40B4-BE49-F238E27FC236}">
                <a16:creationId xmlns:a16="http://schemas.microsoft.com/office/drawing/2014/main" id="{E70D388F-823D-D8C7-BE2A-E180EC1D7109}"/>
              </a:ext>
            </a:extLst>
          </p:cNvPr>
          <p:cNvSpPr txBox="1"/>
          <p:nvPr/>
        </p:nvSpPr>
        <p:spPr>
          <a:xfrm>
            <a:off x="1420988" y="616809"/>
            <a:ext cx="1754011" cy="492443"/>
          </a:xfrm>
          <a:prstGeom prst="rect">
            <a:avLst/>
          </a:prstGeom>
          <a:noFill/>
        </p:spPr>
        <p:txBody>
          <a:bodyPr wrap="square" rtlCol="0">
            <a:spAutoFit/>
          </a:bodyPr>
          <a:lstStyle/>
          <a:p>
            <a:pPr algn="l"/>
            <a:r>
              <a:rPr lang="en-GB" sz="2600" b="1" dirty="0">
                <a:latin typeface="Arial" panose="020B0604020202020204" pitchFamily="34" charset="0"/>
                <a:cs typeface="Arial" panose="020B0604020202020204" pitchFamily="34" charset="0"/>
              </a:rPr>
              <a:t>Factors</a:t>
            </a:r>
            <a:endParaRPr lang="en-US" sz="2600" b="1"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64AA4C5-3F12-BA88-C44C-52411D6D018E}"/>
              </a:ext>
            </a:extLst>
          </p:cNvPr>
          <p:cNvSpPr txBox="1"/>
          <p:nvPr/>
        </p:nvSpPr>
        <p:spPr>
          <a:xfrm>
            <a:off x="6096000" y="615771"/>
            <a:ext cx="1828800" cy="492443"/>
          </a:xfrm>
          <a:prstGeom prst="rect">
            <a:avLst/>
          </a:prstGeom>
          <a:noFill/>
        </p:spPr>
        <p:txBody>
          <a:bodyPr wrap="square" rtlCol="0">
            <a:spAutoFit/>
          </a:bodyPr>
          <a:lstStyle/>
          <a:p>
            <a:pPr algn="l"/>
            <a:r>
              <a:rPr lang="en-GB" sz="2600" b="1" dirty="0">
                <a:latin typeface="Arial" panose="020B0604020202020204" pitchFamily="34" charset="0"/>
                <a:cs typeface="Arial" panose="020B0604020202020204" pitchFamily="34" charset="0"/>
              </a:rPr>
              <a:t>Impact </a:t>
            </a:r>
            <a:endParaRPr lang="en-US" sz="2600" b="1" dirty="0">
              <a:latin typeface="Arial" panose="020B060402020202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921E9CAF-CC33-E900-CA24-20413B13D6A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554775" y="4870173"/>
            <a:ext cx="2532561" cy="1094823"/>
          </a:xfrm>
          <a:prstGeom prst="rect">
            <a:avLst/>
          </a:prstGeom>
        </p:spPr>
      </p:pic>
      <p:pic>
        <p:nvPicPr>
          <p:cNvPr id="23" name="Picture 22">
            <a:extLst>
              <a:ext uri="{FF2B5EF4-FFF2-40B4-BE49-F238E27FC236}">
                <a16:creationId xmlns:a16="http://schemas.microsoft.com/office/drawing/2014/main" id="{5E16194E-21FD-2AAC-0CB4-C2FC40B16CEE}"/>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554776" y="1985965"/>
            <a:ext cx="2522949" cy="1005654"/>
          </a:xfrm>
          <a:prstGeom prst="rect">
            <a:avLst/>
          </a:prstGeom>
        </p:spPr>
      </p:pic>
      <p:pic>
        <p:nvPicPr>
          <p:cNvPr id="24" name="Picture 23">
            <a:extLst>
              <a:ext uri="{FF2B5EF4-FFF2-40B4-BE49-F238E27FC236}">
                <a16:creationId xmlns:a16="http://schemas.microsoft.com/office/drawing/2014/main" id="{98BAB86B-50FA-EBFC-DBB6-30C1932BDA89}"/>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554774" y="5908287"/>
            <a:ext cx="2672951" cy="949714"/>
          </a:xfrm>
          <a:prstGeom prst="rect">
            <a:avLst/>
          </a:prstGeom>
        </p:spPr>
      </p:pic>
      <p:pic>
        <p:nvPicPr>
          <p:cNvPr id="25" name="Picture 24">
            <a:extLst>
              <a:ext uri="{FF2B5EF4-FFF2-40B4-BE49-F238E27FC236}">
                <a16:creationId xmlns:a16="http://schemas.microsoft.com/office/drawing/2014/main" id="{05B926E2-1FF1-30C4-CF86-68C16C99C724}"/>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9564387" y="2991620"/>
            <a:ext cx="2513339" cy="879614"/>
          </a:xfrm>
          <a:prstGeom prst="rect">
            <a:avLst/>
          </a:prstGeom>
        </p:spPr>
      </p:pic>
      <p:pic>
        <p:nvPicPr>
          <p:cNvPr id="26" name="Picture 25">
            <a:extLst>
              <a:ext uri="{FF2B5EF4-FFF2-40B4-BE49-F238E27FC236}">
                <a16:creationId xmlns:a16="http://schemas.microsoft.com/office/drawing/2014/main" id="{7643D28C-DAC7-EDFE-FDB7-CB0801A3232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564387" y="3871234"/>
            <a:ext cx="2522950" cy="998939"/>
          </a:xfrm>
          <a:prstGeom prst="rect">
            <a:avLst/>
          </a:prstGeom>
        </p:spPr>
      </p:pic>
      <p:pic>
        <p:nvPicPr>
          <p:cNvPr id="27" name="Picture 26">
            <a:extLst>
              <a:ext uri="{FF2B5EF4-FFF2-40B4-BE49-F238E27FC236}">
                <a16:creationId xmlns:a16="http://schemas.microsoft.com/office/drawing/2014/main" id="{37080933-3471-16C9-D5F1-A5B858CDCF13}"/>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9554776" y="1108212"/>
            <a:ext cx="2522951" cy="877753"/>
          </a:xfrm>
          <a:prstGeom prst="rect">
            <a:avLst/>
          </a:prstGeom>
        </p:spPr>
      </p:pic>
    </p:spTree>
    <p:extLst>
      <p:ext uri="{BB962C8B-B14F-4D97-AF65-F5344CB8AC3E}">
        <p14:creationId xmlns:p14="http://schemas.microsoft.com/office/powerpoint/2010/main" val="328837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32F8E-9AF3-45DA-A4AE-D97C94229798}"/>
              </a:ext>
            </a:extLst>
          </p:cNvPr>
          <p:cNvSpPr>
            <a:spLocks noGrp="1"/>
          </p:cNvSpPr>
          <p:nvPr>
            <p:ph type="title"/>
          </p:nvPr>
        </p:nvSpPr>
        <p:spPr>
          <a:xfrm>
            <a:off x="1430777" y="0"/>
            <a:ext cx="8596668" cy="1320800"/>
          </a:xfrm>
        </p:spPr>
        <p:txBody>
          <a:bodyPr/>
          <a:lstStyle/>
          <a:p>
            <a:pPr algn="ctr"/>
            <a:r>
              <a:rPr lang="en-GB" dirty="0">
                <a:latin typeface="Arial" panose="020B0604020202020204" pitchFamily="34" charset="0"/>
                <a:cs typeface="Arial" panose="020B0604020202020204" pitchFamily="34" charset="0"/>
              </a:rPr>
              <a:t>Cause and Effect Analysis-Fishbone</a:t>
            </a:r>
            <a:endParaRPr lang="en-US"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F4F06DF-4A98-91E4-555B-676E579D72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86426"/>
            <a:ext cx="12192000" cy="5376333"/>
          </a:xfrm>
          <a:prstGeom prst="rect">
            <a:avLst/>
          </a:prstGeom>
        </p:spPr>
      </p:pic>
      <p:sp>
        <p:nvSpPr>
          <p:cNvPr id="4" name="TextBox 3">
            <a:extLst>
              <a:ext uri="{FF2B5EF4-FFF2-40B4-BE49-F238E27FC236}">
                <a16:creationId xmlns:a16="http://schemas.microsoft.com/office/drawing/2014/main" id="{96DF6F99-BC15-9F63-15E4-74A9FD1B47E3}"/>
              </a:ext>
            </a:extLst>
          </p:cNvPr>
          <p:cNvSpPr txBox="1"/>
          <p:nvPr/>
        </p:nvSpPr>
        <p:spPr>
          <a:xfrm>
            <a:off x="10515954" y="3459552"/>
            <a:ext cx="1556456" cy="646331"/>
          </a:xfrm>
          <a:prstGeom prst="rect">
            <a:avLst/>
          </a:prstGeom>
          <a:solidFill>
            <a:schemeClr val="accent2"/>
          </a:solidFill>
        </p:spPr>
        <p:txBody>
          <a:bodyPr wrap="square" rtlCol="0">
            <a:spAutoFit/>
          </a:bodyPr>
          <a:lstStyle/>
          <a:p>
            <a:pPr algn="l"/>
            <a:r>
              <a:rPr lang="en-GB" sz="1200" b="1" dirty="0">
                <a:latin typeface="Arial" panose="020B0604020202020204" pitchFamily="34" charset="0"/>
                <a:cs typeface="Arial" panose="020B0604020202020204" pitchFamily="34" charset="0"/>
              </a:rPr>
              <a:t>Significant decline in sales and customer visits </a:t>
            </a:r>
            <a:endParaRPr lang="en-US" sz="1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4334CEB-9DB1-CDE0-44C7-63030CC8359D}"/>
              </a:ext>
            </a:extLst>
          </p:cNvPr>
          <p:cNvSpPr txBox="1"/>
          <p:nvPr/>
        </p:nvSpPr>
        <p:spPr>
          <a:xfrm>
            <a:off x="1154199" y="1727560"/>
            <a:ext cx="1419667" cy="461665"/>
          </a:xfrm>
          <a:prstGeom prst="rect">
            <a:avLst/>
          </a:prstGeom>
          <a:solidFill>
            <a:schemeClr val="accent2">
              <a:lumMod val="40000"/>
              <a:lumOff val="60000"/>
            </a:schemeClr>
          </a:solidFill>
        </p:spPr>
        <p:txBody>
          <a:bodyPr wrap="square" rtlCol="0">
            <a:spAutoFit/>
          </a:bodyPr>
          <a:lstStyle/>
          <a:p>
            <a:pPr algn="l"/>
            <a:r>
              <a:rPr lang="en-GB" sz="1200" b="1" dirty="0">
                <a:latin typeface="Arial" panose="020B0604020202020204" pitchFamily="34" charset="0"/>
                <a:cs typeface="Arial" panose="020B0604020202020204" pitchFamily="34" charset="0"/>
              </a:rPr>
              <a:t>Market and competition </a:t>
            </a:r>
            <a:endParaRPr lang="en-US" sz="12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6FE1B95-5064-DF10-5008-7C7C99E34E1E}"/>
              </a:ext>
            </a:extLst>
          </p:cNvPr>
          <p:cNvSpPr txBox="1"/>
          <p:nvPr/>
        </p:nvSpPr>
        <p:spPr>
          <a:xfrm>
            <a:off x="4133847" y="1727559"/>
            <a:ext cx="1419667" cy="461665"/>
          </a:xfrm>
          <a:prstGeom prst="rect">
            <a:avLst/>
          </a:prstGeom>
          <a:solidFill>
            <a:schemeClr val="accent2">
              <a:lumMod val="40000"/>
              <a:lumOff val="60000"/>
            </a:schemeClr>
          </a:solidFill>
        </p:spPr>
        <p:txBody>
          <a:bodyPr wrap="square" rtlCol="0">
            <a:spAutoFit/>
          </a:bodyPr>
          <a:lstStyle/>
          <a:p>
            <a:pPr algn="l"/>
            <a:r>
              <a:rPr lang="en-GB" sz="1200" b="1" dirty="0">
                <a:latin typeface="Arial" panose="020B0604020202020204" pitchFamily="34" charset="0"/>
                <a:cs typeface="Arial" panose="020B0604020202020204" pitchFamily="34" charset="0"/>
              </a:rPr>
              <a:t>Customer behaviour </a:t>
            </a:r>
            <a:endParaRPr lang="en-US" sz="12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675FB15-0BDF-48B9-386A-0E6E10C70C3F}"/>
              </a:ext>
            </a:extLst>
          </p:cNvPr>
          <p:cNvSpPr txBox="1"/>
          <p:nvPr/>
        </p:nvSpPr>
        <p:spPr>
          <a:xfrm>
            <a:off x="6905976" y="1731136"/>
            <a:ext cx="1419667" cy="461665"/>
          </a:xfrm>
          <a:prstGeom prst="rect">
            <a:avLst/>
          </a:prstGeom>
          <a:solidFill>
            <a:schemeClr val="accent2">
              <a:lumMod val="40000"/>
              <a:lumOff val="60000"/>
            </a:schemeClr>
          </a:solidFill>
        </p:spPr>
        <p:txBody>
          <a:bodyPr wrap="square" rtlCol="0">
            <a:spAutoFit/>
          </a:bodyPr>
          <a:lstStyle/>
          <a:p>
            <a:pPr algn="l"/>
            <a:r>
              <a:rPr lang="en-GB" sz="1200" b="1" dirty="0">
                <a:latin typeface="Arial" panose="020B0604020202020204" pitchFamily="34" charset="0"/>
                <a:cs typeface="Arial" panose="020B0604020202020204" pitchFamily="34" charset="0"/>
              </a:rPr>
              <a:t>Technology and digital presence </a:t>
            </a:r>
            <a:endParaRPr lang="en-US" sz="12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B0A9482-1E3C-7BB8-8C74-E6ADDEB7BF8A}"/>
              </a:ext>
            </a:extLst>
          </p:cNvPr>
          <p:cNvSpPr txBox="1"/>
          <p:nvPr/>
        </p:nvSpPr>
        <p:spPr>
          <a:xfrm>
            <a:off x="2827866" y="5376333"/>
            <a:ext cx="1528233" cy="461665"/>
          </a:xfrm>
          <a:prstGeom prst="rect">
            <a:avLst/>
          </a:prstGeom>
          <a:solidFill>
            <a:schemeClr val="accent2">
              <a:lumMod val="40000"/>
              <a:lumOff val="60000"/>
            </a:schemeClr>
          </a:solidFill>
        </p:spPr>
        <p:txBody>
          <a:bodyPr wrap="square" rtlCol="0">
            <a:spAutoFit/>
          </a:bodyPr>
          <a:lstStyle/>
          <a:p>
            <a:pPr algn="l"/>
            <a:r>
              <a:rPr lang="en-GB" sz="1200" b="1" dirty="0">
                <a:latin typeface="Arial" panose="020B0604020202020204" pitchFamily="34" charset="0"/>
                <a:cs typeface="Arial" panose="020B0604020202020204" pitchFamily="34" charset="0"/>
              </a:rPr>
              <a:t>Internal issues/operations</a:t>
            </a:r>
            <a:endParaRPr lang="en-US" sz="1200"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628159A-DE6C-1D64-B0D7-8F29D6372FA4}"/>
              </a:ext>
            </a:extLst>
          </p:cNvPr>
          <p:cNvSpPr txBox="1"/>
          <p:nvPr/>
        </p:nvSpPr>
        <p:spPr>
          <a:xfrm>
            <a:off x="1430777" y="3287024"/>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High-street decline reduced customer visits </a:t>
            </a:r>
            <a:endParaRPr lang="en-US"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F4AF884-B112-5FC1-99AA-A737BD0FEA6C}"/>
              </a:ext>
            </a:extLst>
          </p:cNvPr>
          <p:cNvSpPr txBox="1"/>
          <p:nvPr/>
        </p:nvSpPr>
        <p:spPr>
          <a:xfrm>
            <a:off x="745066" y="2786743"/>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Powerful local florists competitors</a:t>
            </a:r>
            <a:endParaRPr lang="en-US" sz="12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8D21F40-32CF-8253-2CA8-21B33F23D4F3}"/>
              </a:ext>
            </a:extLst>
          </p:cNvPr>
          <p:cNvSpPr txBox="1"/>
          <p:nvPr/>
        </p:nvSpPr>
        <p:spPr>
          <a:xfrm>
            <a:off x="0" y="2286463"/>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Increase of online flower retailers</a:t>
            </a:r>
            <a:endParaRPr lang="en-US" sz="1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5D6C132-683F-1738-977B-079C108647F7}"/>
              </a:ext>
            </a:extLst>
          </p:cNvPr>
          <p:cNvSpPr txBox="1"/>
          <p:nvPr/>
        </p:nvSpPr>
        <p:spPr>
          <a:xfrm>
            <a:off x="5812367" y="5390443"/>
            <a:ext cx="1528233" cy="461665"/>
          </a:xfrm>
          <a:prstGeom prst="rect">
            <a:avLst/>
          </a:prstGeom>
          <a:solidFill>
            <a:schemeClr val="accent2">
              <a:lumMod val="40000"/>
              <a:lumOff val="60000"/>
            </a:schemeClr>
          </a:solidFill>
        </p:spPr>
        <p:txBody>
          <a:bodyPr wrap="square" rtlCol="0">
            <a:spAutoFit/>
          </a:bodyPr>
          <a:lstStyle/>
          <a:p>
            <a:pPr algn="l"/>
            <a:r>
              <a:rPr lang="en-GB" sz="1200" b="1" dirty="0">
                <a:latin typeface="Arial" panose="020B0604020202020204" pitchFamily="34" charset="0"/>
                <a:cs typeface="Arial" panose="020B0604020202020204" pitchFamily="34" charset="0"/>
              </a:rPr>
              <a:t>Business Costs/Finance</a:t>
            </a:r>
            <a:endParaRPr lang="en-US" sz="1200" b="1"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B54AD85A-D4BB-810A-4BF2-1CB68654A66C}"/>
              </a:ext>
            </a:extLst>
          </p:cNvPr>
          <p:cNvSpPr txBox="1"/>
          <p:nvPr/>
        </p:nvSpPr>
        <p:spPr>
          <a:xfrm>
            <a:off x="2827866" y="2293255"/>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Decline in loyalty due to inflation </a:t>
            </a:r>
            <a:endParaRPr lang="en-US" sz="12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7148ACC-1DB5-D1B2-FC32-8682A2758197}"/>
              </a:ext>
            </a:extLst>
          </p:cNvPr>
          <p:cNvSpPr txBox="1"/>
          <p:nvPr/>
        </p:nvSpPr>
        <p:spPr>
          <a:xfrm>
            <a:off x="3591982" y="2786743"/>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They are switching to cheaper online delivery </a:t>
            </a:r>
            <a:endParaRPr lang="en-US" sz="12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C49A0DEB-40E2-C05E-D207-E482B99660D6}"/>
              </a:ext>
            </a:extLst>
          </p:cNvPr>
          <p:cNvSpPr txBox="1"/>
          <p:nvPr/>
        </p:nvSpPr>
        <p:spPr>
          <a:xfrm>
            <a:off x="4639114" y="4909909"/>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Import costs for flowers are rising</a:t>
            </a:r>
            <a:endParaRPr lang="en-US"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4F1A30C-9BA2-E375-8197-1D47FC251C1C}"/>
              </a:ext>
            </a:extLst>
          </p:cNvPr>
          <p:cNvSpPr txBox="1"/>
          <p:nvPr/>
        </p:nvSpPr>
        <p:spPr>
          <a:xfrm>
            <a:off x="5123745" y="4341187"/>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Eco-products are becoming expensive </a:t>
            </a:r>
            <a:endParaRPr lang="en-US"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32F5F9C8-2C86-ED4B-A399-F2F1228D8C7A}"/>
              </a:ext>
            </a:extLst>
          </p:cNvPr>
          <p:cNvSpPr txBox="1"/>
          <p:nvPr/>
        </p:nvSpPr>
        <p:spPr>
          <a:xfrm>
            <a:off x="5812367" y="3848706"/>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Business earnings are declining </a:t>
            </a:r>
            <a:endParaRPr lang="en-US"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3ECAFA18-880A-C261-81E1-B9FE2A2BFE6D}"/>
              </a:ext>
            </a:extLst>
          </p:cNvPr>
          <p:cNvSpPr txBox="1"/>
          <p:nvPr/>
        </p:nvSpPr>
        <p:spPr>
          <a:xfrm>
            <a:off x="1561480" y="4805482"/>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Slow adaptation to business plan </a:t>
            </a:r>
            <a:endParaRPr lang="en-US"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00554C4B-B062-93CE-6D27-C90A1F8FF07B}"/>
              </a:ext>
            </a:extLst>
          </p:cNvPr>
          <p:cNvSpPr txBox="1"/>
          <p:nvPr/>
        </p:nvSpPr>
        <p:spPr>
          <a:xfrm>
            <a:off x="2185897" y="4325541"/>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There is a lack of digital marketing strategies </a:t>
            </a:r>
            <a:endParaRPr lang="en-US"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538A909E-6008-764E-26A5-68D967844E0F}"/>
              </a:ext>
            </a:extLst>
          </p:cNvPr>
          <p:cNvSpPr txBox="1"/>
          <p:nvPr/>
        </p:nvSpPr>
        <p:spPr>
          <a:xfrm>
            <a:off x="2666292" y="3832053"/>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Reliance on customer walk ins</a:t>
            </a:r>
            <a:endParaRPr lang="en-US"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E7336962-29ED-967A-7299-EF2FF8D40CB6}"/>
              </a:ext>
            </a:extLst>
          </p:cNvPr>
          <p:cNvSpPr txBox="1"/>
          <p:nvPr/>
        </p:nvSpPr>
        <p:spPr>
          <a:xfrm>
            <a:off x="4267200" y="3294366"/>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Decline in loyalty based on inflation </a:t>
            </a:r>
            <a:endParaRPr lang="en-US"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8E2807F3-A51D-1ECC-BD61-507EAE286B52}"/>
              </a:ext>
            </a:extLst>
          </p:cNvPr>
          <p:cNvSpPr txBox="1"/>
          <p:nvPr/>
        </p:nvSpPr>
        <p:spPr>
          <a:xfrm>
            <a:off x="6952545" y="3308358"/>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Business website is no longer up to date </a:t>
            </a:r>
            <a:endParaRPr lang="en-US" sz="12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874B4DCE-3B82-FDFC-8672-B895A0F9EC23}"/>
              </a:ext>
            </a:extLst>
          </p:cNvPr>
          <p:cNvSpPr txBox="1"/>
          <p:nvPr/>
        </p:nvSpPr>
        <p:spPr>
          <a:xfrm>
            <a:off x="5646030" y="2289238"/>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No subscriptions or fast delivery options </a:t>
            </a:r>
            <a:endParaRPr lang="en-US" sz="12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3D123A33-C866-F91E-142C-B5C73116C20C}"/>
              </a:ext>
            </a:extLst>
          </p:cNvPr>
          <p:cNvSpPr txBox="1"/>
          <p:nvPr/>
        </p:nvSpPr>
        <p:spPr>
          <a:xfrm>
            <a:off x="6463416" y="2783730"/>
            <a:ext cx="1828800" cy="461665"/>
          </a:xfrm>
          <a:prstGeom prst="rect">
            <a:avLst/>
          </a:prstGeom>
          <a:solidFill>
            <a:schemeClr val="accent2">
              <a:lumMod val="60000"/>
              <a:lumOff val="40000"/>
            </a:schemeClr>
          </a:solidFill>
          <a:ln>
            <a:solidFill>
              <a:schemeClr val="bg1"/>
            </a:solidFill>
          </a:ln>
        </p:spPr>
        <p:txBody>
          <a:bodyPr wrap="square" rtlCol="0">
            <a:spAutoFit/>
          </a:bodyPr>
          <a:lstStyle/>
          <a:p>
            <a:pPr algn="l"/>
            <a:r>
              <a:rPr lang="en-GB" sz="1200" dirty="0">
                <a:latin typeface="Arial" panose="020B0604020202020204" pitchFamily="34" charset="0"/>
                <a:cs typeface="Arial" panose="020B0604020202020204" pitchFamily="34" charset="0"/>
              </a:rPr>
              <a:t>They have a weak online presence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882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4E803-5115-EF33-F9B1-8800DFAD76B4}"/>
              </a:ext>
            </a:extLst>
          </p:cNvPr>
          <p:cNvSpPr>
            <a:spLocks noGrp="1"/>
          </p:cNvSpPr>
          <p:nvPr>
            <p:ph type="title"/>
          </p:nvPr>
        </p:nvSpPr>
        <p:spPr>
          <a:xfrm>
            <a:off x="5536734" y="609600"/>
            <a:ext cx="3737268" cy="1320800"/>
          </a:xfrm>
        </p:spPr>
        <p:txBody>
          <a:bodyPr>
            <a:normAutofit/>
          </a:bodyPr>
          <a:lstStyle/>
          <a:p>
            <a:r>
              <a:rPr lang="en-GB" dirty="0">
                <a:latin typeface="Arial" panose="020B0604020202020204" pitchFamily="34" charset="0"/>
                <a:cs typeface="Arial" panose="020B0604020202020204" pitchFamily="34" charset="0"/>
              </a:rPr>
              <a:t>Key Findings</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ABA2D4-8F2F-3B75-7A17-A538EF7C0EFF}"/>
              </a:ext>
            </a:extLst>
          </p:cNvPr>
          <p:cNvSpPr>
            <a:spLocks noGrp="1"/>
          </p:cNvSpPr>
          <p:nvPr>
            <p:ph idx="1"/>
          </p:nvPr>
        </p:nvSpPr>
        <p:spPr>
          <a:xfrm>
            <a:off x="5209563" y="2160589"/>
            <a:ext cx="4064439" cy="3880773"/>
          </a:xfrm>
        </p:spPr>
        <p:txBody>
          <a:bodyPr>
            <a:normAutofit/>
          </a:bodyPr>
          <a:lstStyle/>
          <a:p>
            <a:r>
              <a:rPr lang="en-GB" dirty="0">
                <a:latin typeface="Arial" panose="020B0604020202020204" pitchFamily="34" charset="0"/>
                <a:cs typeface="Arial" panose="020B0604020202020204" pitchFamily="34" charset="0"/>
              </a:rPr>
              <a:t>Their online presence is not up to standard with customers wants.</a:t>
            </a:r>
          </a:p>
          <a:p>
            <a:r>
              <a:rPr lang="en-GB" dirty="0">
                <a:latin typeface="Arial" panose="020B0604020202020204" pitchFamily="34" charset="0"/>
                <a:cs typeface="Arial" panose="020B0604020202020204" pitchFamily="34" charset="0"/>
              </a:rPr>
              <a:t>The company is spending more money, while there is a decline in income (which will not last for a long period)</a:t>
            </a:r>
          </a:p>
          <a:p>
            <a:r>
              <a:rPr lang="en-GB" dirty="0">
                <a:latin typeface="Arial" panose="020B0604020202020204" pitchFamily="34" charset="0"/>
                <a:cs typeface="Arial" panose="020B0604020202020204" pitchFamily="34" charset="0"/>
              </a:rPr>
              <a:t>Green Haven needs more than their physical business structure in order to be successful.</a:t>
            </a:r>
          </a:p>
          <a:p>
            <a:r>
              <a:rPr lang="en-GB" dirty="0">
                <a:latin typeface="Arial" panose="020B0604020202020204" pitchFamily="34" charset="0"/>
                <a:cs typeface="Arial" panose="020B0604020202020204" pitchFamily="34" charset="0"/>
              </a:rPr>
              <a:t>External social and economic influences support online competitors more. </a:t>
            </a:r>
            <a:endParaRPr lang="en-US" dirty="0">
              <a:latin typeface="Arial" panose="020B0604020202020204" pitchFamily="34" charset="0"/>
              <a:cs typeface="Arial" panose="020B0604020202020204" pitchFamily="34" charset="0"/>
            </a:endParaRPr>
          </a:p>
        </p:txBody>
      </p:sp>
      <p:pic>
        <p:nvPicPr>
          <p:cNvPr id="5" name="Picture 4" descr="Green dialogue boxes">
            <a:extLst>
              <a:ext uri="{FF2B5EF4-FFF2-40B4-BE49-F238E27FC236}">
                <a16:creationId xmlns:a16="http://schemas.microsoft.com/office/drawing/2014/main" id="{7C3E862E-53D6-01AD-8C72-0260D34F5179}"/>
              </a:ext>
            </a:extLst>
          </p:cNvPr>
          <p:cNvPicPr>
            <a:picLocks noChangeAspect="1"/>
          </p:cNvPicPr>
          <p:nvPr/>
        </p:nvPicPr>
        <p:blipFill>
          <a:blip r:embed="rId2"/>
          <a:srcRect l="14341" r="20170"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99770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771B238-9895-6133-3170-02BD16080A33}"/>
              </a:ext>
            </a:extLst>
          </p:cNvPr>
          <p:cNvSpPr>
            <a:spLocks noGrp="1"/>
          </p:cNvSpPr>
          <p:nvPr>
            <p:ph type="title"/>
          </p:nvPr>
        </p:nvSpPr>
        <p:spPr>
          <a:xfrm>
            <a:off x="677334" y="609600"/>
            <a:ext cx="8596668" cy="1320800"/>
          </a:xfrm>
        </p:spPr>
        <p:txBody>
          <a:bodyPr>
            <a:normAutofit/>
          </a:bodyPr>
          <a:lstStyle/>
          <a:p>
            <a:r>
              <a:rPr lang="en-GB" dirty="0">
                <a:latin typeface="Arial" panose="020B0604020202020204" pitchFamily="34" charset="0"/>
                <a:cs typeface="Arial" panose="020B0604020202020204" pitchFamily="34" charset="0"/>
              </a:rPr>
              <a:t>Closing </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D103D43-A8A4-5671-95C4-CBEC44BA7A98}"/>
              </a:ext>
            </a:extLst>
          </p:cNvPr>
          <p:cNvSpPr>
            <a:spLocks noGrp="1"/>
          </p:cNvSpPr>
          <p:nvPr>
            <p:ph idx="1"/>
          </p:nvPr>
        </p:nvSpPr>
        <p:spPr>
          <a:xfrm>
            <a:off x="677334" y="2160589"/>
            <a:ext cx="8596668" cy="3880773"/>
          </a:xfrm>
        </p:spPr>
        <p:txBody>
          <a:bodyPr>
            <a:normAutofit/>
          </a:bodyPr>
          <a:lstStyle/>
          <a:p>
            <a:r>
              <a:rPr lang="en-GB" dirty="0"/>
              <a:t>Green Haven Florist’s business problems shows how rising operational costs, increased digital competition from advanced florists and decline in performance due to reduced high street customer visits can affect the business. Now these key issues are identified there are some decisions that can enhance the business’s ability.</a:t>
            </a:r>
          </a:p>
          <a:p>
            <a:r>
              <a:rPr lang="en-GB" dirty="0"/>
              <a:t>Some improvements are: offer a variety of ways to get orders and increase customer satisfaction, create subscriptions that consumers will love to increase income, improve the brand online presence and include ads that grasp customers attention and lastly provide better ways to make shopping easier online and in store.</a:t>
            </a:r>
            <a:endParaRPr lang="en-US" dirty="0"/>
          </a:p>
        </p:txBody>
      </p:sp>
    </p:spTree>
    <p:extLst>
      <p:ext uri="{BB962C8B-B14F-4D97-AF65-F5344CB8AC3E}">
        <p14:creationId xmlns:p14="http://schemas.microsoft.com/office/powerpoint/2010/main" val="37850308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a:extLst>
              <a:ext uri="{FF2B5EF4-FFF2-40B4-BE49-F238E27FC236}">
                <a16:creationId xmlns:a16="http://schemas.microsoft.com/office/drawing/2014/main" id="{6F98B739-A225-E8EA-D0C0-5A62E624BB5D}"/>
              </a:ext>
            </a:extLst>
          </p:cNvPr>
          <p:cNvPicPr>
            <a:picLocks noChangeAspect="1"/>
          </p:cNvPicPr>
          <p:nvPr/>
        </p:nvPicPr>
        <p:blipFill>
          <a:blip r:embed="rId2">
            <a:extLst>
              <a:ext uri="{28A0092B-C50C-407E-A947-70E740481C1C}">
                <a14:useLocalDpi xmlns:a14="http://schemas.microsoft.com/office/drawing/2010/main" val="0"/>
              </a:ext>
            </a:extLst>
          </a:blip>
          <a:srcRect l="2947" t="37" r="-2" b="18176"/>
          <a:stretch>
            <a:fillRect/>
          </a:stretch>
        </p:blipFill>
        <p:spPr>
          <a:xfrm>
            <a:off x="1" y="10"/>
            <a:ext cx="12191999" cy="6857990"/>
          </a:xfrm>
          <a:prstGeom prst="rect">
            <a:avLst/>
          </a:prstGeom>
        </p:spPr>
      </p:pic>
      <p:sp>
        <p:nvSpPr>
          <p:cNvPr id="52" name="Isosceles Triangle 51">
            <a:extLst>
              <a:ext uri="{FF2B5EF4-FFF2-40B4-BE49-F238E27FC236}">
                <a16:creationId xmlns:a16="http://schemas.microsoft.com/office/drawing/2014/main" id="{3167F201-EA3A-41F3-8305-5985A44A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Parallelogram 53">
            <a:extLst>
              <a:ext uri="{FF2B5EF4-FFF2-40B4-BE49-F238E27FC236}">
                <a16:creationId xmlns:a16="http://schemas.microsoft.com/office/drawing/2014/main" id="{FFD44D11-B1C5-420A-9591-370DC8BAA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bg1">
              <a:alpha val="91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id="{9FF46BC6-C78D-47E7-87CF-A1DD38B02B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BE3C958F-F320-49F4-9AB7-FD2F51A771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1C4DC544-6AEA-484E-A978-32384E2F9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5">
            <a:extLst>
              <a:ext uri="{FF2B5EF4-FFF2-40B4-BE49-F238E27FC236}">
                <a16:creationId xmlns:a16="http://schemas.microsoft.com/office/drawing/2014/main" id="{A1F1470C-B594-449D-A8CD-EB7BC156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B809F8B1-FE88-427F-98C6-1B8CFED8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A57A8A3-BAA1-D950-8D8C-484DA9D28710}"/>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r>
              <a:rPr lang="en-US" sz="5400"/>
              <a:t>Thank you!!</a:t>
            </a:r>
          </a:p>
        </p:txBody>
      </p:sp>
      <p:sp>
        <p:nvSpPr>
          <p:cNvPr id="66" name="Rectangle 27">
            <a:extLst>
              <a:ext uri="{FF2B5EF4-FFF2-40B4-BE49-F238E27FC236}">
                <a16:creationId xmlns:a16="http://schemas.microsoft.com/office/drawing/2014/main" id="{2050D290-680D-48D7-9488-498F59E54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8">
            <a:extLst>
              <a:ext uri="{FF2B5EF4-FFF2-40B4-BE49-F238E27FC236}">
                <a16:creationId xmlns:a16="http://schemas.microsoft.com/office/drawing/2014/main" id="{E8C81616-E276-41D8-92C5-1C891FE99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9">
            <a:extLst>
              <a:ext uri="{FF2B5EF4-FFF2-40B4-BE49-F238E27FC236}">
                <a16:creationId xmlns:a16="http://schemas.microsoft.com/office/drawing/2014/main" id="{86BBDB21-2BF1-4C2F-A790-19FBC789C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Isosceles Triangle 71">
            <a:extLst>
              <a:ext uri="{FF2B5EF4-FFF2-40B4-BE49-F238E27FC236}">
                <a16:creationId xmlns:a16="http://schemas.microsoft.com/office/drawing/2014/main" id="{E78FF87C-9F4A-4F75-998D-3ECB6543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69242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a:extLst>
              <a:ext uri="{FF2B5EF4-FFF2-40B4-BE49-F238E27FC236}">
                <a16:creationId xmlns:a16="http://schemas.microsoft.com/office/drawing/2014/main" id="{3F12890D-768F-113F-E0B5-B95F0206259C}"/>
              </a:ext>
            </a:extLst>
          </p:cNvPr>
          <p:cNvPicPr>
            <a:picLocks noChangeAspect="1"/>
          </p:cNvPicPr>
          <p:nvPr/>
        </p:nvPicPr>
        <p:blipFill>
          <a:blip r:embed="rId2">
            <a:extLst>
              <a:ext uri="{28A0092B-C50C-407E-A947-70E740481C1C}">
                <a14:useLocalDpi xmlns:a14="http://schemas.microsoft.com/office/drawing/2010/main" val="0"/>
              </a:ext>
            </a:extLst>
          </a:blip>
          <a:srcRect l="37133" r="15667" b="697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D07F3490-7320-1F4F-0A21-46D6B86CF5A2}"/>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a:t>Any Questions ?</a:t>
            </a:r>
          </a:p>
        </p:txBody>
      </p:sp>
    </p:spTree>
    <p:extLst>
      <p:ext uri="{BB962C8B-B14F-4D97-AF65-F5344CB8AC3E}">
        <p14:creationId xmlns:p14="http://schemas.microsoft.com/office/powerpoint/2010/main" val="19331305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PowerPoint Presentation</vt:lpstr>
      <vt:lpstr>Introduction </vt:lpstr>
      <vt:lpstr>Identifying The Problem-5W2H Method</vt:lpstr>
      <vt:lpstr>Impact area of the issues </vt:lpstr>
      <vt:lpstr>External Factors-PESTEL Analysis</vt:lpstr>
      <vt:lpstr>Cause and Effect Analysis-Fishbone</vt:lpstr>
      <vt:lpstr>Key Findings</vt:lpstr>
      <vt:lpstr>Closing </vt:lpstr>
      <vt:lpstr>Thank you!!</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Llovonne Martin (2428719)</dc:creator>
  <cp:lastModifiedBy>Llovonne Martin (2428719)</cp:lastModifiedBy>
  <cp:revision>4</cp:revision>
  <dcterms:created xsi:type="dcterms:W3CDTF">2025-11-22T00:54:53Z</dcterms:created>
  <dcterms:modified xsi:type="dcterms:W3CDTF">2025-11-22T16:42:13Z</dcterms:modified>
</cp:coreProperties>
</file>