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A22DA-41A8-5162-314B-6258CC66EB69}" v="7" dt="2023-09-18T17:14:47.032"/>
    <p1510:client id="{5DD6E251-FA9C-4F11-B485-4DB52A329A28}" v="2" dt="2023-09-14T23:03:55.865"/>
    <p1510:client id="{7242CC74-7E7B-4EC1-DC15-40861BD27778}" v="20" dt="2023-09-18T17:10:55.120"/>
    <p1510:client id="{72CC1252-08B0-3C7D-1DA8-5F88FF29E36A}" v="2557" dt="2023-09-17T21:16:07.019"/>
    <p1510:client id="{8573A29A-E719-75F8-CAD7-7DDE60388DAF}" v="23" dt="2023-09-18T16:25:01.689"/>
    <p1510:client id="{9D15CE21-9C7D-FB25-B102-35A7BDCF24A6}" v="370" dt="2023-09-14T22:28:41.773"/>
    <p1510:client id="{A2B1DA23-A3D2-9038-56D8-BB29A26D866A}" v="12" dt="2023-09-14T21:52:51.549"/>
    <p1510:client id="{B60C2181-8E26-1A48-A01C-AEFF63F4DFE1}" v="10" dt="2023-09-14T21:25:39.341"/>
    <p1510:client id="{DDB032AA-B36D-88A5-2D2C-7940F25C4CC6}" v="49" dt="2023-09-17T20:17:26.951"/>
    <p1510:client id="{ED464CC4-E216-2D40-FD92-AD7C9157C7F9}" v="1161" dt="2023-09-18T14:34:36.463"/>
    <p1510:client id="{F2BD5F62-2688-61DC-D4D9-61CB6854C420}" v="32" dt="2023-09-14T22:34:36.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Nott (2306721)" userId="S::2306721@student.uwtsd.ac.uk::f8f37771-5547-4ff7-b166-725ee25d8069" providerId="AD" clId="Web-{7242CC74-7E7B-4EC1-DC15-40861BD27778}"/>
    <pc:docChg chg="modSld">
      <pc:chgData name="Chloe Nott (2306721)" userId="S::2306721@student.uwtsd.ac.uk::f8f37771-5547-4ff7-b166-725ee25d8069" providerId="AD" clId="Web-{7242CC74-7E7B-4EC1-DC15-40861BD27778}" dt="2023-09-18T17:10:55.120" v="10" actId="20577"/>
      <pc:docMkLst>
        <pc:docMk/>
      </pc:docMkLst>
      <pc:sldChg chg="modSp">
        <pc:chgData name="Chloe Nott (2306721)" userId="S::2306721@student.uwtsd.ac.uk::f8f37771-5547-4ff7-b166-725ee25d8069" providerId="AD" clId="Web-{7242CC74-7E7B-4EC1-DC15-40861BD27778}" dt="2023-09-18T17:10:55.120" v="10" actId="20577"/>
        <pc:sldMkLst>
          <pc:docMk/>
          <pc:sldMk cId="109857222" sldId="256"/>
        </pc:sldMkLst>
        <pc:spChg chg="mod">
          <ac:chgData name="Chloe Nott (2306721)" userId="S::2306721@student.uwtsd.ac.uk::f8f37771-5547-4ff7-b166-725ee25d8069" providerId="AD" clId="Web-{7242CC74-7E7B-4EC1-DC15-40861BD27778}" dt="2023-09-18T17:10:55.120" v="10" actId="20577"/>
          <ac:spMkLst>
            <pc:docMk/>
            <pc:sldMk cId="109857222" sldId="256"/>
            <ac:spMk id="16" creationId="{6D3F1A47-2254-849A-0C04-6FFC1232FEFE}"/>
          </ac:spMkLst>
        </pc:spChg>
      </pc:sldChg>
    </pc:docChg>
  </pc:docChgLst>
  <pc:docChgLst>
    <pc:chgData name="Chloe Nott (2306721)" userId="S::2306721@student.uwtsd.ac.uk::f8f37771-5547-4ff7-b166-725ee25d8069" providerId="AD" clId="Web-{19DA22DA-41A8-5162-314B-6258CC66EB69}"/>
    <pc:docChg chg="modSld">
      <pc:chgData name="Chloe Nott (2306721)" userId="S::2306721@student.uwtsd.ac.uk::f8f37771-5547-4ff7-b166-725ee25d8069" providerId="AD" clId="Web-{19DA22DA-41A8-5162-314B-6258CC66EB69}" dt="2023-09-18T17:14:47.032" v="6" actId="1076"/>
      <pc:docMkLst>
        <pc:docMk/>
      </pc:docMkLst>
      <pc:sldChg chg="addSp delSp modSp">
        <pc:chgData name="Chloe Nott (2306721)" userId="S::2306721@student.uwtsd.ac.uk::f8f37771-5547-4ff7-b166-725ee25d8069" providerId="AD" clId="Web-{19DA22DA-41A8-5162-314B-6258CC66EB69}" dt="2023-09-18T17:14:47.032" v="6" actId="1076"/>
        <pc:sldMkLst>
          <pc:docMk/>
          <pc:sldMk cId="4116832354" sldId="257"/>
        </pc:sldMkLst>
        <pc:spChg chg="del">
          <ac:chgData name="Chloe Nott (2306721)" userId="S::2306721@student.uwtsd.ac.uk::f8f37771-5547-4ff7-b166-725ee25d8069" providerId="AD" clId="Web-{19DA22DA-41A8-5162-314B-6258CC66EB69}" dt="2023-09-18T17:14:32.766" v="4"/>
          <ac:spMkLst>
            <pc:docMk/>
            <pc:sldMk cId="4116832354" sldId="257"/>
            <ac:spMk id="2" creationId="{2368A6A5-69A6-81FD-0829-D5EC877EFE84}"/>
          </ac:spMkLst>
        </pc:spChg>
        <pc:spChg chg="add del mod">
          <ac:chgData name="Chloe Nott (2306721)" userId="S::2306721@student.uwtsd.ac.uk::f8f37771-5547-4ff7-b166-725ee25d8069" providerId="AD" clId="Web-{19DA22DA-41A8-5162-314B-6258CC66EB69}" dt="2023-09-18T17:14:47.032" v="6" actId="1076"/>
          <ac:spMkLst>
            <pc:docMk/>
            <pc:sldMk cId="4116832354" sldId="257"/>
            <ac:spMk id="3" creationId="{30F877C2-2F53-065E-A67A-5EFF106057A0}"/>
          </ac:spMkLst>
        </pc:spChg>
        <pc:spChg chg="add del mod">
          <ac:chgData name="Chloe Nott (2306721)" userId="S::2306721@student.uwtsd.ac.uk::f8f37771-5547-4ff7-b166-725ee25d8069" providerId="AD" clId="Web-{19DA22DA-41A8-5162-314B-6258CC66EB69}" dt="2023-09-18T17:14:22.031" v="2"/>
          <ac:spMkLst>
            <pc:docMk/>
            <pc:sldMk cId="4116832354" sldId="257"/>
            <ac:spMk id="5" creationId="{062857EA-1D8F-4A1C-45B3-8DB30520D75F}"/>
          </ac:spMkLst>
        </pc:spChg>
      </pc:sldChg>
    </pc:docChg>
  </pc:docChgLst>
  <pc:docChgLst>
    <pc:chgData name="Chloe Nott (2306721)" userId="S::2306721@student.uwtsd.ac.uk::f8f37771-5547-4ff7-b166-725ee25d8069" providerId="AD" clId="Web-{8573A29A-E719-75F8-CAD7-7DDE60388DAF}"/>
    <pc:docChg chg="modSld">
      <pc:chgData name="Chloe Nott (2306721)" userId="S::2306721@student.uwtsd.ac.uk::f8f37771-5547-4ff7-b166-725ee25d8069" providerId="AD" clId="Web-{8573A29A-E719-75F8-CAD7-7DDE60388DAF}" dt="2023-09-18T16:25:01.689" v="17" actId="20577"/>
      <pc:docMkLst>
        <pc:docMk/>
      </pc:docMkLst>
      <pc:sldChg chg="modSp">
        <pc:chgData name="Chloe Nott (2306721)" userId="S::2306721@student.uwtsd.ac.uk::f8f37771-5547-4ff7-b166-725ee25d8069" providerId="AD" clId="Web-{8573A29A-E719-75F8-CAD7-7DDE60388DAF}" dt="2023-09-18T16:02:26.368" v="10" actId="1076"/>
        <pc:sldMkLst>
          <pc:docMk/>
          <pc:sldMk cId="109857222" sldId="256"/>
        </pc:sldMkLst>
        <pc:spChg chg="mod">
          <ac:chgData name="Chloe Nott (2306721)" userId="S::2306721@student.uwtsd.ac.uk::f8f37771-5547-4ff7-b166-725ee25d8069" providerId="AD" clId="Web-{8573A29A-E719-75F8-CAD7-7DDE60388DAF}" dt="2023-09-18T16:02:26.368" v="10" actId="1076"/>
          <ac:spMkLst>
            <pc:docMk/>
            <pc:sldMk cId="109857222" sldId="256"/>
            <ac:spMk id="5" creationId="{0F976C29-113B-CE21-4CE2-C67CE0C426E6}"/>
          </ac:spMkLst>
        </pc:spChg>
        <pc:spChg chg="mod">
          <ac:chgData name="Chloe Nott (2306721)" userId="S::2306721@student.uwtsd.ac.uk::f8f37771-5547-4ff7-b166-725ee25d8069" providerId="AD" clId="Web-{8573A29A-E719-75F8-CAD7-7DDE60388DAF}" dt="2023-09-18T16:02:01.147" v="2" actId="20577"/>
          <ac:spMkLst>
            <pc:docMk/>
            <pc:sldMk cId="109857222" sldId="256"/>
            <ac:spMk id="16" creationId="{6D3F1A47-2254-849A-0C04-6FFC1232FEFE}"/>
          </ac:spMkLst>
        </pc:spChg>
      </pc:sldChg>
      <pc:sldChg chg="modSp">
        <pc:chgData name="Chloe Nott (2306721)" userId="S::2306721@student.uwtsd.ac.uk::f8f37771-5547-4ff7-b166-725ee25d8069" providerId="AD" clId="Web-{8573A29A-E719-75F8-CAD7-7DDE60388DAF}" dt="2023-09-18T16:25:01.689" v="17" actId="20577"/>
        <pc:sldMkLst>
          <pc:docMk/>
          <pc:sldMk cId="4116832354" sldId="257"/>
        </pc:sldMkLst>
        <pc:spChg chg="mod">
          <ac:chgData name="Chloe Nott (2306721)" userId="S::2306721@student.uwtsd.ac.uk::f8f37771-5547-4ff7-b166-725ee25d8069" providerId="AD" clId="Web-{8573A29A-E719-75F8-CAD7-7DDE60388DAF}" dt="2023-09-18T16:25:01.689" v="17" actId="20577"/>
          <ac:spMkLst>
            <pc:docMk/>
            <pc:sldMk cId="4116832354" sldId="257"/>
            <ac:spMk id="3" creationId="{30F877C2-2F53-065E-A67A-5EFF106057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A18ADD-17BB-832C-4FC0-EAA4ABAA0D2D}"/>
              </a:ext>
            </a:extLst>
          </p:cNvPr>
          <p:cNvSpPr txBox="1"/>
          <p:nvPr/>
        </p:nvSpPr>
        <p:spPr>
          <a:xfrm>
            <a:off x="9750343" y="1211"/>
            <a:ext cx="237671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Course module: ECEY4008 Student: 2306721</a:t>
            </a:r>
            <a:endParaRPr lang="en-US" sz="900"/>
          </a:p>
        </p:txBody>
      </p:sp>
      <p:sp>
        <p:nvSpPr>
          <p:cNvPr id="6" name="TextBox 5">
            <a:extLst>
              <a:ext uri="{FF2B5EF4-FFF2-40B4-BE49-F238E27FC236}">
                <a16:creationId xmlns:a16="http://schemas.microsoft.com/office/drawing/2014/main" id="{BF94DF2B-8022-236C-5EF2-170C08CF8670}"/>
              </a:ext>
            </a:extLst>
          </p:cNvPr>
          <p:cNvSpPr txBox="1"/>
          <p:nvPr/>
        </p:nvSpPr>
        <p:spPr>
          <a:xfrm>
            <a:off x="49487" y="236391"/>
            <a:ext cx="12078681" cy="905379"/>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ABDA555-0166-14E9-C033-F35BE75B6E40}"/>
              </a:ext>
            </a:extLst>
          </p:cNvPr>
          <p:cNvSpPr txBox="1"/>
          <p:nvPr/>
        </p:nvSpPr>
        <p:spPr>
          <a:xfrm>
            <a:off x="33362" y="6055188"/>
            <a:ext cx="12093696" cy="7172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E90DD28-C57C-E3B8-2049-DC58C3D0B3BF}"/>
              </a:ext>
            </a:extLst>
          </p:cNvPr>
          <p:cNvSpPr txBox="1"/>
          <p:nvPr/>
        </p:nvSpPr>
        <p:spPr>
          <a:xfrm>
            <a:off x="5410189" y="-5792"/>
            <a:ext cx="2239541" cy="307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Calibri"/>
              </a:rPr>
              <a:t>Academic Skill Poster</a:t>
            </a:r>
            <a:endParaRPr lang="en-US" sz="1400"/>
          </a:p>
        </p:txBody>
      </p:sp>
      <p:sp>
        <p:nvSpPr>
          <p:cNvPr id="9" name="TextBox 8">
            <a:extLst>
              <a:ext uri="{FF2B5EF4-FFF2-40B4-BE49-F238E27FC236}">
                <a16:creationId xmlns:a16="http://schemas.microsoft.com/office/drawing/2014/main" id="{F951B889-59A1-9CEB-D775-55A0B3E3B117}"/>
              </a:ext>
            </a:extLst>
          </p:cNvPr>
          <p:cNvSpPr txBox="1"/>
          <p:nvPr/>
        </p:nvSpPr>
        <p:spPr>
          <a:xfrm rot="10800000">
            <a:off x="80545" y="1213740"/>
            <a:ext cx="2703426" cy="477583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41BBDAF-5696-37FF-082E-BFF6FF959722}"/>
              </a:ext>
            </a:extLst>
          </p:cNvPr>
          <p:cNvSpPr txBox="1"/>
          <p:nvPr/>
        </p:nvSpPr>
        <p:spPr>
          <a:xfrm>
            <a:off x="2870873" y="1213739"/>
            <a:ext cx="3045543" cy="4780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5D337EDA-7FAD-4B04-5827-E7D72F1B9BD9}"/>
              </a:ext>
            </a:extLst>
          </p:cNvPr>
          <p:cNvSpPr txBox="1"/>
          <p:nvPr/>
        </p:nvSpPr>
        <p:spPr>
          <a:xfrm>
            <a:off x="5999901" y="1216043"/>
            <a:ext cx="3161280" cy="478846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C86FA4-364B-0354-E37A-CAB34E4EF200}"/>
              </a:ext>
            </a:extLst>
          </p:cNvPr>
          <p:cNvSpPr txBox="1"/>
          <p:nvPr/>
        </p:nvSpPr>
        <p:spPr>
          <a:xfrm>
            <a:off x="9291295" y="1213183"/>
            <a:ext cx="2733928" cy="478616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1F08801A-5B8A-23B0-8B57-21DE8C0BE2B3}"/>
              </a:ext>
            </a:extLst>
          </p:cNvPr>
          <p:cNvSpPr txBox="1"/>
          <p:nvPr/>
        </p:nvSpPr>
        <p:spPr>
          <a:xfrm>
            <a:off x="-5915" y="240952"/>
            <a:ext cx="10487863"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Academic and study skills act as an important foundation to the experience of all student throughout their university life and beyond their academic studies. These skills include; reading, writing, critical thinking and media literacy. This academic still poster will demonstrate a few fundamental study skills that may be useful and discuss how these can set up students for their studies and future reference. This poster will talk more about; critical thinking, referencing, peer review and organisaton. </a:t>
            </a:r>
          </a:p>
        </p:txBody>
      </p:sp>
      <p:sp>
        <p:nvSpPr>
          <p:cNvPr id="5" name="TextBox 4">
            <a:extLst>
              <a:ext uri="{FF2B5EF4-FFF2-40B4-BE49-F238E27FC236}">
                <a16:creationId xmlns:a16="http://schemas.microsoft.com/office/drawing/2014/main" id="{0F976C29-113B-CE21-4CE2-C67CE0C426E6}"/>
              </a:ext>
            </a:extLst>
          </p:cNvPr>
          <p:cNvSpPr txBox="1"/>
          <p:nvPr/>
        </p:nvSpPr>
        <p:spPr>
          <a:xfrm>
            <a:off x="2837980" y="1186364"/>
            <a:ext cx="311117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I</a:t>
            </a:r>
            <a:r>
              <a:rPr lang="en-US" sz="1000" dirty="0">
                <a:cs typeface="Calibri"/>
              </a:rPr>
              <a:t>n Neville (2010) book about referencing he talk about the principles of referencing and explains the main purpose. Neville (2010) states that 'the main purpose of referencing is to facilitate the development and transmission knowledge'. He also explains that stating your point of view early in assignments then supporting it with reliable evidence allows your argument to become more advanced and convincing. Supporting your work with evidence and referencing correctly allows the reader to use your evidence themselves which proves the importance of bibliographies and reference lists are. Bottomley </a:t>
            </a:r>
            <a:r>
              <a:rPr lang="en-US" sz="1000" dirty="0" err="1">
                <a:cs typeface="Calibri"/>
              </a:rPr>
              <a:t>el</a:t>
            </a:r>
            <a:r>
              <a:rPr lang="en-US" sz="1000" dirty="0">
                <a:cs typeface="Calibri"/>
              </a:rPr>
              <a:t> al. (2018) also discusses the importance of referencing and describes referencing 'as a form of academic courtesy' towards both the reader and the writer, allowing the reader to easily search for where you found the information. By referencing a writer's work allows them to have credit for the work they have done. Bottomley </a:t>
            </a:r>
            <a:r>
              <a:rPr lang="en-US" sz="1000" dirty="0" err="1">
                <a:cs typeface="Calibri"/>
              </a:rPr>
              <a:t>el</a:t>
            </a:r>
            <a:r>
              <a:rPr lang="en-US" sz="1000" dirty="0">
                <a:cs typeface="Calibri"/>
              </a:rPr>
              <a:t> al. (2018) supports a lot of Neville (2010) work throughout her own book, one of the statements that both agree on is referencing allows work to become more academically supported and advanced. Bottomley </a:t>
            </a:r>
            <a:r>
              <a:rPr lang="en-US" sz="1000" dirty="0" err="1">
                <a:cs typeface="Calibri"/>
              </a:rPr>
              <a:t>el</a:t>
            </a:r>
            <a:r>
              <a:rPr lang="en-US" sz="1000" dirty="0">
                <a:cs typeface="Calibri"/>
              </a:rPr>
              <a:t> al. (2018) says referencing 'allows the reader to have confidence in what you write'</a:t>
            </a:r>
            <a:endParaRPr lang="en-US"/>
          </a:p>
        </p:txBody>
      </p:sp>
      <p:sp>
        <p:nvSpPr>
          <p:cNvPr id="13" name="TextBox 12">
            <a:extLst>
              <a:ext uri="{FF2B5EF4-FFF2-40B4-BE49-F238E27FC236}">
                <a16:creationId xmlns:a16="http://schemas.microsoft.com/office/drawing/2014/main" id="{0D4DBCBA-18E8-C60E-E00F-C4C54C857C57}"/>
              </a:ext>
            </a:extLst>
          </p:cNvPr>
          <p:cNvSpPr txBox="1"/>
          <p:nvPr/>
        </p:nvSpPr>
        <p:spPr>
          <a:xfrm>
            <a:off x="6122894" y="1397275"/>
            <a:ext cx="2951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4" name="TextBox 13">
            <a:extLst>
              <a:ext uri="{FF2B5EF4-FFF2-40B4-BE49-F238E27FC236}">
                <a16:creationId xmlns:a16="http://schemas.microsoft.com/office/drawing/2014/main" id="{49827565-7959-C7EE-4A17-FE9763CC73BE}"/>
              </a:ext>
            </a:extLst>
          </p:cNvPr>
          <p:cNvSpPr txBox="1"/>
          <p:nvPr/>
        </p:nvSpPr>
        <p:spPr>
          <a:xfrm>
            <a:off x="9341337" y="1350176"/>
            <a:ext cx="2590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Organisation </a:t>
            </a:r>
            <a:endParaRPr lang="en-US"/>
          </a:p>
        </p:txBody>
      </p:sp>
      <p:sp>
        <p:nvSpPr>
          <p:cNvPr id="15" name="TextBox 14">
            <a:extLst>
              <a:ext uri="{FF2B5EF4-FFF2-40B4-BE49-F238E27FC236}">
                <a16:creationId xmlns:a16="http://schemas.microsoft.com/office/drawing/2014/main" id="{554B71B7-1E2C-4CDC-E691-29178DFDCE5B}"/>
              </a:ext>
            </a:extLst>
          </p:cNvPr>
          <p:cNvSpPr txBox="1"/>
          <p:nvPr/>
        </p:nvSpPr>
        <p:spPr>
          <a:xfrm>
            <a:off x="6316524" y="1512406"/>
            <a:ext cx="26986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Peer review </a:t>
            </a:r>
            <a:endParaRPr lang="en-US"/>
          </a:p>
        </p:txBody>
      </p:sp>
      <p:sp>
        <p:nvSpPr>
          <p:cNvPr id="16" name="TextBox 15">
            <a:extLst>
              <a:ext uri="{FF2B5EF4-FFF2-40B4-BE49-F238E27FC236}">
                <a16:creationId xmlns:a16="http://schemas.microsoft.com/office/drawing/2014/main" id="{6D3F1A47-2254-849A-0C04-6FFC1232FEFE}"/>
              </a:ext>
            </a:extLst>
          </p:cNvPr>
          <p:cNvSpPr txBox="1"/>
          <p:nvPr/>
        </p:nvSpPr>
        <p:spPr>
          <a:xfrm>
            <a:off x="50845" y="1183572"/>
            <a:ext cx="282341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Critical thinking requires you to </a:t>
            </a:r>
            <a:r>
              <a:rPr lang="en-US" sz="1000" err="1">
                <a:cs typeface="Calibri"/>
              </a:rPr>
              <a:t>analyse</a:t>
            </a:r>
            <a:r>
              <a:rPr lang="en-US" sz="1000" dirty="0">
                <a:cs typeface="Calibri"/>
              </a:rPr>
              <a:t> and evaluate information without biasing your judgment because of your own opinion or experiences. Being open minded to different ideas and views allowing yourself to judge accordingly whether it be negative or positive. </a:t>
            </a:r>
          </a:p>
          <a:p>
            <a:r>
              <a:rPr lang="en-US" sz="1000" dirty="0">
                <a:cs typeface="Calibri"/>
              </a:rPr>
              <a:t>According to Judge et al. (2013) 'critical thinking involves interpretation, analysis, evaluation, inference, explanation and metacognition'. Which are some key skills needed to complete assignments at a university degree and is important for everyday life skills and work. Cottrell (2013) points out and discusses the importance of critical thinking. Cottrell (2013) states that critical thinking is an ability that everyone needs and can nurture as it helps us understand the world and predict what may happen in the future. Being able to use critical thinking effectively allows you to assess the credibility and relevance of all situations and make an accurate assumptions and what to do </a:t>
            </a:r>
            <a:r>
              <a:rPr lang="en-US" sz="1000">
                <a:cs typeface="Calibri"/>
              </a:rPr>
              <a:t>next. </a:t>
            </a:r>
            <a:endParaRPr lang="en-US" sz="1000"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877C2-2F53-065E-A67A-5EFF106057A0}"/>
              </a:ext>
            </a:extLst>
          </p:cNvPr>
          <p:cNvSpPr>
            <a:spLocks noGrp="1"/>
          </p:cNvSpPr>
          <p:nvPr>
            <p:ph idx="1"/>
          </p:nvPr>
        </p:nvSpPr>
        <p:spPr>
          <a:xfrm>
            <a:off x="-1438" y="71587"/>
            <a:ext cx="11887200" cy="4351338"/>
          </a:xfrm>
        </p:spPr>
        <p:txBody>
          <a:bodyPr vert="horz" lIns="91440" tIns="45720" rIns="91440" bIns="45720" rtlCol="0" anchor="t">
            <a:normAutofit/>
          </a:bodyPr>
          <a:lstStyle/>
          <a:p>
            <a:pPr marL="0" indent="0">
              <a:buNone/>
            </a:pPr>
            <a:r>
              <a:rPr lang="en-US" dirty="0">
                <a:cs typeface="Calibri"/>
              </a:rPr>
              <a:t>Eales-Reynolds, Judge, B., Jones, P., &amp; McCreery, E. (2013). Critical thinking skills for education students (Second edition.). Sage Publications.</a:t>
            </a:r>
            <a:endParaRPr lang="en-US"/>
          </a:p>
          <a:p>
            <a:pPr marL="0" indent="0">
              <a:buNone/>
            </a:pPr>
            <a:r>
              <a:rPr lang="en-US" dirty="0">
                <a:cs typeface="Calibri"/>
              </a:rPr>
              <a:t>Cottrell. (2019). The study skills handbook (Fifth edition.). Red Globe Press.</a:t>
            </a:r>
          </a:p>
          <a:p>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4116832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164</cp:revision>
  <dcterms:created xsi:type="dcterms:W3CDTF">2023-09-05T08:27:24Z</dcterms:created>
  <dcterms:modified xsi:type="dcterms:W3CDTF">2023-09-18T17:14:48Z</dcterms:modified>
</cp:coreProperties>
</file>