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1"/>
  </p:handoutMasterIdLst>
  <p:sldIdLst>
    <p:sldId id="256" r:id="rId2"/>
    <p:sldId id="257" r:id="rId3"/>
    <p:sldId id="258" r:id="rId4"/>
    <p:sldId id="260" r:id="rId5"/>
    <p:sldId id="261" r:id="rId6"/>
    <p:sldId id="272" r:id="rId7"/>
    <p:sldId id="262" r:id="rId8"/>
    <p:sldId id="264" r:id="rId9"/>
    <p:sldId id="263" r:id="rId10"/>
    <p:sldId id="265" r:id="rId11"/>
    <p:sldId id="273" r:id="rId12"/>
    <p:sldId id="266" r:id="rId13"/>
    <p:sldId id="267" r:id="rId14"/>
    <p:sldId id="268" r:id="rId15"/>
    <p:sldId id="269" r:id="rId16"/>
    <p:sldId id="270" r:id="rId17"/>
    <p:sldId id="271" r:id="rId18"/>
    <p:sldId id="274" r:id="rId19"/>
    <p:sldId id="275" r:id="rId20"/>
    <p:sldId id="276" r:id="rId21"/>
    <p:sldId id="277" r:id="rId22"/>
    <p:sldId id="281" r:id="rId23"/>
    <p:sldId id="283" r:id="rId24"/>
    <p:sldId id="282" r:id="rId25"/>
    <p:sldId id="278" r:id="rId26"/>
    <p:sldId id="279" r:id="rId27"/>
    <p:sldId id="280" r:id="rId28"/>
    <p:sldId id="284" r:id="rId29"/>
    <p:sldId id="285" r:id="rId3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92" d="100"/>
          <a:sy n="92" d="100"/>
        </p:scale>
        <p:origin x="9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0FA3D032-0064-4851-9AC1-E6BC2FB6F4E0}" type="datetimeFigureOut">
              <a:rPr lang="en-GB" smtClean="0"/>
              <a:t>12/03/2019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9DF5940-412A-4468-801F-4123AF477050}" type="slidenum">
              <a:rPr lang="en-GB" smtClean="0"/>
              <a:t>‹#›</a:t>
            </a:fld>
            <a:endParaRPr lang="en-GB"/>
          </a:p>
        </p:txBody>
      </p:sp>
    </p:spTree>
    <p:extLst>
      <p:ext uri="{BB962C8B-B14F-4D97-AF65-F5344CB8AC3E}">
        <p14:creationId xmlns:p14="http://schemas.microsoft.com/office/powerpoint/2010/main" val="84317336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BA4E068-EC94-49C5-8CED-B585F08EE7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 xmlns:a16="http://schemas.microsoft.com/office/drawing/2014/main" id="{83933064-4EB4-4D00-8A62-92F43982FC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66772AD4-CA25-496F-8F04-5D8B9099C83A}"/>
              </a:ext>
            </a:extLst>
          </p:cNvPr>
          <p:cNvSpPr>
            <a:spLocks noGrp="1"/>
          </p:cNvSpPr>
          <p:nvPr>
            <p:ph type="dt" sz="half" idx="10"/>
          </p:nvPr>
        </p:nvSpPr>
        <p:spPr/>
        <p:txBody>
          <a:bodyPr/>
          <a:lstStyle/>
          <a:p>
            <a:fld id="{292E5F29-A356-4618-ABCD-6264ED0FE6FA}" type="datetimeFigureOut">
              <a:rPr lang="en-GB" smtClean="0"/>
              <a:t>12/03/2019</a:t>
            </a:fld>
            <a:endParaRPr lang="en-GB"/>
          </a:p>
        </p:txBody>
      </p:sp>
      <p:sp>
        <p:nvSpPr>
          <p:cNvPr id="5" name="Footer Placeholder 4">
            <a:extLst>
              <a:ext uri="{FF2B5EF4-FFF2-40B4-BE49-F238E27FC236}">
                <a16:creationId xmlns="" xmlns:a16="http://schemas.microsoft.com/office/drawing/2014/main" id="{C8ADAC9B-C646-4069-AC81-5CDCAB2485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DF5ED2D1-DABE-47F4-8637-F879FB15CEF8}"/>
              </a:ext>
            </a:extLst>
          </p:cNvPr>
          <p:cNvSpPr>
            <a:spLocks noGrp="1"/>
          </p:cNvSpPr>
          <p:nvPr>
            <p:ph type="sldNum" sz="quarter" idx="12"/>
          </p:nvPr>
        </p:nvSpPr>
        <p:spPr/>
        <p:txBody>
          <a:bodyPr/>
          <a:lstStyle/>
          <a:p>
            <a:fld id="{A45D0600-B6F8-4AAB-9913-D72C031497E4}" type="slidenum">
              <a:rPr lang="en-GB" smtClean="0"/>
              <a:t>‹#›</a:t>
            </a:fld>
            <a:endParaRPr lang="en-GB"/>
          </a:p>
        </p:txBody>
      </p:sp>
    </p:spTree>
    <p:extLst>
      <p:ext uri="{BB962C8B-B14F-4D97-AF65-F5344CB8AC3E}">
        <p14:creationId xmlns:p14="http://schemas.microsoft.com/office/powerpoint/2010/main" val="2899646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9FBED44-75FA-47CB-99A7-C17745580C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4D81D88C-0391-49F1-A5D0-19762A63F68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407EE115-D5D9-4F87-A78D-69776ED5C595}"/>
              </a:ext>
            </a:extLst>
          </p:cNvPr>
          <p:cNvSpPr>
            <a:spLocks noGrp="1"/>
          </p:cNvSpPr>
          <p:nvPr>
            <p:ph type="dt" sz="half" idx="10"/>
          </p:nvPr>
        </p:nvSpPr>
        <p:spPr/>
        <p:txBody>
          <a:bodyPr/>
          <a:lstStyle/>
          <a:p>
            <a:fld id="{292E5F29-A356-4618-ABCD-6264ED0FE6FA}" type="datetimeFigureOut">
              <a:rPr lang="en-GB" smtClean="0"/>
              <a:t>12/03/2019</a:t>
            </a:fld>
            <a:endParaRPr lang="en-GB"/>
          </a:p>
        </p:txBody>
      </p:sp>
      <p:sp>
        <p:nvSpPr>
          <p:cNvPr id="5" name="Footer Placeholder 4">
            <a:extLst>
              <a:ext uri="{FF2B5EF4-FFF2-40B4-BE49-F238E27FC236}">
                <a16:creationId xmlns="" xmlns:a16="http://schemas.microsoft.com/office/drawing/2014/main" id="{6BC9F0AD-3E6C-4A3F-AB7B-0B08C897BE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89715E3D-6060-483C-ABE2-6FEDD66CA0C2}"/>
              </a:ext>
            </a:extLst>
          </p:cNvPr>
          <p:cNvSpPr>
            <a:spLocks noGrp="1"/>
          </p:cNvSpPr>
          <p:nvPr>
            <p:ph type="sldNum" sz="quarter" idx="12"/>
          </p:nvPr>
        </p:nvSpPr>
        <p:spPr/>
        <p:txBody>
          <a:bodyPr/>
          <a:lstStyle/>
          <a:p>
            <a:fld id="{A45D0600-B6F8-4AAB-9913-D72C031497E4}" type="slidenum">
              <a:rPr lang="en-GB" smtClean="0"/>
              <a:t>‹#›</a:t>
            </a:fld>
            <a:endParaRPr lang="en-GB"/>
          </a:p>
        </p:txBody>
      </p:sp>
    </p:spTree>
    <p:extLst>
      <p:ext uri="{BB962C8B-B14F-4D97-AF65-F5344CB8AC3E}">
        <p14:creationId xmlns:p14="http://schemas.microsoft.com/office/powerpoint/2010/main" val="2698213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94016F7-C0BA-4FFD-A1B7-304F18FA78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 xmlns:a16="http://schemas.microsoft.com/office/drawing/2014/main" id="{9B37195A-8A85-40D6-8A61-BFEC74A48F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EF9FED02-59F2-490A-92BD-D3EB49C0B13B}"/>
              </a:ext>
            </a:extLst>
          </p:cNvPr>
          <p:cNvSpPr>
            <a:spLocks noGrp="1"/>
          </p:cNvSpPr>
          <p:nvPr>
            <p:ph type="dt" sz="half" idx="10"/>
          </p:nvPr>
        </p:nvSpPr>
        <p:spPr/>
        <p:txBody>
          <a:bodyPr/>
          <a:lstStyle/>
          <a:p>
            <a:fld id="{292E5F29-A356-4618-ABCD-6264ED0FE6FA}" type="datetimeFigureOut">
              <a:rPr lang="en-GB" smtClean="0"/>
              <a:t>12/03/2019</a:t>
            </a:fld>
            <a:endParaRPr lang="en-GB"/>
          </a:p>
        </p:txBody>
      </p:sp>
      <p:sp>
        <p:nvSpPr>
          <p:cNvPr id="5" name="Footer Placeholder 4">
            <a:extLst>
              <a:ext uri="{FF2B5EF4-FFF2-40B4-BE49-F238E27FC236}">
                <a16:creationId xmlns="" xmlns:a16="http://schemas.microsoft.com/office/drawing/2014/main" id="{B39AC4C8-135C-48EE-954A-F40EE610F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B05598CF-24EB-4D69-95F5-A033700B1042}"/>
              </a:ext>
            </a:extLst>
          </p:cNvPr>
          <p:cNvSpPr>
            <a:spLocks noGrp="1"/>
          </p:cNvSpPr>
          <p:nvPr>
            <p:ph type="sldNum" sz="quarter" idx="12"/>
          </p:nvPr>
        </p:nvSpPr>
        <p:spPr/>
        <p:txBody>
          <a:bodyPr/>
          <a:lstStyle/>
          <a:p>
            <a:fld id="{A45D0600-B6F8-4AAB-9913-D72C031497E4}" type="slidenum">
              <a:rPr lang="en-GB" smtClean="0"/>
              <a:t>‹#›</a:t>
            </a:fld>
            <a:endParaRPr lang="en-GB"/>
          </a:p>
        </p:txBody>
      </p:sp>
    </p:spTree>
    <p:extLst>
      <p:ext uri="{BB962C8B-B14F-4D97-AF65-F5344CB8AC3E}">
        <p14:creationId xmlns:p14="http://schemas.microsoft.com/office/powerpoint/2010/main" val="30809980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AF8D0D8-DFA1-4673-A290-C3479C4BA5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03F61F3B-076D-4BEF-BD6A-8FF97950211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 xmlns:a16="http://schemas.microsoft.com/office/drawing/2014/main" id="{FD369880-8270-443B-86A6-C993A20914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 xmlns:a16="http://schemas.microsoft.com/office/drawing/2014/main" id="{EC851DB0-B7F9-48C8-82CB-FDF356840141}"/>
              </a:ext>
            </a:extLst>
          </p:cNvPr>
          <p:cNvSpPr>
            <a:spLocks noGrp="1"/>
          </p:cNvSpPr>
          <p:nvPr>
            <p:ph type="dt" sz="half" idx="10"/>
          </p:nvPr>
        </p:nvSpPr>
        <p:spPr/>
        <p:txBody>
          <a:bodyPr/>
          <a:lstStyle/>
          <a:p>
            <a:fld id="{292E5F29-A356-4618-ABCD-6264ED0FE6FA}" type="datetimeFigureOut">
              <a:rPr lang="en-GB" smtClean="0"/>
              <a:t>12/03/2019</a:t>
            </a:fld>
            <a:endParaRPr lang="en-GB"/>
          </a:p>
        </p:txBody>
      </p:sp>
      <p:sp>
        <p:nvSpPr>
          <p:cNvPr id="6" name="Footer Placeholder 5">
            <a:extLst>
              <a:ext uri="{FF2B5EF4-FFF2-40B4-BE49-F238E27FC236}">
                <a16:creationId xmlns="" xmlns:a16="http://schemas.microsoft.com/office/drawing/2014/main" id="{21C1FFBE-1AF2-42F9-B20D-9F22274C26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B221FD79-D7D4-425C-8A3E-7EF8768C13E6}"/>
              </a:ext>
            </a:extLst>
          </p:cNvPr>
          <p:cNvSpPr>
            <a:spLocks noGrp="1"/>
          </p:cNvSpPr>
          <p:nvPr>
            <p:ph type="sldNum" sz="quarter" idx="12"/>
          </p:nvPr>
        </p:nvSpPr>
        <p:spPr/>
        <p:txBody>
          <a:bodyPr/>
          <a:lstStyle/>
          <a:p>
            <a:fld id="{A45D0600-B6F8-4AAB-9913-D72C031497E4}" type="slidenum">
              <a:rPr lang="en-GB" smtClean="0"/>
              <a:t>‹#›</a:t>
            </a:fld>
            <a:endParaRPr lang="en-GB"/>
          </a:p>
        </p:txBody>
      </p:sp>
    </p:spTree>
    <p:extLst>
      <p:ext uri="{BB962C8B-B14F-4D97-AF65-F5344CB8AC3E}">
        <p14:creationId xmlns:p14="http://schemas.microsoft.com/office/powerpoint/2010/main" val="3574120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280E731-AD52-4E38-B640-B36497179BF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F9C45127-6B2C-4DAB-8F0F-FFBC2FFE4D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3088C15E-9695-4D4B-ADFE-E0D2A50D75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 xmlns:a16="http://schemas.microsoft.com/office/drawing/2014/main" id="{CC7C8DB5-BB7D-4970-B4A6-7C57A938D3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B150CC24-0887-4D8A-8318-AA8750D08C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 xmlns:a16="http://schemas.microsoft.com/office/drawing/2014/main" id="{17DFA151-B31A-4617-BADE-C3BEA2F370AF}"/>
              </a:ext>
            </a:extLst>
          </p:cNvPr>
          <p:cNvSpPr>
            <a:spLocks noGrp="1"/>
          </p:cNvSpPr>
          <p:nvPr>
            <p:ph type="dt" sz="half" idx="10"/>
          </p:nvPr>
        </p:nvSpPr>
        <p:spPr/>
        <p:txBody>
          <a:bodyPr/>
          <a:lstStyle/>
          <a:p>
            <a:fld id="{292E5F29-A356-4618-ABCD-6264ED0FE6FA}" type="datetimeFigureOut">
              <a:rPr lang="en-GB" smtClean="0"/>
              <a:t>12/03/2019</a:t>
            </a:fld>
            <a:endParaRPr lang="en-GB"/>
          </a:p>
        </p:txBody>
      </p:sp>
      <p:sp>
        <p:nvSpPr>
          <p:cNvPr id="8" name="Footer Placeholder 7">
            <a:extLst>
              <a:ext uri="{FF2B5EF4-FFF2-40B4-BE49-F238E27FC236}">
                <a16:creationId xmlns="" xmlns:a16="http://schemas.microsoft.com/office/drawing/2014/main" id="{3AC96D2E-3B3E-4F8D-9B02-65AD2CD82FF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 xmlns:a16="http://schemas.microsoft.com/office/drawing/2014/main" id="{78CFC245-49F9-453D-9D56-BDACEB5EFE5F}"/>
              </a:ext>
            </a:extLst>
          </p:cNvPr>
          <p:cNvSpPr>
            <a:spLocks noGrp="1"/>
          </p:cNvSpPr>
          <p:nvPr>
            <p:ph type="sldNum" sz="quarter" idx="12"/>
          </p:nvPr>
        </p:nvSpPr>
        <p:spPr/>
        <p:txBody>
          <a:bodyPr/>
          <a:lstStyle/>
          <a:p>
            <a:fld id="{A45D0600-B6F8-4AAB-9913-D72C031497E4}" type="slidenum">
              <a:rPr lang="en-GB" smtClean="0"/>
              <a:t>‹#›</a:t>
            </a:fld>
            <a:endParaRPr lang="en-GB"/>
          </a:p>
        </p:txBody>
      </p:sp>
    </p:spTree>
    <p:extLst>
      <p:ext uri="{BB962C8B-B14F-4D97-AF65-F5344CB8AC3E}">
        <p14:creationId xmlns:p14="http://schemas.microsoft.com/office/powerpoint/2010/main" val="565038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8B73121-0AFF-45FB-B7AE-DCB242E834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 xmlns:a16="http://schemas.microsoft.com/office/drawing/2014/main" id="{24D4881E-BA09-42C4-A8A4-C7423A5A7DCD}"/>
              </a:ext>
            </a:extLst>
          </p:cNvPr>
          <p:cNvSpPr>
            <a:spLocks noGrp="1"/>
          </p:cNvSpPr>
          <p:nvPr>
            <p:ph type="dt" sz="half" idx="10"/>
          </p:nvPr>
        </p:nvSpPr>
        <p:spPr/>
        <p:txBody>
          <a:bodyPr/>
          <a:lstStyle/>
          <a:p>
            <a:fld id="{292E5F29-A356-4618-ABCD-6264ED0FE6FA}" type="datetimeFigureOut">
              <a:rPr lang="en-GB" smtClean="0"/>
              <a:t>12/03/2019</a:t>
            </a:fld>
            <a:endParaRPr lang="en-GB"/>
          </a:p>
        </p:txBody>
      </p:sp>
      <p:sp>
        <p:nvSpPr>
          <p:cNvPr id="4" name="Footer Placeholder 3">
            <a:extLst>
              <a:ext uri="{FF2B5EF4-FFF2-40B4-BE49-F238E27FC236}">
                <a16:creationId xmlns="" xmlns:a16="http://schemas.microsoft.com/office/drawing/2014/main" id="{2B1FC91F-FCB6-4968-9F1A-29A95A82714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 xmlns:a16="http://schemas.microsoft.com/office/drawing/2014/main" id="{47D9BECC-FC6D-4C12-9162-9D921FBE75F6}"/>
              </a:ext>
            </a:extLst>
          </p:cNvPr>
          <p:cNvSpPr>
            <a:spLocks noGrp="1"/>
          </p:cNvSpPr>
          <p:nvPr>
            <p:ph type="sldNum" sz="quarter" idx="12"/>
          </p:nvPr>
        </p:nvSpPr>
        <p:spPr/>
        <p:txBody>
          <a:bodyPr/>
          <a:lstStyle/>
          <a:p>
            <a:fld id="{A45D0600-B6F8-4AAB-9913-D72C031497E4}" type="slidenum">
              <a:rPr lang="en-GB" smtClean="0"/>
              <a:t>‹#›</a:t>
            </a:fld>
            <a:endParaRPr lang="en-GB"/>
          </a:p>
        </p:txBody>
      </p:sp>
    </p:spTree>
    <p:extLst>
      <p:ext uri="{BB962C8B-B14F-4D97-AF65-F5344CB8AC3E}">
        <p14:creationId xmlns:p14="http://schemas.microsoft.com/office/powerpoint/2010/main" val="3241574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AA80750B-FF43-4ED1-B426-A5C2456FB2D1}"/>
              </a:ext>
            </a:extLst>
          </p:cNvPr>
          <p:cNvSpPr>
            <a:spLocks noGrp="1"/>
          </p:cNvSpPr>
          <p:nvPr>
            <p:ph type="dt" sz="half" idx="10"/>
          </p:nvPr>
        </p:nvSpPr>
        <p:spPr/>
        <p:txBody>
          <a:bodyPr/>
          <a:lstStyle/>
          <a:p>
            <a:fld id="{292E5F29-A356-4618-ABCD-6264ED0FE6FA}" type="datetimeFigureOut">
              <a:rPr lang="en-GB" smtClean="0"/>
              <a:t>12/03/2019</a:t>
            </a:fld>
            <a:endParaRPr lang="en-GB"/>
          </a:p>
        </p:txBody>
      </p:sp>
      <p:sp>
        <p:nvSpPr>
          <p:cNvPr id="3" name="Footer Placeholder 2">
            <a:extLst>
              <a:ext uri="{FF2B5EF4-FFF2-40B4-BE49-F238E27FC236}">
                <a16:creationId xmlns="" xmlns:a16="http://schemas.microsoft.com/office/drawing/2014/main" id="{1C0040E8-B947-4AB9-9FD1-99893614E2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 xmlns:a16="http://schemas.microsoft.com/office/drawing/2014/main" id="{D0A17DF6-4D07-4B1C-B937-194843B2BC29}"/>
              </a:ext>
            </a:extLst>
          </p:cNvPr>
          <p:cNvSpPr>
            <a:spLocks noGrp="1"/>
          </p:cNvSpPr>
          <p:nvPr>
            <p:ph type="sldNum" sz="quarter" idx="12"/>
          </p:nvPr>
        </p:nvSpPr>
        <p:spPr/>
        <p:txBody>
          <a:bodyPr/>
          <a:lstStyle/>
          <a:p>
            <a:fld id="{A45D0600-B6F8-4AAB-9913-D72C031497E4}" type="slidenum">
              <a:rPr lang="en-GB" smtClean="0"/>
              <a:t>‹#›</a:t>
            </a:fld>
            <a:endParaRPr lang="en-GB"/>
          </a:p>
        </p:txBody>
      </p:sp>
    </p:spTree>
    <p:extLst>
      <p:ext uri="{BB962C8B-B14F-4D97-AF65-F5344CB8AC3E}">
        <p14:creationId xmlns:p14="http://schemas.microsoft.com/office/powerpoint/2010/main" val="9066975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AB45B28-1414-4195-9CBE-C8EAFE6AEE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3673D8F7-8BD2-4AA9-B037-21EEDD131E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 xmlns:a16="http://schemas.microsoft.com/office/drawing/2014/main" id="{3EBA2CFA-3365-4F9F-B152-6E2962DDAA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6C5D9424-FB22-40D1-A50A-E939F9A823C9}"/>
              </a:ext>
            </a:extLst>
          </p:cNvPr>
          <p:cNvSpPr>
            <a:spLocks noGrp="1"/>
          </p:cNvSpPr>
          <p:nvPr>
            <p:ph type="dt" sz="half" idx="10"/>
          </p:nvPr>
        </p:nvSpPr>
        <p:spPr/>
        <p:txBody>
          <a:bodyPr/>
          <a:lstStyle/>
          <a:p>
            <a:fld id="{292E5F29-A356-4618-ABCD-6264ED0FE6FA}" type="datetimeFigureOut">
              <a:rPr lang="en-GB" smtClean="0"/>
              <a:t>12/03/2019</a:t>
            </a:fld>
            <a:endParaRPr lang="en-GB"/>
          </a:p>
        </p:txBody>
      </p:sp>
      <p:sp>
        <p:nvSpPr>
          <p:cNvPr id="6" name="Footer Placeholder 5">
            <a:extLst>
              <a:ext uri="{FF2B5EF4-FFF2-40B4-BE49-F238E27FC236}">
                <a16:creationId xmlns="" xmlns:a16="http://schemas.microsoft.com/office/drawing/2014/main" id="{AEAF9EAE-AE50-4803-AD58-569B088A22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FF65F65F-09E6-49BA-940D-C5CA9CCF7F4F}"/>
              </a:ext>
            </a:extLst>
          </p:cNvPr>
          <p:cNvSpPr>
            <a:spLocks noGrp="1"/>
          </p:cNvSpPr>
          <p:nvPr>
            <p:ph type="sldNum" sz="quarter" idx="12"/>
          </p:nvPr>
        </p:nvSpPr>
        <p:spPr/>
        <p:txBody>
          <a:bodyPr/>
          <a:lstStyle/>
          <a:p>
            <a:fld id="{A45D0600-B6F8-4AAB-9913-D72C031497E4}" type="slidenum">
              <a:rPr lang="en-GB" smtClean="0"/>
              <a:t>‹#›</a:t>
            </a:fld>
            <a:endParaRPr lang="en-GB"/>
          </a:p>
        </p:txBody>
      </p:sp>
    </p:spTree>
    <p:extLst>
      <p:ext uri="{BB962C8B-B14F-4D97-AF65-F5344CB8AC3E}">
        <p14:creationId xmlns:p14="http://schemas.microsoft.com/office/powerpoint/2010/main" val="30509741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F3CA048-181D-4B17-9C7C-4A52BB8D58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 xmlns:a16="http://schemas.microsoft.com/office/drawing/2014/main" id="{B40C723C-6413-4D2A-AE33-886298BCE5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 xmlns:a16="http://schemas.microsoft.com/office/drawing/2014/main" id="{3E67CCBA-21DA-4229-964C-3BA7168CB8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EE1AE376-C1F6-44B8-ABDD-0B3FB56F8933}"/>
              </a:ext>
            </a:extLst>
          </p:cNvPr>
          <p:cNvSpPr>
            <a:spLocks noGrp="1"/>
          </p:cNvSpPr>
          <p:nvPr>
            <p:ph type="dt" sz="half" idx="10"/>
          </p:nvPr>
        </p:nvSpPr>
        <p:spPr/>
        <p:txBody>
          <a:bodyPr/>
          <a:lstStyle/>
          <a:p>
            <a:fld id="{292E5F29-A356-4618-ABCD-6264ED0FE6FA}" type="datetimeFigureOut">
              <a:rPr lang="en-GB" smtClean="0"/>
              <a:t>12/03/2019</a:t>
            </a:fld>
            <a:endParaRPr lang="en-GB"/>
          </a:p>
        </p:txBody>
      </p:sp>
      <p:sp>
        <p:nvSpPr>
          <p:cNvPr id="6" name="Footer Placeholder 5">
            <a:extLst>
              <a:ext uri="{FF2B5EF4-FFF2-40B4-BE49-F238E27FC236}">
                <a16:creationId xmlns="" xmlns:a16="http://schemas.microsoft.com/office/drawing/2014/main" id="{22817C2D-9A65-4651-943A-6560C2FFEB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3B5D5617-2272-47E7-980E-2EFA1E072CC9}"/>
              </a:ext>
            </a:extLst>
          </p:cNvPr>
          <p:cNvSpPr>
            <a:spLocks noGrp="1"/>
          </p:cNvSpPr>
          <p:nvPr>
            <p:ph type="sldNum" sz="quarter" idx="12"/>
          </p:nvPr>
        </p:nvSpPr>
        <p:spPr/>
        <p:txBody>
          <a:bodyPr/>
          <a:lstStyle/>
          <a:p>
            <a:fld id="{A45D0600-B6F8-4AAB-9913-D72C031497E4}" type="slidenum">
              <a:rPr lang="en-GB" smtClean="0"/>
              <a:t>‹#›</a:t>
            </a:fld>
            <a:endParaRPr lang="en-GB"/>
          </a:p>
        </p:txBody>
      </p:sp>
    </p:spTree>
    <p:extLst>
      <p:ext uri="{BB962C8B-B14F-4D97-AF65-F5344CB8AC3E}">
        <p14:creationId xmlns:p14="http://schemas.microsoft.com/office/powerpoint/2010/main" val="3650489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0B76A06-A2CF-4008-841B-F6235CA7E6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C2F8D9FA-74AB-4B26-B0DC-D651EB6B4C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4FB69614-5C06-42F1-911D-64F79C9C2C13}"/>
              </a:ext>
            </a:extLst>
          </p:cNvPr>
          <p:cNvSpPr>
            <a:spLocks noGrp="1"/>
          </p:cNvSpPr>
          <p:nvPr>
            <p:ph type="dt" sz="half" idx="10"/>
          </p:nvPr>
        </p:nvSpPr>
        <p:spPr/>
        <p:txBody>
          <a:bodyPr/>
          <a:lstStyle/>
          <a:p>
            <a:fld id="{292E5F29-A356-4618-ABCD-6264ED0FE6FA}" type="datetimeFigureOut">
              <a:rPr lang="en-GB" smtClean="0"/>
              <a:t>12/03/2019</a:t>
            </a:fld>
            <a:endParaRPr lang="en-GB"/>
          </a:p>
        </p:txBody>
      </p:sp>
      <p:sp>
        <p:nvSpPr>
          <p:cNvPr id="5" name="Footer Placeholder 4">
            <a:extLst>
              <a:ext uri="{FF2B5EF4-FFF2-40B4-BE49-F238E27FC236}">
                <a16:creationId xmlns="" xmlns:a16="http://schemas.microsoft.com/office/drawing/2014/main" id="{B46BA759-E9C7-4394-9D08-044A410889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588D1042-316B-42DE-A197-A2C9AB04A242}"/>
              </a:ext>
            </a:extLst>
          </p:cNvPr>
          <p:cNvSpPr>
            <a:spLocks noGrp="1"/>
          </p:cNvSpPr>
          <p:nvPr>
            <p:ph type="sldNum" sz="quarter" idx="12"/>
          </p:nvPr>
        </p:nvSpPr>
        <p:spPr/>
        <p:txBody>
          <a:bodyPr/>
          <a:lstStyle/>
          <a:p>
            <a:fld id="{A45D0600-B6F8-4AAB-9913-D72C031497E4}" type="slidenum">
              <a:rPr lang="en-GB" smtClean="0"/>
              <a:t>‹#›</a:t>
            </a:fld>
            <a:endParaRPr lang="en-GB"/>
          </a:p>
        </p:txBody>
      </p:sp>
    </p:spTree>
    <p:extLst>
      <p:ext uri="{BB962C8B-B14F-4D97-AF65-F5344CB8AC3E}">
        <p14:creationId xmlns:p14="http://schemas.microsoft.com/office/powerpoint/2010/main" val="1493278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93AFEA98-3DB1-404B-B004-E85A004D95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7F2F542A-29EE-4A26-A46D-CF25A69F14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6A038CE6-4B24-4663-AD5A-63BFD41B850F}"/>
              </a:ext>
            </a:extLst>
          </p:cNvPr>
          <p:cNvSpPr>
            <a:spLocks noGrp="1"/>
          </p:cNvSpPr>
          <p:nvPr>
            <p:ph type="dt" sz="half" idx="10"/>
          </p:nvPr>
        </p:nvSpPr>
        <p:spPr/>
        <p:txBody>
          <a:bodyPr/>
          <a:lstStyle/>
          <a:p>
            <a:fld id="{292E5F29-A356-4618-ABCD-6264ED0FE6FA}" type="datetimeFigureOut">
              <a:rPr lang="en-GB" smtClean="0"/>
              <a:t>12/03/2019</a:t>
            </a:fld>
            <a:endParaRPr lang="en-GB"/>
          </a:p>
        </p:txBody>
      </p:sp>
      <p:sp>
        <p:nvSpPr>
          <p:cNvPr id="5" name="Footer Placeholder 4">
            <a:extLst>
              <a:ext uri="{FF2B5EF4-FFF2-40B4-BE49-F238E27FC236}">
                <a16:creationId xmlns="" xmlns:a16="http://schemas.microsoft.com/office/drawing/2014/main" id="{120566B4-2D0E-45D0-A73C-25BD4BAA1B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7FB0CD20-05C2-4FB7-A317-68952ADF91C0}"/>
              </a:ext>
            </a:extLst>
          </p:cNvPr>
          <p:cNvSpPr>
            <a:spLocks noGrp="1"/>
          </p:cNvSpPr>
          <p:nvPr>
            <p:ph type="sldNum" sz="quarter" idx="12"/>
          </p:nvPr>
        </p:nvSpPr>
        <p:spPr/>
        <p:txBody>
          <a:bodyPr/>
          <a:lstStyle/>
          <a:p>
            <a:fld id="{A45D0600-B6F8-4AAB-9913-D72C031497E4}" type="slidenum">
              <a:rPr lang="en-GB" smtClean="0"/>
              <a:t>‹#›</a:t>
            </a:fld>
            <a:endParaRPr lang="en-GB"/>
          </a:p>
        </p:txBody>
      </p:sp>
    </p:spTree>
    <p:extLst>
      <p:ext uri="{BB962C8B-B14F-4D97-AF65-F5344CB8AC3E}">
        <p14:creationId xmlns:p14="http://schemas.microsoft.com/office/powerpoint/2010/main" val="4164143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0B2D740E-785F-4E36-A3DB-ECED5EE34F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0FD6022A-28AE-415A-915A-FDFB67997D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F783748-DBDF-435D-AA18-278ADA4FA2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2E5F29-A356-4618-ABCD-6264ED0FE6FA}" type="datetimeFigureOut">
              <a:rPr lang="en-GB" smtClean="0"/>
              <a:t>12/03/2019</a:t>
            </a:fld>
            <a:endParaRPr lang="en-GB"/>
          </a:p>
        </p:txBody>
      </p:sp>
      <p:sp>
        <p:nvSpPr>
          <p:cNvPr id="5" name="Footer Placeholder 4">
            <a:extLst>
              <a:ext uri="{FF2B5EF4-FFF2-40B4-BE49-F238E27FC236}">
                <a16:creationId xmlns="" xmlns:a16="http://schemas.microsoft.com/office/drawing/2014/main" id="{E6988057-6453-44B7-9324-00AE211608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 xmlns:a16="http://schemas.microsoft.com/office/drawing/2014/main" id="{81B09886-7A08-48AE-B7BF-21779DE49B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5D0600-B6F8-4AAB-9913-D72C031497E4}" type="slidenum">
              <a:rPr lang="en-GB" smtClean="0"/>
              <a:t>‹#›</a:t>
            </a:fld>
            <a:endParaRPr lang="en-GB"/>
          </a:p>
        </p:txBody>
      </p:sp>
    </p:spTree>
    <p:extLst>
      <p:ext uri="{BB962C8B-B14F-4D97-AF65-F5344CB8AC3E}">
        <p14:creationId xmlns:p14="http://schemas.microsoft.com/office/powerpoint/2010/main" val="29399088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0FC513D-5760-4644-A048-B2A35C8D51AF}"/>
              </a:ext>
            </a:extLst>
          </p:cNvPr>
          <p:cNvSpPr>
            <a:spLocks noGrp="1"/>
          </p:cNvSpPr>
          <p:nvPr>
            <p:ph type="ctrTitle"/>
          </p:nvPr>
        </p:nvSpPr>
        <p:spPr>
          <a:xfrm>
            <a:off x="478302" y="365760"/>
            <a:ext cx="11226018" cy="5836257"/>
          </a:xfrm>
        </p:spPr>
        <p:txBody>
          <a:bodyPr>
            <a:noAutofit/>
          </a:bodyPr>
          <a:lstStyle/>
          <a:p>
            <a:r>
              <a:rPr lang="en-GB" sz="3600" b="1" dirty="0">
                <a:solidFill>
                  <a:schemeClr val="bg1"/>
                </a:solidFill>
              </a:rPr>
              <a:t>Cherrida  Crew</a:t>
            </a:r>
            <a:br>
              <a:rPr lang="en-GB" sz="3600" b="1" dirty="0">
                <a:solidFill>
                  <a:schemeClr val="bg1"/>
                </a:solidFill>
              </a:rPr>
            </a:br>
            <a:r>
              <a:rPr lang="en-GB" sz="2400" dirty="0">
                <a:solidFill>
                  <a:schemeClr val="bg1"/>
                </a:solidFill>
              </a:rPr>
              <a:t/>
            </a:r>
            <a:br>
              <a:rPr lang="en-GB" sz="2400" dirty="0">
                <a:solidFill>
                  <a:schemeClr val="bg1"/>
                </a:solidFill>
              </a:rPr>
            </a:br>
            <a:r>
              <a:rPr lang="en-GB" sz="2400" b="1" dirty="0">
                <a:solidFill>
                  <a:schemeClr val="bg1"/>
                </a:solidFill>
              </a:rPr>
              <a:t>PG Dip SpLD, MBA, ILM 7 Executive  leadership and Management, PGCE/PCET, AMBDA. </a:t>
            </a:r>
            <a:r>
              <a:rPr lang="en-GB" sz="2400" dirty="0">
                <a:solidFill>
                  <a:schemeClr val="bg1"/>
                </a:solidFill>
              </a:rPr>
              <a:t/>
            </a:r>
            <a:br>
              <a:rPr lang="en-GB" sz="2400" dirty="0">
                <a:solidFill>
                  <a:schemeClr val="bg1"/>
                </a:solidFill>
              </a:rPr>
            </a:br>
            <a:r>
              <a:rPr lang="en-GB" sz="2400" b="1" dirty="0">
                <a:solidFill>
                  <a:schemeClr val="bg1"/>
                </a:solidFill>
              </a:rPr>
              <a:t>  APC (BDA).  ADGE,  BDA . Adv </a:t>
            </a:r>
            <a:r>
              <a:rPr lang="en-GB" sz="2400" b="1" dirty="0" err="1">
                <a:solidFill>
                  <a:schemeClr val="bg1"/>
                </a:solidFill>
              </a:rPr>
              <a:t>CeMap</a:t>
            </a:r>
            <a:r>
              <a:rPr lang="en-GB" sz="2400" b="1" dirty="0">
                <a:solidFill>
                  <a:schemeClr val="bg1"/>
                </a:solidFill>
              </a:rPr>
              <a:t>. CeMAP</a:t>
            </a:r>
            <a:br>
              <a:rPr lang="en-GB" sz="2400" b="1" dirty="0">
                <a:solidFill>
                  <a:schemeClr val="bg1"/>
                </a:solidFill>
              </a:rPr>
            </a:br>
            <a:r>
              <a:rPr lang="en-GB" sz="2400" b="1" dirty="0">
                <a:solidFill>
                  <a:schemeClr val="bg1"/>
                </a:solidFill>
              </a:rPr>
              <a:t/>
            </a:r>
            <a:br>
              <a:rPr lang="en-GB" sz="2400" b="1" dirty="0">
                <a:solidFill>
                  <a:schemeClr val="bg1"/>
                </a:solidFill>
              </a:rPr>
            </a:br>
            <a:r>
              <a:rPr lang="en-GB" sz="2400" b="1" dirty="0">
                <a:solidFill>
                  <a:schemeClr val="bg1"/>
                </a:solidFill>
              </a:rPr>
              <a:t/>
            </a:r>
            <a:br>
              <a:rPr lang="en-GB" sz="2400" b="1" dirty="0">
                <a:solidFill>
                  <a:schemeClr val="bg1"/>
                </a:solidFill>
              </a:rPr>
            </a:br>
            <a:r>
              <a:rPr lang="en-GB" sz="2400" b="1" dirty="0">
                <a:solidFill>
                  <a:schemeClr val="bg1"/>
                </a:solidFill>
              </a:rPr>
              <a:t>Specialist Support Lecturer, Faculty of Architecture, Computing and Engineering (F.A.C.E.), </a:t>
            </a:r>
            <a:r>
              <a:rPr lang="en-GB" sz="2400" dirty="0">
                <a:solidFill>
                  <a:schemeClr val="bg1"/>
                </a:solidFill>
              </a:rPr>
              <a:t>Student Services, SA1 IQ Building, University of Wales Trinity St David, Swansea Waterfront, SA1 8EW.</a:t>
            </a:r>
            <a:r>
              <a:rPr lang="en-GB" sz="2400" b="1" dirty="0">
                <a:solidFill>
                  <a:schemeClr val="bg1"/>
                </a:solidFill>
              </a:rPr>
              <a:t/>
            </a:r>
            <a:br>
              <a:rPr lang="en-GB" sz="2400" b="1" dirty="0">
                <a:solidFill>
                  <a:schemeClr val="bg1"/>
                </a:solidFill>
              </a:rPr>
            </a:br>
            <a:r>
              <a:rPr lang="en-GB" sz="2400" b="1" dirty="0">
                <a:solidFill>
                  <a:schemeClr val="bg1"/>
                </a:solidFill>
              </a:rPr>
              <a:t/>
            </a:r>
            <a:br>
              <a:rPr lang="en-GB" sz="2400" b="1" dirty="0">
                <a:solidFill>
                  <a:schemeClr val="bg1"/>
                </a:solidFill>
              </a:rPr>
            </a:br>
            <a:r>
              <a:rPr lang="en-GB" sz="2400" b="1" dirty="0">
                <a:solidFill>
                  <a:schemeClr val="bg1"/>
                </a:solidFill>
              </a:rPr>
              <a:t/>
            </a:r>
            <a:br>
              <a:rPr lang="en-GB" sz="2400" b="1" dirty="0">
                <a:solidFill>
                  <a:schemeClr val="bg1"/>
                </a:solidFill>
              </a:rPr>
            </a:br>
            <a:r>
              <a:rPr lang="en-GB" sz="2400" b="1" dirty="0">
                <a:solidFill>
                  <a:schemeClr val="bg1"/>
                </a:solidFill>
              </a:rPr>
              <a:t>SpLD Diagnostic Assessor</a:t>
            </a:r>
            <a:br>
              <a:rPr lang="en-GB" sz="2400" b="1" dirty="0">
                <a:solidFill>
                  <a:schemeClr val="bg1"/>
                </a:solidFill>
              </a:rPr>
            </a:br>
            <a:r>
              <a:rPr lang="en-GB" sz="2400" dirty="0">
                <a:solidFill>
                  <a:schemeClr val="bg1"/>
                </a:solidFill>
              </a:rPr>
              <a:t>A qualified specialist teacher assessor holding an approved qualification, as noted in the SpLD Working Group 2005/DfES Guidelines and subsequent updates: </a:t>
            </a:r>
            <a:br>
              <a:rPr lang="en-GB" sz="2400" dirty="0">
                <a:solidFill>
                  <a:schemeClr val="bg1"/>
                </a:solidFill>
              </a:rPr>
            </a:br>
            <a:r>
              <a:rPr lang="en-GB" sz="2400" dirty="0">
                <a:solidFill>
                  <a:schemeClr val="bg1"/>
                </a:solidFill>
              </a:rPr>
              <a:t>Qualification held and awarding institution: PG DIP SpLD. University of South Wales</a:t>
            </a:r>
            <a:br>
              <a:rPr lang="en-GB" sz="2400" dirty="0">
                <a:solidFill>
                  <a:schemeClr val="bg1"/>
                </a:solidFill>
              </a:rPr>
            </a:br>
            <a:r>
              <a:rPr lang="en-GB" sz="2400" dirty="0">
                <a:solidFill>
                  <a:schemeClr val="bg1"/>
                </a:solidFill>
              </a:rPr>
              <a:t>Current Practising Certificate issuing body: British Dyslexia Association: APC 17/APC09020</a:t>
            </a:r>
            <a:r>
              <a:rPr lang="en-GB" sz="1800" b="1" dirty="0">
                <a:solidFill>
                  <a:schemeClr val="bg1"/>
                </a:solidFill>
              </a:rPr>
              <a:t/>
            </a:r>
            <a:br>
              <a:rPr lang="en-GB" sz="1800" b="1" dirty="0">
                <a:solidFill>
                  <a:schemeClr val="bg1"/>
                </a:solidFill>
              </a:rPr>
            </a:br>
            <a:endParaRPr lang="en-GB" sz="1800" dirty="0">
              <a:solidFill>
                <a:schemeClr val="bg1"/>
              </a:solidFill>
            </a:endParaRPr>
          </a:p>
        </p:txBody>
      </p:sp>
    </p:spTree>
    <p:extLst>
      <p:ext uri="{BB962C8B-B14F-4D97-AF65-F5344CB8AC3E}">
        <p14:creationId xmlns:p14="http://schemas.microsoft.com/office/powerpoint/2010/main" val="10572524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7076E08-E977-44B2-AFD4-012651C378A6}"/>
              </a:ext>
            </a:extLst>
          </p:cNvPr>
          <p:cNvSpPr>
            <a:spLocks noGrp="1"/>
          </p:cNvSpPr>
          <p:nvPr>
            <p:ph type="title"/>
          </p:nvPr>
        </p:nvSpPr>
        <p:spPr/>
        <p:txBody>
          <a:bodyPr>
            <a:normAutofit fontScale="90000"/>
          </a:bodyPr>
          <a:lstStyle/>
          <a:p>
            <a:r>
              <a:rPr lang="en-GB" dirty="0">
                <a:solidFill>
                  <a:schemeClr val="bg1"/>
                </a:solidFill>
              </a:rPr>
              <a:t>There are </a:t>
            </a:r>
            <a:r>
              <a:rPr lang="en-GB" b="1" u="sng" dirty="0">
                <a:solidFill>
                  <a:schemeClr val="bg1"/>
                </a:solidFill>
              </a:rPr>
              <a:t>three</a:t>
            </a:r>
            <a:r>
              <a:rPr lang="en-GB" dirty="0">
                <a:solidFill>
                  <a:schemeClr val="bg1"/>
                </a:solidFill>
              </a:rPr>
              <a:t> main types of learning difficulties:</a:t>
            </a:r>
            <a:br>
              <a:rPr lang="en-GB" dirty="0">
                <a:solidFill>
                  <a:schemeClr val="bg1"/>
                </a:solidFill>
              </a:rPr>
            </a:br>
            <a:endParaRPr lang="en-GB" dirty="0"/>
          </a:p>
        </p:txBody>
      </p:sp>
      <p:sp>
        <p:nvSpPr>
          <p:cNvPr id="3" name="Content Placeholder 2">
            <a:extLst>
              <a:ext uri="{FF2B5EF4-FFF2-40B4-BE49-F238E27FC236}">
                <a16:creationId xmlns="" xmlns:a16="http://schemas.microsoft.com/office/drawing/2014/main" id="{B0191109-2A84-4706-B3D1-6DD05E3F318A}"/>
              </a:ext>
            </a:extLst>
          </p:cNvPr>
          <p:cNvSpPr>
            <a:spLocks noGrp="1"/>
          </p:cNvSpPr>
          <p:nvPr>
            <p:ph idx="1"/>
          </p:nvPr>
        </p:nvSpPr>
        <p:spPr/>
        <p:txBody>
          <a:bodyPr>
            <a:normAutofit fontScale="92500" lnSpcReduction="10000"/>
          </a:bodyPr>
          <a:lstStyle/>
          <a:p>
            <a:pPr>
              <a:lnSpc>
                <a:spcPct val="150000"/>
              </a:lnSpc>
            </a:pPr>
            <a:r>
              <a:rPr lang="en-GB" sz="6600" dirty="0">
                <a:solidFill>
                  <a:schemeClr val="bg1"/>
                </a:solidFill>
              </a:rPr>
              <a:t>Severe</a:t>
            </a:r>
          </a:p>
          <a:p>
            <a:pPr>
              <a:lnSpc>
                <a:spcPct val="150000"/>
              </a:lnSpc>
            </a:pPr>
            <a:r>
              <a:rPr lang="en-GB" sz="6600" dirty="0">
                <a:solidFill>
                  <a:schemeClr val="bg1"/>
                </a:solidFill>
              </a:rPr>
              <a:t>Moderate</a:t>
            </a:r>
          </a:p>
          <a:p>
            <a:pPr>
              <a:lnSpc>
                <a:spcPct val="150000"/>
              </a:lnSpc>
            </a:pPr>
            <a:r>
              <a:rPr lang="en-GB" sz="6600" dirty="0">
                <a:solidFill>
                  <a:schemeClr val="bg1"/>
                </a:solidFill>
              </a:rPr>
              <a:t>Specific</a:t>
            </a:r>
          </a:p>
        </p:txBody>
      </p:sp>
    </p:spTree>
    <p:extLst>
      <p:ext uri="{BB962C8B-B14F-4D97-AF65-F5344CB8AC3E}">
        <p14:creationId xmlns:p14="http://schemas.microsoft.com/office/powerpoint/2010/main" val="37513494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Severe</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a:bodyPr>
          <a:lstStyle/>
          <a:p>
            <a:pPr>
              <a:lnSpc>
                <a:spcPct val="150000"/>
              </a:lnSpc>
            </a:pPr>
            <a:r>
              <a:rPr lang="en-GB" sz="4400" dirty="0">
                <a:solidFill>
                  <a:schemeClr val="bg1"/>
                </a:solidFill>
              </a:rPr>
              <a:t>A severe learning difficulty is most likely already flagged, and appropriate adults and specialists will already be involve with the individual</a:t>
            </a:r>
          </a:p>
        </p:txBody>
      </p:sp>
    </p:spTree>
    <p:extLst>
      <p:ext uri="{BB962C8B-B14F-4D97-AF65-F5344CB8AC3E}">
        <p14:creationId xmlns:p14="http://schemas.microsoft.com/office/powerpoint/2010/main" val="890729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Moderate</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a:bodyPr>
          <a:lstStyle/>
          <a:p>
            <a:pPr>
              <a:lnSpc>
                <a:spcPct val="150000"/>
              </a:lnSpc>
            </a:pPr>
            <a:r>
              <a:rPr lang="en-GB" sz="4400" dirty="0">
                <a:solidFill>
                  <a:schemeClr val="bg1"/>
                </a:solidFill>
              </a:rPr>
              <a:t>A  moderate learning difficulty is most likely flagged again</a:t>
            </a:r>
          </a:p>
          <a:p>
            <a:pPr marL="0" indent="0">
              <a:lnSpc>
                <a:spcPct val="150000"/>
              </a:lnSpc>
              <a:buNone/>
            </a:pPr>
            <a:r>
              <a:rPr lang="en-GB" dirty="0">
                <a:solidFill>
                  <a:schemeClr val="bg1"/>
                </a:solidFill>
              </a:rPr>
              <a:t>Examples: global learning delay, vision impairments, hearing impairments</a:t>
            </a:r>
            <a:endParaRPr lang="en-GB" sz="4400" dirty="0">
              <a:solidFill>
                <a:schemeClr val="bg1"/>
              </a:solidFill>
            </a:endParaRPr>
          </a:p>
        </p:txBody>
      </p:sp>
    </p:spTree>
    <p:extLst>
      <p:ext uri="{BB962C8B-B14F-4D97-AF65-F5344CB8AC3E}">
        <p14:creationId xmlns:p14="http://schemas.microsoft.com/office/powerpoint/2010/main" val="27536465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Specific Learning Difficulty </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fontScale="85000" lnSpcReduction="10000"/>
          </a:bodyPr>
          <a:lstStyle/>
          <a:p>
            <a:endParaRPr lang="en-GB" dirty="0">
              <a:solidFill>
                <a:schemeClr val="bg1"/>
              </a:solidFill>
            </a:endParaRPr>
          </a:p>
          <a:p>
            <a:pPr marL="0" indent="0">
              <a:lnSpc>
                <a:spcPct val="160000"/>
              </a:lnSpc>
              <a:buNone/>
            </a:pPr>
            <a:r>
              <a:rPr lang="en-GB" sz="4000" b="0" i="0" dirty="0">
                <a:solidFill>
                  <a:schemeClr val="bg1"/>
                </a:solidFill>
                <a:effectLst/>
                <a:latin typeface="Lato"/>
              </a:rPr>
              <a:t>Specific Learning Difficulties (</a:t>
            </a:r>
            <a:r>
              <a:rPr lang="en-GB" sz="4000" i="0" dirty="0" err="1">
                <a:solidFill>
                  <a:schemeClr val="bg1"/>
                </a:solidFill>
                <a:effectLst/>
                <a:latin typeface="Lato"/>
              </a:rPr>
              <a:t>SpLDs</a:t>
            </a:r>
            <a:r>
              <a:rPr lang="en-GB" sz="4000" i="0" dirty="0">
                <a:solidFill>
                  <a:schemeClr val="bg1"/>
                </a:solidFill>
                <a:effectLst/>
                <a:latin typeface="Lato"/>
              </a:rPr>
              <a:t>) </a:t>
            </a:r>
            <a:r>
              <a:rPr lang="en-GB" sz="4000" b="1" i="0" u="sng" dirty="0">
                <a:solidFill>
                  <a:schemeClr val="bg1"/>
                </a:solidFill>
                <a:effectLst/>
                <a:latin typeface="Lato"/>
              </a:rPr>
              <a:t>affect the way information is learned and processed. </a:t>
            </a:r>
            <a:r>
              <a:rPr lang="en-GB" sz="4000" b="0" i="0" dirty="0">
                <a:solidFill>
                  <a:schemeClr val="bg1"/>
                </a:solidFill>
                <a:effectLst/>
                <a:latin typeface="Lato"/>
              </a:rPr>
              <a:t>They are neurological (rather than psychological), usually hereditary and occur independently of intelligence.</a:t>
            </a:r>
            <a:endParaRPr lang="en-GB" sz="4000" dirty="0">
              <a:solidFill>
                <a:schemeClr val="bg1"/>
              </a:solidFill>
            </a:endParaRPr>
          </a:p>
          <a:p>
            <a:pPr marL="0" indent="0">
              <a:buNone/>
            </a:pPr>
            <a:endParaRPr lang="en-GB" sz="4000" dirty="0">
              <a:solidFill>
                <a:schemeClr val="bg1"/>
              </a:solidFill>
            </a:endParaRPr>
          </a:p>
          <a:p>
            <a:pPr marL="0" indent="0">
              <a:buNone/>
            </a:pPr>
            <a:endParaRPr lang="en-GB" sz="4000" dirty="0">
              <a:solidFill>
                <a:schemeClr val="bg1"/>
              </a:solidFill>
            </a:endParaRPr>
          </a:p>
        </p:txBody>
      </p:sp>
    </p:spTree>
    <p:extLst>
      <p:ext uri="{BB962C8B-B14F-4D97-AF65-F5344CB8AC3E}">
        <p14:creationId xmlns:p14="http://schemas.microsoft.com/office/powerpoint/2010/main" val="33445332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Specific Learning Difficulty </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a:bodyPr>
          <a:lstStyle/>
          <a:p>
            <a:endParaRPr lang="en-GB" dirty="0">
              <a:solidFill>
                <a:schemeClr val="bg1"/>
              </a:solidFill>
            </a:endParaRPr>
          </a:p>
          <a:p>
            <a:pPr marL="0" indent="0">
              <a:lnSpc>
                <a:spcPct val="150000"/>
              </a:lnSpc>
              <a:buNone/>
            </a:pPr>
            <a:r>
              <a:rPr lang="en-GB" sz="3600" dirty="0">
                <a:solidFill>
                  <a:schemeClr val="bg1"/>
                </a:solidFill>
              </a:rPr>
              <a:t>Since Specific Learning Difficulties are still not adequately understood in all schools many children and </a:t>
            </a:r>
            <a:r>
              <a:rPr lang="en-GB" sz="3600" b="1" u="sng" dirty="0">
                <a:solidFill>
                  <a:schemeClr val="bg1"/>
                </a:solidFill>
              </a:rPr>
              <a:t>young people slip through education unidentified and unsupported.</a:t>
            </a:r>
            <a:endParaRPr lang="en-GB" sz="4800" b="1" u="sng" dirty="0">
              <a:solidFill>
                <a:schemeClr val="bg1"/>
              </a:solidFill>
            </a:endParaRPr>
          </a:p>
          <a:p>
            <a:pPr marL="0" indent="0">
              <a:buNone/>
            </a:pPr>
            <a:endParaRPr lang="en-GB" sz="4000" dirty="0">
              <a:solidFill>
                <a:schemeClr val="bg1"/>
              </a:solidFill>
            </a:endParaRPr>
          </a:p>
        </p:txBody>
      </p:sp>
    </p:spTree>
    <p:extLst>
      <p:ext uri="{BB962C8B-B14F-4D97-AF65-F5344CB8AC3E}">
        <p14:creationId xmlns:p14="http://schemas.microsoft.com/office/powerpoint/2010/main" val="78137522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Hidden difficulties – often undiagnosed</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lnSpcReduction="10000"/>
          </a:bodyPr>
          <a:lstStyle/>
          <a:p>
            <a:pPr marL="0" indent="0">
              <a:buNone/>
            </a:pPr>
            <a:r>
              <a:rPr lang="en-GB" sz="4000" b="1" u="sng" dirty="0">
                <a:solidFill>
                  <a:schemeClr val="bg1"/>
                </a:solidFill>
              </a:rPr>
              <a:t>QUESTION</a:t>
            </a:r>
          </a:p>
          <a:p>
            <a:pPr marL="0" indent="0">
              <a:lnSpc>
                <a:spcPct val="150000"/>
              </a:lnSpc>
              <a:buNone/>
            </a:pPr>
            <a:r>
              <a:rPr lang="en-GB" sz="4000" dirty="0">
                <a:solidFill>
                  <a:schemeClr val="bg1"/>
                </a:solidFill>
              </a:rPr>
              <a:t>Can you engage with an individual who has a SpLD if you don’t know the core characteristics or symptoms of </a:t>
            </a:r>
            <a:r>
              <a:rPr lang="en-GB" sz="4000" dirty="0" err="1">
                <a:solidFill>
                  <a:schemeClr val="bg1"/>
                </a:solidFill>
              </a:rPr>
              <a:t>SpLDs</a:t>
            </a:r>
            <a:r>
              <a:rPr lang="en-GB" sz="4000" dirty="0">
                <a:solidFill>
                  <a:schemeClr val="bg1"/>
                </a:solidFill>
              </a:rPr>
              <a:t>, how they present themselves, or how they affect the individual?</a:t>
            </a:r>
          </a:p>
        </p:txBody>
      </p:sp>
    </p:spTree>
    <p:extLst>
      <p:ext uri="{BB962C8B-B14F-4D97-AF65-F5344CB8AC3E}">
        <p14:creationId xmlns:p14="http://schemas.microsoft.com/office/powerpoint/2010/main" val="3284422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Name some?</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a:bodyPr>
          <a:lstStyle/>
          <a:p>
            <a:pPr>
              <a:lnSpc>
                <a:spcPct val="150000"/>
              </a:lnSpc>
            </a:pPr>
            <a:r>
              <a:rPr lang="en-GB" sz="4000" dirty="0">
                <a:solidFill>
                  <a:schemeClr val="bg1"/>
                </a:solidFill>
              </a:rPr>
              <a:t>Dyslexia</a:t>
            </a:r>
          </a:p>
          <a:p>
            <a:pPr>
              <a:lnSpc>
                <a:spcPct val="150000"/>
              </a:lnSpc>
            </a:pPr>
            <a:r>
              <a:rPr lang="en-GB" sz="4000" dirty="0">
                <a:solidFill>
                  <a:schemeClr val="bg1"/>
                </a:solidFill>
              </a:rPr>
              <a:t>Dyspraxia</a:t>
            </a:r>
          </a:p>
          <a:p>
            <a:pPr>
              <a:lnSpc>
                <a:spcPct val="150000"/>
              </a:lnSpc>
            </a:pPr>
            <a:r>
              <a:rPr lang="en-GB" sz="4000" dirty="0" err="1">
                <a:solidFill>
                  <a:schemeClr val="bg1"/>
                </a:solidFill>
              </a:rPr>
              <a:t>Dyscalcuila</a:t>
            </a:r>
            <a:endParaRPr lang="en-GB" sz="4000" dirty="0">
              <a:solidFill>
                <a:schemeClr val="bg1"/>
              </a:solidFill>
            </a:endParaRPr>
          </a:p>
          <a:p>
            <a:pPr>
              <a:lnSpc>
                <a:spcPct val="150000"/>
              </a:lnSpc>
            </a:pPr>
            <a:r>
              <a:rPr lang="en-GB" sz="4000" dirty="0">
                <a:solidFill>
                  <a:schemeClr val="bg1"/>
                </a:solidFill>
              </a:rPr>
              <a:t>ADHD/ADD</a:t>
            </a:r>
          </a:p>
          <a:p>
            <a:pPr marL="0" indent="0">
              <a:buNone/>
            </a:pPr>
            <a:endParaRPr lang="en-GB" sz="4000" dirty="0">
              <a:solidFill>
                <a:schemeClr val="bg1"/>
              </a:solidFill>
            </a:endParaRPr>
          </a:p>
        </p:txBody>
      </p:sp>
    </p:spTree>
    <p:extLst>
      <p:ext uri="{BB962C8B-B14F-4D97-AF65-F5344CB8AC3E}">
        <p14:creationId xmlns:p14="http://schemas.microsoft.com/office/powerpoint/2010/main" val="30454944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smtClean="0">
                <a:solidFill>
                  <a:schemeClr val="bg1"/>
                </a:solidFill>
              </a:rPr>
              <a:t>What are they, what are their characteristics?</a:t>
            </a:r>
            <a:endParaRPr lang="en-GB" dirty="0">
              <a:solidFill>
                <a:schemeClr val="bg1"/>
              </a:solidFill>
            </a:endParaRP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a:bodyPr>
          <a:lstStyle/>
          <a:p>
            <a:pPr>
              <a:lnSpc>
                <a:spcPct val="150000"/>
              </a:lnSpc>
            </a:pPr>
            <a:r>
              <a:rPr lang="en-GB" sz="4000" dirty="0">
                <a:solidFill>
                  <a:schemeClr val="bg1"/>
                </a:solidFill>
              </a:rPr>
              <a:t>Dyslexia</a:t>
            </a:r>
          </a:p>
          <a:p>
            <a:pPr>
              <a:lnSpc>
                <a:spcPct val="150000"/>
              </a:lnSpc>
            </a:pPr>
            <a:r>
              <a:rPr lang="en-GB" sz="4000" dirty="0">
                <a:solidFill>
                  <a:schemeClr val="bg1"/>
                </a:solidFill>
              </a:rPr>
              <a:t>Dyspraxia</a:t>
            </a:r>
          </a:p>
          <a:p>
            <a:pPr>
              <a:lnSpc>
                <a:spcPct val="150000"/>
              </a:lnSpc>
            </a:pPr>
            <a:r>
              <a:rPr lang="en-GB" sz="4000" dirty="0" err="1">
                <a:solidFill>
                  <a:schemeClr val="bg1"/>
                </a:solidFill>
              </a:rPr>
              <a:t>Dyscalcuila</a:t>
            </a:r>
            <a:endParaRPr lang="en-GB" sz="4000" dirty="0">
              <a:solidFill>
                <a:schemeClr val="bg1"/>
              </a:solidFill>
            </a:endParaRPr>
          </a:p>
          <a:p>
            <a:pPr>
              <a:lnSpc>
                <a:spcPct val="150000"/>
              </a:lnSpc>
            </a:pPr>
            <a:r>
              <a:rPr lang="en-GB" sz="4000" dirty="0">
                <a:solidFill>
                  <a:schemeClr val="bg1"/>
                </a:solidFill>
              </a:rPr>
              <a:t>ADHD/ADD</a:t>
            </a:r>
          </a:p>
          <a:p>
            <a:pPr marL="0" indent="0">
              <a:buNone/>
            </a:pPr>
            <a:endParaRPr lang="en-GB" sz="4000" dirty="0">
              <a:solidFill>
                <a:schemeClr val="bg1"/>
              </a:solidFill>
            </a:endParaRPr>
          </a:p>
        </p:txBody>
      </p:sp>
    </p:spTree>
    <p:extLst>
      <p:ext uri="{BB962C8B-B14F-4D97-AF65-F5344CB8AC3E}">
        <p14:creationId xmlns:p14="http://schemas.microsoft.com/office/powerpoint/2010/main" val="18259928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Dyslexia</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xfrm>
            <a:off x="838200" y="1575582"/>
            <a:ext cx="10515600" cy="4811149"/>
          </a:xfrm>
          <a:solidFill>
            <a:schemeClr val="tx1"/>
          </a:solidFill>
        </p:spPr>
        <p:txBody>
          <a:bodyPr>
            <a:normAutofit fontScale="40000" lnSpcReduction="20000"/>
          </a:bodyPr>
          <a:lstStyle/>
          <a:p>
            <a:pPr>
              <a:lnSpc>
                <a:spcPct val="170000"/>
              </a:lnSpc>
            </a:pPr>
            <a:r>
              <a:rPr lang="en-GB" sz="7000" dirty="0">
                <a:solidFill>
                  <a:schemeClr val="bg1"/>
                </a:solidFill>
              </a:rPr>
              <a:t>Dyslexia is not only about literacy, although weaknesses in literacy are often the most visible sign. </a:t>
            </a:r>
            <a:r>
              <a:rPr lang="en-GB" sz="7000" b="1" u="sng" dirty="0">
                <a:solidFill>
                  <a:schemeClr val="bg1"/>
                </a:solidFill>
              </a:rPr>
              <a:t>It occurs independently of intelligence.</a:t>
            </a:r>
          </a:p>
          <a:p>
            <a:pPr>
              <a:lnSpc>
                <a:spcPct val="170000"/>
              </a:lnSpc>
            </a:pPr>
            <a:r>
              <a:rPr lang="en-GB" sz="7000" dirty="0">
                <a:solidFill>
                  <a:schemeClr val="bg1"/>
                </a:solidFill>
              </a:rPr>
              <a:t>Dyslexia affects the way information is processed, stored and retrieved, with problems of memory, speed of processing, time perception, organisation and sequencing. dyslexic people may have difficulty processing and remembering information they see and hear. This can affect learning and the acquisition of literacy skills.</a:t>
            </a:r>
          </a:p>
          <a:p>
            <a:pPr marL="0" indent="0">
              <a:buNone/>
            </a:pPr>
            <a:endParaRPr lang="en-GB" sz="4000" dirty="0">
              <a:solidFill>
                <a:schemeClr val="bg1"/>
              </a:solidFill>
            </a:endParaRPr>
          </a:p>
        </p:txBody>
      </p:sp>
    </p:spTree>
    <p:extLst>
      <p:ext uri="{BB962C8B-B14F-4D97-AF65-F5344CB8AC3E}">
        <p14:creationId xmlns:p14="http://schemas.microsoft.com/office/powerpoint/2010/main" val="14088424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Dyslexia</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a:bodyPr>
          <a:lstStyle/>
          <a:p>
            <a:pPr>
              <a:lnSpc>
                <a:spcPct val="150000"/>
              </a:lnSpc>
            </a:pPr>
            <a:r>
              <a:rPr lang="en-GB" dirty="0">
                <a:solidFill>
                  <a:schemeClr val="bg1"/>
                </a:solidFill>
              </a:rPr>
              <a:t>Dyslexia is really about information processing: dyslexic people may have </a:t>
            </a:r>
            <a:r>
              <a:rPr lang="en-GB" b="1" u="sng" dirty="0">
                <a:solidFill>
                  <a:schemeClr val="bg1"/>
                </a:solidFill>
              </a:rPr>
              <a:t>difficulty processing and remembering information they see and hear. </a:t>
            </a:r>
            <a:r>
              <a:rPr lang="en-GB" dirty="0">
                <a:solidFill>
                  <a:schemeClr val="bg1"/>
                </a:solidFill>
              </a:rPr>
              <a:t>This can affect learning and the acquisition of literacy skills.</a:t>
            </a:r>
          </a:p>
          <a:p>
            <a:pPr>
              <a:lnSpc>
                <a:spcPct val="150000"/>
              </a:lnSpc>
            </a:pPr>
            <a:r>
              <a:rPr lang="en-GB" dirty="0">
                <a:solidFill>
                  <a:schemeClr val="bg1"/>
                </a:solidFill>
              </a:rPr>
              <a:t>Dyslexia is one of a family of Specific Learning Difficulties. It often co-occurs with related conditions, such as dyspraxia, dyscalculia and attention deficit disorder.</a:t>
            </a:r>
          </a:p>
          <a:p>
            <a:pPr marL="0" indent="0">
              <a:buNone/>
            </a:pPr>
            <a:endParaRPr lang="en-GB" sz="4000" dirty="0">
              <a:solidFill>
                <a:schemeClr val="bg1"/>
              </a:solidFill>
            </a:endParaRPr>
          </a:p>
        </p:txBody>
      </p:sp>
    </p:spTree>
    <p:extLst>
      <p:ext uri="{BB962C8B-B14F-4D97-AF65-F5344CB8AC3E}">
        <p14:creationId xmlns:p14="http://schemas.microsoft.com/office/powerpoint/2010/main" val="81045452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Dyspraxia</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fontScale="92500" lnSpcReduction="20000"/>
          </a:bodyPr>
          <a:lstStyle/>
          <a:p>
            <a:pPr>
              <a:lnSpc>
                <a:spcPct val="170000"/>
              </a:lnSpc>
            </a:pPr>
            <a:r>
              <a:rPr lang="en-GB" dirty="0">
                <a:solidFill>
                  <a:schemeClr val="bg1"/>
                </a:solidFill>
              </a:rPr>
              <a:t>Developmental Coordination Disorder (DCD), also known as Dyspraxia in the UK, is a common disorder affecting fine and/or gross motor coordination in children and adults. This condition </a:t>
            </a:r>
            <a:r>
              <a:rPr lang="en-GB" dirty="0" err="1">
                <a:solidFill>
                  <a:schemeClr val="bg1"/>
                </a:solidFill>
              </a:rPr>
              <a:t>isDevelopmental</a:t>
            </a:r>
            <a:r>
              <a:rPr lang="en-GB" dirty="0">
                <a:solidFill>
                  <a:schemeClr val="bg1"/>
                </a:solidFill>
              </a:rPr>
              <a:t> Coordination Disorder (DCD), also known as Dyspraxia in the UK, is a common disorder affecting fine and/or gross motor coordination in children and adults. This condition is formally recognised by international organisations including the World Health Organisation.</a:t>
            </a:r>
            <a:endParaRPr lang="en-GB" sz="4000" dirty="0">
              <a:solidFill>
                <a:schemeClr val="bg1"/>
              </a:solidFill>
            </a:endParaRPr>
          </a:p>
        </p:txBody>
      </p:sp>
    </p:spTree>
    <p:extLst>
      <p:ext uri="{BB962C8B-B14F-4D97-AF65-F5344CB8AC3E}">
        <p14:creationId xmlns:p14="http://schemas.microsoft.com/office/powerpoint/2010/main" val="3701991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Dyspraxia</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lnSpcReduction="10000"/>
          </a:bodyPr>
          <a:lstStyle/>
          <a:p>
            <a:r>
              <a:rPr lang="en-GB" dirty="0">
                <a:solidFill>
                  <a:schemeClr val="bg1"/>
                </a:solidFill>
              </a:rPr>
              <a:t>An individual’s coordination difficulties may affect participation and functioning of everyday life skills in education, work and employment. Children may present with difficulties with self-care, writing, typing, riding a bike, play as well as other educational and recreational activities. In adulthood many of these difficulties will continue, as well as learning new skills at home, in education and work, such as driving a car and DIY.</a:t>
            </a:r>
          </a:p>
          <a:p>
            <a:r>
              <a:rPr lang="en-GB" dirty="0">
                <a:solidFill>
                  <a:schemeClr val="bg1"/>
                </a:solidFill>
              </a:rPr>
              <a:t>There may be a range of co-occurring difficulties which can also have serious negative impacts on daily life. These include social emotional difficulties as well as problems with time management, planning and organisation and these may impact an adult’s education or employment experiences.</a:t>
            </a:r>
          </a:p>
        </p:txBody>
      </p:sp>
    </p:spTree>
    <p:extLst>
      <p:ext uri="{BB962C8B-B14F-4D97-AF65-F5344CB8AC3E}">
        <p14:creationId xmlns:p14="http://schemas.microsoft.com/office/powerpoint/2010/main" val="370561354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Dyscalculia</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a:bodyPr>
          <a:lstStyle/>
          <a:p>
            <a:pPr>
              <a:lnSpc>
                <a:spcPct val="150000"/>
              </a:lnSpc>
            </a:pPr>
            <a:r>
              <a:rPr lang="en-GB" dirty="0">
                <a:solidFill>
                  <a:schemeClr val="bg1"/>
                </a:solidFill>
              </a:rPr>
              <a:t>Dyscalculia is characterised by an inability to understand simple number concepts and to master basic numeracy skills. There are likely to be </a:t>
            </a:r>
            <a:r>
              <a:rPr lang="en-GB" b="1" u="sng" dirty="0">
                <a:solidFill>
                  <a:schemeClr val="bg1"/>
                </a:solidFill>
              </a:rPr>
              <a:t>difficulties dealing with numbers at very elementary levels</a:t>
            </a:r>
            <a:r>
              <a:rPr lang="en-GB" b="1" dirty="0">
                <a:solidFill>
                  <a:schemeClr val="bg1"/>
                </a:solidFill>
              </a:rPr>
              <a:t>; </a:t>
            </a:r>
            <a:r>
              <a:rPr lang="en-GB" dirty="0">
                <a:solidFill>
                  <a:schemeClr val="bg1"/>
                </a:solidFill>
              </a:rPr>
              <a:t>this includes learning number facts and procedures, telling the time, time keeping, understanding quantity, prices and money. Difficulties with numeracy and maths are also common with dyslexia.</a:t>
            </a:r>
          </a:p>
        </p:txBody>
      </p:sp>
    </p:spTree>
    <p:extLst>
      <p:ext uri="{BB962C8B-B14F-4D97-AF65-F5344CB8AC3E}">
        <p14:creationId xmlns:p14="http://schemas.microsoft.com/office/powerpoint/2010/main" val="26430601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ADHD</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a:bodyPr>
          <a:lstStyle/>
          <a:p>
            <a:pPr>
              <a:lnSpc>
                <a:spcPct val="150000"/>
              </a:lnSpc>
            </a:pPr>
            <a:r>
              <a:rPr lang="en-GB" dirty="0">
                <a:solidFill>
                  <a:schemeClr val="bg1"/>
                </a:solidFill>
              </a:rPr>
              <a:t>Signs of Attention Deficit (Hyperactivity) Disorder include</a:t>
            </a:r>
          </a:p>
          <a:p>
            <a:pPr>
              <a:lnSpc>
                <a:spcPct val="150000"/>
              </a:lnSpc>
            </a:pPr>
            <a:r>
              <a:rPr lang="en-GB" dirty="0">
                <a:solidFill>
                  <a:schemeClr val="bg1"/>
                </a:solidFill>
              </a:rPr>
              <a:t> inattention, restlessness, impulsive, erratic, unpredictable and inappropriate behaviour, blurting out inappropriate comments or interrupting excessively. </a:t>
            </a:r>
          </a:p>
          <a:p>
            <a:pPr>
              <a:lnSpc>
                <a:spcPct val="150000"/>
              </a:lnSpc>
            </a:pPr>
            <a:r>
              <a:rPr lang="en-GB" b="1" u="sng" dirty="0">
                <a:solidFill>
                  <a:schemeClr val="bg1"/>
                </a:solidFill>
              </a:rPr>
              <a:t>Some people come across unintentionally as aggressive. </a:t>
            </a:r>
          </a:p>
          <a:p>
            <a:pPr>
              <a:lnSpc>
                <a:spcPct val="150000"/>
              </a:lnSpc>
            </a:pPr>
            <a:r>
              <a:rPr lang="en-GB" dirty="0">
                <a:solidFill>
                  <a:schemeClr val="bg1"/>
                </a:solidFill>
              </a:rPr>
              <a:t>Most fail to make effective use of feedback.</a:t>
            </a:r>
          </a:p>
        </p:txBody>
      </p:sp>
    </p:spTree>
    <p:extLst>
      <p:ext uri="{BB962C8B-B14F-4D97-AF65-F5344CB8AC3E}">
        <p14:creationId xmlns:p14="http://schemas.microsoft.com/office/powerpoint/2010/main" val="308298500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ADD</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fontScale="92500" lnSpcReduction="10000"/>
          </a:bodyPr>
          <a:lstStyle/>
          <a:p>
            <a:pPr>
              <a:lnSpc>
                <a:spcPct val="150000"/>
              </a:lnSpc>
            </a:pPr>
            <a:r>
              <a:rPr lang="en-GB" dirty="0">
                <a:solidFill>
                  <a:schemeClr val="bg1"/>
                </a:solidFill>
              </a:rPr>
              <a:t>If no hyperactivity is present, the term Attention Deficit Disorder should be used: </a:t>
            </a:r>
          </a:p>
          <a:p>
            <a:pPr>
              <a:lnSpc>
                <a:spcPct val="150000"/>
              </a:lnSpc>
            </a:pPr>
            <a:r>
              <a:rPr lang="en-GB" dirty="0">
                <a:solidFill>
                  <a:schemeClr val="bg1"/>
                </a:solidFill>
              </a:rPr>
              <a:t>these individuals have particular </a:t>
            </a:r>
            <a:r>
              <a:rPr lang="en-GB" b="1" u="sng" dirty="0">
                <a:solidFill>
                  <a:schemeClr val="bg1"/>
                </a:solidFill>
              </a:rPr>
              <a:t>problems remaining focused </a:t>
            </a:r>
            <a:r>
              <a:rPr lang="en-GB" dirty="0">
                <a:solidFill>
                  <a:schemeClr val="bg1"/>
                </a:solidFill>
              </a:rPr>
              <a:t>so may appear 'dreamy' and </a:t>
            </a:r>
            <a:r>
              <a:rPr lang="en-GB" b="1" u="sng" dirty="0">
                <a:solidFill>
                  <a:schemeClr val="bg1"/>
                </a:solidFill>
              </a:rPr>
              <a:t>not to be paying attention. </a:t>
            </a:r>
            <a:r>
              <a:rPr lang="en-GB" dirty="0">
                <a:solidFill>
                  <a:schemeClr val="bg1"/>
                </a:solidFill>
              </a:rPr>
              <a:t>People with this condition are </a:t>
            </a:r>
            <a:r>
              <a:rPr lang="en-GB" b="1" u="sng" dirty="0">
                <a:solidFill>
                  <a:schemeClr val="bg1"/>
                </a:solidFill>
              </a:rPr>
              <a:t>very easily distracted</a:t>
            </a:r>
            <a:r>
              <a:rPr lang="en-GB" dirty="0">
                <a:solidFill>
                  <a:schemeClr val="bg1"/>
                </a:solidFill>
              </a:rPr>
              <a:t>, </a:t>
            </a:r>
            <a:r>
              <a:rPr lang="en-GB" b="1" u="sng" dirty="0">
                <a:solidFill>
                  <a:schemeClr val="bg1"/>
                </a:solidFill>
              </a:rPr>
              <a:t>lose track of what they are doing </a:t>
            </a:r>
            <a:r>
              <a:rPr lang="en-GB" dirty="0">
                <a:solidFill>
                  <a:schemeClr val="bg1"/>
                </a:solidFill>
              </a:rPr>
              <a:t>and have </a:t>
            </a:r>
            <a:r>
              <a:rPr lang="en-GB" b="1" u="sng" dirty="0">
                <a:solidFill>
                  <a:schemeClr val="bg1"/>
                </a:solidFill>
              </a:rPr>
              <a:t>poor listening skills</a:t>
            </a:r>
            <a:r>
              <a:rPr lang="en-GB" dirty="0">
                <a:solidFill>
                  <a:schemeClr val="bg1"/>
                </a:solidFill>
              </a:rPr>
              <a:t>. </a:t>
            </a:r>
          </a:p>
          <a:p>
            <a:pPr>
              <a:lnSpc>
                <a:spcPct val="150000"/>
              </a:lnSpc>
            </a:pPr>
            <a:r>
              <a:rPr lang="en-GB" dirty="0">
                <a:solidFill>
                  <a:schemeClr val="bg1"/>
                </a:solidFill>
              </a:rPr>
              <a:t>By failing to pay attention to details, they may miss key points.</a:t>
            </a:r>
          </a:p>
        </p:txBody>
      </p:sp>
    </p:spTree>
    <p:extLst>
      <p:ext uri="{BB962C8B-B14F-4D97-AF65-F5344CB8AC3E}">
        <p14:creationId xmlns:p14="http://schemas.microsoft.com/office/powerpoint/2010/main" val="149253380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ADHD / ADD</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fontScale="92500" lnSpcReduction="10000"/>
          </a:bodyPr>
          <a:lstStyle/>
          <a:p>
            <a:pPr>
              <a:lnSpc>
                <a:spcPct val="150000"/>
              </a:lnSpc>
            </a:pPr>
            <a:r>
              <a:rPr lang="en-GB" dirty="0">
                <a:solidFill>
                  <a:schemeClr val="bg1"/>
                </a:solidFill>
              </a:rPr>
              <a:t>Autistic characteristics can co-exist with the conditions described above. Those affected often demonstrate unusual behaviours due to </a:t>
            </a:r>
            <a:r>
              <a:rPr lang="en-GB" b="1" u="sng" dirty="0">
                <a:solidFill>
                  <a:schemeClr val="bg1"/>
                </a:solidFill>
              </a:rPr>
              <a:t>inflexible thinking</a:t>
            </a:r>
            <a:r>
              <a:rPr lang="en-GB" dirty="0">
                <a:solidFill>
                  <a:schemeClr val="bg1"/>
                </a:solidFill>
              </a:rPr>
              <a:t>, </a:t>
            </a:r>
            <a:r>
              <a:rPr lang="en-GB" b="1" u="sng" dirty="0">
                <a:solidFill>
                  <a:schemeClr val="bg1"/>
                </a:solidFill>
              </a:rPr>
              <a:t>over-reliance on routines</a:t>
            </a:r>
            <a:r>
              <a:rPr lang="en-GB" dirty="0">
                <a:solidFill>
                  <a:schemeClr val="bg1"/>
                </a:solidFill>
              </a:rPr>
              <a:t>, </a:t>
            </a:r>
            <a:r>
              <a:rPr lang="en-GB" b="1" u="sng" dirty="0">
                <a:solidFill>
                  <a:schemeClr val="bg1"/>
                </a:solidFill>
              </a:rPr>
              <a:t>a lack of social and communication skills</a:t>
            </a:r>
            <a:r>
              <a:rPr lang="en-GB" dirty="0">
                <a:solidFill>
                  <a:schemeClr val="bg1"/>
                </a:solidFill>
              </a:rPr>
              <a:t>. </a:t>
            </a:r>
          </a:p>
          <a:p>
            <a:pPr>
              <a:lnSpc>
                <a:spcPct val="150000"/>
              </a:lnSpc>
            </a:pPr>
            <a:r>
              <a:rPr lang="en-GB" dirty="0">
                <a:solidFill>
                  <a:schemeClr val="bg1"/>
                </a:solidFill>
              </a:rPr>
              <a:t>People with Asperger Syndrome may have learned to largely conceal their problems but still find any social interaction very challenging and panic easily when they cannot cope.</a:t>
            </a:r>
          </a:p>
        </p:txBody>
      </p:sp>
    </p:spTree>
    <p:extLst>
      <p:ext uri="{BB962C8B-B14F-4D97-AF65-F5344CB8AC3E}">
        <p14:creationId xmlns:p14="http://schemas.microsoft.com/office/powerpoint/2010/main" val="418318139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So, why is this important?</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a:bodyPr>
          <a:lstStyle/>
          <a:p>
            <a:r>
              <a:rPr lang="en-GB" dirty="0">
                <a:solidFill>
                  <a:schemeClr val="bg1"/>
                </a:solidFill>
              </a:rPr>
              <a:t>Communication skills</a:t>
            </a:r>
          </a:p>
          <a:p>
            <a:pPr lvl="0"/>
            <a:r>
              <a:rPr lang="en-GB" dirty="0">
                <a:solidFill>
                  <a:schemeClr val="bg1"/>
                </a:solidFill>
              </a:rPr>
              <a:t>Lack of verbal fluency and lack of precision in speech.</a:t>
            </a:r>
          </a:p>
          <a:p>
            <a:pPr lvl="0"/>
            <a:r>
              <a:rPr lang="en-GB" dirty="0">
                <a:solidFill>
                  <a:schemeClr val="bg1"/>
                </a:solidFill>
              </a:rPr>
              <a:t>Word-finding problems.</a:t>
            </a:r>
          </a:p>
          <a:p>
            <a:pPr lvl="0"/>
            <a:r>
              <a:rPr lang="en-GB" dirty="0">
                <a:solidFill>
                  <a:schemeClr val="bg1"/>
                </a:solidFill>
              </a:rPr>
              <a:t>Inability to work out what to say quickly enough.</a:t>
            </a:r>
          </a:p>
          <a:p>
            <a:pPr lvl="0"/>
            <a:r>
              <a:rPr lang="en-GB" dirty="0">
                <a:solidFill>
                  <a:schemeClr val="bg1"/>
                </a:solidFill>
              </a:rPr>
              <a:t>Misunderstandings or misinterpretations during oral exchanges.</a:t>
            </a:r>
          </a:p>
          <a:p>
            <a:pPr lvl="0"/>
            <a:r>
              <a:rPr lang="en-GB" dirty="0">
                <a:solidFill>
                  <a:schemeClr val="bg1"/>
                </a:solidFill>
              </a:rPr>
              <a:t>Over-loud speech (which may come across as aggressive) or murmuring that cannot be clearly heard.</a:t>
            </a:r>
          </a:p>
          <a:p>
            <a:r>
              <a:rPr lang="en-GB" dirty="0">
                <a:solidFill>
                  <a:schemeClr val="bg1"/>
                </a:solidFill>
              </a:rPr>
              <a:t>Sometimes mispronunciations or a speech impediment may be evident</a:t>
            </a:r>
          </a:p>
        </p:txBody>
      </p:sp>
    </p:spTree>
    <p:extLst>
      <p:ext uri="{BB962C8B-B14F-4D97-AF65-F5344CB8AC3E}">
        <p14:creationId xmlns:p14="http://schemas.microsoft.com/office/powerpoint/2010/main" val="46333410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What would the consequence be?</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a:bodyPr>
          <a:lstStyle/>
          <a:p>
            <a:pPr lvl="0"/>
            <a:r>
              <a:rPr lang="en-GB" dirty="0">
                <a:solidFill>
                  <a:schemeClr val="bg1"/>
                </a:solidFill>
              </a:rPr>
              <a:t>Lack of verbal fluency and lack of precision in speech.</a:t>
            </a:r>
          </a:p>
          <a:p>
            <a:pPr lvl="0"/>
            <a:r>
              <a:rPr lang="en-GB" dirty="0">
                <a:solidFill>
                  <a:schemeClr val="bg1"/>
                </a:solidFill>
              </a:rPr>
              <a:t>Word-finding problems.</a:t>
            </a:r>
          </a:p>
          <a:p>
            <a:pPr lvl="0"/>
            <a:r>
              <a:rPr lang="en-GB" dirty="0">
                <a:solidFill>
                  <a:schemeClr val="bg1"/>
                </a:solidFill>
              </a:rPr>
              <a:t>Inability to work out what to say quickly enough.</a:t>
            </a:r>
          </a:p>
          <a:p>
            <a:pPr lvl="0"/>
            <a:r>
              <a:rPr lang="en-GB" dirty="0">
                <a:solidFill>
                  <a:schemeClr val="bg1"/>
                </a:solidFill>
              </a:rPr>
              <a:t>Misunderstandings or misinterpretations during oral exchanges.</a:t>
            </a:r>
          </a:p>
          <a:p>
            <a:pPr lvl="0"/>
            <a:r>
              <a:rPr lang="en-GB" dirty="0">
                <a:solidFill>
                  <a:schemeClr val="bg1"/>
                </a:solidFill>
              </a:rPr>
              <a:t>Over-loud speech (which may come across as aggressive) or murmuring that cannot be clearly heard.</a:t>
            </a:r>
          </a:p>
          <a:p>
            <a:r>
              <a:rPr lang="en-GB" dirty="0">
                <a:solidFill>
                  <a:schemeClr val="bg1"/>
                </a:solidFill>
              </a:rPr>
              <a:t>Sometimes mispronunciations or a speech impediment may be evident</a:t>
            </a:r>
          </a:p>
        </p:txBody>
      </p:sp>
    </p:spTree>
    <p:extLst>
      <p:ext uri="{BB962C8B-B14F-4D97-AF65-F5344CB8AC3E}">
        <p14:creationId xmlns:p14="http://schemas.microsoft.com/office/powerpoint/2010/main" val="27513447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Will this affect how you engage? How?</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a:bodyPr>
          <a:lstStyle/>
          <a:p>
            <a:pPr lvl="0"/>
            <a:r>
              <a:rPr lang="en-GB" dirty="0">
                <a:solidFill>
                  <a:schemeClr val="bg1"/>
                </a:solidFill>
              </a:rPr>
              <a:t>Lack of verbal fluency and lack of precision in speech.</a:t>
            </a:r>
          </a:p>
          <a:p>
            <a:pPr lvl="0"/>
            <a:r>
              <a:rPr lang="en-GB" dirty="0">
                <a:solidFill>
                  <a:schemeClr val="bg1"/>
                </a:solidFill>
              </a:rPr>
              <a:t>Word-finding problems.</a:t>
            </a:r>
          </a:p>
          <a:p>
            <a:pPr lvl="0"/>
            <a:r>
              <a:rPr lang="en-GB" dirty="0">
                <a:solidFill>
                  <a:schemeClr val="bg1"/>
                </a:solidFill>
              </a:rPr>
              <a:t>Inability to work out what to say quickly enough.</a:t>
            </a:r>
          </a:p>
          <a:p>
            <a:pPr lvl="0"/>
            <a:r>
              <a:rPr lang="en-GB" dirty="0">
                <a:solidFill>
                  <a:schemeClr val="bg1"/>
                </a:solidFill>
              </a:rPr>
              <a:t>Misunderstandings or misinterpretations during oral exchanges.</a:t>
            </a:r>
          </a:p>
          <a:p>
            <a:pPr lvl="0"/>
            <a:r>
              <a:rPr lang="en-GB" dirty="0">
                <a:solidFill>
                  <a:schemeClr val="bg1"/>
                </a:solidFill>
              </a:rPr>
              <a:t>Over-loud speech (which may come across as aggressive) or murmuring that cannot be clearly heard.</a:t>
            </a:r>
          </a:p>
          <a:p>
            <a:r>
              <a:rPr lang="en-GB" dirty="0">
                <a:solidFill>
                  <a:schemeClr val="bg1"/>
                </a:solidFill>
              </a:rPr>
              <a:t>Sometimes mispronunciations or a speech impediment may be evident</a:t>
            </a:r>
          </a:p>
        </p:txBody>
      </p:sp>
    </p:spTree>
    <p:extLst>
      <p:ext uri="{BB962C8B-B14F-4D97-AF65-F5344CB8AC3E}">
        <p14:creationId xmlns:p14="http://schemas.microsoft.com/office/powerpoint/2010/main" val="194273202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Memory</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xfrm>
            <a:off x="838200" y="1825625"/>
            <a:ext cx="10515600" cy="4351338"/>
          </a:xfrm>
          <a:solidFill>
            <a:schemeClr val="tx1"/>
          </a:solidFill>
        </p:spPr>
        <p:txBody>
          <a:bodyPr>
            <a:normAutofit fontScale="92500" lnSpcReduction="20000"/>
          </a:bodyPr>
          <a:lstStyle/>
          <a:p>
            <a:pPr lvl="0">
              <a:lnSpc>
                <a:spcPct val="150000"/>
              </a:lnSpc>
            </a:pPr>
            <a:r>
              <a:rPr lang="en-GB" dirty="0">
                <a:solidFill>
                  <a:schemeClr val="bg1"/>
                </a:solidFill>
              </a:rPr>
              <a:t>Poor short-term memory for facts, events, times, dates.</a:t>
            </a:r>
          </a:p>
          <a:p>
            <a:pPr lvl="0">
              <a:lnSpc>
                <a:spcPct val="150000"/>
              </a:lnSpc>
            </a:pPr>
            <a:r>
              <a:rPr lang="en-GB" dirty="0">
                <a:solidFill>
                  <a:schemeClr val="bg1"/>
                </a:solidFill>
              </a:rPr>
              <a:t>Poor working memory; i.e. difficulty holding on to several pieces of information while undertaking a task e.g. taking notes as you listen, coping with compound questions.</a:t>
            </a:r>
          </a:p>
          <a:p>
            <a:pPr lvl="0">
              <a:lnSpc>
                <a:spcPct val="150000"/>
              </a:lnSpc>
            </a:pPr>
            <a:r>
              <a:rPr lang="en-GB" dirty="0">
                <a:solidFill>
                  <a:schemeClr val="bg1"/>
                </a:solidFill>
              </a:rPr>
              <a:t>Mistakes with routine information e.g. giving your age or the ages of your children.</a:t>
            </a:r>
          </a:p>
          <a:p>
            <a:pPr lvl="0">
              <a:lnSpc>
                <a:spcPct val="150000"/>
              </a:lnSpc>
            </a:pPr>
            <a:r>
              <a:rPr lang="en-GB" dirty="0">
                <a:solidFill>
                  <a:schemeClr val="bg1"/>
                </a:solidFill>
              </a:rPr>
              <a:t>Inability to hold on to information without referring to notes.</a:t>
            </a:r>
          </a:p>
        </p:txBody>
      </p:sp>
    </p:spTree>
    <p:extLst>
      <p:ext uri="{BB962C8B-B14F-4D97-AF65-F5344CB8AC3E}">
        <p14:creationId xmlns:p14="http://schemas.microsoft.com/office/powerpoint/2010/main" val="16123101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Concentration</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xfrm>
            <a:off x="838200" y="1825625"/>
            <a:ext cx="10515600" cy="4351338"/>
          </a:xfrm>
          <a:solidFill>
            <a:schemeClr val="tx1"/>
          </a:solidFill>
        </p:spPr>
        <p:txBody>
          <a:bodyPr>
            <a:normAutofit/>
          </a:bodyPr>
          <a:lstStyle/>
          <a:p>
            <a:pPr lvl="0">
              <a:lnSpc>
                <a:spcPct val="150000"/>
              </a:lnSpc>
            </a:pPr>
            <a:r>
              <a:rPr lang="en-GB" sz="3200" dirty="0">
                <a:solidFill>
                  <a:schemeClr val="bg1"/>
                </a:solidFill>
              </a:rPr>
              <a:t>Weak listening skills, a limited attention span, problems maintaining focus.</a:t>
            </a:r>
          </a:p>
          <a:p>
            <a:pPr lvl="0">
              <a:lnSpc>
                <a:spcPct val="150000"/>
              </a:lnSpc>
            </a:pPr>
            <a:r>
              <a:rPr lang="en-GB" sz="3200" dirty="0">
                <a:solidFill>
                  <a:schemeClr val="bg1"/>
                </a:solidFill>
              </a:rPr>
              <a:t>A tendency to be easily distracted, inability to remain focused.</a:t>
            </a:r>
          </a:p>
        </p:txBody>
      </p:sp>
    </p:spTree>
    <p:extLst>
      <p:ext uri="{BB962C8B-B14F-4D97-AF65-F5344CB8AC3E}">
        <p14:creationId xmlns:p14="http://schemas.microsoft.com/office/powerpoint/2010/main" val="121559723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Lack of awareness</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xfrm>
            <a:off x="838200" y="1825625"/>
            <a:ext cx="10515600" cy="4351338"/>
          </a:xfrm>
          <a:solidFill>
            <a:schemeClr val="tx1"/>
          </a:solidFill>
        </p:spPr>
        <p:txBody>
          <a:bodyPr>
            <a:normAutofit/>
          </a:bodyPr>
          <a:lstStyle/>
          <a:p>
            <a:pPr lvl="0">
              <a:lnSpc>
                <a:spcPct val="150000"/>
              </a:lnSpc>
            </a:pPr>
            <a:r>
              <a:rPr lang="en-GB" sz="3600" dirty="0">
                <a:solidFill>
                  <a:schemeClr val="bg1"/>
                </a:solidFill>
              </a:rPr>
              <a:t>Failure to realise the consequences of their speech or actions.</a:t>
            </a:r>
          </a:p>
          <a:p>
            <a:pPr lvl="0">
              <a:lnSpc>
                <a:spcPct val="150000"/>
              </a:lnSpc>
            </a:pPr>
            <a:r>
              <a:rPr lang="en-GB" sz="3600" dirty="0">
                <a:solidFill>
                  <a:schemeClr val="bg1"/>
                </a:solidFill>
              </a:rPr>
              <a:t>Failure to take account of body language.</a:t>
            </a:r>
          </a:p>
          <a:p>
            <a:pPr lvl="0">
              <a:lnSpc>
                <a:spcPct val="150000"/>
              </a:lnSpc>
            </a:pPr>
            <a:r>
              <a:rPr lang="en-GB" sz="3600" dirty="0">
                <a:solidFill>
                  <a:schemeClr val="bg1"/>
                </a:solidFill>
              </a:rPr>
              <a:t>Missing the implications.</a:t>
            </a:r>
          </a:p>
          <a:p>
            <a:pPr lvl="0">
              <a:lnSpc>
                <a:spcPct val="150000"/>
              </a:lnSpc>
            </a:pPr>
            <a:endParaRPr lang="en-GB" sz="3200" dirty="0">
              <a:solidFill>
                <a:schemeClr val="bg1"/>
              </a:solidFill>
            </a:endParaRPr>
          </a:p>
        </p:txBody>
      </p:sp>
    </p:spTree>
    <p:extLst>
      <p:ext uri="{BB962C8B-B14F-4D97-AF65-F5344CB8AC3E}">
        <p14:creationId xmlns:p14="http://schemas.microsoft.com/office/powerpoint/2010/main" val="383924865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Sensory Sensitivity</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xfrm>
            <a:off x="838200" y="1825625"/>
            <a:ext cx="10515600" cy="4351338"/>
          </a:xfrm>
          <a:solidFill>
            <a:schemeClr val="tx1"/>
          </a:solidFill>
        </p:spPr>
        <p:txBody>
          <a:bodyPr>
            <a:normAutofit/>
          </a:bodyPr>
          <a:lstStyle/>
          <a:p>
            <a:pPr lvl="0">
              <a:lnSpc>
                <a:spcPct val="150000"/>
              </a:lnSpc>
            </a:pPr>
            <a:r>
              <a:rPr lang="en-GB" sz="3200" dirty="0">
                <a:solidFill>
                  <a:schemeClr val="bg1"/>
                </a:solidFill>
              </a:rPr>
              <a:t>A heightened sensitivity to noise and visual stimuli.</a:t>
            </a:r>
          </a:p>
          <a:p>
            <a:pPr lvl="0">
              <a:lnSpc>
                <a:spcPct val="150000"/>
              </a:lnSpc>
            </a:pPr>
            <a:r>
              <a:rPr lang="en-GB" sz="3200" dirty="0">
                <a:solidFill>
                  <a:schemeClr val="bg1"/>
                </a:solidFill>
              </a:rPr>
              <a:t>Impaired ability to screen out background noise or movement.</a:t>
            </a:r>
          </a:p>
          <a:p>
            <a:pPr lvl="0">
              <a:lnSpc>
                <a:spcPct val="150000"/>
              </a:lnSpc>
            </a:pPr>
            <a:r>
              <a:rPr lang="en-GB" sz="3200" dirty="0">
                <a:solidFill>
                  <a:schemeClr val="bg1"/>
                </a:solidFill>
              </a:rPr>
              <a:t>Sensations of mental overload/switching off.</a:t>
            </a:r>
          </a:p>
        </p:txBody>
      </p:sp>
    </p:spTree>
    <p:extLst>
      <p:ext uri="{BB962C8B-B14F-4D97-AF65-F5344CB8AC3E}">
        <p14:creationId xmlns:p14="http://schemas.microsoft.com/office/powerpoint/2010/main" val="227091547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Information Processing</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a:bodyPr>
          <a:lstStyle/>
          <a:p>
            <a:pPr lvl="0">
              <a:lnSpc>
                <a:spcPct val="150000"/>
              </a:lnSpc>
            </a:pPr>
            <a:r>
              <a:rPr lang="en-GB" dirty="0">
                <a:solidFill>
                  <a:schemeClr val="bg1"/>
                </a:solidFill>
              </a:rPr>
              <a:t>Difficulties with taking in information efficiently (this could be written or auditory).</a:t>
            </a:r>
          </a:p>
          <a:p>
            <a:pPr lvl="0">
              <a:lnSpc>
                <a:spcPct val="150000"/>
              </a:lnSpc>
            </a:pPr>
            <a:r>
              <a:rPr lang="en-GB" dirty="0">
                <a:solidFill>
                  <a:schemeClr val="bg1"/>
                </a:solidFill>
              </a:rPr>
              <a:t>Slow speed of information processing, such as a 'penny dropping' delay between hearing something and understanding and responding to it.</a:t>
            </a:r>
          </a:p>
        </p:txBody>
      </p:sp>
    </p:spTree>
    <p:extLst>
      <p:ext uri="{BB962C8B-B14F-4D97-AF65-F5344CB8AC3E}">
        <p14:creationId xmlns:p14="http://schemas.microsoft.com/office/powerpoint/2010/main" val="88626738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Organisation and Time Management</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lnSpcReduction="10000"/>
          </a:bodyPr>
          <a:lstStyle/>
          <a:p>
            <a:pPr lvl="0">
              <a:lnSpc>
                <a:spcPct val="150000"/>
              </a:lnSpc>
            </a:pPr>
            <a:r>
              <a:rPr lang="en-GB" sz="3200" dirty="0">
                <a:solidFill>
                  <a:schemeClr val="bg1"/>
                </a:solidFill>
              </a:rPr>
              <a:t>Difficulty presenting a sequence of events in a logical, structured way.</a:t>
            </a:r>
          </a:p>
          <a:p>
            <a:pPr lvl="0">
              <a:lnSpc>
                <a:spcPct val="150000"/>
              </a:lnSpc>
            </a:pPr>
            <a:r>
              <a:rPr lang="en-GB" sz="3200" dirty="0">
                <a:solidFill>
                  <a:schemeClr val="bg1"/>
                </a:solidFill>
              </a:rPr>
              <a:t>Incorrect sequencing of number and letter strings.</a:t>
            </a:r>
          </a:p>
          <a:p>
            <a:pPr lvl="0">
              <a:lnSpc>
                <a:spcPct val="150000"/>
              </a:lnSpc>
            </a:pPr>
            <a:r>
              <a:rPr lang="en-GB" dirty="0">
                <a:solidFill>
                  <a:schemeClr val="bg1"/>
                </a:solidFill>
              </a:rPr>
              <a:t>Tendency to misplace items; chronic disorganisation.</a:t>
            </a:r>
          </a:p>
          <a:p>
            <a:pPr lvl="0">
              <a:lnSpc>
                <a:spcPct val="150000"/>
              </a:lnSpc>
            </a:pPr>
            <a:r>
              <a:rPr lang="en-GB" dirty="0">
                <a:solidFill>
                  <a:schemeClr val="bg1"/>
                </a:solidFill>
              </a:rPr>
              <a:t>Poor time management: particular difficulties in estimating the passage of time.</a:t>
            </a:r>
          </a:p>
        </p:txBody>
      </p:sp>
    </p:spTree>
    <p:extLst>
      <p:ext uri="{BB962C8B-B14F-4D97-AF65-F5344CB8AC3E}">
        <p14:creationId xmlns:p14="http://schemas.microsoft.com/office/powerpoint/2010/main" val="192408377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Organisation and Time Management</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a:bodyPr>
          <a:lstStyle/>
          <a:p>
            <a:pPr lvl="0">
              <a:lnSpc>
                <a:spcPct val="150000"/>
              </a:lnSpc>
            </a:pPr>
            <a:r>
              <a:rPr lang="en-GB" sz="3200" dirty="0">
                <a:solidFill>
                  <a:schemeClr val="bg1"/>
                </a:solidFill>
              </a:rPr>
              <a:t>Difficulty presenting a sequence of events in a logical, structured way.</a:t>
            </a:r>
          </a:p>
          <a:p>
            <a:pPr lvl="0">
              <a:lnSpc>
                <a:spcPct val="150000"/>
              </a:lnSpc>
            </a:pPr>
            <a:r>
              <a:rPr lang="en-GB" sz="3200" dirty="0">
                <a:solidFill>
                  <a:schemeClr val="bg1"/>
                </a:solidFill>
              </a:rPr>
              <a:t>Incorrect sequencing of number and letter strings.</a:t>
            </a:r>
          </a:p>
          <a:p>
            <a:pPr lvl="0">
              <a:lnSpc>
                <a:spcPct val="150000"/>
              </a:lnSpc>
            </a:pPr>
            <a:r>
              <a:rPr lang="en-GB" sz="3200" dirty="0">
                <a:solidFill>
                  <a:schemeClr val="bg1"/>
                </a:solidFill>
              </a:rPr>
              <a:t>Tendency to misplace items; chronic disorganisation.</a:t>
            </a:r>
          </a:p>
        </p:txBody>
      </p:sp>
    </p:spTree>
    <p:extLst>
      <p:ext uri="{BB962C8B-B14F-4D97-AF65-F5344CB8AC3E}">
        <p14:creationId xmlns:p14="http://schemas.microsoft.com/office/powerpoint/2010/main" val="290434127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1B3A634-A492-409D-9DD3-9C501EAEE38A}"/>
              </a:ext>
            </a:extLst>
          </p:cNvPr>
          <p:cNvSpPr>
            <a:spLocks noGrp="1"/>
          </p:cNvSpPr>
          <p:nvPr>
            <p:ph type="title"/>
          </p:nvPr>
        </p:nvSpPr>
        <p:spPr>
          <a:solidFill>
            <a:schemeClr val="tx1"/>
          </a:solidFill>
        </p:spPr>
        <p:txBody>
          <a:bodyPr/>
          <a:lstStyle/>
          <a:p>
            <a:r>
              <a:rPr lang="en-GB" dirty="0">
                <a:solidFill>
                  <a:schemeClr val="bg1"/>
                </a:solidFill>
              </a:rPr>
              <a:t>Literacy</a:t>
            </a:r>
          </a:p>
        </p:txBody>
      </p:sp>
      <p:sp>
        <p:nvSpPr>
          <p:cNvPr id="3" name="Content Placeholder 2">
            <a:extLst>
              <a:ext uri="{FF2B5EF4-FFF2-40B4-BE49-F238E27FC236}">
                <a16:creationId xmlns="" xmlns:a16="http://schemas.microsoft.com/office/drawing/2014/main" id="{9773C097-2F42-46E4-B765-FCE76FB824FA}"/>
              </a:ext>
            </a:extLst>
          </p:cNvPr>
          <p:cNvSpPr>
            <a:spLocks noGrp="1"/>
          </p:cNvSpPr>
          <p:nvPr>
            <p:ph idx="1"/>
          </p:nvPr>
        </p:nvSpPr>
        <p:spPr>
          <a:solidFill>
            <a:schemeClr val="tx1"/>
          </a:solidFill>
        </p:spPr>
        <p:txBody>
          <a:bodyPr>
            <a:normAutofit fontScale="92500" lnSpcReduction="10000"/>
          </a:bodyPr>
          <a:lstStyle/>
          <a:p>
            <a:pPr lvl="0">
              <a:lnSpc>
                <a:spcPct val="150000"/>
              </a:lnSpc>
            </a:pPr>
            <a:r>
              <a:rPr lang="en-GB" dirty="0">
                <a:solidFill>
                  <a:schemeClr val="bg1"/>
                </a:solidFill>
              </a:rPr>
              <a:t>Lateness or difficulty in acquiring reading and writing skills. Some dyslexic adults have severe literacy problems and may be functionally illiterate.</a:t>
            </a:r>
          </a:p>
          <a:p>
            <a:pPr lvl="0">
              <a:lnSpc>
                <a:spcPct val="150000"/>
              </a:lnSpc>
            </a:pPr>
            <a:r>
              <a:rPr lang="en-GB" dirty="0">
                <a:solidFill>
                  <a:schemeClr val="bg1"/>
                </a:solidFill>
              </a:rPr>
              <a:t>Where literacy has been mastered, residual problems generally remain such as erratic spelling, difficulty extracting the sense from written material, difficulty with unfamiliar words, an inability to scan or skim text.</a:t>
            </a:r>
          </a:p>
          <a:p>
            <a:pPr lvl="0">
              <a:lnSpc>
                <a:spcPct val="150000"/>
              </a:lnSpc>
            </a:pPr>
            <a:r>
              <a:rPr lang="en-GB" dirty="0">
                <a:solidFill>
                  <a:schemeClr val="bg1"/>
                </a:solidFill>
              </a:rPr>
              <a:t>Particular difficulty with unfamiliar types of language such as technical terminology, acronyms. Sequencing.</a:t>
            </a:r>
          </a:p>
        </p:txBody>
      </p:sp>
    </p:spTree>
    <p:extLst>
      <p:ext uri="{BB962C8B-B14F-4D97-AF65-F5344CB8AC3E}">
        <p14:creationId xmlns:p14="http://schemas.microsoft.com/office/powerpoint/2010/main" val="364733987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Rectangle 1"/>
          <p:cNvSpPr>
            <a:spLocks noGrp="1" noChangeArrowheads="1"/>
          </p:cNvSpPr>
          <p:nvPr>
            <p:ph idx="1"/>
          </p:nvPr>
        </p:nvSpPr>
        <p:spPr bwMode="auto">
          <a:xfrm>
            <a:off x="838200" y="2708661"/>
            <a:ext cx="10228118" cy="2585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British Dyslexia Association, 2019. </a:t>
            </a:r>
            <a:r>
              <a:rPr kumimoji="0" lang="en-US" altLang="en-US" b="1" i="1"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Dyslexia and Co-occurring Difficulties: Overview: British Dyslexia Association. </a:t>
            </a:r>
            <a:r>
              <a:rPr kumimoji="0" lang="en-US" altLang="en-US" b="1"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b="1"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b="1"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b="1" i="0" u="sng"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https://www.bdadyslexia.org.uk/dyslexic/dyslexia-and-specific-difficulties-overview</a:t>
            </a:r>
            <a:r>
              <a:rPr kumimoji="0" lang="en-US" altLang="en-US" b="1"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b="1"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b="1" i="0" u="none" strike="noStrike" cap="none" normalizeH="0" baseline="0" dirty="0" smtClean="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11 03 2019].</a:t>
            </a:r>
            <a:endParaRPr kumimoji="0" lang="en-GB" altLang="en-US" sz="2000" b="1" i="0" u="none" strike="noStrike" cap="none" normalizeH="0" baseline="0" dirty="0" smtClean="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1" i="0" u="none" strike="noStrike" cap="none" normalizeH="0" baseline="0" dirty="0" smtClean="0">
              <a:ln>
                <a:noFill/>
              </a:ln>
              <a:solidFill>
                <a:schemeClr val="bg1"/>
              </a:solidFill>
              <a:effectLst/>
              <a:latin typeface="Arial" panose="020B0604020202020204" pitchFamily="34" charset="0"/>
            </a:endParaRPr>
          </a:p>
        </p:txBody>
      </p:sp>
      <p:sp>
        <p:nvSpPr>
          <p:cNvPr id="6" name="Title 5"/>
          <p:cNvSpPr>
            <a:spLocks noGrp="1"/>
          </p:cNvSpPr>
          <p:nvPr>
            <p:ph type="title"/>
          </p:nvPr>
        </p:nvSpPr>
        <p:spPr/>
        <p:txBody>
          <a:bodyPr/>
          <a:lstStyle/>
          <a:p>
            <a:r>
              <a:rPr lang="en-US" altLang="en-US" b="1" dirty="0">
                <a:solidFill>
                  <a:schemeClr val="bg1"/>
                </a:solidFill>
                <a:latin typeface="Calibri Light" panose="020F0302020204030204" pitchFamily="34" charset="0"/>
                <a:ea typeface="Times New Roman" panose="02020603050405020304" pitchFamily="18" charset="0"/>
                <a:cs typeface="Times New Roman" panose="02020603050405020304" pitchFamily="18" charset="0"/>
              </a:rPr>
              <a:t>Bibliography</a:t>
            </a:r>
            <a:br>
              <a:rPr lang="en-US" altLang="en-US" b="1" dirty="0">
                <a:solidFill>
                  <a:schemeClr val="bg1"/>
                </a:solidFill>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Tree>
    <p:extLst>
      <p:ext uri="{BB962C8B-B14F-4D97-AF65-F5344CB8AC3E}">
        <p14:creationId xmlns:p14="http://schemas.microsoft.com/office/powerpoint/2010/main" val="124242204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TotalTime>
  <Words>1330</Words>
  <Application>Microsoft Office PowerPoint</Application>
  <PresentationFormat>Widescreen</PresentationFormat>
  <Paragraphs>110</Paragraphs>
  <Slides>29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Calibri Light</vt:lpstr>
      <vt:lpstr>Lato</vt:lpstr>
      <vt:lpstr>Times New Roman</vt:lpstr>
      <vt:lpstr>Office Theme</vt:lpstr>
      <vt:lpstr>Cherrida  Crew  PG Dip SpLD, MBA, ILM 7 Executive  leadership and Management, PGCE/PCET, AMBDA.    APC (BDA).  ADGE,  BDA . Adv CeMap. CeMAP   Specialist Support Lecturer, Faculty of Architecture, Computing and Engineering (F.A.C.E.), Student Services, SA1 IQ Building, University of Wales Trinity St David, Swansea Waterfront, SA1 8EW.   SpLD Diagnostic Assessor A qualified specialist teacher assessor holding an approved qualification, as noted in the SpLD Working Group 2005/DfES Guidelines and subsequent updates:  Qualification held and awarding institution: PG DIP SpLD. University of South Wales Current Practising Certificate issuing body: British Dyslexia Association: APC 17/APC09020 </vt:lpstr>
      <vt:lpstr>There are three main types of learning difficulties: </vt:lpstr>
      <vt:lpstr>Severe</vt:lpstr>
      <vt:lpstr>Moderate</vt:lpstr>
      <vt:lpstr>Specific Learning Difficulty </vt:lpstr>
      <vt:lpstr>Specific Learning Difficulty </vt:lpstr>
      <vt:lpstr>Hidden difficulties – often undiagnosed</vt:lpstr>
      <vt:lpstr>Name some?</vt:lpstr>
      <vt:lpstr>What are they, what are their characteristics?</vt:lpstr>
      <vt:lpstr>Dyslexia</vt:lpstr>
      <vt:lpstr>Dyslexia</vt:lpstr>
      <vt:lpstr>Dyspraxia</vt:lpstr>
      <vt:lpstr>Dyspraxia</vt:lpstr>
      <vt:lpstr>Dyscalculia</vt:lpstr>
      <vt:lpstr>ADHD</vt:lpstr>
      <vt:lpstr>ADD</vt:lpstr>
      <vt:lpstr>ADHD / ADD</vt:lpstr>
      <vt:lpstr>So, why is this important?</vt:lpstr>
      <vt:lpstr>What would the consequence be?</vt:lpstr>
      <vt:lpstr>Will this affect how you engage? How?</vt:lpstr>
      <vt:lpstr>Memory</vt:lpstr>
      <vt:lpstr>Concentration</vt:lpstr>
      <vt:lpstr>Lack of awareness</vt:lpstr>
      <vt:lpstr>Sensory Sensitivity</vt:lpstr>
      <vt:lpstr>Information Processing</vt:lpstr>
      <vt:lpstr>Organisation and Time Management</vt:lpstr>
      <vt:lpstr>Organisation and Time Management</vt:lpstr>
      <vt:lpstr>Literacy</vt:lpstr>
      <vt:lpstr>Bibliography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Cherrida  Crew  PG Dip SpLD, MBA, ILM 7 Executive  leadership and Management, PGCE/PCET, AMBDA.    APC (BDA).  ADGE,  BDA . Adv CeMap. CeMAP   Specialist Support Lecturer, Faculty of Architecture, Computing and Engineering (F.A.C.E.), Student Services, SA1 IQ Building, University of Wales Trinity St David, Swansea Waterfront, SA1 8EW.   SpLD Diagnostic Assessor A qualified specialist teacher assessor holding an approved qualification, as noted in the SpLD Working Group 2005/DfES Guidelines and subsequent updates:  Qualification held and awarding institution: PG DIP SpLD. University of South Wales Current Practising Certificate issuing body: British Dyslexia Association: APC 17/APC09020</dc:title>
  <dc:creator>Cherry Crew</dc:creator>
  <cp:lastModifiedBy>Cherry Crew</cp:lastModifiedBy>
  <cp:revision>7</cp:revision>
  <cp:lastPrinted>2019-03-12T09:39:32Z</cp:lastPrinted>
  <dcterms:created xsi:type="dcterms:W3CDTF">2019-03-12T08:18:57Z</dcterms:created>
  <dcterms:modified xsi:type="dcterms:W3CDTF">2019-03-12T09:53:26Z</dcterms:modified>
</cp:coreProperties>
</file>