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21"/>
    <p:restoredTop sz="94462"/>
  </p:normalViewPr>
  <p:slideViewPr>
    <p:cSldViewPr snapToGrid="0" snapToObjects="1">
      <p:cViewPr varScale="1">
        <p:scale>
          <a:sx n="68" d="100"/>
          <a:sy n="68" d="100"/>
        </p:scale>
        <p:origin x="240" y="10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CCA979-E9E8-4B1E-BD2C-CE973B4D7BE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60282DF-AC43-4734-8136-A7BB1DB1ADD1}">
      <dgm:prSet custT="1"/>
      <dgm:spPr/>
      <dgm:t>
        <a:bodyPr/>
        <a:lstStyle/>
        <a:p>
          <a:pPr>
            <a:defRPr cap="all"/>
          </a:pPr>
          <a:r>
            <a:rPr lang="en-US" sz="2000" b="0" i="0" dirty="0">
              <a:solidFill>
                <a:schemeClr val="tx1"/>
              </a:solidFill>
              <a:latin typeface="Arial" panose="020B0604020202020204" pitchFamily="34" charset="0"/>
              <a:cs typeface="Arial" panose="020B0604020202020204" pitchFamily="34" charset="0"/>
            </a:rPr>
            <a:t>The PESTEL factors linked to the stress factor</a:t>
          </a:r>
        </a:p>
      </dgm:t>
    </dgm:pt>
    <dgm:pt modelId="{943B0066-1A22-4BD3-85E1-9CB6A8506DB7}" type="parTrans" cxnId="{51EE2673-40EF-4639-8CF0-6F08EBA1609A}">
      <dgm:prSet/>
      <dgm:spPr/>
      <dgm:t>
        <a:bodyPr/>
        <a:lstStyle/>
        <a:p>
          <a:endParaRPr lang="en-US"/>
        </a:p>
      </dgm:t>
    </dgm:pt>
    <dgm:pt modelId="{C0603CB5-FB0B-4883-A3F8-EB67E731B903}" type="sibTrans" cxnId="{51EE2673-40EF-4639-8CF0-6F08EBA1609A}">
      <dgm:prSet/>
      <dgm:spPr/>
      <dgm:t>
        <a:bodyPr/>
        <a:lstStyle/>
        <a:p>
          <a:endParaRPr lang="en-US"/>
        </a:p>
      </dgm:t>
    </dgm:pt>
    <dgm:pt modelId="{B3CA4020-E9DE-4156-9D71-962C6466AE1C}">
      <dgm:prSet custT="1"/>
      <dgm:spPr/>
      <dgm:t>
        <a:bodyPr/>
        <a:lstStyle/>
        <a:p>
          <a:pPr>
            <a:defRPr cap="all"/>
          </a:pPr>
          <a:r>
            <a:rPr lang="en-US" sz="2000" b="0" i="0" dirty="0">
              <a:solidFill>
                <a:schemeClr val="tx1"/>
              </a:solidFill>
              <a:latin typeface="Arial" panose="020B0604020202020204" pitchFamily="34" charset="0"/>
              <a:cs typeface="Arial" panose="020B0604020202020204" pitchFamily="34" charset="0"/>
            </a:rPr>
            <a:t>1. Political</a:t>
          </a:r>
        </a:p>
      </dgm:t>
    </dgm:pt>
    <dgm:pt modelId="{B8CB8D0A-4DE3-422A-9151-6597A212CC3E}" type="parTrans" cxnId="{03D03DE8-5BC9-4024-B2E4-E2C54F5D0A6D}">
      <dgm:prSet/>
      <dgm:spPr/>
      <dgm:t>
        <a:bodyPr/>
        <a:lstStyle/>
        <a:p>
          <a:endParaRPr lang="en-US"/>
        </a:p>
      </dgm:t>
    </dgm:pt>
    <dgm:pt modelId="{77ACFDEA-36E1-4C02-9CB8-FC5BF79A8FCB}" type="sibTrans" cxnId="{03D03DE8-5BC9-4024-B2E4-E2C54F5D0A6D}">
      <dgm:prSet/>
      <dgm:spPr/>
      <dgm:t>
        <a:bodyPr/>
        <a:lstStyle/>
        <a:p>
          <a:endParaRPr lang="en-US"/>
        </a:p>
      </dgm:t>
    </dgm:pt>
    <dgm:pt modelId="{61834FB9-A554-4404-9C76-E54EB333F078}">
      <dgm:prSet custT="1"/>
      <dgm:spPr/>
      <dgm:t>
        <a:bodyPr/>
        <a:lstStyle/>
        <a:p>
          <a:pPr>
            <a:defRPr cap="all"/>
          </a:pPr>
          <a:r>
            <a:rPr lang="en-US" sz="2000" b="0" i="0" dirty="0">
              <a:solidFill>
                <a:schemeClr val="tx1"/>
              </a:solidFill>
              <a:latin typeface="Arial" panose="020B0604020202020204" pitchFamily="34" charset="0"/>
              <a:cs typeface="Arial" panose="020B0604020202020204" pitchFamily="34" charset="0"/>
            </a:rPr>
            <a:t>2. Economical </a:t>
          </a:r>
        </a:p>
      </dgm:t>
    </dgm:pt>
    <dgm:pt modelId="{70994CCE-46B2-4E95-9B63-253CB411D8E9}" type="parTrans" cxnId="{9457E2BF-A4BB-4644-B7BD-CF2A67CC6321}">
      <dgm:prSet/>
      <dgm:spPr/>
      <dgm:t>
        <a:bodyPr/>
        <a:lstStyle/>
        <a:p>
          <a:endParaRPr lang="en-US"/>
        </a:p>
      </dgm:t>
    </dgm:pt>
    <dgm:pt modelId="{B25F8165-51A2-425B-B2E0-72A4BD9B83FF}" type="sibTrans" cxnId="{9457E2BF-A4BB-4644-B7BD-CF2A67CC6321}">
      <dgm:prSet/>
      <dgm:spPr/>
      <dgm:t>
        <a:bodyPr/>
        <a:lstStyle/>
        <a:p>
          <a:endParaRPr lang="en-US"/>
        </a:p>
      </dgm:t>
    </dgm:pt>
    <dgm:pt modelId="{5DF597D5-F3C9-4CC0-B040-97215D0ABC39}">
      <dgm:prSet custT="1"/>
      <dgm:spPr/>
      <dgm:t>
        <a:bodyPr/>
        <a:lstStyle/>
        <a:p>
          <a:pPr>
            <a:defRPr cap="all"/>
          </a:pPr>
          <a:r>
            <a:rPr lang="en-US" sz="2000" b="0" i="0" dirty="0">
              <a:solidFill>
                <a:schemeClr val="tx1"/>
              </a:solidFill>
              <a:latin typeface="Arial" panose="020B0604020202020204" pitchFamily="34" charset="0"/>
              <a:cs typeface="Arial" panose="020B0604020202020204" pitchFamily="34" charset="0"/>
            </a:rPr>
            <a:t>3. Social</a:t>
          </a:r>
        </a:p>
      </dgm:t>
    </dgm:pt>
    <dgm:pt modelId="{A25F34D8-496A-4C11-86EA-BC9087D9C914}" type="parTrans" cxnId="{B52FAC49-D9B1-4DEE-89A1-C214B3A5C20D}">
      <dgm:prSet/>
      <dgm:spPr/>
      <dgm:t>
        <a:bodyPr/>
        <a:lstStyle/>
        <a:p>
          <a:endParaRPr lang="en-US"/>
        </a:p>
      </dgm:t>
    </dgm:pt>
    <dgm:pt modelId="{9954F37E-F2FF-49F6-840C-78AA205685BD}" type="sibTrans" cxnId="{B52FAC49-D9B1-4DEE-89A1-C214B3A5C20D}">
      <dgm:prSet/>
      <dgm:spPr/>
      <dgm:t>
        <a:bodyPr/>
        <a:lstStyle/>
        <a:p>
          <a:endParaRPr lang="en-US"/>
        </a:p>
      </dgm:t>
    </dgm:pt>
    <dgm:pt modelId="{24F7107F-3F6A-4BFC-BA95-C83875C4D876}">
      <dgm:prSet custT="1"/>
      <dgm:spPr/>
      <dgm:t>
        <a:bodyPr/>
        <a:lstStyle/>
        <a:p>
          <a:pPr>
            <a:defRPr cap="all"/>
          </a:pPr>
          <a:r>
            <a:rPr lang="en-US" sz="2000" b="0" i="0" dirty="0">
              <a:solidFill>
                <a:schemeClr val="tx1"/>
              </a:solidFill>
              <a:latin typeface="Arial" panose="020B0604020202020204" pitchFamily="34" charset="0"/>
              <a:cs typeface="Arial" panose="020B0604020202020204" pitchFamily="34" charset="0"/>
            </a:rPr>
            <a:t>4. Technological</a:t>
          </a:r>
        </a:p>
      </dgm:t>
    </dgm:pt>
    <dgm:pt modelId="{18C85AA2-ACB7-4123-A5E9-B06B2B1BD3D2}" type="parTrans" cxnId="{0DDD4C3D-6D98-498C-A70F-D35DD7B6612A}">
      <dgm:prSet/>
      <dgm:spPr/>
      <dgm:t>
        <a:bodyPr/>
        <a:lstStyle/>
        <a:p>
          <a:endParaRPr lang="en-US"/>
        </a:p>
      </dgm:t>
    </dgm:pt>
    <dgm:pt modelId="{EFABEB2C-83D3-48A3-874A-3F2599E3DF38}" type="sibTrans" cxnId="{0DDD4C3D-6D98-498C-A70F-D35DD7B6612A}">
      <dgm:prSet/>
      <dgm:spPr/>
      <dgm:t>
        <a:bodyPr/>
        <a:lstStyle/>
        <a:p>
          <a:endParaRPr lang="en-US"/>
        </a:p>
      </dgm:t>
    </dgm:pt>
    <dgm:pt modelId="{18E1C747-1B2E-4699-B8F4-5F4FC85448B3}">
      <dgm:prSet custT="1"/>
      <dgm:spPr/>
      <dgm:t>
        <a:bodyPr/>
        <a:lstStyle/>
        <a:p>
          <a:pPr>
            <a:defRPr cap="all"/>
          </a:pPr>
          <a:r>
            <a:rPr lang="en-US" sz="2000" b="0" i="0" dirty="0">
              <a:solidFill>
                <a:schemeClr val="tx1"/>
              </a:solidFill>
              <a:latin typeface="Arial" panose="020B0604020202020204" pitchFamily="34" charset="0"/>
              <a:cs typeface="Arial" panose="020B0604020202020204" pitchFamily="34" charset="0"/>
            </a:rPr>
            <a:t>5.Legal </a:t>
          </a:r>
        </a:p>
      </dgm:t>
    </dgm:pt>
    <dgm:pt modelId="{D6AD201B-D6CF-4337-91BE-270DFC90DC09}" type="parTrans" cxnId="{E9197BED-B243-4CCC-8235-E573E78DABE3}">
      <dgm:prSet/>
      <dgm:spPr/>
      <dgm:t>
        <a:bodyPr/>
        <a:lstStyle/>
        <a:p>
          <a:endParaRPr lang="en-US"/>
        </a:p>
      </dgm:t>
    </dgm:pt>
    <dgm:pt modelId="{EBDF8647-97CE-4E53-B24E-37F2710D78C9}" type="sibTrans" cxnId="{E9197BED-B243-4CCC-8235-E573E78DABE3}">
      <dgm:prSet/>
      <dgm:spPr/>
      <dgm:t>
        <a:bodyPr/>
        <a:lstStyle/>
        <a:p>
          <a:endParaRPr lang="en-US"/>
        </a:p>
      </dgm:t>
    </dgm:pt>
    <dgm:pt modelId="{E8826C90-19F3-2D40-9ACB-2CEA5DA840C7}">
      <dgm:prSet custT="1"/>
      <dgm:spPr/>
      <dgm:t>
        <a:bodyPr/>
        <a:lstStyle/>
        <a:p>
          <a:pPr>
            <a:defRPr cap="all"/>
          </a:pPr>
          <a:r>
            <a:rPr lang="en-GB" sz="2000" b="0" i="0" dirty="0">
              <a:solidFill>
                <a:schemeClr val="tx1"/>
              </a:solidFill>
              <a:latin typeface="Arial" panose="020B0604020202020204" pitchFamily="34" charset="0"/>
              <a:cs typeface="Arial" panose="020B0604020202020204" pitchFamily="34" charset="0"/>
            </a:rPr>
            <a:t>6.Environmental</a:t>
          </a:r>
        </a:p>
      </dgm:t>
    </dgm:pt>
    <dgm:pt modelId="{5171B535-5F68-2C47-A281-9C28B0230A00}" type="parTrans" cxnId="{C8AB254A-076B-2B44-A9BF-C6CB43D01BC3}">
      <dgm:prSet/>
      <dgm:spPr/>
      <dgm:t>
        <a:bodyPr/>
        <a:lstStyle/>
        <a:p>
          <a:endParaRPr lang="en-GB"/>
        </a:p>
      </dgm:t>
    </dgm:pt>
    <dgm:pt modelId="{18A4AA3A-4F58-B542-A244-FE33EEA770F7}" type="sibTrans" cxnId="{C8AB254A-076B-2B44-A9BF-C6CB43D01BC3}">
      <dgm:prSet/>
      <dgm:spPr/>
      <dgm:t>
        <a:bodyPr/>
        <a:lstStyle/>
        <a:p>
          <a:endParaRPr lang="en-GB"/>
        </a:p>
      </dgm:t>
    </dgm:pt>
    <dgm:pt modelId="{7DB5C831-B93A-AD45-9EB5-31869CA4BAC7}" type="pres">
      <dgm:prSet presAssocID="{F0CCA979-E9E8-4B1E-BD2C-CE973B4D7BEC}" presName="linear" presStyleCnt="0">
        <dgm:presLayoutVars>
          <dgm:animLvl val="lvl"/>
          <dgm:resizeHandles val="exact"/>
        </dgm:presLayoutVars>
      </dgm:prSet>
      <dgm:spPr/>
    </dgm:pt>
    <dgm:pt modelId="{1D13AF6A-A038-5F4B-9087-803B7FD27081}" type="pres">
      <dgm:prSet presAssocID="{260282DF-AC43-4734-8136-A7BB1DB1ADD1}" presName="parentText" presStyleLbl="node1" presStyleIdx="0" presStyleCnt="7">
        <dgm:presLayoutVars>
          <dgm:chMax val="0"/>
          <dgm:bulletEnabled val="1"/>
        </dgm:presLayoutVars>
      </dgm:prSet>
      <dgm:spPr/>
    </dgm:pt>
    <dgm:pt modelId="{BC8E4ACA-7970-FE42-9201-03DE27313C66}" type="pres">
      <dgm:prSet presAssocID="{C0603CB5-FB0B-4883-A3F8-EB67E731B903}" presName="spacer" presStyleCnt="0"/>
      <dgm:spPr/>
    </dgm:pt>
    <dgm:pt modelId="{D2C4D057-7684-D345-AF3E-687B3AB09492}" type="pres">
      <dgm:prSet presAssocID="{B3CA4020-E9DE-4156-9D71-962C6466AE1C}" presName="parentText" presStyleLbl="node1" presStyleIdx="1" presStyleCnt="7">
        <dgm:presLayoutVars>
          <dgm:chMax val="0"/>
          <dgm:bulletEnabled val="1"/>
        </dgm:presLayoutVars>
      </dgm:prSet>
      <dgm:spPr/>
    </dgm:pt>
    <dgm:pt modelId="{2C834041-3B98-0147-B017-688BFFA43A43}" type="pres">
      <dgm:prSet presAssocID="{77ACFDEA-36E1-4C02-9CB8-FC5BF79A8FCB}" presName="spacer" presStyleCnt="0"/>
      <dgm:spPr/>
    </dgm:pt>
    <dgm:pt modelId="{2F346BF9-AD49-D441-85F8-6A3ECB2E6E79}" type="pres">
      <dgm:prSet presAssocID="{61834FB9-A554-4404-9C76-E54EB333F078}" presName="parentText" presStyleLbl="node1" presStyleIdx="2" presStyleCnt="7">
        <dgm:presLayoutVars>
          <dgm:chMax val="0"/>
          <dgm:bulletEnabled val="1"/>
        </dgm:presLayoutVars>
      </dgm:prSet>
      <dgm:spPr/>
    </dgm:pt>
    <dgm:pt modelId="{7CBB3678-5DE5-444F-BE50-2A0F9FDA2A08}" type="pres">
      <dgm:prSet presAssocID="{B25F8165-51A2-425B-B2E0-72A4BD9B83FF}" presName="spacer" presStyleCnt="0"/>
      <dgm:spPr/>
    </dgm:pt>
    <dgm:pt modelId="{970A65BA-8ACE-524C-AB20-3701C719A5AA}" type="pres">
      <dgm:prSet presAssocID="{5DF597D5-F3C9-4CC0-B040-97215D0ABC39}" presName="parentText" presStyleLbl="node1" presStyleIdx="3" presStyleCnt="7">
        <dgm:presLayoutVars>
          <dgm:chMax val="0"/>
          <dgm:bulletEnabled val="1"/>
        </dgm:presLayoutVars>
      </dgm:prSet>
      <dgm:spPr/>
    </dgm:pt>
    <dgm:pt modelId="{98E2021D-66BA-834A-B385-BD821B2229B4}" type="pres">
      <dgm:prSet presAssocID="{9954F37E-F2FF-49F6-840C-78AA205685BD}" presName="spacer" presStyleCnt="0"/>
      <dgm:spPr/>
    </dgm:pt>
    <dgm:pt modelId="{7AA9F258-FCB8-9F48-AA06-8EB8C706CF38}" type="pres">
      <dgm:prSet presAssocID="{24F7107F-3F6A-4BFC-BA95-C83875C4D876}" presName="parentText" presStyleLbl="node1" presStyleIdx="4" presStyleCnt="7">
        <dgm:presLayoutVars>
          <dgm:chMax val="0"/>
          <dgm:bulletEnabled val="1"/>
        </dgm:presLayoutVars>
      </dgm:prSet>
      <dgm:spPr/>
    </dgm:pt>
    <dgm:pt modelId="{B372BB64-C7A1-8B4E-B922-293E65111D49}" type="pres">
      <dgm:prSet presAssocID="{EFABEB2C-83D3-48A3-874A-3F2599E3DF38}" presName="spacer" presStyleCnt="0"/>
      <dgm:spPr/>
    </dgm:pt>
    <dgm:pt modelId="{2276F15F-271F-4E41-9F88-A00C476A7B1A}" type="pres">
      <dgm:prSet presAssocID="{18E1C747-1B2E-4699-B8F4-5F4FC85448B3}" presName="parentText" presStyleLbl="node1" presStyleIdx="5" presStyleCnt="7">
        <dgm:presLayoutVars>
          <dgm:chMax val="0"/>
          <dgm:bulletEnabled val="1"/>
        </dgm:presLayoutVars>
      </dgm:prSet>
      <dgm:spPr/>
    </dgm:pt>
    <dgm:pt modelId="{D62F7E7A-37DD-354B-B0EB-60298944DF69}" type="pres">
      <dgm:prSet presAssocID="{EBDF8647-97CE-4E53-B24E-37F2710D78C9}" presName="spacer" presStyleCnt="0"/>
      <dgm:spPr/>
    </dgm:pt>
    <dgm:pt modelId="{A2BBF0F2-2545-0A49-959D-F575D9B3960B}" type="pres">
      <dgm:prSet presAssocID="{E8826C90-19F3-2D40-9ACB-2CEA5DA840C7}" presName="parentText" presStyleLbl="node1" presStyleIdx="6" presStyleCnt="7" custLinFactNeighborX="733" custLinFactNeighborY="12490">
        <dgm:presLayoutVars>
          <dgm:chMax val="0"/>
          <dgm:bulletEnabled val="1"/>
        </dgm:presLayoutVars>
      </dgm:prSet>
      <dgm:spPr/>
    </dgm:pt>
  </dgm:ptLst>
  <dgm:cxnLst>
    <dgm:cxn modelId="{2142FA0B-D77B-6843-B892-E74A8CD4324B}" type="presOf" srcId="{260282DF-AC43-4734-8136-A7BB1DB1ADD1}" destId="{1D13AF6A-A038-5F4B-9087-803B7FD27081}" srcOrd="0" destOrd="0" presId="urn:microsoft.com/office/officeart/2005/8/layout/vList2"/>
    <dgm:cxn modelId="{A32FB535-8B7C-5344-BDB2-2F85432D43B1}" type="presOf" srcId="{24F7107F-3F6A-4BFC-BA95-C83875C4D876}" destId="{7AA9F258-FCB8-9F48-AA06-8EB8C706CF38}" srcOrd="0" destOrd="0" presId="urn:microsoft.com/office/officeart/2005/8/layout/vList2"/>
    <dgm:cxn modelId="{0DDD4C3D-6D98-498C-A70F-D35DD7B6612A}" srcId="{F0CCA979-E9E8-4B1E-BD2C-CE973B4D7BEC}" destId="{24F7107F-3F6A-4BFC-BA95-C83875C4D876}" srcOrd="4" destOrd="0" parTransId="{18C85AA2-ACB7-4123-A5E9-B06B2B1BD3D2}" sibTransId="{EFABEB2C-83D3-48A3-874A-3F2599E3DF38}"/>
    <dgm:cxn modelId="{B52FAC49-D9B1-4DEE-89A1-C214B3A5C20D}" srcId="{F0CCA979-E9E8-4B1E-BD2C-CE973B4D7BEC}" destId="{5DF597D5-F3C9-4CC0-B040-97215D0ABC39}" srcOrd="3" destOrd="0" parTransId="{A25F34D8-496A-4C11-86EA-BC9087D9C914}" sibTransId="{9954F37E-F2FF-49F6-840C-78AA205685BD}"/>
    <dgm:cxn modelId="{C8AB254A-076B-2B44-A9BF-C6CB43D01BC3}" srcId="{F0CCA979-E9E8-4B1E-BD2C-CE973B4D7BEC}" destId="{E8826C90-19F3-2D40-9ACB-2CEA5DA840C7}" srcOrd="6" destOrd="0" parTransId="{5171B535-5F68-2C47-A281-9C28B0230A00}" sibTransId="{18A4AA3A-4F58-B542-A244-FE33EEA770F7}"/>
    <dgm:cxn modelId="{DE57E455-FC5D-2744-8D3B-2755BA59454E}" type="presOf" srcId="{61834FB9-A554-4404-9C76-E54EB333F078}" destId="{2F346BF9-AD49-D441-85F8-6A3ECB2E6E79}" srcOrd="0" destOrd="0" presId="urn:microsoft.com/office/officeart/2005/8/layout/vList2"/>
    <dgm:cxn modelId="{D5E46B67-065D-AD4A-9005-643D3724BDD8}" type="presOf" srcId="{E8826C90-19F3-2D40-9ACB-2CEA5DA840C7}" destId="{A2BBF0F2-2545-0A49-959D-F575D9B3960B}" srcOrd="0" destOrd="0" presId="urn:microsoft.com/office/officeart/2005/8/layout/vList2"/>
    <dgm:cxn modelId="{3E099871-51DD-2244-AB2A-3DD76511950C}" type="presOf" srcId="{B3CA4020-E9DE-4156-9D71-962C6466AE1C}" destId="{D2C4D057-7684-D345-AF3E-687B3AB09492}" srcOrd="0" destOrd="0" presId="urn:microsoft.com/office/officeart/2005/8/layout/vList2"/>
    <dgm:cxn modelId="{51EE2673-40EF-4639-8CF0-6F08EBA1609A}" srcId="{F0CCA979-E9E8-4B1E-BD2C-CE973B4D7BEC}" destId="{260282DF-AC43-4734-8136-A7BB1DB1ADD1}" srcOrd="0" destOrd="0" parTransId="{943B0066-1A22-4BD3-85E1-9CB6A8506DB7}" sibTransId="{C0603CB5-FB0B-4883-A3F8-EB67E731B903}"/>
    <dgm:cxn modelId="{4D736CBF-CC81-474A-9628-50249AE54FD8}" type="presOf" srcId="{18E1C747-1B2E-4699-B8F4-5F4FC85448B3}" destId="{2276F15F-271F-4E41-9F88-A00C476A7B1A}" srcOrd="0" destOrd="0" presId="urn:microsoft.com/office/officeart/2005/8/layout/vList2"/>
    <dgm:cxn modelId="{9457E2BF-A4BB-4644-B7BD-CF2A67CC6321}" srcId="{F0CCA979-E9E8-4B1E-BD2C-CE973B4D7BEC}" destId="{61834FB9-A554-4404-9C76-E54EB333F078}" srcOrd="2" destOrd="0" parTransId="{70994CCE-46B2-4E95-9B63-253CB411D8E9}" sibTransId="{B25F8165-51A2-425B-B2E0-72A4BD9B83FF}"/>
    <dgm:cxn modelId="{05B51DDA-136E-8C4E-95D2-5E08A33C9EA1}" type="presOf" srcId="{5DF597D5-F3C9-4CC0-B040-97215D0ABC39}" destId="{970A65BA-8ACE-524C-AB20-3701C719A5AA}" srcOrd="0" destOrd="0" presId="urn:microsoft.com/office/officeart/2005/8/layout/vList2"/>
    <dgm:cxn modelId="{FD51E9DC-8A97-1E47-B05E-6FB400DEB466}" type="presOf" srcId="{F0CCA979-E9E8-4B1E-BD2C-CE973B4D7BEC}" destId="{7DB5C831-B93A-AD45-9EB5-31869CA4BAC7}" srcOrd="0" destOrd="0" presId="urn:microsoft.com/office/officeart/2005/8/layout/vList2"/>
    <dgm:cxn modelId="{03D03DE8-5BC9-4024-B2E4-E2C54F5D0A6D}" srcId="{F0CCA979-E9E8-4B1E-BD2C-CE973B4D7BEC}" destId="{B3CA4020-E9DE-4156-9D71-962C6466AE1C}" srcOrd="1" destOrd="0" parTransId="{B8CB8D0A-4DE3-422A-9151-6597A212CC3E}" sibTransId="{77ACFDEA-36E1-4C02-9CB8-FC5BF79A8FCB}"/>
    <dgm:cxn modelId="{E9197BED-B243-4CCC-8235-E573E78DABE3}" srcId="{F0CCA979-E9E8-4B1E-BD2C-CE973B4D7BEC}" destId="{18E1C747-1B2E-4699-B8F4-5F4FC85448B3}" srcOrd="5" destOrd="0" parTransId="{D6AD201B-D6CF-4337-91BE-270DFC90DC09}" sibTransId="{EBDF8647-97CE-4E53-B24E-37F2710D78C9}"/>
    <dgm:cxn modelId="{B1F36CE6-7BDA-2E4B-92D4-82CA4D7D3C2F}" type="presParOf" srcId="{7DB5C831-B93A-AD45-9EB5-31869CA4BAC7}" destId="{1D13AF6A-A038-5F4B-9087-803B7FD27081}" srcOrd="0" destOrd="0" presId="urn:microsoft.com/office/officeart/2005/8/layout/vList2"/>
    <dgm:cxn modelId="{91EAAD0E-0EBB-E740-9A5D-4FC2A5E3F662}" type="presParOf" srcId="{7DB5C831-B93A-AD45-9EB5-31869CA4BAC7}" destId="{BC8E4ACA-7970-FE42-9201-03DE27313C66}" srcOrd="1" destOrd="0" presId="urn:microsoft.com/office/officeart/2005/8/layout/vList2"/>
    <dgm:cxn modelId="{AC33E9A0-21C2-DB41-B67F-CF2EE5DAA21B}" type="presParOf" srcId="{7DB5C831-B93A-AD45-9EB5-31869CA4BAC7}" destId="{D2C4D057-7684-D345-AF3E-687B3AB09492}" srcOrd="2" destOrd="0" presId="urn:microsoft.com/office/officeart/2005/8/layout/vList2"/>
    <dgm:cxn modelId="{950D6414-AAF6-CA40-8444-D1614476C09D}" type="presParOf" srcId="{7DB5C831-B93A-AD45-9EB5-31869CA4BAC7}" destId="{2C834041-3B98-0147-B017-688BFFA43A43}" srcOrd="3" destOrd="0" presId="urn:microsoft.com/office/officeart/2005/8/layout/vList2"/>
    <dgm:cxn modelId="{467E83B1-991D-3E4D-83CE-7CEF26EBD8E6}" type="presParOf" srcId="{7DB5C831-B93A-AD45-9EB5-31869CA4BAC7}" destId="{2F346BF9-AD49-D441-85F8-6A3ECB2E6E79}" srcOrd="4" destOrd="0" presId="urn:microsoft.com/office/officeart/2005/8/layout/vList2"/>
    <dgm:cxn modelId="{260D8C56-2FE1-E749-93EF-C4710CEB221B}" type="presParOf" srcId="{7DB5C831-B93A-AD45-9EB5-31869CA4BAC7}" destId="{7CBB3678-5DE5-444F-BE50-2A0F9FDA2A08}" srcOrd="5" destOrd="0" presId="urn:microsoft.com/office/officeart/2005/8/layout/vList2"/>
    <dgm:cxn modelId="{D4A821E1-3E40-8446-B662-16018725F865}" type="presParOf" srcId="{7DB5C831-B93A-AD45-9EB5-31869CA4BAC7}" destId="{970A65BA-8ACE-524C-AB20-3701C719A5AA}" srcOrd="6" destOrd="0" presId="urn:microsoft.com/office/officeart/2005/8/layout/vList2"/>
    <dgm:cxn modelId="{C817222A-715F-7148-877F-B5446EA127D2}" type="presParOf" srcId="{7DB5C831-B93A-AD45-9EB5-31869CA4BAC7}" destId="{98E2021D-66BA-834A-B385-BD821B2229B4}" srcOrd="7" destOrd="0" presId="urn:microsoft.com/office/officeart/2005/8/layout/vList2"/>
    <dgm:cxn modelId="{988569EE-83E6-854F-8163-AF8AD29CB646}" type="presParOf" srcId="{7DB5C831-B93A-AD45-9EB5-31869CA4BAC7}" destId="{7AA9F258-FCB8-9F48-AA06-8EB8C706CF38}" srcOrd="8" destOrd="0" presId="urn:microsoft.com/office/officeart/2005/8/layout/vList2"/>
    <dgm:cxn modelId="{A862C61E-8B0E-DB48-B84C-253ECED19F9C}" type="presParOf" srcId="{7DB5C831-B93A-AD45-9EB5-31869CA4BAC7}" destId="{B372BB64-C7A1-8B4E-B922-293E65111D49}" srcOrd="9" destOrd="0" presId="urn:microsoft.com/office/officeart/2005/8/layout/vList2"/>
    <dgm:cxn modelId="{8A702959-0AE6-3047-9E33-8CEE25B436D9}" type="presParOf" srcId="{7DB5C831-B93A-AD45-9EB5-31869CA4BAC7}" destId="{2276F15F-271F-4E41-9F88-A00C476A7B1A}" srcOrd="10" destOrd="0" presId="urn:microsoft.com/office/officeart/2005/8/layout/vList2"/>
    <dgm:cxn modelId="{8DD02D3B-39DE-2F4C-BB5F-4CE303AC2F05}" type="presParOf" srcId="{7DB5C831-B93A-AD45-9EB5-31869CA4BAC7}" destId="{D62F7E7A-37DD-354B-B0EB-60298944DF69}" srcOrd="11" destOrd="0" presId="urn:microsoft.com/office/officeart/2005/8/layout/vList2"/>
    <dgm:cxn modelId="{74328614-0984-5B4C-B5CC-2B9976A52A89}" type="presParOf" srcId="{7DB5C831-B93A-AD45-9EB5-31869CA4BAC7}" destId="{A2BBF0F2-2545-0A49-959D-F575D9B3960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3AF6A-A038-5F4B-9087-803B7FD27081}">
      <dsp:nvSpPr>
        <dsp:cNvPr id="0" name=""/>
        <dsp:cNvSpPr/>
      </dsp:nvSpPr>
      <dsp:spPr>
        <a:xfrm>
          <a:off x="0" y="64553"/>
          <a:ext cx="7417907" cy="524160"/>
        </a:xfrm>
        <a:prstGeom prst="round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cap="all"/>
          </a:pPr>
          <a:r>
            <a:rPr lang="en-US" sz="2000" b="0" i="0" kern="1200" dirty="0">
              <a:solidFill>
                <a:schemeClr val="tx1"/>
              </a:solidFill>
              <a:latin typeface="Arial" panose="020B0604020202020204" pitchFamily="34" charset="0"/>
              <a:cs typeface="Arial" panose="020B0604020202020204" pitchFamily="34" charset="0"/>
            </a:rPr>
            <a:t>The PESTEL factors linked to the stress factor</a:t>
          </a:r>
        </a:p>
      </dsp:txBody>
      <dsp:txXfrm>
        <a:off x="25587" y="90140"/>
        <a:ext cx="7366733" cy="472986"/>
      </dsp:txXfrm>
    </dsp:sp>
    <dsp:sp modelId="{D2C4D057-7684-D345-AF3E-687B3AB09492}">
      <dsp:nvSpPr>
        <dsp:cNvPr id="0" name=""/>
        <dsp:cNvSpPr/>
      </dsp:nvSpPr>
      <dsp:spPr>
        <a:xfrm>
          <a:off x="0" y="669353"/>
          <a:ext cx="7417907" cy="524160"/>
        </a:xfrm>
        <a:prstGeom prst="roundRect">
          <a:avLst/>
        </a:prstGeom>
        <a:solidFill>
          <a:schemeClr val="accent2">
            <a:hueOff val="1039777"/>
            <a:satOff val="5917"/>
            <a:lumOff val="183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cap="all"/>
          </a:pPr>
          <a:r>
            <a:rPr lang="en-US" sz="2000" b="0" i="0" kern="1200" dirty="0">
              <a:solidFill>
                <a:schemeClr val="tx1"/>
              </a:solidFill>
              <a:latin typeface="Arial" panose="020B0604020202020204" pitchFamily="34" charset="0"/>
              <a:cs typeface="Arial" panose="020B0604020202020204" pitchFamily="34" charset="0"/>
            </a:rPr>
            <a:t>1. Political</a:t>
          </a:r>
        </a:p>
      </dsp:txBody>
      <dsp:txXfrm>
        <a:off x="25587" y="694940"/>
        <a:ext cx="7366733" cy="472986"/>
      </dsp:txXfrm>
    </dsp:sp>
    <dsp:sp modelId="{2F346BF9-AD49-D441-85F8-6A3ECB2E6E79}">
      <dsp:nvSpPr>
        <dsp:cNvPr id="0" name=""/>
        <dsp:cNvSpPr/>
      </dsp:nvSpPr>
      <dsp:spPr>
        <a:xfrm>
          <a:off x="0" y="1274154"/>
          <a:ext cx="7417907" cy="524160"/>
        </a:xfrm>
        <a:prstGeom prst="roundRect">
          <a:avLst/>
        </a:prstGeom>
        <a:solidFill>
          <a:schemeClr val="accent2">
            <a:hueOff val="2079554"/>
            <a:satOff val="11835"/>
            <a:lumOff val="366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cap="all"/>
          </a:pPr>
          <a:r>
            <a:rPr lang="en-US" sz="2000" b="0" i="0" kern="1200" dirty="0">
              <a:solidFill>
                <a:schemeClr val="tx1"/>
              </a:solidFill>
              <a:latin typeface="Arial" panose="020B0604020202020204" pitchFamily="34" charset="0"/>
              <a:cs typeface="Arial" panose="020B0604020202020204" pitchFamily="34" charset="0"/>
            </a:rPr>
            <a:t>2. Economical </a:t>
          </a:r>
        </a:p>
      </dsp:txBody>
      <dsp:txXfrm>
        <a:off x="25587" y="1299741"/>
        <a:ext cx="7366733" cy="472986"/>
      </dsp:txXfrm>
    </dsp:sp>
    <dsp:sp modelId="{970A65BA-8ACE-524C-AB20-3701C719A5AA}">
      <dsp:nvSpPr>
        <dsp:cNvPr id="0" name=""/>
        <dsp:cNvSpPr/>
      </dsp:nvSpPr>
      <dsp:spPr>
        <a:xfrm>
          <a:off x="0" y="1878954"/>
          <a:ext cx="7417907" cy="524160"/>
        </a:xfrm>
        <a:prstGeom prst="roundRect">
          <a:avLst/>
        </a:prstGeom>
        <a:solidFill>
          <a:schemeClr val="accent2">
            <a:hueOff val="3119331"/>
            <a:satOff val="17752"/>
            <a:lumOff val="549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cap="all"/>
          </a:pPr>
          <a:r>
            <a:rPr lang="en-US" sz="2000" b="0" i="0" kern="1200" dirty="0">
              <a:solidFill>
                <a:schemeClr val="tx1"/>
              </a:solidFill>
              <a:latin typeface="Arial" panose="020B0604020202020204" pitchFamily="34" charset="0"/>
              <a:cs typeface="Arial" panose="020B0604020202020204" pitchFamily="34" charset="0"/>
            </a:rPr>
            <a:t>3. Social</a:t>
          </a:r>
        </a:p>
      </dsp:txBody>
      <dsp:txXfrm>
        <a:off x="25587" y="1904541"/>
        <a:ext cx="7366733" cy="472986"/>
      </dsp:txXfrm>
    </dsp:sp>
    <dsp:sp modelId="{7AA9F258-FCB8-9F48-AA06-8EB8C706CF38}">
      <dsp:nvSpPr>
        <dsp:cNvPr id="0" name=""/>
        <dsp:cNvSpPr/>
      </dsp:nvSpPr>
      <dsp:spPr>
        <a:xfrm>
          <a:off x="0" y="2483754"/>
          <a:ext cx="7417907" cy="524160"/>
        </a:xfrm>
        <a:prstGeom prst="roundRect">
          <a:avLst/>
        </a:prstGeom>
        <a:solidFill>
          <a:schemeClr val="accent2">
            <a:hueOff val="4159108"/>
            <a:satOff val="23669"/>
            <a:lumOff val="732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cap="all"/>
          </a:pPr>
          <a:r>
            <a:rPr lang="en-US" sz="2000" b="0" i="0" kern="1200" dirty="0">
              <a:solidFill>
                <a:schemeClr val="tx1"/>
              </a:solidFill>
              <a:latin typeface="Arial" panose="020B0604020202020204" pitchFamily="34" charset="0"/>
              <a:cs typeface="Arial" panose="020B0604020202020204" pitchFamily="34" charset="0"/>
            </a:rPr>
            <a:t>4. Technological</a:t>
          </a:r>
        </a:p>
      </dsp:txBody>
      <dsp:txXfrm>
        <a:off x="25587" y="2509341"/>
        <a:ext cx="7366733" cy="472986"/>
      </dsp:txXfrm>
    </dsp:sp>
    <dsp:sp modelId="{2276F15F-271F-4E41-9F88-A00C476A7B1A}">
      <dsp:nvSpPr>
        <dsp:cNvPr id="0" name=""/>
        <dsp:cNvSpPr/>
      </dsp:nvSpPr>
      <dsp:spPr>
        <a:xfrm>
          <a:off x="0" y="3088554"/>
          <a:ext cx="7417907" cy="524160"/>
        </a:xfrm>
        <a:prstGeom prst="roundRect">
          <a:avLst/>
        </a:prstGeom>
        <a:solidFill>
          <a:schemeClr val="accent2">
            <a:hueOff val="5198884"/>
            <a:satOff val="29587"/>
            <a:lumOff val="915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cap="all"/>
          </a:pPr>
          <a:r>
            <a:rPr lang="en-US" sz="2000" b="0" i="0" kern="1200" dirty="0">
              <a:solidFill>
                <a:schemeClr val="tx1"/>
              </a:solidFill>
              <a:latin typeface="Arial" panose="020B0604020202020204" pitchFamily="34" charset="0"/>
              <a:cs typeface="Arial" panose="020B0604020202020204" pitchFamily="34" charset="0"/>
            </a:rPr>
            <a:t>5.Legal </a:t>
          </a:r>
        </a:p>
      </dsp:txBody>
      <dsp:txXfrm>
        <a:off x="25587" y="3114141"/>
        <a:ext cx="7366733" cy="472986"/>
      </dsp:txXfrm>
    </dsp:sp>
    <dsp:sp modelId="{A2BBF0F2-2545-0A49-959D-F575D9B3960B}">
      <dsp:nvSpPr>
        <dsp:cNvPr id="0" name=""/>
        <dsp:cNvSpPr/>
      </dsp:nvSpPr>
      <dsp:spPr>
        <a:xfrm>
          <a:off x="0" y="3703425"/>
          <a:ext cx="7417907" cy="524160"/>
        </a:xfrm>
        <a:prstGeom prst="roundRect">
          <a:avLst/>
        </a:prstGeom>
        <a:solidFill>
          <a:schemeClr val="accent2">
            <a:hueOff val="6238661"/>
            <a:satOff val="35504"/>
            <a:lumOff val="1098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cap="all"/>
          </a:pPr>
          <a:r>
            <a:rPr lang="en-GB" sz="2000" b="0" i="0" kern="1200" dirty="0">
              <a:solidFill>
                <a:schemeClr val="tx1"/>
              </a:solidFill>
              <a:latin typeface="Arial" panose="020B0604020202020204" pitchFamily="34" charset="0"/>
              <a:cs typeface="Arial" panose="020B0604020202020204" pitchFamily="34" charset="0"/>
            </a:rPr>
            <a:t>6.Environmental</a:t>
          </a:r>
        </a:p>
      </dsp:txBody>
      <dsp:txXfrm>
        <a:off x="25587" y="3729012"/>
        <a:ext cx="7366733" cy="4729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CB4C72A6-8304-B047-9AD8-E3ED7F68B6B7}" type="datetimeFigureOut">
              <a:rPr lang="en-US" smtClean="0"/>
              <a:t>11/16/21</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EA19B6D4-CD79-934C-8579-14FC42E5ED5E}"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6193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C72A6-8304-B047-9AD8-E3ED7F68B6B7}" type="datetimeFigureOut">
              <a:rPr lang="en-US" smtClean="0"/>
              <a:t>11/16/21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9B6D4-CD79-934C-8579-14FC42E5ED5E}" type="slidenum">
              <a:rPr lang="en-US" smtClean="0"/>
              <a:t>‹#›</a:t>
            </a:fld>
            <a:endParaRPr lang="en-US"/>
          </a:p>
        </p:txBody>
      </p:sp>
    </p:spTree>
    <p:extLst>
      <p:ext uri="{BB962C8B-B14F-4D97-AF65-F5344CB8AC3E}">
        <p14:creationId xmlns:p14="http://schemas.microsoft.com/office/powerpoint/2010/main" val="2814755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B4C72A6-8304-B047-9AD8-E3ED7F68B6B7}" type="datetimeFigureOut">
              <a:rPr lang="en-US" smtClean="0"/>
              <a:t>11/16/21</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EA19B6D4-CD79-934C-8579-14FC42E5ED5E}"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48851016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B4C72A6-8304-B047-9AD8-E3ED7F68B6B7}" type="datetimeFigureOut">
              <a:rPr lang="en-US" smtClean="0"/>
              <a:t>11/16/21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19B6D4-CD79-934C-8579-14FC42E5ED5E}" type="slidenum">
              <a:rPr lang="en-US" smtClean="0"/>
              <a:t>‹#›</a:t>
            </a:fld>
            <a:endParaRPr lang="en-US"/>
          </a:p>
        </p:txBody>
      </p:sp>
    </p:spTree>
    <p:extLst>
      <p:ext uri="{BB962C8B-B14F-4D97-AF65-F5344CB8AC3E}">
        <p14:creationId xmlns:p14="http://schemas.microsoft.com/office/powerpoint/2010/main" val="349283943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B4C72A6-8304-B047-9AD8-E3ED7F68B6B7}" type="datetimeFigureOut">
              <a:rPr lang="en-US" smtClean="0"/>
              <a:t>11/16/21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19B6D4-CD79-934C-8579-14FC42E5ED5E}" type="slidenum">
              <a:rPr lang="en-US" smtClean="0"/>
              <a:t>‹#›</a:t>
            </a:fld>
            <a:endParaRPr lang="en-US"/>
          </a:p>
        </p:txBody>
      </p:sp>
    </p:spTree>
    <p:extLst>
      <p:ext uri="{BB962C8B-B14F-4D97-AF65-F5344CB8AC3E}">
        <p14:creationId xmlns:p14="http://schemas.microsoft.com/office/powerpoint/2010/main" val="402178520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B4C72A6-8304-B047-9AD8-E3ED7F68B6B7}" type="datetimeFigureOut">
              <a:rPr lang="en-US" smtClean="0"/>
              <a:t>11/16/21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19B6D4-CD79-934C-8579-14FC42E5ED5E}" type="slidenum">
              <a:rPr lang="en-US" smtClean="0"/>
              <a:t>‹#›</a:t>
            </a:fld>
            <a:endParaRPr lang="en-US"/>
          </a:p>
        </p:txBody>
      </p:sp>
    </p:spTree>
    <p:extLst>
      <p:ext uri="{BB962C8B-B14F-4D97-AF65-F5344CB8AC3E}">
        <p14:creationId xmlns:p14="http://schemas.microsoft.com/office/powerpoint/2010/main" val="1325360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4C72A6-8304-B047-9AD8-E3ED7F68B6B7}" type="datetimeFigureOut">
              <a:rPr lang="en-US" smtClean="0"/>
              <a:t>11/16/21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19B6D4-CD79-934C-8579-14FC42E5ED5E}" type="slidenum">
              <a:rPr lang="en-US" smtClean="0"/>
              <a:t>‹#›</a:t>
            </a:fld>
            <a:endParaRPr lang="en-US"/>
          </a:p>
        </p:txBody>
      </p:sp>
    </p:spTree>
    <p:extLst>
      <p:ext uri="{BB962C8B-B14F-4D97-AF65-F5344CB8AC3E}">
        <p14:creationId xmlns:p14="http://schemas.microsoft.com/office/powerpoint/2010/main" val="1132057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CB4C72A6-8304-B047-9AD8-E3ED7F68B6B7}" type="datetimeFigureOut">
              <a:rPr lang="en-US" smtClean="0"/>
              <a:t>11/16/21</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EA19B6D4-CD79-934C-8579-14FC42E5ED5E}"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2452397"/>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CB4C72A6-8304-B047-9AD8-E3ED7F68B6B7}" type="datetimeFigureOut">
              <a:rPr lang="en-US" smtClean="0"/>
              <a:t>11/16/21</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EA19B6D4-CD79-934C-8579-14FC42E5ED5E}" type="slidenum">
              <a:rPr lang="en-US" smtClean="0"/>
              <a:t>‹#›</a:t>
            </a:fld>
            <a:endParaRPr lang="en-US"/>
          </a:p>
        </p:txBody>
      </p:sp>
    </p:spTree>
    <p:extLst>
      <p:ext uri="{BB962C8B-B14F-4D97-AF65-F5344CB8AC3E}">
        <p14:creationId xmlns:p14="http://schemas.microsoft.com/office/powerpoint/2010/main" val="1624667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C72A6-8304-B047-9AD8-E3ED7F68B6B7}" type="datetimeFigureOut">
              <a:rPr lang="en-US" smtClean="0"/>
              <a:t>11/16/21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9B6D4-CD79-934C-8579-14FC42E5ED5E}" type="slidenum">
              <a:rPr lang="en-US" smtClean="0"/>
              <a:t>‹#›</a:t>
            </a:fld>
            <a:endParaRPr lang="en-US"/>
          </a:p>
        </p:txBody>
      </p:sp>
    </p:spTree>
    <p:extLst>
      <p:ext uri="{BB962C8B-B14F-4D97-AF65-F5344CB8AC3E}">
        <p14:creationId xmlns:p14="http://schemas.microsoft.com/office/powerpoint/2010/main" val="2086773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C72A6-8304-B047-9AD8-E3ED7F68B6B7}" type="datetimeFigureOut">
              <a:rPr lang="en-US" smtClean="0"/>
              <a:t>11/16/21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9B6D4-CD79-934C-8579-14FC42E5ED5E}" type="slidenum">
              <a:rPr lang="en-US" smtClean="0"/>
              <a:t>‹#›</a:t>
            </a:fld>
            <a:endParaRPr lang="en-US"/>
          </a:p>
        </p:txBody>
      </p:sp>
    </p:spTree>
    <p:extLst>
      <p:ext uri="{BB962C8B-B14F-4D97-AF65-F5344CB8AC3E}">
        <p14:creationId xmlns:p14="http://schemas.microsoft.com/office/powerpoint/2010/main" val="3869048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B4C72A6-8304-B047-9AD8-E3ED7F68B6B7}" type="datetimeFigureOut">
              <a:rPr lang="en-US" smtClean="0"/>
              <a:t>11/16/21</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EA19B6D4-CD79-934C-8579-14FC42E5ED5E}"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4785533"/>
      </p:ext>
    </p:extLst>
  </p:cSld>
  <p:clrMap bg1="lt1" tx1="dk1" bg2="lt2" tx2="dk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mdpi.com/1660-4601/18/10/5265/pdf" TargetMode="External"/><Relationship Id="rId2" Type="http://schemas.openxmlformats.org/officeDocument/2006/relationships/hyperlink" Target="https://www.cnbc.com/2021/05/13/eu-citizens-in-the-uk-are-worried-about-their-future-ima-survey-shows.html" TargetMode="External"/><Relationship Id="rId1" Type="http://schemas.openxmlformats.org/officeDocument/2006/relationships/slideLayout" Target="../slideLayouts/slideLayout7.xml"/><Relationship Id="rId6" Type="http://schemas.openxmlformats.org/officeDocument/2006/relationships/hyperlink" Target="https://www.nhs.uk/every-mind-matters/mental-health-issues/stress" TargetMode="External"/><Relationship Id="rId5" Type="http://schemas.openxmlformats.org/officeDocument/2006/relationships/hyperlink" Target="https://www.hse.gov.uk/stress/what-to-do.htm" TargetMode="External"/><Relationship Id="rId4" Type="http://schemas.openxmlformats.org/officeDocument/2006/relationships/hyperlink" Target="http://www.hse.gov.uk/statistics/causdis/stres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Elderly businessman stressed at work">
            <a:extLst>
              <a:ext uri="{FF2B5EF4-FFF2-40B4-BE49-F238E27FC236}">
                <a16:creationId xmlns:a16="http://schemas.microsoft.com/office/drawing/2014/main" id="{7F17D31D-104E-D74C-9160-8D54D951EC1B}"/>
              </a:ext>
            </a:extLst>
          </p:cNvPr>
          <p:cNvPicPr>
            <a:picLocks noChangeAspect="1"/>
          </p:cNvPicPr>
          <p:nvPr/>
        </p:nvPicPr>
        <p:blipFill rotWithShape="1">
          <a:blip r:embed="rId2"/>
          <a:srcRect l="9556" t="6135" r="11248" b="-1"/>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29414123-BE59-694C-AC6C-901D2370CEDD}"/>
              </a:ext>
            </a:extLst>
          </p:cNvPr>
          <p:cNvSpPr>
            <a:spLocks noGrp="1"/>
          </p:cNvSpPr>
          <p:nvPr>
            <p:ph type="ctrTitle"/>
          </p:nvPr>
        </p:nvSpPr>
        <p:spPr>
          <a:xfrm>
            <a:off x="516449" y="515601"/>
            <a:ext cx="7590488" cy="2269053"/>
          </a:xfrm>
        </p:spPr>
        <p:txBody>
          <a:bodyPr vert="horz" lIns="91440" tIns="45720" rIns="91440" bIns="45720" rtlCol="0" anchor="b">
            <a:normAutofit/>
          </a:bodyPr>
          <a:lstStyle/>
          <a:p>
            <a:pPr algn="l"/>
            <a:r>
              <a:rPr lang="en-US" sz="2400" b="1" cap="none" dirty="0">
                <a:latin typeface="Arial" panose="020B0604020202020204" pitchFamily="34" charset="0"/>
                <a:cs typeface="Arial" panose="020B0604020202020204" pitchFamily="34" charset="0"/>
              </a:rPr>
              <a:t>Work-related Stress Among UK Workers:</a:t>
            </a:r>
            <a:br>
              <a:rPr lang="en-US" sz="2400" b="1" cap="none" dirty="0">
                <a:latin typeface="Arial" panose="020B0604020202020204" pitchFamily="34" charset="0"/>
                <a:cs typeface="Arial" panose="020B0604020202020204" pitchFamily="34" charset="0"/>
              </a:rPr>
            </a:br>
            <a:r>
              <a:rPr lang="en-US" sz="2400" b="1" cap="none" dirty="0">
                <a:latin typeface="Arial" panose="020B0604020202020204" pitchFamily="34" charset="0"/>
                <a:cs typeface="Arial" panose="020B0604020202020204" pitchFamily="34" charset="0"/>
              </a:rPr>
              <a:t>The Nature Of This Problem, The Impact And Solutions For Improvement </a:t>
            </a:r>
            <a:br>
              <a:rPr lang="en-US" sz="2400" b="1" cap="none" dirty="0">
                <a:latin typeface="Arial" panose="020B0604020202020204" pitchFamily="34" charset="0"/>
                <a:cs typeface="Arial" panose="020B0604020202020204" pitchFamily="34" charset="0"/>
              </a:rPr>
            </a:br>
            <a:endParaRPr lang="en-US" sz="2400" b="1" cap="none"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94E0021-29CA-2F48-8A4F-CD8CFAA48B26}"/>
              </a:ext>
            </a:extLst>
          </p:cNvPr>
          <p:cNvSpPr txBox="1"/>
          <p:nvPr/>
        </p:nvSpPr>
        <p:spPr>
          <a:xfrm>
            <a:off x="516449" y="2943405"/>
            <a:ext cx="11697196" cy="2816156"/>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Paulina Andone(2027237)</a:t>
            </a:r>
          </a:p>
          <a:p>
            <a:pPr marL="457200" indent="-457200">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Module: Problem Solving and Decision Making </a:t>
            </a:r>
          </a:p>
          <a:p>
            <a:pPr>
              <a:spcAft>
                <a:spcPts val="600"/>
              </a:spcAft>
            </a:pPr>
            <a:r>
              <a:rPr lang="en-US" sz="2400" dirty="0">
                <a:latin typeface="Arial" panose="020B0604020202020204" pitchFamily="34" charset="0"/>
                <a:cs typeface="Arial" panose="020B0604020202020204" pitchFamily="34" charset="0"/>
              </a:rPr>
              <a:t>    (BMSW4004_BIRM)</a:t>
            </a:r>
          </a:p>
          <a:p>
            <a:pPr marL="457200" indent="-457200">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Lecturer: Chijioke Uba</a:t>
            </a:r>
          </a:p>
          <a:p>
            <a:pPr>
              <a:spcAft>
                <a:spcPts val="600"/>
              </a:spcAft>
            </a:pPr>
            <a:endParaRPr lang="en-US" sz="2800" dirty="0">
              <a:latin typeface="Arial" panose="020B0604020202020204" pitchFamily="34" charset="0"/>
              <a:cs typeface="Arial" panose="020B0604020202020204" pitchFamily="34" charset="0"/>
            </a:endParaRPr>
          </a:p>
          <a:p>
            <a:pPr>
              <a:spcAft>
                <a:spcPts val="600"/>
              </a:spcAft>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3702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Stressed doctor at work">
            <a:extLst>
              <a:ext uri="{FF2B5EF4-FFF2-40B4-BE49-F238E27FC236}">
                <a16:creationId xmlns:a16="http://schemas.microsoft.com/office/drawing/2014/main" id="{435E55F9-18C4-3440-B754-703F35040A96}"/>
              </a:ext>
            </a:extLst>
          </p:cNvPr>
          <p:cNvPicPr>
            <a:picLocks noChangeAspect="1"/>
          </p:cNvPicPr>
          <p:nvPr/>
        </p:nvPicPr>
        <p:blipFill>
          <a:blip r:embed="rId2"/>
          <a:stretch>
            <a:fillRect/>
          </a:stretch>
        </p:blipFill>
        <p:spPr>
          <a:xfrm>
            <a:off x="864812" y="0"/>
            <a:ext cx="11052868" cy="6858000"/>
          </a:xfrm>
          <a:prstGeom prst="rect">
            <a:avLst/>
          </a:prstGeom>
        </p:spPr>
      </p:pic>
      <p:sp>
        <p:nvSpPr>
          <p:cNvPr id="3" name="Content Placeholder 2">
            <a:extLst>
              <a:ext uri="{FF2B5EF4-FFF2-40B4-BE49-F238E27FC236}">
                <a16:creationId xmlns:a16="http://schemas.microsoft.com/office/drawing/2014/main" id="{D8EB9CBF-526D-BE4F-8A42-81E30EAB3E38}"/>
              </a:ext>
            </a:extLst>
          </p:cNvPr>
          <p:cNvSpPr>
            <a:spLocks noGrp="1"/>
          </p:cNvSpPr>
          <p:nvPr>
            <p:ph idx="1"/>
          </p:nvPr>
        </p:nvSpPr>
        <p:spPr>
          <a:xfrm>
            <a:off x="1547696" y="1306044"/>
            <a:ext cx="10515600" cy="1200329"/>
          </a:xfrm>
        </p:spPr>
        <p:txBody>
          <a:bodyPr anchor="ctr">
            <a:normAutofit/>
          </a:bodyPr>
          <a:lstStyle/>
          <a:p>
            <a:r>
              <a:rPr lang="en-US" sz="1400" dirty="0">
                <a:solidFill>
                  <a:schemeClr val="tx1"/>
                </a:solidFill>
                <a:latin typeface="Arial" panose="020B0604020202020204" pitchFamily="34" charset="0"/>
                <a:cs typeface="Arial" panose="020B0604020202020204" pitchFamily="34" charset="0"/>
              </a:rPr>
              <a:t>Work-related stress in the UK highlights a complex problem</a:t>
            </a:r>
          </a:p>
          <a:p>
            <a:r>
              <a:rPr lang="en-US" sz="1400" dirty="0">
                <a:solidFill>
                  <a:schemeClr val="tx1"/>
                </a:solidFill>
                <a:latin typeface="Arial" panose="020B0604020202020204" pitchFamily="34" charset="0"/>
                <a:cs typeface="Arial" panose="020B0604020202020204" pitchFamily="34" charset="0"/>
              </a:rPr>
              <a:t>This can have many aspects(individual, institutional and social)</a:t>
            </a:r>
          </a:p>
          <a:p>
            <a:pPr marL="0" indent="0">
              <a:buNone/>
            </a:pPr>
            <a:endParaRPr lang="en-US" dirty="0">
              <a:solidFill>
                <a:schemeClr val="tx1"/>
              </a:solidFill>
              <a:latin typeface="Arial" panose="020B0604020202020204" pitchFamily="34" charset="0"/>
              <a:cs typeface="Arial" panose="020B0604020202020204" pitchFamily="34" charset="0"/>
            </a:endParaRPr>
          </a:p>
          <a:p>
            <a:endParaRPr lang="en-US" dirty="0"/>
          </a:p>
        </p:txBody>
      </p:sp>
      <p:sp>
        <p:nvSpPr>
          <p:cNvPr id="5" name="TextBox 4">
            <a:extLst>
              <a:ext uri="{FF2B5EF4-FFF2-40B4-BE49-F238E27FC236}">
                <a16:creationId xmlns:a16="http://schemas.microsoft.com/office/drawing/2014/main" id="{9F1B4F78-D056-9845-B0AA-23D1C4FFD906}"/>
              </a:ext>
            </a:extLst>
          </p:cNvPr>
          <p:cNvSpPr txBox="1"/>
          <p:nvPr/>
        </p:nvSpPr>
        <p:spPr>
          <a:xfrm>
            <a:off x="1388792" y="2163609"/>
            <a:ext cx="9163050"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The impact of stress  on employees </a:t>
            </a:r>
          </a:p>
        </p:txBody>
      </p:sp>
      <p:sp>
        <p:nvSpPr>
          <p:cNvPr id="6" name="TextBox 5">
            <a:extLst>
              <a:ext uri="{FF2B5EF4-FFF2-40B4-BE49-F238E27FC236}">
                <a16:creationId xmlns:a16="http://schemas.microsoft.com/office/drawing/2014/main" id="{47AAFC96-4296-ED4F-BDC4-78EC1B0B92BD}"/>
              </a:ext>
            </a:extLst>
          </p:cNvPr>
          <p:cNvSpPr txBox="1"/>
          <p:nvPr/>
        </p:nvSpPr>
        <p:spPr>
          <a:xfrm>
            <a:off x="1388792" y="2893181"/>
            <a:ext cx="9525000" cy="738664"/>
          </a:xfrm>
          <a:prstGeom prst="rect">
            <a:avLst/>
          </a:prstGeom>
          <a:noFill/>
        </p:spPr>
        <p:txBody>
          <a:bodyPr wrap="square" rtlCol="0" anchor="ctr">
            <a:spAutoFit/>
          </a:bodyPr>
          <a:lstStyle/>
          <a:p>
            <a:pPr marL="342900" indent="-342900">
              <a:buFont typeface="Arial" panose="020B0604020202020204" pitchFamily="34" charset="0"/>
              <a:buChar char="•"/>
            </a:pPr>
            <a:r>
              <a:rPr lang="en-US" sz="1400" dirty="0">
                <a:latin typeface="Arial" panose="020B0604020202020204" pitchFamily="34" charset="0"/>
                <a:cs typeface="Arial" panose="020B0604020202020204" pitchFamily="34" charset="0"/>
              </a:rPr>
              <a:t>Impacts the performance of the employees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Affects the quality of life on a family and social level</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Can cause physical illness and mental health problems</a:t>
            </a:r>
          </a:p>
        </p:txBody>
      </p:sp>
      <p:sp>
        <p:nvSpPr>
          <p:cNvPr id="8" name="Title 6">
            <a:extLst>
              <a:ext uri="{FF2B5EF4-FFF2-40B4-BE49-F238E27FC236}">
                <a16:creationId xmlns:a16="http://schemas.microsoft.com/office/drawing/2014/main" id="{FB7A9B4F-DC9F-E945-884D-6BB7314B1DEA}"/>
              </a:ext>
            </a:extLst>
          </p:cNvPr>
          <p:cNvSpPr txBox="1">
            <a:spLocks/>
          </p:cNvSpPr>
          <p:nvPr/>
        </p:nvSpPr>
        <p:spPr>
          <a:xfrm>
            <a:off x="1221035" y="678509"/>
            <a:ext cx="10178322" cy="14921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a:lstStyle>
          <a:p>
            <a:endParaRPr lang="en-US"/>
          </a:p>
        </p:txBody>
      </p:sp>
      <p:sp>
        <p:nvSpPr>
          <p:cNvPr id="9" name="TextBox 8">
            <a:extLst>
              <a:ext uri="{FF2B5EF4-FFF2-40B4-BE49-F238E27FC236}">
                <a16:creationId xmlns:a16="http://schemas.microsoft.com/office/drawing/2014/main" id="{FC16CF89-95F3-964B-B921-3E23EFBF9D35}"/>
              </a:ext>
            </a:extLst>
          </p:cNvPr>
          <p:cNvSpPr txBox="1"/>
          <p:nvPr/>
        </p:nvSpPr>
        <p:spPr>
          <a:xfrm>
            <a:off x="1388793" y="447676"/>
            <a:ext cx="7793307"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Stress among UK workers </a:t>
            </a:r>
          </a:p>
        </p:txBody>
      </p:sp>
      <p:sp>
        <p:nvSpPr>
          <p:cNvPr id="10" name="TextBox 9">
            <a:extLst>
              <a:ext uri="{FF2B5EF4-FFF2-40B4-BE49-F238E27FC236}">
                <a16:creationId xmlns:a16="http://schemas.microsoft.com/office/drawing/2014/main" id="{BED07D1C-55C8-E842-BA75-EDA372154290}"/>
              </a:ext>
            </a:extLst>
          </p:cNvPr>
          <p:cNvSpPr txBox="1"/>
          <p:nvPr/>
        </p:nvSpPr>
        <p:spPr>
          <a:xfrm>
            <a:off x="1388793" y="4238498"/>
            <a:ext cx="9163049" cy="156966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The impact of stress on organisations</a:t>
            </a:r>
          </a:p>
          <a:p>
            <a:endParaRPr lang="en-US" sz="2400" u="sng"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400" dirty="0">
                <a:latin typeface="Arial" panose="020B0604020202020204" pitchFamily="34" charset="0"/>
                <a:cs typeface="Arial" panose="020B0604020202020204" pitchFamily="34" charset="0"/>
              </a:rPr>
              <a:t>Loos of customers</a:t>
            </a:r>
          </a:p>
          <a:p>
            <a:pPr marL="342900" indent="-342900">
              <a:buFont typeface="Arial" panose="020B0604020202020204" pitchFamily="34" charset="0"/>
              <a:buChar char="•"/>
            </a:pPr>
            <a:r>
              <a:rPr lang="en-US" sz="1400" dirty="0">
                <a:latin typeface="Arial" panose="020B0604020202020204" pitchFamily="34" charset="0"/>
                <a:cs typeface="Arial" panose="020B0604020202020204" pitchFamily="34" charset="0"/>
              </a:rPr>
              <a:t>Financial losses</a:t>
            </a:r>
          </a:p>
          <a:p>
            <a:endParaRPr lang="en-US" sz="24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621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9FD47-635F-B44C-87F9-93F913DD9DF0}"/>
              </a:ext>
            </a:extLst>
          </p:cNvPr>
          <p:cNvSpPr>
            <a:spLocks noGrp="1"/>
          </p:cNvSpPr>
          <p:nvPr>
            <p:ph idx="1"/>
          </p:nvPr>
        </p:nvSpPr>
        <p:spPr>
          <a:xfrm>
            <a:off x="1160145" y="501805"/>
            <a:ext cx="10178322" cy="3607420"/>
          </a:xfrm>
        </p:spPr>
        <p:txBody>
          <a:bodyPr>
            <a:normAutofit fontScale="85000" lnSpcReduction="20000"/>
          </a:bodyPr>
          <a:lstStyle/>
          <a:p>
            <a:pPr marL="0" indent="0">
              <a:buNone/>
            </a:pPr>
            <a:r>
              <a:rPr lang="en-US" sz="2400" u="sng" dirty="0">
                <a:solidFill>
                  <a:schemeClr val="tx1"/>
                </a:solidFill>
                <a:latin typeface="Arial" panose="020B0604020202020204" pitchFamily="34" charset="0"/>
                <a:cs typeface="Arial" panose="020B0604020202020204" pitchFamily="34" charset="0"/>
              </a:rPr>
              <a:t>Stages of Problem Solving </a:t>
            </a:r>
          </a:p>
          <a:p>
            <a:pPr marL="0" indent="0">
              <a:buNone/>
            </a:pPr>
            <a:endParaRPr lang="en-US" sz="2400" u="sng"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In Oxford dictionaries (2020) a problem is an unwanted damaging situation that must be fixed to overcome the effects of it. </a:t>
            </a:r>
          </a:p>
          <a:p>
            <a:r>
              <a:rPr lang="en-US" sz="1700" dirty="0">
                <a:solidFill>
                  <a:schemeClr val="tx1"/>
                </a:solidFill>
                <a:latin typeface="Arial" panose="020B0604020202020204" pitchFamily="34" charset="0"/>
                <a:cs typeface="Arial" panose="020B0604020202020204" pitchFamily="34" charset="0"/>
              </a:rPr>
              <a:t>According to Morgan (2017)” the typical problem-solving process follows a set of stages: clarifying the problem, establishing causes, developing options and making a choice”.</a:t>
            </a:r>
          </a:p>
          <a:p>
            <a:pPr marL="0" indent="0">
              <a:buNone/>
            </a:pPr>
            <a:endParaRPr lang="en-US" sz="2400" u="sng" dirty="0">
              <a:solidFill>
                <a:schemeClr val="tx1"/>
              </a:solidFill>
              <a:latin typeface="Arial" panose="020B0604020202020204" pitchFamily="34" charset="0"/>
              <a:cs typeface="Arial" panose="020B0604020202020204" pitchFamily="34" charset="0"/>
            </a:endParaRPr>
          </a:p>
          <a:p>
            <a:pPr marL="0" indent="0">
              <a:buNone/>
            </a:pPr>
            <a:r>
              <a:rPr lang="en-US" sz="2400" u="sng" dirty="0">
                <a:solidFill>
                  <a:schemeClr val="tx1"/>
                </a:solidFill>
                <a:latin typeface="Arial" panose="020B0604020202020204" pitchFamily="34" charset="0"/>
                <a:cs typeface="Arial" panose="020B0604020202020204" pitchFamily="34" charset="0"/>
              </a:rPr>
              <a:t>Identifying the causes of the problem</a:t>
            </a:r>
          </a:p>
          <a:p>
            <a:pPr marL="0" indent="0">
              <a:buNone/>
            </a:pPr>
            <a:endParaRPr lang="en-US" u="sng" dirty="0">
              <a:solidFill>
                <a:schemeClr val="tx1"/>
              </a:solidFill>
              <a:latin typeface="Arial" panose="020B0604020202020204" pitchFamily="34" charset="0"/>
              <a:cs typeface="Arial" panose="020B0604020202020204" pitchFamily="34" charset="0"/>
            </a:endParaRPr>
          </a:p>
          <a:p>
            <a:r>
              <a:rPr lang="en-US" sz="1700" dirty="0">
                <a:solidFill>
                  <a:schemeClr val="tx1"/>
                </a:solidFill>
                <a:latin typeface="Arial" panose="020B0604020202020204" pitchFamily="34" charset="0"/>
                <a:cs typeface="Arial" panose="020B0604020202020204" pitchFamily="34" charset="0"/>
              </a:rPr>
              <a:t>According to Cottrell (2010) going to the core of the problem you can identify similarities between the current problem and a previous one, and you can implement some previously used tools</a:t>
            </a:r>
            <a:endParaRPr lang="en-US" sz="1700" u="sng" dirty="0">
              <a:solidFill>
                <a:schemeClr val="tx1"/>
              </a:solidFill>
              <a:latin typeface="Arial" panose="020B0604020202020204" pitchFamily="34" charset="0"/>
              <a:cs typeface="Arial" panose="020B0604020202020204" pitchFamily="34" charset="0"/>
            </a:endParaRPr>
          </a:p>
          <a:p>
            <a:r>
              <a:rPr lang="en-US" sz="1700" dirty="0">
                <a:solidFill>
                  <a:schemeClr val="tx1"/>
                </a:solidFill>
                <a:latin typeface="Arial" panose="020B0604020202020204" pitchFamily="34" charset="0"/>
                <a:cs typeface="Arial" panose="020B0604020202020204" pitchFamily="34" charset="0"/>
              </a:rPr>
              <a:t>After identifying the problem analyse what can be the causes</a:t>
            </a:r>
          </a:p>
          <a:p>
            <a:r>
              <a:rPr lang="en-US" sz="1700" dirty="0">
                <a:solidFill>
                  <a:schemeClr val="tx1"/>
                </a:solidFill>
                <a:latin typeface="Arial" panose="020B0604020202020204" pitchFamily="34" charset="0"/>
                <a:cs typeface="Arial" panose="020B0604020202020204" pitchFamily="34" charset="0"/>
              </a:rPr>
              <a:t>Look for tools to analyse the roots of the causes</a:t>
            </a:r>
          </a:p>
          <a:p>
            <a:endParaRPr lang="en-US" dirty="0">
              <a:solidFill>
                <a:schemeClr val="tx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D51A6CA-AD1D-F940-AC6C-D406C5F36DFE}"/>
              </a:ext>
            </a:extLst>
          </p:cNvPr>
          <p:cNvSpPr txBox="1"/>
          <p:nvPr/>
        </p:nvSpPr>
        <p:spPr>
          <a:xfrm>
            <a:off x="1160145" y="4564567"/>
            <a:ext cx="9054372" cy="144655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Fishbone or Ishikawa diagram</a:t>
            </a:r>
          </a:p>
          <a:p>
            <a:endParaRPr lang="en-US" sz="2000" u="sng"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400" dirty="0">
                <a:latin typeface="Arial" panose="020B0604020202020204" pitchFamily="34" charset="0"/>
                <a:cs typeface="Arial" panose="020B0604020202020204" pitchFamily="34" charset="0"/>
              </a:rPr>
              <a:t>Developed by Prof. Kaoru Ishikawa in 1960</a:t>
            </a:r>
          </a:p>
          <a:p>
            <a:pPr marL="342900" indent="-342900">
              <a:buFont typeface="Arial" panose="020B0604020202020204" pitchFamily="34" charset="0"/>
              <a:buChar char="•"/>
            </a:pPr>
            <a:r>
              <a:rPr lang="en-US" sz="1400" dirty="0">
                <a:latin typeface="Arial" panose="020B0604020202020204" pitchFamily="34" charset="0"/>
                <a:cs typeface="Arial" panose="020B0604020202020204" pitchFamily="34" charset="0"/>
              </a:rPr>
              <a:t>Useful in analysing causes of the problem</a:t>
            </a: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9079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3BFC41-84BD-CC4C-8402-DBD6133CAD7D}"/>
              </a:ext>
            </a:extLst>
          </p:cNvPr>
          <p:cNvSpPr txBox="1"/>
          <p:nvPr/>
        </p:nvSpPr>
        <p:spPr>
          <a:xfrm>
            <a:off x="902690" y="155091"/>
            <a:ext cx="8934449" cy="461665"/>
          </a:xfrm>
          <a:prstGeom prst="rect">
            <a:avLst/>
          </a:prstGeom>
          <a:noFill/>
        </p:spPr>
        <p:txBody>
          <a:bodyPr wrap="square" rtlCol="0">
            <a:spAutoFit/>
          </a:bodyPr>
          <a:lstStyle/>
          <a:p>
            <a:r>
              <a:rPr lang="en-US" sz="2400" u="sng" dirty="0">
                <a:latin typeface="Arial" panose="020B0604020202020204" pitchFamily="34" charset="0"/>
                <a:cs typeface="Arial" panose="020B0604020202020204" pitchFamily="34" charset="0"/>
              </a:rPr>
              <a:t>Fishbone diagram for work related stress</a:t>
            </a:r>
          </a:p>
        </p:txBody>
      </p:sp>
      <p:sp>
        <p:nvSpPr>
          <p:cNvPr id="11" name="Rectangle 10">
            <a:extLst>
              <a:ext uri="{FF2B5EF4-FFF2-40B4-BE49-F238E27FC236}">
                <a16:creationId xmlns:a16="http://schemas.microsoft.com/office/drawing/2014/main" id="{CC98B7EB-4414-D44A-BF9D-08EDB0DD2F16}"/>
              </a:ext>
            </a:extLst>
          </p:cNvPr>
          <p:cNvSpPr/>
          <p:nvPr/>
        </p:nvSpPr>
        <p:spPr>
          <a:xfrm>
            <a:off x="9810750" y="2838450"/>
            <a:ext cx="1924050" cy="1059887"/>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solidFill>
                  <a:schemeClr val="tx1"/>
                </a:solidFill>
              </a:rPr>
              <a:t>Work-related stress in the UK</a:t>
            </a:r>
          </a:p>
        </p:txBody>
      </p:sp>
      <p:sp>
        <p:nvSpPr>
          <p:cNvPr id="44" name="Rectangle 43">
            <a:extLst>
              <a:ext uri="{FF2B5EF4-FFF2-40B4-BE49-F238E27FC236}">
                <a16:creationId xmlns:a16="http://schemas.microsoft.com/office/drawing/2014/main" id="{4FA66BC6-FF75-324F-938B-49C67B104AEF}"/>
              </a:ext>
            </a:extLst>
          </p:cNvPr>
          <p:cNvSpPr/>
          <p:nvPr/>
        </p:nvSpPr>
        <p:spPr>
          <a:xfrm>
            <a:off x="941990" y="851756"/>
            <a:ext cx="1981200" cy="62999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600" dirty="0">
                <a:solidFill>
                  <a:schemeClr val="tx1"/>
                </a:solidFill>
                <a:latin typeface="Arial" panose="020B0604020202020204" pitchFamily="34" charset="0"/>
                <a:cs typeface="Arial" panose="020B0604020202020204" pitchFamily="34" charset="0"/>
              </a:rPr>
              <a:t>Tight deadlines</a:t>
            </a:r>
          </a:p>
        </p:txBody>
      </p:sp>
      <p:sp>
        <p:nvSpPr>
          <p:cNvPr id="46" name="Rectangle 45">
            <a:extLst>
              <a:ext uri="{FF2B5EF4-FFF2-40B4-BE49-F238E27FC236}">
                <a16:creationId xmlns:a16="http://schemas.microsoft.com/office/drawing/2014/main" id="{B4F9FC3A-A0BB-2F4E-95C2-03A5EA1D1836}"/>
              </a:ext>
            </a:extLst>
          </p:cNvPr>
          <p:cNvSpPr/>
          <p:nvPr/>
        </p:nvSpPr>
        <p:spPr>
          <a:xfrm>
            <a:off x="4797956" y="877563"/>
            <a:ext cx="1928482" cy="57537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600" dirty="0">
                <a:solidFill>
                  <a:schemeClr val="tx1"/>
                </a:solidFill>
                <a:latin typeface="Arial" panose="020B0604020202020204" pitchFamily="34" charset="0"/>
                <a:cs typeface="Arial" panose="020B0604020202020204" pitchFamily="34" charset="0"/>
              </a:rPr>
              <a:t>Employees </a:t>
            </a:r>
          </a:p>
        </p:txBody>
      </p:sp>
      <p:sp>
        <p:nvSpPr>
          <p:cNvPr id="54" name="Right Arrow 53">
            <a:extLst>
              <a:ext uri="{FF2B5EF4-FFF2-40B4-BE49-F238E27FC236}">
                <a16:creationId xmlns:a16="http://schemas.microsoft.com/office/drawing/2014/main" id="{09B85040-6E04-464E-8B74-4988FCC1E555}"/>
              </a:ext>
            </a:extLst>
          </p:cNvPr>
          <p:cNvSpPr/>
          <p:nvPr/>
        </p:nvSpPr>
        <p:spPr>
          <a:xfrm>
            <a:off x="1295400" y="3356613"/>
            <a:ext cx="8515350" cy="314594"/>
          </a:xfrm>
          <a:prstGeom prst="rightArrow">
            <a:avLst>
              <a:gd name="adj1" fmla="val 34277"/>
              <a:gd name="adj2" fmla="val 5000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cxnSp>
        <p:nvCxnSpPr>
          <p:cNvPr id="85" name="Straight Arrow Connector 84">
            <a:extLst>
              <a:ext uri="{FF2B5EF4-FFF2-40B4-BE49-F238E27FC236}">
                <a16:creationId xmlns:a16="http://schemas.microsoft.com/office/drawing/2014/main" id="{D540C60F-6F9E-2D44-83DD-83D93D8F3882}"/>
              </a:ext>
            </a:extLst>
          </p:cNvPr>
          <p:cNvCxnSpPr>
            <a:cxnSpLocks/>
          </p:cNvCxnSpPr>
          <p:nvPr/>
        </p:nvCxnSpPr>
        <p:spPr>
          <a:xfrm flipV="1">
            <a:off x="2105656" y="2334617"/>
            <a:ext cx="406554" cy="7203"/>
          </a:xfrm>
          <a:prstGeom prst="straightConnector1">
            <a:avLst/>
          </a:prstGeom>
          <a:ln w="19050">
            <a:solidFill>
              <a:schemeClr val="tx1"/>
            </a:solidFill>
            <a:tailEnd type="triangle"/>
          </a:ln>
          <a:scene3d>
            <a:camera prst="orthographicFront"/>
            <a:lightRig rig="threePt" dir="t"/>
          </a:scene3d>
          <a:sp3d>
            <a:bevelT prst="angle"/>
          </a:sp3d>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EEB600A8-97C6-FB42-9B64-DF85547C8DA3}"/>
              </a:ext>
            </a:extLst>
          </p:cNvPr>
          <p:cNvCxnSpPr>
            <a:cxnSpLocks/>
          </p:cNvCxnSpPr>
          <p:nvPr/>
        </p:nvCxnSpPr>
        <p:spPr>
          <a:xfrm>
            <a:off x="1930242" y="1562105"/>
            <a:ext cx="1599164" cy="1794508"/>
          </a:xfrm>
          <a:prstGeom prst="straightConnector1">
            <a:avLst/>
          </a:prstGeom>
          <a:ln w="28575">
            <a:solidFill>
              <a:schemeClr val="tx1"/>
            </a:solidFill>
            <a:tailEnd type="triangle"/>
          </a:ln>
          <a:scene3d>
            <a:camera prst="orthographicFront"/>
            <a:lightRig rig="threePt" dir="t"/>
          </a:scene3d>
          <a:sp3d>
            <a:bevelT prst="slope"/>
          </a:sp3d>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EF1BFD0B-FA79-7040-B76F-26CD1A7A1D7E}"/>
              </a:ext>
            </a:extLst>
          </p:cNvPr>
          <p:cNvCxnSpPr>
            <a:cxnSpLocks/>
          </p:cNvCxnSpPr>
          <p:nvPr/>
        </p:nvCxnSpPr>
        <p:spPr>
          <a:xfrm>
            <a:off x="5953911" y="1563490"/>
            <a:ext cx="1640612" cy="179534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08" name="Straight Arrow Connector 107">
            <a:extLst>
              <a:ext uri="{FF2B5EF4-FFF2-40B4-BE49-F238E27FC236}">
                <a16:creationId xmlns:a16="http://schemas.microsoft.com/office/drawing/2014/main" id="{620E8EEF-7879-AF40-8110-E1A39CAE70AD}"/>
              </a:ext>
            </a:extLst>
          </p:cNvPr>
          <p:cNvCxnSpPr>
            <a:cxnSpLocks/>
          </p:cNvCxnSpPr>
          <p:nvPr/>
        </p:nvCxnSpPr>
        <p:spPr>
          <a:xfrm flipV="1">
            <a:off x="4606484" y="3684972"/>
            <a:ext cx="1747117" cy="1589779"/>
          </a:xfrm>
          <a:prstGeom prst="straightConnector1">
            <a:avLst/>
          </a:prstGeom>
          <a:ln w="28575">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10" name="Straight Arrow Connector 109">
            <a:extLst>
              <a:ext uri="{FF2B5EF4-FFF2-40B4-BE49-F238E27FC236}">
                <a16:creationId xmlns:a16="http://schemas.microsoft.com/office/drawing/2014/main" id="{268932DC-430F-3B48-9F3B-4A355649B63D}"/>
              </a:ext>
            </a:extLst>
          </p:cNvPr>
          <p:cNvCxnSpPr>
            <a:cxnSpLocks/>
          </p:cNvCxnSpPr>
          <p:nvPr/>
        </p:nvCxnSpPr>
        <p:spPr>
          <a:xfrm flipV="1">
            <a:off x="7180829" y="3596599"/>
            <a:ext cx="1747117" cy="1623229"/>
          </a:xfrm>
          <a:prstGeom prst="straightConnector1">
            <a:avLst/>
          </a:prstGeom>
          <a:ln w="28575">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15" name="Straight Arrow Connector 114">
            <a:extLst>
              <a:ext uri="{FF2B5EF4-FFF2-40B4-BE49-F238E27FC236}">
                <a16:creationId xmlns:a16="http://schemas.microsoft.com/office/drawing/2014/main" id="{94F1B637-53D2-4C4F-86CE-4EB316422912}"/>
              </a:ext>
            </a:extLst>
          </p:cNvPr>
          <p:cNvCxnSpPr>
            <a:cxnSpLocks/>
          </p:cNvCxnSpPr>
          <p:nvPr/>
        </p:nvCxnSpPr>
        <p:spPr>
          <a:xfrm>
            <a:off x="2616864" y="3048397"/>
            <a:ext cx="597140" cy="7078"/>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17" name="Straight Arrow Connector 116">
            <a:extLst>
              <a:ext uri="{FF2B5EF4-FFF2-40B4-BE49-F238E27FC236}">
                <a16:creationId xmlns:a16="http://schemas.microsoft.com/office/drawing/2014/main" id="{78C6D8C0-75E9-E64D-8260-A7C42C1A3F1F}"/>
              </a:ext>
            </a:extLst>
          </p:cNvPr>
          <p:cNvCxnSpPr>
            <a:cxnSpLocks/>
          </p:cNvCxnSpPr>
          <p:nvPr/>
        </p:nvCxnSpPr>
        <p:spPr>
          <a:xfrm flipH="1">
            <a:off x="7640014" y="2551330"/>
            <a:ext cx="547488" cy="472021"/>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43" name="Straight Arrow Connector 142">
            <a:extLst>
              <a:ext uri="{FF2B5EF4-FFF2-40B4-BE49-F238E27FC236}">
                <a16:creationId xmlns:a16="http://schemas.microsoft.com/office/drawing/2014/main" id="{86F65F3C-D046-8C45-86A6-15A92586A8DD}"/>
              </a:ext>
            </a:extLst>
          </p:cNvPr>
          <p:cNvCxnSpPr>
            <a:cxnSpLocks/>
          </p:cNvCxnSpPr>
          <p:nvPr/>
        </p:nvCxnSpPr>
        <p:spPr>
          <a:xfrm flipH="1">
            <a:off x="6714501" y="2014585"/>
            <a:ext cx="418467" cy="290936"/>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52" name="Straight Arrow Connector 151">
            <a:extLst>
              <a:ext uri="{FF2B5EF4-FFF2-40B4-BE49-F238E27FC236}">
                <a16:creationId xmlns:a16="http://schemas.microsoft.com/office/drawing/2014/main" id="{6BAD249B-A2C1-AF46-A0B4-A407E8A51667}"/>
              </a:ext>
            </a:extLst>
          </p:cNvPr>
          <p:cNvCxnSpPr>
            <a:cxnSpLocks/>
          </p:cNvCxnSpPr>
          <p:nvPr/>
        </p:nvCxnSpPr>
        <p:spPr>
          <a:xfrm flipV="1">
            <a:off x="8187502" y="3793322"/>
            <a:ext cx="523913" cy="17147"/>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57" name="Straight Arrow Connector 156">
            <a:extLst>
              <a:ext uri="{FF2B5EF4-FFF2-40B4-BE49-F238E27FC236}">
                <a16:creationId xmlns:a16="http://schemas.microsoft.com/office/drawing/2014/main" id="{551CA18A-410F-964C-9B1B-C978A73E6372}"/>
              </a:ext>
            </a:extLst>
          </p:cNvPr>
          <p:cNvCxnSpPr>
            <a:cxnSpLocks/>
          </p:cNvCxnSpPr>
          <p:nvPr/>
        </p:nvCxnSpPr>
        <p:spPr>
          <a:xfrm flipH="1">
            <a:off x="7797919" y="4741076"/>
            <a:ext cx="582589" cy="0"/>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62" name="Straight Arrow Connector 161">
            <a:extLst>
              <a:ext uri="{FF2B5EF4-FFF2-40B4-BE49-F238E27FC236}">
                <a16:creationId xmlns:a16="http://schemas.microsoft.com/office/drawing/2014/main" id="{4D216806-41F6-AB4E-BCC7-2862FA82865B}"/>
              </a:ext>
            </a:extLst>
          </p:cNvPr>
          <p:cNvCxnSpPr>
            <a:cxnSpLocks/>
          </p:cNvCxnSpPr>
          <p:nvPr/>
        </p:nvCxnSpPr>
        <p:spPr>
          <a:xfrm>
            <a:off x="5501188" y="3898337"/>
            <a:ext cx="522019" cy="0"/>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66" name="Straight Arrow Connector 165">
            <a:extLst>
              <a:ext uri="{FF2B5EF4-FFF2-40B4-BE49-F238E27FC236}">
                <a16:creationId xmlns:a16="http://schemas.microsoft.com/office/drawing/2014/main" id="{0FE4D4F2-2073-D14D-AAEC-7ADCC37300FF}"/>
              </a:ext>
            </a:extLst>
          </p:cNvPr>
          <p:cNvCxnSpPr>
            <a:cxnSpLocks/>
          </p:cNvCxnSpPr>
          <p:nvPr/>
        </p:nvCxnSpPr>
        <p:spPr>
          <a:xfrm>
            <a:off x="2392264" y="4339237"/>
            <a:ext cx="534143" cy="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172" name="Straight Arrow Connector 171">
            <a:extLst>
              <a:ext uri="{FF2B5EF4-FFF2-40B4-BE49-F238E27FC236}">
                <a16:creationId xmlns:a16="http://schemas.microsoft.com/office/drawing/2014/main" id="{73DCD050-3697-D143-B2E5-536768CB8B08}"/>
              </a:ext>
            </a:extLst>
          </p:cNvPr>
          <p:cNvCxnSpPr>
            <a:cxnSpLocks/>
          </p:cNvCxnSpPr>
          <p:nvPr/>
        </p:nvCxnSpPr>
        <p:spPr>
          <a:xfrm>
            <a:off x="6226967" y="2650181"/>
            <a:ext cx="683778" cy="430117"/>
          </a:xfrm>
          <a:prstGeom prst="straightConnector1">
            <a:avLst/>
          </a:prstGeom>
          <a:ln w="1270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79" name="Straight Arrow Connector 178">
            <a:extLst>
              <a:ext uri="{FF2B5EF4-FFF2-40B4-BE49-F238E27FC236}">
                <a16:creationId xmlns:a16="http://schemas.microsoft.com/office/drawing/2014/main" id="{221FDD65-08B5-7344-8801-CBAFCDD4E0D3}"/>
              </a:ext>
            </a:extLst>
          </p:cNvPr>
          <p:cNvCxnSpPr>
            <a:cxnSpLocks/>
          </p:cNvCxnSpPr>
          <p:nvPr/>
        </p:nvCxnSpPr>
        <p:spPr>
          <a:xfrm flipH="1">
            <a:off x="7380512" y="3070215"/>
            <a:ext cx="635178" cy="10084"/>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182" name="Straight Arrow Connector 181">
            <a:extLst>
              <a:ext uri="{FF2B5EF4-FFF2-40B4-BE49-F238E27FC236}">
                <a16:creationId xmlns:a16="http://schemas.microsoft.com/office/drawing/2014/main" id="{1FB5F8E7-B4D9-3A49-9AC9-98214FEF0BC4}"/>
              </a:ext>
            </a:extLst>
          </p:cNvPr>
          <p:cNvCxnSpPr>
            <a:cxnSpLocks/>
          </p:cNvCxnSpPr>
          <p:nvPr/>
        </p:nvCxnSpPr>
        <p:spPr>
          <a:xfrm>
            <a:off x="2770163" y="3743462"/>
            <a:ext cx="531016" cy="2226"/>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206" name="Straight Arrow Connector 205">
            <a:extLst>
              <a:ext uri="{FF2B5EF4-FFF2-40B4-BE49-F238E27FC236}">
                <a16:creationId xmlns:a16="http://schemas.microsoft.com/office/drawing/2014/main" id="{7FB544A1-F610-6C4A-9E53-87CCB9B819E2}"/>
              </a:ext>
            </a:extLst>
          </p:cNvPr>
          <p:cNvCxnSpPr>
            <a:cxnSpLocks/>
          </p:cNvCxnSpPr>
          <p:nvPr/>
        </p:nvCxnSpPr>
        <p:spPr>
          <a:xfrm>
            <a:off x="6262690" y="3141038"/>
            <a:ext cx="992086" cy="9599"/>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213" name="Straight Arrow Connector 212">
            <a:extLst>
              <a:ext uri="{FF2B5EF4-FFF2-40B4-BE49-F238E27FC236}">
                <a16:creationId xmlns:a16="http://schemas.microsoft.com/office/drawing/2014/main" id="{7D3C0762-2CD4-E041-8DCD-DF6CBD3E72C1}"/>
              </a:ext>
            </a:extLst>
          </p:cNvPr>
          <p:cNvCxnSpPr>
            <a:cxnSpLocks/>
          </p:cNvCxnSpPr>
          <p:nvPr/>
        </p:nvCxnSpPr>
        <p:spPr>
          <a:xfrm flipV="1">
            <a:off x="5559646" y="1928377"/>
            <a:ext cx="572977" cy="5191"/>
          </a:xfrm>
          <a:prstGeom prst="straightConnector1">
            <a:avLst/>
          </a:prstGeom>
          <a:ln w="12700">
            <a:tailEnd type="triangle"/>
          </a:ln>
        </p:spPr>
        <p:style>
          <a:lnRef idx="1">
            <a:schemeClr val="dk1"/>
          </a:lnRef>
          <a:fillRef idx="0">
            <a:schemeClr val="dk1"/>
          </a:fillRef>
          <a:effectRef idx="0">
            <a:schemeClr val="dk1"/>
          </a:effectRef>
          <a:fontRef idx="minor">
            <a:schemeClr val="tx1"/>
          </a:fontRef>
        </p:style>
      </p:cxnSp>
      <p:cxnSp>
        <p:nvCxnSpPr>
          <p:cNvPr id="224" name="Straight Arrow Connector 223">
            <a:extLst>
              <a:ext uri="{FF2B5EF4-FFF2-40B4-BE49-F238E27FC236}">
                <a16:creationId xmlns:a16="http://schemas.microsoft.com/office/drawing/2014/main" id="{609CC4BC-6084-224A-8653-F4296DD1362D}"/>
              </a:ext>
            </a:extLst>
          </p:cNvPr>
          <p:cNvCxnSpPr>
            <a:cxnSpLocks/>
          </p:cNvCxnSpPr>
          <p:nvPr/>
        </p:nvCxnSpPr>
        <p:spPr>
          <a:xfrm>
            <a:off x="6774217" y="4849691"/>
            <a:ext cx="606295" cy="1"/>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231" name="Straight Arrow Connector 230">
            <a:extLst>
              <a:ext uri="{FF2B5EF4-FFF2-40B4-BE49-F238E27FC236}">
                <a16:creationId xmlns:a16="http://schemas.microsoft.com/office/drawing/2014/main" id="{D7F99C51-00FB-364D-B2C1-CAF2ED187F52}"/>
              </a:ext>
            </a:extLst>
          </p:cNvPr>
          <p:cNvCxnSpPr>
            <a:cxnSpLocks/>
          </p:cNvCxnSpPr>
          <p:nvPr/>
        </p:nvCxnSpPr>
        <p:spPr>
          <a:xfrm flipH="1" flipV="1">
            <a:off x="7930894" y="4785592"/>
            <a:ext cx="219119" cy="173328"/>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237" name="Straight Arrow Connector 236">
            <a:extLst>
              <a:ext uri="{FF2B5EF4-FFF2-40B4-BE49-F238E27FC236}">
                <a16:creationId xmlns:a16="http://schemas.microsoft.com/office/drawing/2014/main" id="{351C7BBB-F713-9E4E-A1C6-10971C3F5046}"/>
              </a:ext>
            </a:extLst>
          </p:cNvPr>
          <p:cNvCxnSpPr>
            <a:cxnSpLocks/>
          </p:cNvCxnSpPr>
          <p:nvPr/>
        </p:nvCxnSpPr>
        <p:spPr>
          <a:xfrm flipV="1">
            <a:off x="7481277" y="3854869"/>
            <a:ext cx="899231" cy="334501"/>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sp>
        <p:nvSpPr>
          <p:cNvPr id="242" name="Rectangle 241">
            <a:extLst>
              <a:ext uri="{FF2B5EF4-FFF2-40B4-BE49-F238E27FC236}">
                <a16:creationId xmlns:a16="http://schemas.microsoft.com/office/drawing/2014/main" id="{CCD45CE2-AAC8-5A4D-A812-47F9A28CB4B6}"/>
              </a:ext>
            </a:extLst>
          </p:cNvPr>
          <p:cNvSpPr/>
          <p:nvPr/>
        </p:nvSpPr>
        <p:spPr>
          <a:xfrm>
            <a:off x="3528571" y="5283740"/>
            <a:ext cx="1951472" cy="651267"/>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600" dirty="0">
                <a:solidFill>
                  <a:sysClr val="windowText" lastClr="000000"/>
                </a:solidFill>
                <a:latin typeface="Arial" panose="020B0604020202020204" pitchFamily="34" charset="0"/>
                <a:cs typeface="Arial" panose="020B0604020202020204" pitchFamily="34" charset="0"/>
              </a:rPr>
              <a:t>Financial </a:t>
            </a:r>
          </a:p>
        </p:txBody>
      </p:sp>
      <p:sp>
        <p:nvSpPr>
          <p:cNvPr id="245" name="Rectangle 244">
            <a:extLst>
              <a:ext uri="{FF2B5EF4-FFF2-40B4-BE49-F238E27FC236}">
                <a16:creationId xmlns:a16="http://schemas.microsoft.com/office/drawing/2014/main" id="{009C803C-13DF-6847-A703-6180CFBB8A75}"/>
              </a:ext>
            </a:extLst>
          </p:cNvPr>
          <p:cNvSpPr/>
          <p:nvPr/>
        </p:nvSpPr>
        <p:spPr>
          <a:xfrm>
            <a:off x="6111600" y="5322278"/>
            <a:ext cx="1960771" cy="61039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600" dirty="0">
                <a:solidFill>
                  <a:sysClr val="windowText" lastClr="000000"/>
                </a:solidFill>
                <a:latin typeface="Arial" panose="020B0604020202020204" pitchFamily="34" charset="0"/>
                <a:cs typeface="Arial" panose="020B0604020202020204" pitchFamily="34" charset="0"/>
              </a:rPr>
              <a:t>Methods of work</a:t>
            </a:r>
          </a:p>
        </p:txBody>
      </p:sp>
      <p:sp>
        <p:nvSpPr>
          <p:cNvPr id="246" name="Rectangle 245">
            <a:extLst>
              <a:ext uri="{FF2B5EF4-FFF2-40B4-BE49-F238E27FC236}">
                <a16:creationId xmlns:a16="http://schemas.microsoft.com/office/drawing/2014/main" id="{85FAF7EE-7F1D-5E42-B99B-49AC02061C67}"/>
              </a:ext>
            </a:extLst>
          </p:cNvPr>
          <p:cNvSpPr/>
          <p:nvPr/>
        </p:nvSpPr>
        <p:spPr>
          <a:xfrm>
            <a:off x="1001805" y="5283740"/>
            <a:ext cx="2110503" cy="65931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600" dirty="0">
                <a:solidFill>
                  <a:sysClr val="windowText" lastClr="000000"/>
                </a:solidFill>
                <a:latin typeface="Arial" panose="020B0604020202020204" pitchFamily="34" charset="0"/>
                <a:cs typeface="Arial" panose="020B0604020202020204" pitchFamily="34" charset="0"/>
              </a:rPr>
              <a:t>External environmental factors</a:t>
            </a:r>
          </a:p>
        </p:txBody>
      </p:sp>
      <p:cxnSp>
        <p:nvCxnSpPr>
          <p:cNvPr id="248" name="Straight Arrow Connector 247">
            <a:extLst>
              <a:ext uri="{FF2B5EF4-FFF2-40B4-BE49-F238E27FC236}">
                <a16:creationId xmlns:a16="http://schemas.microsoft.com/office/drawing/2014/main" id="{7CD58B99-2A52-5747-B93F-5A9829FE92E2}"/>
              </a:ext>
            </a:extLst>
          </p:cNvPr>
          <p:cNvCxnSpPr>
            <a:cxnSpLocks/>
          </p:cNvCxnSpPr>
          <p:nvPr/>
        </p:nvCxnSpPr>
        <p:spPr>
          <a:xfrm flipV="1">
            <a:off x="2402435" y="3625955"/>
            <a:ext cx="1261704" cy="1525166"/>
          </a:xfrm>
          <a:prstGeom prst="straightConnector1">
            <a:avLst/>
          </a:prstGeom>
          <a:ln w="28575">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261" name="Straight Arrow Connector 260">
            <a:extLst>
              <a:ext uri="{FF2B5EF4-FFF2-40B4-BE49-F238E27FC236}">
                <a16:creationId xmlns:a16="http://schemas.microsoft.com/office/drawing/2014/main" id="{AD53D33C-5D6B-704B-ADD3-AF429B5636A6}"/>
              </a:ext>
            </a:extLst>
          </p:cNvPr>
          <p:cNvCxnSpPr>
            <a:cxnSpLocks/>
          </p:cNvCxnSpPr>
          <p:nvPr/>
        </p:nvCxnSpPr>
        <p:spPr>
          <a:xfrm>
            <a:off x="1972625" y="4830022"/>
            <a:ext cx="539585" cy="1"/>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cxnSp>
        <p:nvCxnSpPr>
          <p:cNvPr id="263" name="Straight Arrow Connector 262">
            <a:extLst>
              <a:ext uri="{FF2B5EF4-FFF2-40B4-BE49-F238E27FC236}">
                <a16:creationId xmlns:a16="http://schemas.microsoft.com/office/drawing/2014/main" id="{F58713F7-7896-6E48-99F0-C4F9B79B7B70}"/>
              </a:ext>
            </a:extLst>
          </p:cNvPr>
          <p:cNvCxnSpPr>
            <a:cxnSpLocks/>
          </p:cNvCxnSpPr>
          <p:nvPr/>
        </p:nvCxnSpPr>
        <p:spPr>
          <a:xfrm>
            <a:off x="5004136" y="4426772"/>
            <a:ext cx="513889" cy="2197"/>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sp>
        <p:nvSpPr>
          <p:cNvPr id="271" name="Rectangle 270">
            <a:extLst>
              <a:ext uri="{FF2B5EF4-FFF2-40B4-BE49-F238E27FC236}">
                <a16:creationId xmlns:a16="http://schemas.microsoft.com/office/drawing/2014/main" id="{E4FCE6C5-55AD-4D43-8821-539F04DAD97B}"/>
              </a:ext>
            </a:extLst>
          </p:cNvPr>
          <p:cNvSpPr/>
          <p:nvPr/>
        </p:nvSpPr>
        <p:spPr>
          <a:xfrm>
            <a:off x="1276546" y="2761530"/>
            <a:ext cx="1213624" cy="587890"/>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non-qualitative completed projects</a:t>
            </a:r>
          </a:p>
        </p:txBody>
      </p:sp>
      <p:sp>
        <p:nvSpPr>
          <p:cNvPr id="276" name="Rectangle 275">
            <a:extLst>
              <a:ext uri="{FF2B5EF4-FFF2-40B4-BE49-F238E27FC236}">
                <a16:creationId xmlns:a16="http://schemas.microsoft.com/office/drawing/2014/main" id="{E281017C-C991-A349-9F2B-302FD281BDAA}"/>
              </a:ext>
            </a:extLst>
          </p:cNvPr>
          <p:cNvSpPr/>
          <p:nvPr/>
        </p:nvSpPr>
        <p:spPr>
          <a:xfrm>
            <a:off x="1001805" y="2081927"/>
            <a:ext cx="970820" cy="474076"/>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Insufficient time per project</a:t>
            </a:r>
          </a:p>
        </p:txBody>
      </p:sp>
      <p:sp>
        <p:nvSpPr>
          <p:cNvPr id="277" name="Rectangle 276">
            <a:extLst>
              <a:ext uri="{FF2B5EF4-FFF2-40B4-BE49-F238E27FC236}">
                <a16:creationId xmlns:a16="http://schemas.microsoft.com/office/drawing/2014/main" id="{AF09DA7E-79F8-A841-82AA-638CF5D509FB}"/>
              </a:ext>
            </a:extLst>
          </p:cNvPr>
          <p:cNvSpPr/>
          <p:nvPr/>
        </p:nvSpPr>
        <p:spPr>
          <a:xfrm>
            <a:off x="5087015" y="2794966"/>
            <a:ext cx="1092558" cy="550499"/>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Lack of managerial support</a:t>
            </a:r>
          </a:p>
        </p:txBody>
      </p:sp>
      <p:sp>
        <p:nvSpPr>
          <p:cNvPr id="281" name="Rectangle 280">
            <a:extLst>
              <a:ext uri="{FF2B5EF4-FFF2-40B4-BE49-F238E27FC236}">
                <a16:creationId xmlns:a16="http://schemas.microsoft.com/office/drawing/2014/main" id="{CFE9137C-E2A2-5548-9B2D-A0EBF3AC268B}"/>
              </a:ext>
            </a:extLst>
          </p:cNvPr>
          <p:cNvSpPr/>
          <p:nvPr/>
        </p:nvSpPr>
        <p:spPr>
          <a:xfrm>
            <a:off x="4318176" y="1665925"/>
            <a:ext cx="1151024" cy="449836"/>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Lack of communication</a:t>
            </a:r>
          </a:p>
        </p:txBody>
      </p:sp>
      <p:sp>
        <p:nvSpPr>
          <p:cNvPr id="292" name="Rectangle 291">
            <a:extLst>
              <a:ext uri="{FF2B5EF4-FFF2-40B4-BE49-F238E27FC236}">
                <a16:creationId xmlns:a16="http://schemas.microsoft.com/office/drawing/2014/main" id="{2EC7A031-09E2-8F4E-9C94-60B67200FE86}"/>
              </a:ext>
            </a:extLst>
          </p:cNvPr>
          <p:cNvSpPr/>
          <p:nvPr/>
        </p:nvSpPr>
        <p:spPr>
          <a:xfrm>
            <a:off x="5332847" y="2277785"/>
            <a:ext cx="1140921" cy="323196"/>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Quantity not quality</a:t>
            </a:r>
          </a:p>
        </p:txBody>
      </p:sp>
      <p:sp>
        <p:nvSpPr>
          <p:cNvPr id="299" name="Rectangle 298">
            <a:extLst>
              <a:ext uri="{FF2B5EF4-FFF2-40B4-BE49-F238E27FC236}">
                <a16:creationId xmlns:a16="http://schemas.microsoft.com/office/drawing/2014/main" id="{13314447-105B-B542-918A-3136CB406EAC}"/>
              </a:ext>
            </a:extLst>
          </p:cNvPr>
          <p:cNvSpPr/>
          <p:nvPr/>
        </p:nvSpPr>
        <p:spPr>
          <a:xfrm>
            <a:off x="8072371" y="2813233"/>
            <a:ext cx="1316541" cy="527195"/>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Bulling from colleagues/ superiors</a:t>
            </a:r>
          </a:p>
        </p:txBody>
      </p:sp>
      <p:sp>
        <p:nvSpPr>
          <p:cNvPr id="305" name="Rectangle 304">
            <a:extLst>
              <a:ext uri="{FF2B5EF4-FFF2-40B4-BE49-F238E27FC236}">
                <a16:creationId xmlns:a16="http://schemas.microsoft.com/office/drawing/2014/main" id="{17433029-A318-9F4F-A15E-516F2CC2F407}"/>
              </a:ext>
            </a:extLst>
          </p:cNvPr>
          <p:cNvSpPr/>
          <p:nvPr/>
        </p:nvSpPr>
        <p:spPr>
          <a:xfrm>
            <a:off x="8031500" y="2153189"/>
            <a:ext cx="999482" cy="331551"/>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Mood swings</a:t>
            </a:r>
          </a:p>
        </p:txBody>
      </p:sp>
      <p:sp>
        <p:nvSpPr>
          <p:cNvPr id="308" name="Rectangle 307">
            <a:extLst>
              <a:ext uri="{FF2B5EF4-FFF2-40B4-BE49-F238E27FC236}">
                <a16:creationId xmlns:a16="http://schemas.microsoft.com/office/drawing/2014/main" id="{2103D347-ABFC-BD42-86B8-AD142615B404}"/>
              </a:ext>
            </a:extLst>
          </p:cNvPr>
          <p:cNvSpPr/>
          <p:nvPr/>
        </p:nvSpPr>
        <p:spPr>
          <a:xfrm>
            <a:off x="6727825" y="1504234"/>
            <a:ext cx="1316541" cy="414477"/>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Lack of motivation</a:t>
            </a:r>
          </a:p>
        </p:txBody>
      </p:sp>
      <p:sp>
        <p:nvSpPr>
          <p:cNvPr id="312" name="Rectangle 311">
            <a:extLst>
              <a:ext uri="{FF2B5EF4-FFF2-40B4-BE49-F238E27FC236}">
                <a16:creationId xmlns:a16="http://schemas.microsoft.com/office/drawing/2014/main" id="{BDF5145C-CC1A-4148-8E5B-B1BC1B58BFA0}"/>
              </a:ext>
            </a:extLst>
          </p:cNvPr>
          <p:cNvSpPr/>
          <p:nvPr/>
        </p:nvSpPr>
        <p:spPr>
          <a:xfrm>
            <a:off x="1365179" y="3608849"/>
            <a:ext cx="1327084" cy="432115"/>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solidFill>
                  <a:schemeClr val="tx1"/>
                </a:solidFill>
                <a:latin typeface="Arial" panose="020B0604020202020204" pitchFamily="34" charset="0"/>
                <a:cs typeface="Arial" panose="020B0604020202020204" pitchFamily="34" charset="0"/>
              </a:rPr>
              <a:t>Inflation higher than wage growth</a:t>
            </a:r>
          </a:p>
        </p:txBody>
      </p:sp>
      <p:sp>
        <p:nvSpPr>
          <p:cNvPr id="316" name="Rectangle 315">
            <a:extLst>
              <a:ext uri="{FF2B5EF4-FFF2-40B4-BE49-F238E27FC236}">
                <a16:creationId xmlns:a16="http://schemas.microsoft.com/office/drawing/2014/main" id="{9FB0B134-4D37-F24A-B91F-05907DF8604C}"/>
              </a:ext>
            </a:extLst>
          </p:cNvPr>
          <p:cNvSpPr/>
          <p:nvPr/>
        </p:nvSpPr>
        <p:spPr>
          <a:xfrm>
            <a:off x="1486495" y="4173337"/>
            <a:ext cx="851990" cy="364585"/>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Family</a:t>
            </a:r>
          </a:p>
        </p:txBody>
      </p:sp>
      <p:sp>
        <p:nvSpPr>
          <p:cNvPr id="319" name="Rectangle 318">
            <a:extLst>
              <a:ext uri="{FF2B5EF4-FFF2-40B4-BE49-F238E27FC236}">
                <a16:creationId xmlns:a16="http://schemas.microsoft.com/office/drawing/2014/main" id="{C0C8ADBA-7572-FA41-BC70-AA6BD6E3B30D}"/>
              </a:ext>
            </a:extLst>
          </p:cNvPr>
          <p:cNvSpPr/>
          <p:nvPr/>
        </p:nvSpPr>
        <p:spPr>
          <a:xfrm>
            <a:off x="4606484" y="3682280"/>
            <a:ext cx="884158" cy="342693"/>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Minimum wage</a:t>
            </a:r>
          </a:p>
        </p:txBody>
      </p:sp>
      <p:sp>
        <p:nvSpPr>
          <p:cNvPr id="322" name="Rectangle 321">
            <a:extLst>
              <a:ext uri="{FF2B5EF4-FFF2-40B4-BE49-F238E27FC236}">
                <a16:creationId xmlns:a16="http://schemas.microsoft.com/office/drawing/2014/main" id="{282490EC-3972-DA4B-BBF3-6236355B9BAA}"/>
              </a:ext>
            </a:extLst>
          </p:cNvPr>
          <p:cNvSpPr/>
          <p:nvPr/>
        </p:nvSpPr>
        <p:spPr>
          <a:xfrm>
            <a:off x="3682066" y="4265492"/>
            <a:ext cx="1290398" cy="334175"/>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Mortgage/ rent, bills, etc.</a:t>
            </a:r>
          </a:p>
        </p:txBody>
      </p:sp>
      <p:sp>
        <p:nvSpPr>
          <p:cNvPr id="325" name="Rectangle 324">
            <a:extLst>
              <a:ext uri="{FF2B5EF4-FFF2-40B4-BE49-F238E27FC236}">
                <a16:creationId xmlns:a16="http://schemas.microsoft.com/office/drawing/2014/main" id="{A82ADABC-7D4F-144B-9F23-9405C13ACCDA}"/>
              </a:ext>
            </a:extLst>
          </p:cNvPr>
          <p:cNvSpPr/>
          <p:nvPr/>
        </p:nvSpPr>
        <p:spPr>
          <a:xfrm>
            <a:off x="6509401" y="3600899"/>
            <a:ext cx="1640612" cy="391733"/>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Unclear understanding of projects</a:t>
            </a:r>
          </a:p>
        </p:txBody>
      </p:sp>
      <p:sp>
        <p:nvSpPr>
          <p:cNvPr id="336" name="Rectangle 335">
            <a:extLst>
              <a:ext uri="{FF2B5EF4-FFF2-40B4-BE49-F238E27FC236}">
                <a16:creationId xmlns:a16="http://schemas.microsoft.com/office/drawing/2014/main" id="{4F4130A3-3EEE-8B4D-AB3D-82F0FC6623A9}"/>
              </a:ext>
            </a:extLst>
          </p:cNvPr>
          <p:cNvSpPr/>
          <p:nvPr/>
        </p:nvSpPr>
        <p:spPr>
          <a:xfrm>
            <a:off x="6570998" y="4207594"/>
            <a:ext cx="1367556" cy="345134"/>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Unfinished projects</a:t>
            </a:r>
          </a:p>
        </p:txBody>
      </p:sp>
      <p:sp>
        <p:nvSpPr>
          <p:cNvPr id="339" name="Rectangle 338">
            <a:extLst>
              <a:ext uri="{FF2B5EF4-FFF2-40B4-BE49-F238E27FC236}">
                <a16:creationId xmlns:a16="http://schemas.microsoft.com/office/drawing/2014/main" id="{16ABB2F6-02C1-7947-8453-5D58EC032F01}"/>
              </a:ext>
            </a:extLst>
          </p:cNvPr>
          <p:cNvSpPr/>
          <p:nvPr/>
        </p:nvSpPr>
        <p:spPr>
          <a:xfrm>
            <a:off x="8423930" y="4410012"/>
            <a:ext cx="1077914" cy="477135"/>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Too many projects</a:t>
            </a:r>
          </a:p>
        </p:txBody>
      </p:sp>
      <p:sp>
        <p:nvSpPr>
          <p:cNvPr id="341" name="Rectangle 340">
            <a:extLst>
              <a:ext uri="{FF2B5EF4-FFF2-40B4-BE49-F238E27FC236}">
                <a16:creationId xmlns:a16="http://schemas.microsoft.com/office/drawing/2014/main" id="{3388CF87-7D48-C547-ABD7-D16CD7E13616}"/>
              </a:ext>
            </a:extLst>
          </p:cNvPr>
          <p:cNvSpPr/>
          <p:nvPr/>
        </p:nvSpPr>
        <p:spPr>
          <a:xfrm>
            <a:off x="8150012" y="5016294"/>
            <a:ext cx="1238899" cy="376200"/>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Work-load pressure</a:t>
            </a:r>
          </a:p>
        </p:txBody>
      </p:sp>
      <p:sp>
        <p:nvSpPr>
          <p:cNvPr id="346" name="Rectangle 345">
            <a:extLst>
              <a:ext uri="{FF2B5EF4-FFF2-40B4-BE49-F238E27FC236}">
                <a16:creationId xmlns:a16="http://schemas.microsoft.com/office/drawing/2014/main" id="{ACC0A406-E6EC-B440-8ED0-73C90C700D6B}"/>
              </a:ext>
            </a:extLst>
          </p:cNvPr>
          <p:cNvSpPr/>
          <p:nvPr/>
        </p:nvSpPr>
        <p:spPr>
          <a:xfrm>
            <a:off x="5464993" y="4679400"/>
            <a:ext cx="1230460" cy="340582"/>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Ineffective training</a:t>
            </a:r>
          </a:p>
        </p:txBody>
      </p:sp>
      <p:cxnSp>
        <p:nvCxnSpPr>
          <p:cNvPr id="366" name="Straight Arrow Connector 365">
            <a:extLst>
              <a:ext uri="{FF2B5EF4-FFF2-40B4-BE49-F238E27FC236}">
                <a16:creationId xmlns:a16="http://schemas.microsoft.com/office/drawing/2014/main" id="{A24CDF12-36AA-0841-BE75-0791B10055A1}"/>
              </a:ext>
            </a:extLst>
          </p:cNvPr>
          <p:cNvCxnSpPr>
            <a:cxnSpLocks/>
          </p:cNvCxnSpPr>
          <p:nvPr/>
        </p:nvCxnSpPr>
        <p:spPr>
          <a:xfrm flipH="1" flipV="1">
            <a:off x="2944391" y="2591023"/>
            <a:ext cx="417517" cy="12705"/>
          </a:xfrm>
          <a:prstGeom prst="straightConnector1">
            <a:avLst/>
          </a:prstGeom>
          <a:ln w="19050">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sp>
        <p:nvSpPr>
          <p:cNvPr id="369" name="Rectangle 368">
            <a:extLst>
              <a:ext uri="{FF2B5EF4-FFF2-40B4-BE49-F238E27FC236}">
                <a16:creationId xmlns:a16="http://schemas.microsoft.com/office/drawing/2014/main" id="{DC3B6ABD-F392-DA48-948D-71E773B2C9B4}"/>
              </a:ext>
            </a:extLst>
          </p:cNvPr>
          <p:cNvSpPr/>
          <p:nvPr/>
        </p:nvSpPr>
        <p:spPr>
          <a:xfrm>
            <a:off x="3412472" y="2356280"/>
            <a:ext cx="1113261" cy="438686"/>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Lack of performance</a:t>
            </a:r>
          </a:p>
        </p:txBody>
      </p:sp>
      <p:cxnSp>
        <p:nvCxnSpPr>
          <p:cNvPr id="371" name="Straight Arrow Connector 370">
            <a:extLst>
              <a:ext uri="{FF2B5EF4-FFF2-40B4-BE49-F238E27FC236}">
                <a16:creationId xmlns:a16="http://schemas.microsoft.com/office/drawing/2014/main" id="{D520B605-44FE-DE48-A924-898BA20F934F}"/>
              </a:ext>
            </a:extLst>
          </p:cNvPr>
          <p:cNvCxnSpPr>
            <a:cxnSpLocks/>
          </p:cNvCxnSpPr>
          <p:nvPr/>
        </p:nvCxnSpPr>
        <p:spPr>
          <a:xfrm flipH="1">
            <a:off x="3142441" y="2092579"/>
            <a:ext cx="185528" cy="367096"/>
          </a:xfrm>
          <a:prstGeom prst="straightConnector1">
            <a:avLst/>
          </a:prstGeom>
          <a:ln w="19050">
            <a:solidFill>
              <a:schemeClr val="tx1"/>
            </a:solidFill>
            <a:tailEnd type="triangle"/>
          </a:ln>
          <a:scene3d>
            <a:camera prst="orthographicFront"/>
            <a:lightRig rig="threePt" dir="t"/>
          </a:scene3d>
          <a:sp3d>
            <a:bevelT w="165100" prst="coolSlant"/>
          </a:sp3d>
        </p:spPr>
        <p:style>
          <a:lnRef idx="1">
            <a:schemeClr val="dk1"/>
          </a:lnRef>
          <a:fillRef idx="0">
            <a:schemeClr val="dk1"/>
          </a:fillRef>
          <a:effectRef idx="0">
            <a:schemeClr val="dk1"/>
          </a:effectRef>
          <a:fontRef idx="minor">
            <a:schemeClr val="tx1"/>
          </a:fontRef>
        </p:style>
      </p:cxnSp>
      <p:sp>
        <p:nvSpPr>
          <p:cNvPr id="373" name="Rectangle 372">
            <a:extLst>
              <a:ext uri="{FF2B5EF4-FFF2-40B4-BE49-F238E27FC236}">
                <a16:creationId xmlns:a16="http://schemas.microsoft.com/office/drawing/2014/main" id="{D68D96E9-E7CC-B342-9775-5D6D6FD0EC39}"/>
              </a:ext>
            </a:extLst>
          </p:cNvPr>
          <p:cNvSpPr/>
          <p:nvPr/>
        </p:nvSpPr>
        <p:spPr>
          <a:xfrm>
            <a:off x="2923190" y="1604706"/>
            <a:ext cx="1028867" cy="434633"/>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Loss of confidence</a:t>
            </a:r>
          </a:p>
        </p:txBody>
      </p:sp>
      <p:sp>
        <p:nvSpPr>
          <p:cNvPr id="382" name="Rectangle 381">
            <a:extLst>
              <a:ext uri="{FF2B5EF4-FFF2-40B4-BE49-F238E27FC236}">
                <a16:creationId xmlns:a16="http://schemas.microsoft.com/office/drawing/2014/main" id="{B8C623A8-2652-5D4C-8B57-FDCD4475F954}"/>
              </a:ext>
            </a:extLst>
          </p:cNvPr>
          <p:cNvSpPr/>
          <p:nvPr/>
        </p:nvSpPr>
        <p:spPr>
          <a:xfrm>
            <a:off x="941990" y="4590273"/>
            <a:ext cx="970500" cy="518836"/>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100" dirty="0">
                <a:latin typeface="Arial" panose="020B0604020202020204" pitchFamily="34" charset="0"/>
                <a:cs typeface="Arial" panose="020B0604020202020204" pitchFamily="34" charset="0"/>
              </a:rPr>
              <a:t>Physical and mental health</a:t>
            </a:r>
          </a:p>
        </p:txBody>
      </p:sp>
    </p:spTree>
    <p:extLst>
      <p:ext uri="{BB962C8B-B14F-4D97-AF65-F5344CB8AC3E}">
        <p14:creationId xmlns:p14="http://schemas.microsoft.com/office/powerpoint/2010/main" val="4206224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Francis J. Aguilar • Born August 19, 1932 • Died February 17, 2013 •">
            <a:extLst>
              <a:ext uri="{FF2B5EF4-FFF2-40B4-BE49-F238E27FC236}">
                <a16:creationId xmlns:a16="http://schemas.microsoft.com/office/drawing/2014/main" id="{1CC7CD67-122D-344B-AC63-2B89276B84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18449" y="1226634"/>
            <a:ext cx="3702205" cy="34107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D08B8D4-2127-D24F-B6EC-4637CE8A623A}"/>
              </a:ext>
            </a:extLst>
          </p:cNvPr>
          <p:cNvSpPr txBox="1"/>
          <p:nvPr/>
        </p:nvSpPr>
        <p:spPr>
          <a:xfrm>
            <a:off x="1101625" y="-111512"/>
            <a:ext cx="9074350" cy="1572322"/>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400" u="sng" cap="all" spc="200" dirty="0">
                <a:solidFill>
                  <a:schemeClr val="tx2"/>
                </a:solidFill>
                <a:latin typeface="Arial" panose="020B0604020202020204" pitchFamily="34" charset="0"/>
                <a:ea typeface="+mj-ea"/>
                <a:cs typeface="Arial" panose="020B0604020202020204" pitchFamily="34" charset="0"/>
              </a:rPr>
              <a:t>PESTEL analysis to understand the factors that are related to the complex problem </a:t>
            </a:r>
          </a:p>
        </p:txBody>
      </p:sp>
      <p:graphicFrame>
        <p:nvGraphicFramePr>
          <p:cNvPr id="17" name="Content Placeholder 2">
            <a:extLst>
              <a:ext uri="{FF2B5EF4-FFF2-40B4-BE49-F238E27FC236}">
                <a16:creationId xmlns:a16="http://schemas.microsoft.com/office/drawing/2014/main" id="{7738629D-D082-4493-8933-BF768AD89DAB}"/>
              </a:ext>
            </a:extLst>
          </p:cNvPr>
          <p:cNvGraphicFramePr>
            <a:graphicFrameLocks noGrp="1"/>
          </p:cNvGraphicFramePr>
          <p:nvPr>
            <p:ph idx="1"/>
            <p:extLst>
              <p:ext uri="{D42A27DB-BD31-4B8C-83A1-F6EECF244321}">
                <p14:modId xmlns:p14="http://schemas.microsoft.com/office/powerpoint/2010/main" val="2337213068"/>
              </p:ext>
            </p:extLst>
          </p:nvPr>
        </p:nvGraphicFramePr>
        <p:xfrm>
          <a:off x="1101625" y="1460810"/>
          <a:ext cx="7417907" cy="42820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0534A5B-E3BF-2A4E-A43E-85721174C619}"/>
              </a:ext>
            </a:extLst>
          </p:cNvPr>
          <p:cNvSpPr txBox="1"/>
          <p:nvPr/>
        </p:nvSpPr>
        <p:spPr>
          <a:xfrm>
            <a:off x="2932771" y="5742878"/>
            <a:ext cx="5809784" cy="369332"/>
          </a:xfrm>
          <a:prstGeom prst="rect">
            <a:avLst/>
          </a:prstGeom>
          <a:noFill/>
        </p:spPr>
        <p:txBody>
          <a:bodyPr wrap="square" rtlCol="0">
            <a:spAutoFit/>
          </a:bodyPr>
          <a:lstStyle/>
          <a:p>
            <a:r>
              <a:rPr lang="en-US" dirty="0"/>
              <a:t>Francis </a:t>
            </a:r>
            <a:r>
              <a:rPr lang="en-US" dirty="0" err="1"/>
              <a:t>Aquilar</a:t>
            </a:r>
            <a:r>
              <a:rPr lang="en-US" dirty="0"/>
              <a:t> (1967) Scanning the Business Environment</a:t>
            </a:r>
          </a:p>
        </p:txBody>
      </p:sp>
      <p:sp>
        <p:nvSpPr>
          <p:cNvPr id="7" name="TextBox 6">
            <a:extLst>
              <a:ext uri="{FF2B5EF4-FFF2-40B4-BE49-F238E27FC236}">
                <a16:creationId xmlns:a16="http://schemas.microsoft.com/office/drawing/2014/main" id="{8D31A974-D4C1-214D-B81B-FF2F461C7BB3}"/>
              </a:ext>
            </a:extLst>
          </p:cNvPr>
          <p:cNvSpPr txBox="1"/>
          <p:nvPr/>
        </p:nvSpPr>
        <p:spPr>
          <a:xfrm>
            <a:off x="8631043" y="4175732"/>
            <a:ext cx="3178099" cy="923330"/>
          </a:xfrm>
          <a:prstGeom prst="rect">
            <a:avLst/>
          </a:prstGeom>
          <a:noFill/>
        </p:spPr>
        <p:txBody>
          <a:bodyPr wrap="square" rtlCol="0">
            <a:spAutoFit/>
          </a:bodyPr>
          <a:lstStyle/>
          <a:p>
            <a:r>
              <a:rPr lang="en-US" dirty="0"/>
              <a:t>https://</a:t>
            </a:r>
            <a:r>
              <a:rPr lang="en-US" dirty="0" err="1"/>
              <a:t>slidetodoc.com</a:t>
            </a:r>
            <a:r>
              <a:rPr lang="en-US" dirty="0"/>
              <a:t>/</a:t>
            </a:r>
            <a:r>
              <a:rPr lang="en-US" dirty="0" err="1"/>
              <a:t>presentation_image_h</a:t>
            </a:r>
            <a:r>
              <a:rPr lang="en-US" dirty="0"/>
              <a:t>/349a34928eea9ed5f1a8f014d7a9eaee/image-3.jpg</a:t>
            </a:r>
          </a:p>
        </p:txBody>
      </p:sp>
    </p:spTree>
    <p:extLst>
      <p:ext uri="{BB962C8B-B14F-4D97-AF65-F5344CB8AC3E}">
        <p14:creationId xmlns:p14="http://schemas.microsoft.com/office/powerpoint/2010/main" val="3520994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3420DA-9767-EC44-924B-47C85BF55D2C}"/>
              </a:ext>
            </a:extLst>
          </p:cNvPr>
          <p:cNvSpPr>
            <a:spLocks noGrp="1"/>
          </p:cNvSpPr>
          <p:nvPr>
            <p:ph idx="1"/>
          </p:nvPr>
        </p:nvSpPr>
        <p:spPr>
          <a:xfrm>
            <a:off x="1251678" y="1632205"/>
            <a:ext cx="10178322" cy="2761376"/>
          </a:xfrm>
        </p:spPr>
        <p:txBody>
          <a:bodyPr/>
          <a:lstStyle/>
          <a:p>
            <a:pPr marL="0" indent="0">
              <a:buNone/>
            </a:pPr>
            <a:r>
              <a:rPr lang="en-US" dirty="0">
                <a:solidFill>
                  <a:schemeClr val="tx1"/>
                </a:solidFill>
                <a:latin typeface="Arial" panose="020B0604020202020204" pitchFamily="34" charset="0"/>
                <a:cs typeface="Arial" panose="020B0604020202020204" pitchFamily="34" charset="0"/>
              </a:rPr>
              <a:t> </a:t>
            </a:r>
            <a:r>
              <a:rPr lang="en-US" u="sng" dirty="0">
                <a:solidFill>
                  <a:schemeClr val="tx1"/>
                </a:solidFill>
                <a:latin typeface="Arial" panose="020B0604020202020204" pitchFamily="34" charset="0"/>
                <a:cs typeface="Arial" panose="020B0604020202020204" pitchFamily="34" charset="0"/>
              </a:rPr>
              <a:t>Political</a:t>
            </a:r>
          </a:p>
          <a:p>
            <a:r>
              <a:rPr lang="en-US" sz="1400" dirty="0">
                <a:solidFill>
                  <a:schemeClr val="tx1"/>
                </a:solidFill>
                <a:latin typeface="Arial" panose="020B0604020202020204" pitchFamily="34" charset="0"/>
                <a:cs typeface="Arial" panose="020B0604020202020204" pitchFamily="34" charset="0"/>
              </a:rPr>
              <a:t>The government decision of UK Brexit increase stress among EU migrants some of them been worried for their future( </a:t>
            </a:r>
            <a:r>
              <a:rPr lang="en-US" sz="1400" dirty="0" err="1">
                <a:solidFill>
                  <a:schemeClr val="tx1"/>
                </a:solidFill>
                <a:latin typeface="Arial" panose="020B0604020202020204" pitchFamily="34" charset="0"/>
                <a:cs typeface="Arial" panose="020B0604020202020204" pitchFamily="34" charset="0"/>
              </a:rPr>
              <a:t>Ellyatt</a:t>
            </a:r>
            <a:r>
              <a:rPr lang="en-US" sz="1400" dirty="0">
                <a:solidFill>
                  <a:schemeClr val="tx1"/>
                </a:solidFill>
                <a:latin typeface="Arial" panose="020B0604020202020204" pitchFamily="34" charset="0"/>
                <a:cs typeface="Arial" panose="020B0604020202020204" pitchFamily="34" charset="0"/>
              </a:rPr>
              <a:t>, 2021)</a:t>
            </a:r>
          </a:p>
          <a:p>
            <a:r>
              <a:rPr lang="en-US" sz="1400" dirty="0">
                <a:solidFill>
                  <a:schemeClr val="tx1"/>
                </a:solidFill>
                <a:latin typeface="Arial" panose="020B0604020202020204" pitchFamily="34" charset="0"/>
                <a:cs typeface="Arial" panose="020B0604020202020204" pitchFamily="34" charset="0"/>
              </a:rPr>
              <a:t>Many of them considering they are not treated equally to UK citizens</a:t>
            </a:r>
          </a:p>
          <a:p>
            <a:r>
              <a:rPr lang="en-US" sz="1400" dirty="0">
                <a:solidFill>
                  <a:schemeClr val="tx1"/>
                </a:solidFill>
                <a:latin typeface="Arial" panose="020B0604020202020204" pitchFamily="34" charset="0"/>
                <a:cs typeface="Arial" panose="020B0604020202020204" pitchFamily="34" charset="0"/>
              </a:rPr>
              <a:t>The measures the government put in place due to Covid-19   </a:t>
            </a:r>
          </a:p>
          <a:p>
            <a:r>
              <a:rPr lang="en-US" sz="1400" dirty="0">
                <a:solidFill>
                  <a:schemeClr val="tx1"/>
                </a:solidFill>
                <a:latin typeface="Arial" panose="020B0604020202020204" pitchFamily="34" charset="0"/>
                <a:cs typeface="Arial" panose="020B0604020202020204" pitchFamily="34" charset="0"/>
              </a:rPr>
              <a:t> Non-key workers has been put on furlough due to lockdown</a:t>
            </a:r>
          </a:p>
          <a:p>
            <a:r>
              <a:rPr lang="en-US" sz="1400" dirty="0">
                <a:solidFill>
                  <a:schemeClr val="tx1"/>
                </a:solidFill>
                <a:latin typeface="Arial" panose="020B0604020202020204" pitchFamily="34" charset="0"/>
                <a:cs typeface="Arial" panose="020B0604020202020204" pitchFamily="34" charset="0"/>
              </a:rPr>
              <a:t>Key-workers stressed by their exposer as working in front line</a:t>
            </a:r>
          </a:p>
          <a:p>
            <a:r>
              <a:rPr lang="en-US" sz="1400" dirty="0">
                <a:solidFill>
                  <a:schemeClr val="tx1"/>
                </a:solidFill>
                <a:latin typeface="Arial" panose="020B0604020202020204" pitchFamily="34" charset="0"/>
                <a:cs typeface="Arial" panose="020B0604020202020204" pitchFamily="34" charset="0"/>
              </a:rPr>
              <a:t>Many employees lost their jobs due to closing of small businesses </a:t>
            </a:r>
          </a:p>
        </p:txBody>
      </p:sp>
      <p:sp>
        <p:nvSpPr>
          <p:cNvPr id="6" name="TextBox 5">
            <a:extLst>
              <a:ext uri="{FF2B5EF4-FFF2-40B4-BE49-F238E27FC236}">
                <a16:creationId xmlns:a16="http://schemas.microsoft.com/office/drawing/2014/main" id="{6119F488-0D52-D740-BDEB-B205B7F3045E}"/>
              </a:ext>
            </a:extLst>
          </p:cNvPr>
          <p:cNvSpPr txBox="1"/>
          <p:nvPr/>
        </p:nvSpPr>
        <p:spPr>
          <a:xfrm>
            <a:off x="1251678" y="645511"/>
            <a:ext cx="9520400" cy="861774"/>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What is PESTLE and when is used?</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PESTLE is a relevant tool to analyse and understand the external factors that may impact a complex problem </a:t>
            </a:r>
          </a:p>
        </p:txBody>
      </p:sp>
      <p:sp>
        <p:nvSpPr>
          <p:cNvPr id="7" name="TextBox 6">
            <a:extLst>
              <a:ext uri="{FF2B5EF4-FFF2-40B4-BE49-F238E27FC236}">
                <a16:creationId xmlns:a16="http://schemas.microsoft.com/office/drawing/2014/main" id="{A6E5239C-9E37-9542-B651-E794FF86248F}"/>
              </a:ext>
            </a:extLst>
          </p:cNvPr>
          <p:cNvSpPr txBox="1"/>
          <p:nvPr/>
        </p:nvSpPr>
        <p:spPr>
          <a:xfrm>
            <a:off x="1251678" y="4594853"/>
            <a:ext cx="8929803" cy="1261884"/>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 Economical:</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According to The Guardian(2005) work-related stress cost British economy near £100bn a year</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And according to Gomez et all (2021) economical stress has become remarkably high due to Covid-19</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total number of working days lost due to this condition in 2019/20 was 17.9 million days” Heath and Safety Executive (2020). </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9692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0E46AF-7B5D-1746-9754-B8CCE43346E4}"/>
              </a:ext>
            </a:extLst>
          </p:cNvPr>
          <p:cNvSpPr>
            <a:spLocks noGrp="1"/>
          </p:cNvSpPr>
          <p:nvPr>
            <p:ph idx="1"/>
          </p:nvPr>
        </p:nvSpPr>
        <p:spPr>
          <a:xfrm>
            <a:off x="1117863" y="561688"/>
            <a:ext cx="10178322" cy="5420012"/>
          </a:xfrm>
        </p:spPr>
        <p:txBody>
          <a:bodyPr/>
          <a:lstStyle/>
          <a:p>
            <a:pPr marL="0" indent="0">
              <a:buNone/>
            </a:pPr>
            <a:r>
              <a:rPr lang="en-US" u="sng" dirty="0">
                <a:solidFill>
                  <a:schemeClr val="tx1"/>
                </a:solidFill>
                <a:latin typeface="Arial" panose="020B0604020202020204" pitchFamily="34" charset="0"/>
                <a:cs typeface="Arial" panose="020B0604020202020204" pitchFamily="34" charset="0"/>
              </a:rPr>
              <a:t>Social:</a:t>
            </a:r>
          </a:p>
          <a:p>
            <a:r>
              <a:rPr lang="en-US" sz="1400" dirty="0">
                <a:solidFill>
                  <a:schemeClr val="tx1"/>
                </a:solidFill>
                <a:latin typeface="Arial" panose="020B0604020202020204" pitchFamily="34" charset="0"/>
                <a:cs typeface="Arial" panose="020B0604020202020204" pitchFamily="34" charset="0"/>
              </a:rPr>
              <a:t>Bulling, racism and discrimination</a:t>
            </a:r>
          </a:p>
          <a:p>
            <a:r>
              <a:rPr lang="en-US" sz="1400" dirty="0">
                <a:solidFill>
                  <a:schemeClr val="tx1"/>
                </a:solidFill>
                <a:latin typeface="Arial" panose="020B0604020202020204" pitchFamily="34" charset="0"/>
                <a:cs typeface="Arial" panose="020B0604020202020204" pitchFamily="34" charset="0"/>
              </a:rPr>
              <a:t>Covid-19 regulation</a:t>
            </a:r>
          </a:p>
          <a:p>
            <a:r>
              <a:rPr lang="en-US" sz="1400" dirty="0">
                <a:solidFill>
                  <a:schemeClr val="tx1"/>
                </a:solidFill>
                <a:latin typeface="Arial" panose="020B0604020202020204" pitchFamily="34" charset="0"/>
                <a:cs typeface="Arial" panose="020B0604020202020204" pitchFamily="34" charset="0"/>
              </a:rPr>
              <a:t>Inability to cope with NHS long waiting list </a:t>
            </a:r>
          </a:p>
          <a:p>
            <a:pPr marL="0" indent="0">
              <a:buNone/>
            </a:pPr>
            <a:r>
              <a:rPr lang="en-US" u="sng" dirty="0">
                <a:solidFill>
                  <a:schemeClr val="tx1"/>
                </a:solidFill>
                <a:latin typeface="Arial" panose="020B0604020202020204" pitchFamily="34" charset="0"/>
                <a:cs typeface="Arial" panose="020B0604020202020204" pitchFamily="34" charset="0"/>
              </a:rPr>
              <a:t>Technological</a:t>
            </a:r>
          </a:p>
          <a:p>
            <a:r>
              <a:rPr lang="en-US" sz="1400" dirty="0">
                <a:solidFill>
                  <a:schemeClr val="tx1"/>
                </a:solidFill>
                <a:latin typeface="Arial" panose="020B0604020202020204" pitchFamily="34" charset="0"/>
                <a:cs typeface="Arial" panose="020B0604020202020204" pitchFamily="34" charset="0"/>
              </a:rPr>
              <a:t>Ineffective training provided </a:t>
            </a:r>
          </a:p>
          <a:p>
            <a:r>
              <a:rPr lang="en-US" sz="1400" dirty="0">
                <a:solidFill>
                  <a:schemeClr val="tx1"/>
                </a:solidFill>
                <a:latin typeface="Arial" panose="020B0604020202020204" pitchFamily="34" charset="0"/>
                <a:cs typeface="Arial" panose="020B0604020202020204" pitchFamily="34" charset="0"/>
              </a:rPr>
              <a:t>lack of digital skills knowledge</a:t>
            </a:r>
          </a:p>
          <a:p>
            <a:pPr marL="0" indent="0">
              <a:buNone/>
            </a:pPr>
            <a:r>
              <a:rPr lang="en-US" u="sng" dirty="0">
                <a:solidFill>
                  <a:schemeClr val="tx1"/>
                </a:solidFill>
                <a:latin typeface="Arial" panose="020B0604020202020204" pitchFamily="34" charset="0"/>
                <a:cs typeface="Arial" panose="020B0604020202020204" pitchFamily="34" charset="0"/>
              </a:rPr>
              <a:t>Environmental</a:t>
            </a:r>
          </a:p>
          <a:p>
            <a:r>
              <a:rPr lang="en-GB" sz="1400" dirty="0">
                <a:solidFill>
                  <a:schemeClr val="tx1"/>
                </a:solidFill>
                <a:latin typeface="Arial" panose="020B0604020202020204" pitchFamily="34" charset="0"/>
                <a:cs typeface="Arial" panose="020B0604020202020204" pitchFamily="34" charset="0"/>
              </a:rPr>
              <a:t>employee's growth rate</a:t>
            </a:r>
          </a:p>
          <a:p>
            <a:r>
              <a:rPr lang="en-GB" sz="1400" dirty="0">
                <a:solidFill>
                  <a:schemeClr val="tx1"/>
                </a:solidFill>
                <a:latin typeface="Arial" panose="020B0604020202020204" pitchFamily="34" charset="0"/>
                <a:cs typeface="Arial" panose="020B0604020202020204" pitchFamily="34" charset="0"/>
              </a:rPr>
              <a:t>Excessive exposure to unproper conditions of working</a:t>
            </a:r>
          </a:p>
          <a:p>
            <a:pPr marL="0" indent="0">
              <a:buNone/>
            </a:pPr>
            <a:r>
              <a:rPr lang="en-GB" u="sng" dirty="0">
                <a:solidFill>
                  <a:schemeClr val="tx1"/>
                </a:solidFill>
                <a:latin typeface="Arial" panose="020B0604020202020204" pitchFamily="34" charset="0"/>
                <a:cs typeface="Arial" panose="020B0604020202020204" pitchFamily="34" charset="0"/>
              </a:rPr>
              <a:t>Legal</a:t>
            </a:r>
          </a:p>
          <a:p>
            <a:r>
              <a:rPr lang="en-GB" sz="1400" dirty="0">
                <a:solidFill>
                  <a:schemeClr val="tx1"/>
                </a:solidFill>
                <a:latin typeface="Arial" panose="020B0604020202020204" pitchFamily="34" charset="0"/>
                <a:cs typeface="Arial" panose="020B0604020202020204" pitchFamily="34" charset="0"/>
              </a:rPr>
              <a:t>Changes in working contract</a:t>
            </a:r>
          </a:p>
          <a:p>
            <a:r>
              <a:rPr lang="en-GB" sz="1400" dirty="0">
                <a:solidFill>
                  <a:schemeClr val="tx1"/>
                </a:solidFill>
                <a:latin typeface="Arial" panose="020B0604020202020204" pitchFamily="34" charset="0"/>
                <a:cs typeface="Arial" panose="020B0604020202020204" pitchFamily="34" charset="0"/>
              </a:rPr>
              <a:t>Breach in Health and Safety regulations </a:t>
            </a:r>
          </a:p>
          <a:p>
            <a:r>
              <a:rPr lang="en-GB" sz="1400" dirty="0">
                <a:solidFill>
                  <a:schemeClr val="tx1"/>
                </a:solidFill>
                <a:latin typeface="Arial" panose="020B0604020202020204" pitchFamily="34" charset="0"/>
                <a:cs typeface="Arial" panose="020B0604020202020204" pitchFamily="34" charset="0"/>
              </a:rPr>
              <a:t>Ineffective antibullying policy </a:t>
            </a:r>
          </a:p>
          <a:p>
            <a:pPr marL="0" indent="0">
              <a:buNone/>
            </a:pPr>
            <a:endParaRPr lang="en-GB" sz="1400" dirty="0">
              <a:solidFill>
                <a:schemeClr val="tx1"/>
              </a:solidFill>
              <a:latin typeface="Arial" panose="020B0604020202020204" pitchFamily="34" charset="0"/>
              <a:cs typeface="Arial" panose="020B0604020202020204" pitchFamily="34" charset="0"/>
            </a:endParaRPr>
          </a:p>
          <a:p>
            <a:pPr marL="0" indent="0">
              <a:buNone/>
            </a:pPr>
            <a:endParaRPr lang="en-GB" sz="1400" dirty="0">
              <a:solidFill>
                <a:schemeClr val="tx1"/>
              </a:solidFill>
              <a:latin typeface="Arial" panose="020B0604020202020204" pitchFamily="34" charset="0"/>
              <a:cs typeface="Arial" panose="020B0604020202020204" pitchFamily="34" charset="0"/>
            </a:endParaRPr>
          </a:p>
          <a:p>
            <a:pPr marL="0" indent="0">
              <a:buNone/>
            </a:pPr>
            <a:endParaRPr lang="en-GB" sz="1400" dirty="0">
              <a:solidFill>
                <a:schemeClr val="tx1"/>
              </a:solidFill>
              <a:latin typeface="Arial" panose="020B0604020202020204" pitchFamily="34" charset="0"/>
              <a:cs typeface="Arial" panose="020B0604020202020204" pitchFamily="34" charset="0"/>
            </a:endParaRPr>
          </a:p>
          <a:p>
            <a:endParaRPr lang="en-GB" sz="1400" dirty="0">
              <a:solidFill>
                <a:schemeClr val="tx1"/>
              </a:solidFill>
              <a:latin typeface="Arial" panose="020B0604020202020204" pitchFamily="34" charset="0"/>
              <a:cs typeface="Arial" panose="020B0604020202020204" pitchFamily="34" charset="0"/>
            </a:endParaRPr>
          </a:p>
          <a:p>
            <a:endParaRPr lang="en-US" sz="1400" u="sng"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5648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C98F4480-8749-4E48-82BB-3A0F2F311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a:extLst>
              <a:ext uri="{FF2B5EF4-FFF2-40B4-BE49-F238E27FC236}">
                <a16:creationId xmlns:a16="http://schemas.microsoft.com/office/drawing/2014/main" id="{5249F694-12BA-47C4-9FF3-570372F3B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Person running fast to jump over precipice between two mountains">
            <a:extLst>
              <a:ext uri="{FF2B5EF4-FFF2-40B4-BE49-F238E27FC236}">
                <a16:creationId xmlns:a16="http://schemas.microsoft.com/office/drawing/2014/main" id="{B514E2D8-14E3-3B4D-AC0D-94CB48522E27}"/>
              </a:ext>
            </a:extLst>
          </p:cNvPr>
          <p:cNvPicPr>
            <a:picLocks noChangeAspect="1"/>
          </p:cNvPicPr>
          <p:nvPr/>
        </p:nvPicPr>
        <p:blipFill rotWithShape="1">
          <a:blip r:embed="rId2"/>
          <a:srcRect l="13316" r="39445" b="-1"/>
          <a:stretch/>
        </p:blipFill>
        <p:spPr>
          <a:xfrm>
            <a:off x="7338646" y="10"/>
            <a:ext cx="4853354" cy="6857990"/>
          </a:xfrm>
          <a:prstGeom prst="rect">
            <a:avLst/>
          </a:prstGeom>
        </p:spPr>
      </p:pic>
      <p:sp>
        <p:nvSpPr>
          <p:cNvPr id="14"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16" name="Rectangle 15">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84D61A86-0E01-8F41-8CDE-9DF45E15D7E6}"/>
              </a:ext>
            </a:extLst>
          </p:cNvPr>
          <p:cNvSpPr txBox="1"/>
          <p:nvPr/>
        </p:nvSpPr>
        <p:spPr>
          <a:xfrm>
            <a:off x="776651" y="780586"/>
            <a:ext cx="6015897" cy="4148253"/>
          </a:xfrm>
          <a:prstGeom prst="rect">
            <a:avLst/>
          </a:prstGeom>
        </p:spPr>
        <p:txBody>
          <a:bodyPr vert="horz" lIns="91440" tIns="45720" rIns="91440" bIns="45720" rtlCol="0">
            <a:normAutofit fontScale="92500" lnSpcReduction="20000"/>
          </a:bodyPr>
          <a:lstStyle/>
          <a:p>
            <a:pPr indent="-228600" defTabSz="914400">
              <a:spcBef>
                <a:spcPts val="700"/>
              </a:spcBef>
              <a:buClr>
                <a:schemeClr val="tx2"/>
              </a:buClr>
            </a:pPr>
            <a:r>
              <a:rPr lang="en-US" sz="2000" u="sng" dirty="0">
                <a:solidFill>
                  <a:schemeClr val="tx1">
                    <a:lumMod val="65000"/>
                    <a:lumOff val="35000"/>
                  </a:schemeClr>
                </a:solidFill>
                <a:latin typeface="Arial" panose="020B0604020202020204" pitchFamily="34" charset="0"/>
                <a:cs typeface="Arial" panose="020B0604020202020204" pitchFamily="34" charset="0"/>
              </a:rPr>
              <a:t>Possible solutions after identifying and analysing the problem</a:t>
            </a:r>
          </a:p>
          <a:p>
            <a:pPr marL="285750" indent="-228600" defTabSz="914400">
              <a:spcBef>
                <a:spcPts val="700"/>
              </a:spcBef>
              <a:buClr>
                <a:schemeClr val="tx2"/>
              </a:buClr>
              <a:buFont typeface="Arial" panose="020B0604020202020204" pitchFamily="34" charset="0"/>
              <a:buChar char="•"/>
            </a:pPr>
            <a:endParaRPr lang="en-US" sz="1100" dirty="0">
              <a:solidFill>
                <a:schemeClr val="tx1">
                  <a:lumMod val="65000"/>
                  <a:lumOff val="35000"/>
                </a:schemeClr>
              </a:solidFill>
            </a:endParaRPr>
          </a:p>
          <a:p>
            <a:pPr marL="285750" indent="-228600" defTabSz="914400">
              <a:spcBef>
                <a:spcPts val="700"/>
              </a:spcBef>
              <a:buClr>
                <a:schemeClr val="tx2"/>
              </a:buClr>
              <a:buFont typeface="Arial" panose="020B0604020202020204" pitchFamily="34" charset="0"/>
              <a:buChar char="•"/>
            </a:pPr>
            <a:r>
              <a:rPr lang="en-US" sz="1500" dirty="0">
                <a:solidFill>
                  <a:schemeClr val="tx1">
                    <a:lumMod val="65000"/>
                    <a:lumOff val="35000"/>
                  </a:schemeClr>
                </a:solidFill>
                <a:latin typeface="Arial" panose="020B0604020202020204" pitchFamily="34" charset="0"/>
                <a:cs typeface="Arial" panose="020B0604020202020204" pitchFamily="34" charset="0"/>
              </a:rPr>
              <a:t>Fishbone analysis highlights:  </a:t>
            </a:r>
          </a:p>
          <a:p>
            <a:pPr marL="285750" indent="-228600" defTabSz="914400">
              <a:spcBef>
                <a:spcPts val="700"/>
              </a:spcBef>
              <a:buClr>
                <a:schemeClr val="tx2"/>
              </a:buClr>
              <a:buFont typeface="Arial" panose="020B0604020202020204" pitchFamily="34" charset="0"/>
              <a:buChar char="•"/>
            </a:pPr>
            <a:r>
              <a:rPr lang="en-US" sz="1500" dirty="0">
                <a:solidFill>
                  <a:schemeClr val="tx1">
                    <a:lumMod val="65000"/>
                    <a:lumOff val="35000"/>
                  </a:schemeClr>
                </a:solidFill>
                <a:latin typeface="Arial" panose="020B0604020202020204" pitchFamily="34" charset="0"/>
                <a:cs typeface="Arial" panose="020B0604020202020204" pitchFamily="34" charset="0"/>
              </a:rPr>
              <a:t>1.Management problems </a:t>
            </a:r>
          </a:p>
          <a:p>
            <a:pPr marL="285750" indent="-228600" defTabSz="914400">
              <a:spcBef>
                <a:spcPts val="700"/>
              </a:spcBef>
              <a:buClr>
                <a:schemeClr val="tx2"/>
              </a:buClr>
              <a:buFont typeface="Arial" panose="020B0604020202020204" pitchFamily="34" charset="0"/>
              <a:buChar char="•"/>
            </a:pPr>
            <a:r>
              <a:rPr lang="en-US" sz="1500" dirty="0">
                <a:solidFill>
                  <a:schemeClr val="tx1">
                    <a:lumMod val="65000"/>
                    <a:lumOff val="35000"/>
                  </a:schemeClr>
                </a:solidFill>
                <a:latin typeface="Arial" panose="020B0604020202020204" pitchFamily="34" charset="0"/>
                <a:cs typeface="Arial" panose="020B0604020202020204" pitchFamily="34" charset="0"/>
              </a:rPr>
              <a:t>2.Too much pressure with tight deadlines</a:t>
            </a:r>
          </a:p>
          <a:p>
            <a:pPr marL="285750" indent="-228600" defTabSz="914400">
              <a:spcBef>
                <a:spcPts val="700"/>
              </a:spcBef>
              <a:buClr>
                <a:schemeClr val="tx2"/>
              </a:buClr>
              <a:buFont typeface="Arial" panose="020B0604020202020204" pitchFamily="34" charset="0"/>
              <a:buChar char="•"/>
            </a:pPr>
            <a:r>
              <a:rPr lang="en-US" sz="1500" dirty="0">
                <a:solidFill>
                  <a:schemeClr val="tx1">
                    <a:lumMod val="65000"/>
                    <a:lumOff val="35000"/>
                  </a:schemeClr>
                </a:solidFill>
                <a:latin typeface="Arial" panose="020B0604020202020204" pitchFamily="34" charset="0"/>
                <a:cs typeface="Arial" panose="020B0604020202020204" pitchFamily="34" charset="0"/>
              </a:rPr>
              <a:t>3.Inefficient training provide</a:t>
            </a:r>
          </a:p>
          <a:p>
            <a:pPr indent="-228600" defTabSz="914400">
              <a:spcBef>
                <a:spcPts val="700"/>
              </a:spcBef>
              <a:buClr>
                <a:schemeClr val="tx2"/>
              </a:buClr>
            </a:pPr>
            <a:endParaRPr lang="en-US" sz="1100" dirty="0">
              <a:solidFill>
                <a:schemeClr val="tx1">
                  <a:lumMod val="65000"/>
                  <a:lumOff val="35000"/>
                </a:schemeClr>
              </a:solidFill>
            </a:endParaRPr>
          </a:p>
          <a:p>
            <a:pPr indent="-228600" defTabSz="914400">
              <a:spcBef>
                <a:spcPts val="700"/>
              </a:spcBef>
              <a:buClr>
                <a:schemeClr val="tx2"/>
              </a:buClr>
            </a:pPr>
            <a:r>
              <a:rPr lang="en-US" sz="2200" u="sng" dirty="0">
                <a:solidFill>
                  <a:schemeClr val="tx1">
                    <a:lumMod val="65000"/>
                    <a:lumOff val="35000"/>
                  </a:schemeClr>
                </a:solidFill>
                <a:latin typeface="Arial" panose="020B0604020202020204" pitchFamily="34" charset="0"/>
                <a:cs typeface="Arial" panose="020B0604020202020204" pitchFamily="34" charset="0"/>
              </a:rPr>
              <a:t>Some solutions for improving</a:t>
            </a:r>
          </a:p>
          <a:p>
            <a:pPr indent="-228600" defTabSz="914400">
              <a:spcBef>
                <a:spcPts val="700"/>
              </a:spcBef>
              <a:buClr>
                <a:schemeClr val="tx2"/>
              </a:buClr>
            </a:pPr>
            <a:r>
              <a:rPr lang="en-US" sz="1100" u="sng" dirty="0">
                <a:solidFill>
                  <a:schemeClr val="tx1">
                    <a:lumMod val="65000"/>
                    <a:lumOff val="35000"/>
                  </a:schemeClr>
                </a:solidFill>
              </a:rPr>
              <a:t> </a:t>
            </a:r>
          </a:p>
          <a:p>
            <a:pPr marL="285750" indent="-228600" defTabSz="914400">
              <a:spcBef>
                <a:spcPts val="700"/>
              </a:spcBef>
              <a:buClr>
                <a:schemeClr val="tx2"/>
              </a:buClr>
              <a:buFont typeface="Arial" panose="020B0604020202020204" pitchFamily="34" charset="0"/>
              <a:buChar char="•"/>
            </a:pPr>
            <a:r>
              <a:rPr lang="en-US" sz="1500" dirty="0">
                <a:solidFill>
                  <a:schemeClr val="tx1">
                    <a:lumMod val="65000"/>
                    <a:lumOff val="35000"/>
                  </a:schemeClr>
                </a:solidFill>
                <a:latin typeface="Arial" panose="020B0604020202020204" pitchFamily="34" charset="0"/>
                <a:cs typeface="Arial" panose="020B0604020202020204" pitchFamily="34" charset="0"/>
              </a:rPr>
              <a:t>Regular managerial training and learning new strategies to reduce stress among employees</a:t>
            </a:r>
          </a:p>
          <a:p>
            <a:pPr marL="285750" indent="-228600" defTabSz="914400">
              <a:spcBef>
                <a:spcPts val="700"/>
              </a:spcBef>
              <a:buClr>
                <a:schemeClr val="tx2"/>
              </a:buClr>
              <a:buFont typeface="Arial" panose="020B0604020202020204" pitchFamily="34" charset="0"/>
              <a:buChar char="•"/>
            </a:pPr>
            <a:r>
              <a:rPr lang="en-US" sz="1500" dirty="0">
                <a:solidFill>
                  <a:schemeClr val="tx1">
                    <a:lumMod val="65000"/>
                    <a:lumOff val="35000"/>
                  </a:schemeClr>
                </a:solidFill>
                <a:latin typeface="Arial" panose="020B0604020202020204" pitchFamily="34" charset="0"/>
                <a:cs typeface="Arial" panose="020B0604020202020204" pitchFamily="34" charset="0"/>
              </a:rPr>
              <a:t>Recalculation of the time required to complete projects</a:t>
            </a:r>
          </a:p>
          <a:p>
            <a:pPr marL="285750" indent="-228600" defTabSz="914400">
              <a:spcBef>
                <a:spcPts val="700"/>
              </a:spcBef>
              <a:buClr>
                <a:schemeClr val="tx2"/>
              </a:buClr>
              <a:buFont typeface="Arial" panose="020B0604020202020204" pitchFamily="34" charset="0"/>
              <a:buChar char="•"/>
            </a:pPr>
            <a:r>
              <a:rPr lang="en-US" sz="1500" dirty="0">
                <a:solidFill>
                  <a:schemeClr val="tx1">
                    <a:lumMod val="65000"/>
                    <a:lumOff val="35000"/>
                  </a:schemeClr>
                </a:solidFill>
                <a:latin typeface="Arial" panose="020B0604020202020204" pitchFamily="34" charset="0"/>
                <a:cs typeface="Arial" panose="020B0604020202020204" pitchFamily="34" charset="0"/>
              </a:rPr>
              <a:t>Training on a regular basis for trainers to deliver better training</a:t>
            </a:r>
          </a:p>
          <a:p>
            <a:pPr marL="285750" indent="-228600" defTabSz="914400">
              <a:spcBef>
                <a:spcPts val="700"/>
              </a:spcBef>
              <a:buClr>
                <a:schemeClr val="tx2"/>
              </a:buClr>
              <a:buFont typeface="Arial" panose="020B0604020202020204" pitchFamily="34" charset="0"/>
              <a:buChar char="•"/>
            </a:pPr>
            <a:r>
              <a:rPr lang="en-US" sz="1500" dirty="0">
                <a:solidFill>
                  <a:schemeClr val="tx1">
                    <a:lumMod val="65000"/>
                    <a:lumOff val="35000"/>
                  </a:schemeClr>
                </a:solidFill>
                <a:latin typeface="Arial" panose="020B0604020202020204" pitchFamily="34" charset="0"/>
                <a:cs typeface="Arial" panose="020B0604020202020204" pitchFamily="34" charset="0"/>
              </a:rPr>
              <a:t>Implementing regular sessions and delivering CBT (Cognitive Behavior Training) for employees to learn how to cope better with stress</a:t>
            </a:r>
          </a:p>
        </p:txBody>
      </p:sp>
    </p:spTree>
    <p:extLst>
      <p:ext uri="{BB962C8B-B14F-4D97-AF65-F5344CB8AC3E}">
        <p14:creationId xmlns:p14="http://schemas.microsoft.com/office/powerpoint/2010/main" val="2898422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7B79E8-D958-3846-9E6F-1C15108DF6C8}"/>
              </a:ext>
            </a:extLst>
          </p:cNvPr>
          <p:cNvSpPr txBox="1"/>
          <p:nvPr/>
        </p:nvSpPr>
        <p:spPr>
          <a:xfrm>
            <a:off x="1409700" y="1047750"/>
            <a:ext cx="8420100" cy="2985433"/>
          </a:xfrm>
          <a:prstGeom prst="rect">
            <a:avLst/>
          </a:prstGeom>
          <a:noFill/>
        </p:spPr>
        <p:txBody>
          <a:bodyPr wrap="square" rtlCol="0">
            <a:spAutoFit/>
          </a:bodyPr>
          <a:lstStyle/>
          <a:p>
            <a:r>
              <a:rPr lang="en-US" sz="2800" u="sng" dirty="0">
                <a:latin typeface="Arial" panose="020B0604020202020204" pitchFamily="34" charset="0"/>
                <a:cs typeface="Arial" panose="020B0604020202020204" pitchFamily="34" charset="0"/>
              </a:rPr>
              <a:t>Conclusion</a:t>
            </a:r>
          </a:p>
          <a:p>
            <a:r>
              <a:rPr lang="en-US" sz="2000" dirty="0">
                <a:latin typeface="Arial" panose="020B0604020202020204" pitchFamily="34" charset="0"/>
                <a:cs typeface="Arial" panose="020B0604020202020204" pitchFamily="34" charset="0"/>
              </a:rPr>
              <a:t>In conclusion, teamwork is not easy and to solve a problem you must identify, analyze, make decisions and implement solutions that can have the best positive impact in solving the problem. If the problem is partially solved, something is omitted, and the necessary process and stages are resumed until the desired result is reached. A good manager must be able to solve complex problems and produce the necessary solutions to solve problems in a timely manner, otherwise this is reflected in the well-being of the team.</a:t>
            </a:r>
          </a:p>
        </p:txBody>
      </p:sp>
    </p:spTree>
    <p:extLst>
      <p:ext uri="{BB962C8B-B14F-4D97-AF65-F5344CB8AC3E}">
        <p14:creationId xmlns:p14="http://schemas.microsoft.com/office/powerpoint/2010/main" val="3798619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F64E47-5D12-C34A-9B4D-4AD76057AF15}"/>
              </a:ext>
            </a:extLst>
          </p:cNvPr>
          <p:cNvSpPr txBox="1"/>
          <p:nvPr/>
        </p:nvSpPr>
        <p:spPr>
          <a:xfrm>
            <a:off x="1343025" y="723900"/>
            <a:ext cx="9505950" cy="6032421"/>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References</a:t>
            </a:r>
          </a:p>
          <a:p>
            <a:pPr marL="285750" indent="-285750">
              <a:buFont typeface="Arial" panose="020B0604020202020204" pitchFamily="34" charset="0"/>
              <a:buChar char="•"/>
            </a:pPr>
            <a:r>
              <a:rPr lang="en-GB" dirty="0"/>
              <a:t>Cottrell, S. (2010) Successful problem-solving and task management, </a:t>
            </a:r>
            <a:r>
              <a:rPr lang="en-GB" i="1" dirty="0"/>
              <a:t>Palgrave Study Skills</a:t>
            </a:r>
            <a:r>
              <a:rPr lang="en-GB" dirty="0"/>
              <a:t>: </a:t>
            </a:r>
            <a:r>
              <a:rPr lang="en-GB" i="1" dirty="0"/>
              <a:t>Skills for Success Personal Development and Employability. </a:t>
            </a:r>
            <a:r>
              <a:rPr lang="en-GB" dirty="0"/>
              <a:t>2</a:t>
            </a:r>
            <a:r>
              <a:rPr lang="en-GB" baseline="30000" dirty="0"/>
              <a:t>nd</a:t>
            </a:r>
            <a:r>
              <a:rPr lang="en-GB" dirty="0"/>
              <a:t> </a:t>
            </a:r>
            <a:r>
              <a:rPr lang="en-GB" dirty="0" err="1"/>
              <a:t>edn</a:t>
            </a:r>
            <a:r>
              <a:rPr lang="en-GB" dirty="0"/>
              <a:t>. Basingstoke: Palgrave Macmillan.</a:t>
            </a: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err="1">
                <a:latin typeface="Arial" panose="020B0604020202020204" pitchFamily="34" charset="0"/>
                <a:cs typeface="Arial" panose="020B0604020202020204" pitchFamily="34" charset="0"/>
              </a:rPr>
              <a:t>Ellyatt</a:t>
            </a:r>
            <a:r>
              <a:rPr lang="en-GB" sz="1600" dirty="0">
                <a:latin typeface="Arial" panose="020B0604020202020204" pitchFamily="34" charset="0"/>
                <a:cs typeface="Arial" panose="020B0604020202020204" pitchFamily="34" charset="0"/>
              </a:rPr>
              <a:t>, H. (2021) ‘Hostile environment: After Brexit, some EU citizens in the UK are worried about their future’, </a:t>
            </a:r>
            <a:r>
              <a:rPr lang="en-GB" sz="1600" i="1" dirty="0">
                <a:latin typeface="Arial" panose="020B0604020202020204" pitchFamily="34" charset="0"/>
                <a:cs typeface="Arial" panose="020B0604020202020204" pitchFamily="34" charset="0"/>
              </a:rPr>
              <a:t>CNBS Europe Politics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rPr>
              <a:t>https://www.cnbc.com/2021/05/13/eu-citizens-in-the-uk-are-worried-about-their-future-ima-survey-shows.html</a:t>
            </a:r>
            <a:r>
              <a:rPr lang="en-GB" sz="1600" dirty="0">
                <a:latin typeface="Arial" panose="020B0604020202020204" pitchFamily="34" charset="0"/>
                <a:cs typeface="Arial" panose="020B0604020202020204" pitchFamily="34" charset="0"/>
              </a:rPr>
              <a:t>. Accessed: 8 November 2021).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Sanchez-Gomez, M. , Ariza-Montes, A. , Giorgi, G. , Finstad, L. G. , Alessio, F. , </a:t>
            </a:r>
            <a:r>
              <a:rPr lang="en-GB" sz="1600" dirty="0" err="1">
                <a:latin typeface="Arial" panose="020B0604020202020204" pitchFamily="34" charset="0"/>
                <a:cs typeface="Arial" panose="020B0604020202020204" pitchFamily="34" charset="0"/>
              </a:rPr>
              <a:t>Arcangeli</a:t>
            </a:r>
            <a:r>
              <a:rPr lang="en-GB" sz="1600" dirty="0">
                <a:latin typeface="Arial" panose="020B0604020202020204" pitchFamily="34" charset="0"/>
                <a:cs typeface="Arial" panose="020B0604020202020204" pitchFamily="34" charset="0"/>
              </a:rPr>
              <a:t>, G. and </a:t>
            </a:r>
            <a:r>
              <a:rPr lang="en-GB" sz="1600" dirty="0" err="1">
                <a:latin typeface="Arial" panose="020B0604020202020204" pitchFamily="34" charset="0"/>
                <a:cs typeface="Arial" panose="020B0604020202020204" pitchFamily="34" charset="0"/>
              </a:rPr>
              <a:t>Mucci</a:t>
            </a:r>
            <a:r>
              <a:rPr lang="en-GB" sz="1600" dirty="0">
                <a:latin typeface="Arial" panose="020B0604020202020204" pitchFamily="34" charset="0"/>
                <a:cs typeface="Arial" panose="020B0604020202020204" pitchFamily="34" charset="0"/>
              </a:rPr>
              <a:t>, N. (2021) ‘ Economic Stress at Work: It’s Impact over Absenteeism and Innovation’, </a:t>
            </a:r>
            <a:r>
              <a:rPr lang="en-GB" sz="1600" i="1" dirty="0">
                <a:latin typeface="Arial" panose="020B0604020202020204" pitchFamily="34" charset="0"/>
                <a:cs typeface="Arial" panose="020B0604020202020204" pitchFamily="34" charset="0"/>
              </a:rPr>
              <a:t>International Journal of Environmental Research and Public Health, Available at: </a:t>
            </a:r>
            <a:r>
              <a:rPr lang="en-GB" u="sng" dirty="0">
                <a:hlinkClick r:id="rId3"/>
              </a:rPr>
              <a:t>https://www.mdpi.com/1660-4601/18/10/5265/pdf</a:t>
            </a:r>
            <a:r>
              <a:rPr lang="en-GB" u="sng" dirty="0"/>
              <a:t> </a:t>
            </a:r>
            <a:r>
              <a:rPr lang="en-GB" dirty="0"/>
              <a:t>(Downloaded</a:t>
            </a:r>
            <a:r>
              <a:rPr lang="en-GB" sz="1600" dirty="0">
                <a:latin typeface="Arial" panose="020B0604020202020204" pitchFamily="34" charset="0"/>
                <a:cs typeface="Arial" panose="020B0604020202020204" pitchFamily="34" charset="0"/>
              </a:rPr>
              <a:t> 13 November 2021).</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Health and Safety Executive (2020</a:t>
            </a:r>
            <a:r>
              <a:rPr lang="en-GB" sz="1600" i="1" dirty="0">
                <a:latin typeface="Arial" panose="020B0604020202020204" pitchFamily="34" charset="0"/>
                <a:cs typeface="Arial" panose="020B0604020202020204" pitchFamily="34" charset="0"/>
              </a:rPr>
              <a:t>) Work-related stress, anxiety or depression statistics in Great Britain</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4"/>
              </a:rPr>
              <a:t>http://www.hse.gov.uk/statistics/causdis/stress.pdf</a:t>
            </a:r>
            <a:r>
              <a:rPr lang="en-GB" sz="1600" dirty="0">
                <a:latin typeface="Arial" panose="020B0604020202020204" pitchFamily="34" charset="0"/>
                <a:cs typeface="Arial" panose="020B0604020202020204" pitchFamily="34" charset="0"/>
              </a:rPr>
              <a:t> (Accessed: 5 November 2021</a:t>
            </a:r>
            <a:r>
              <a:rPr lang="en-GB" sz="1600" dirty="0"/>
              <a:t>).</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Health and Safety Executive (2020</a:t>
            </a:r>
            <a:r>
              <a:rPr lang="en-GB" sz="1600" i="1" dirty="0">
                <a:latin typeface="Arial" panose="020B0604020202020204" pitchFamily="34" charset="0"/>
                <a:cs typeface="Arial" panose="020B0604020202020204" pitchFamily="34" charset="0"/>
              </a:rPr>
              <a:t>) Stress at work, Work-related stress and how to tackle it.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https://www.hse.gov.uk/stress/what-to-do.htm</a:t>
            </a:r>
            <a:r>
              <a:rPr lang="en-GB" sz="1600" dirty="0">
                <a:latin typeface="Arial" panose="020B0604020202020204" pitchFamily="34" charset="0"/>
                <a:cs typeface="Arial" panose="020B0604020202020204" pitchFamily="34" charset="0"/>
              </a:rPr>
              <a:t> ( Accessed: 10 November 2021).</a:t>
            </a:r>
            <a:endParaRPr lang="en-GB" sz="1600" u="sng" dirty="0">
              <a:latin typeface="Arial" panose="020B0604020202020204" pitchFamily="34" charset="0"/>
              <a:cs typeface="Arial" panose="020B0604020202020204" pitchFamily="34" charset="0"/>
              <a:hlinkClick r:id="rId6"/>
            </a:endParaRPr>
          </a:p>
          <a:p>
            <a:pPr marL="285750" indent="-285750">
              <a:buFont typeface="Arial" panose="020B0604020202020204" pitchFamily="34" charset="0"/>
              <a:buChar char="•"/>
            </a:pPr>
            <a:r>
              <a:rPr lang="en-GB" sz="1600" u="sng" dirty="0">
                <a:latin typeface="Arial" panose="020B0604020202020204" pitchFamily="34" charset="0"/>
                <a:cs typeface="Arial" panose="020B0604020202020204" pitchFamily="34" charset="0"/>
                <a:hlinkClick r:id="rId6"/>
              </a:rPr>
              <a:t>https://www.nhs.uk/every-mind-matters/mental-health-issues/stress</a:t>
            </a:r>
            <a:r>
              <a:rPr lang="en-GB" sz="1600" dirty="0">
                <a:latin typeface="Arial" panose="020B0604020202020204" pitchFamily="34" charset="0"/>
                <a:cs typeface="Arial" panose="020B0604020202020204" pitchFamily="34" charset="0"/>
              </a:rPr>
              <a:t> (no date) </a:t>
            </a:r>
          </a:p>
          <a:p>
            <a:r>
              <a:rPr lang="en-GB" sz="1600" dirty="0">
                <a:latin typeface="Arial" panose="020B0604020202020204" pitchFamily="34" charset="0"/>
                <a:cs typeface="Arial" panose="020B0604020202020204" pitchFamily="34" charset="0"/>
              </a:rPr>
              <a:t>     (Accessed: 5 November 2021).</a:t>
            </a:r>
          </a:p>
          <a:p>
            <a:pPr marL="285750" indent="-285750">
              <a:buFont typeface="Arial" panose="020B0604020202020204" pitchFamily="34" charset="0"/>
              <a:buChar char="•"/>
            </a:pPr>
            <a:r>
              <a:rPr lang="en-GB" dirty="0" err="1"/>
              <a:t>Maund</a:t>
            </a:r>
            <a:r>
              <a:rPr lang="en-GB" dirty="0"/>
              <a:t>, A., </a:t>
            </a:r>
            <a:r>
              <a:rPr lang="en-GB" dirty="0" err="1"/>
              <a:t>Schriek</a:t>
            </a:r>
            <a:r>
              <a:rPr lang="en-GB" dirty="0"/>
              <a:t>, M. and </a:t>
            </a:r>
            <a:r>
              <a:rPr lang="en-GB" dirty="0" err="1"/>
              <a:t>Tinkler</a:t>
            </a:r>
            <a:r>
              <a:rPr lang="en-GB" dirty="0"/>
              <a:t>, K.P. (2017) Problem Solving and Decision Making, </a:t>
            </a:r>
            <a:r>
              <a:rPr lang="en-GB" i="1" dirty="0"/>
              <a:t>Certificate in Higher Education: Skills for the Workplace Student Yearbook</a:t>
            </a:r>
            <a:r>
              <a:rPr lang="en-GB" dirty="0"/>
              <a:t>. London: SAGE Publications Ltd.</a:t>
            </a:r>
          </a:p>
          <a:p>
            <a:pPr marL="285750" indent="-285750">
              <a:buFont typeface="Arial" panose="020B0604020202020204" pitchFamily="34" charset="0"/>
              <a:buChar char="•"/>
            </a:pPr>
            <a:r>
              <a:rPr lang="en-GB" dirty="0"/>
              <a:t>Morgan, P. (2017) Problem Solving and Creativity, </a:t>
            </a:r>
            <a:r>
              <a:rPr lang="en-GB" i="1" dirty="0"/>
              <a:t>The Business Student’s Guide to Study and Employability</a:t>
            </a:r>
            <a:r>
              <a:rPr lang="en-GB" dirty="0"/>
              <a:t>. London: SAGE Publications Ltd.</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72197"/>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{04629312-CAF2-B349-B6B4-08AD1307316E}tf10001071_mac</Template>
  <TotalTime>29328</TotalTime>
  <Words>1153</Words>
  <Application>Microsoft Macintosh PowerPoint</Application>
  <PresentationFormat>Widescreen</PresentationFormat>
  <Paragraphs>123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Gill Sans MT</vt:lpstr>
      <vt:lpstr>Impact</vt:lpstr>
      <vt:lpstr>Badge</vt:lpstr>
      <vt:lpstr>Work-related Stress Among UK Workers: The Nature Of This Problem, The Impact And Solutions For Improvement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stress among UK workers: Problems and solution</dc:title>
  <dc:creator>Paulina Andone (2027237)</dc:creator>
  <cp:lastModifiedBy>Paulina Andone (2027237)</cp:lastModifiedBy>
  <cp:revision>17</cp:revision>
  <dcterms:created xsi:type="dcterms:W3CDTF">2021-10-20T11:24:07Z</dcterms:created>
  <dcterms:modified xsi:type="dcterms:W3CDTF">2021-11-16T14:54:36Z</dcterms:modified>
</cp:coreProperties>
</file>