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14"/>
  </p:notesMasterIdLst>
  <p:sldIdLst>
    <p:sldId id="258" r:id="rId2"/>
    <p:sldId id="259" r:id="rId3"/>
    <p:sldId id="262" r:id="rId4"/>
    <p:sldId id="263" r:id="rId5"/>
    <p:sldId id="322" r:id="rId6"/>
    <p:sldId id="266" r:id="rId7"/>
    <p:sldId id="267" r:id="rId8"/>
    <p:sldId id="318" r:id="rId9"/>
    <p:sldId id="268" r:id="rId10"/>
    <p:sldId id="270" r:id="rId11"/>
    <p:sldId id="271" r:id="rId12"/>
    <p:sldId id="319" r:id="rId13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94" y="-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4D892-916C-4E2D-A463-4C84ED5F663B}" type="datetimeFigureOut">
              <a:rPr lang="en-GB" smtClean="0"/>
              <a:t>04/01/2016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8538" y="728663"/>
            <a:ext cx="4860925" cy="3646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18038"/>
            <a:ext cx="5486400" cy="43767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00A5E-C715-4F1B-9146-F977D42645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95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F7184259-8F3D-4D4C-A1F4-472E156C7223}" type="slidenum">
              <a:rPr lang="en-US" sz="1300" b="0" smtClean="0"/>
              <a:pPr/>
              <a:t>1</a:t>
            </a:fld>
            <a:endParaRPr lang="en-US" sz="1300" b="0" dirty="0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Light_commercial_vehicle" TargetMode="External"/><Relationship Id="rId3" Type="http://schemas.openxmlformats.org/officeDocument/2006/relationships/hyperlink" Target="http://en.wikipedia.org/wiki/Hydrocarbon" TargetMode="External"/><Relationship Id="rId7" Type="http://schemas.openxmlformats.org/officeDocument/2006/relationships/hyperlink" Target="http://en.wikipedia.org/wiki/Particle_number" TargetMode="External"/><Relationship Id="rId2" Type="http://schemas.openxmlformats.org/officeDocument/2006/relationships/hyperlink" Target="http://en.wikipedia.org/wiki/Carbon_monox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Atmospheric_particulate_matter" TargetMode="External"/><Relationship Id="rId5" Type="http://schemas.openxmlformats.org/officeDocument/2006/relationships/hyperlink" Target="http://en.wikipedia.org/wiki/Nitrogen_oxides" TargetMode="External"/><Relationship Id="rId4" Type="http://schemas.openxmlformats.org/officeDocument/2006/relationships/hyperlink" Target="http://en.wikipedia.org/wiki/Non-methane_hydrocarbons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Light_commercial_vehicle" TargetMode="External"/><Relationship Id="rId3" Type="http://schemas.openxmlformats.org/officeDocument/2006/relationships/hyperlink" Target="http://en.wikipedia.org/wiki/Hydrocarbon" TargetMode="External"/><Relationship Id="rId7" Type="http://schemas.openxmlformats.org/officeDocument/2006/relationships/hyperlink" Target="http://en.wikipedia.org/wiki/Particle_number" TargetMode="External"/><Relationship Id="rId2" Type="http://schemas.openxmlformats.org/officeDocument/2006/relationships/hyperlink" Target="http://en.wikipedia.org/wiki/Carbon_monox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Atmospheric_particulate_matter" TargetMode="External"/><Relationship Id="rId5" Type="http://schemas.openxmlformats.org/officeDocument/2006/relationships/hyperlink" Target="http://en.wikipedia.org/wiki/Nitrogen_oxides" TargetMode="External"/><Relationship Id="rId4" Type="http://schemas.openxmlformats.org/officeDocument/2006/relationships/hyperlink" Target="http://en.wikipedia.org/wiki/Non-methane_hydrocarbon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860800"/>
            <a:ext cx="6000750" cy="2260600"/>
          </a:xfrm>
        </p:spPr>
        <p:txBody>
          <a:bodyPr/>
          <a:lstStyle/>
          <a:p>
            <a:pPr eaLnBrk="1" hangingPunct="1"/>
            <a:r>
              <a:rPr lang="en-GB" dirty="0" smtClean="0"/>
              <a:t>Andrew Gibson</a:t>
            </a:r>
          </a:p>
          <a:p>
            <a:pPr eaLnBrk="1" hangingPunct="1"/>
            <a:r>
              <a:rPr lang="en-GB" dirty="0" smtClean="0"/>
              <a:t>andrew.gibson@uwtsd.ac.uk</a:t>
            </a:r>
            <a:endParaRPr lang="en-GB" dirty="0" smtClean="0"/>
          </a:p>
        </p:txBody>
      </p:sp>
      <p:sp>
        <p:nvSpPr>
          <p:cNvPr id="5123" name="Rectangle 6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2700" dirty="0" smtClean="0">
                <a:solidFill>
                  <a:srgbClr val="FF0000"/>
                </a:solidFill>
              </a:rPr>
              <a:t>Pollution</a:t>
            </a:r>
          </a:p>
        </p:txBody>
      </p:sp>
      <p:sp>
        <p:nvSpPr>
          <p:cNvPr id="5124" name="Text Box 63"/>
          <p:cNvSpPr txBox="1">
            <a:spLocks noChangeArrowheads="1"/>
          </p:cNvSpPr>
          <p:nvPr/>
        </p:nvSpPr>
        <p:spPr bwMode="auto">
          <a:xfrm>
            <a:off x="573088" y="2381250"/>
            <a:ext cx="3343275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endParaRPr lang="en-GB" dirty="0"/>
          </a:p>
        </p:txBody>
      </p:sp>
      <p:grpSp>
        <p:nvGrpSpPr>
          <p:cNvPr id="5125" name="Group 96"/>
          <p:cNvGrpSpPr>
            <a:grpSpLocks/>
          </p:cNvGrpSpPr>
          <p:nvPr/>
        </p:nvGrpSpPr>
        <p:grpSpPr bwMode="auto">
          <a:xfrm>
            <a:off x="573088" y="2660650"/>
            <a:ext cx="4935537" cy="1003300"/>
            <a:chOff x="425" y="1700"/>
            <a:chExt cx="2437" cy="458"/>
          </a:xfrm>
        </p:grpSpPr>
        <p:sp>
          <p:nvSpPr>
            <p:cNvPr id="5127" name="Line 97"/>
            <p:cNvSpPr>
              <a:spLocks noChangeShapeType="1"/>
            </p:cNvSpPr>
            <p:nvPr/>
          </p:nvSpPr>
          <p:spPr bwMode="auto">
            <a:xfrm>
              <a:off x="425" y="2158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28" name="Line 98"/>
            <p:cNvSpPr>
              <a:spLocks noChangeShapeType="1"/>
            </p:cNvSpPr>
            <p:nvPr/>
          </p:nvSpPr>
          <p:spPr bwMode="auto">
            <a:xfrm>
              <a:off x="425" y="1700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5126" name="Text Box 128"/>
          <p:cNvSpPr txBox="1">
            <a:spLocks noChangeArrowheads="1"/>
          </p:cNvSpPr>
          <p:nvPr/>
        </p:nvSpPr>
        <p:spPr bwMode="auto">
          <a:xfrm>
            <a:off x="573088" y="2381250"/>
            <a:ext cx="600075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r>
              <a:rPr lang="en-US" dirty="0" smtClean="0"/>
              <a:t>Emissions Control &amp; Diagnosis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5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sz="1800" dirty="0" smtClean="0">
                <a:solidFill>
                  <a:schemeClr val="tx1"/>
                </a:solidFill>
              </a:rPr>
              <a:t>Emissions Control and Diagnostics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800" dirty="0" smtClean="0"/>
              <a:t>Pollution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dirty="0" smtClean="0"/>
              <a:t>What is pollution?</a:t>
            </a:r>
          </a:p>
          <a:p>
            <a:pPr lvl="1"/>
            <a:r>
              <a:rPr lang="en-GB" dirty="0" smtClean="0"/>
              <a:t>In </a:t>
            </a:r>
            <a:r>
              <a:rPr lang="en-GB" u="sng" dirty="0" smtClean="0"/>
              <a:t>pairs</a:t>
            </a:r>
            <a:r>
              <a:rPr lang="en-GB" dirty="0" smtClean="0"/>
              <a:t> agree </a:t>
            </a:r>
            <a:r>
              <a:rPr lang="en-GB" dirty="0" smtClean="0"/>
              <a:t>the </a:t>
            </a:r>
            <a:r>
              <a:rPr lang="en-GB" dirty="0" smtClean="0"/>
              <a:t>most common known types </a:t>
            </a:r>
            <a:r>
              <a:rPr lang="en-GB" dirty="0"/>
              <a:t>o</a:t>
            </a:r>
            <a:r>
              <a:rPr lang="en-GB" dirty="0" smtClean="0"/>
              <a:t>f pollution.</a:t>
            </a:r>
          </a:p>
          <a:p>
            <a:pPr lvl="1"/>
            <a:endParaRPr lang="en-GB" dirty="0" smtClean="0"/>
          </a:p>
          <a:p>
            <a:pPr marL="204788" lvl="1" indent="0">
              <a:buNone/>
            </a:pPr>
            <a:endParaRPr lang="en-GB" dirty="0"/>
          </a:p>
          <a:p>
            <a:pPr marL="204788" lvl="1" indent="0">
              <a:buNone/>
            </a:pPr>
            <a:r>
              <a:rPr lang="en-GB" dirty="0" smtClean="0"/>
              <a:t>For vehicles the most critical forms of pollution are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Air Pollution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Noise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Soil and water contamination</a:t>
            </a:r>
          </a:p>
          <a:p>
            <a:pPr marL="204788" lvl="1" indent="0">
              <a:buNone/>
            </a:pPr>
            <a:endParaRPr lang="en-GB" dirty="0"/>
          </a:p>
          <a:p>
            <a:pPr marL="20478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23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131050" cy="754063"/>
          </a:xfrm>
        </p:spPr>
        <p:txBody>
          <a:bodyPr/>
          <a:lstStyle/>
          <a:p>
            <a:r>
              <a:rPr lang="en-GB" sz="1800" dirty="0" smtClean="0">
                <a:solidFill>
                  <a:schemeClr val="tx1"/>
                </a:solidFill>
              </a:rPr>
              <a:t>Emissions Control and Diagnostics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800" dirty="0" smtClean="0"/>
              <a:t>Pollution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12776"/>
            <a:ext cx="8002587" cy="5084763"/>
          </a:xfrm>
        </p:spPr>
        <p:txBody>
          <a:bodyPr/>
          <a:lstStyle/>
          <a:p>
            <a:r>
              <a:rPr lang="en-GB" dirty="0" smtClean="0"/>
              <a:t>First concerns raised about automobile exhaust emissions in 1915</a:t>
            </a:r>
          </a:p>
          <a:p>
            <a:r>
              <a:rPr lang="en-GB" dirty="0" smtClean="0"/>
              <a:t>Smog problem in California attributed to vehicles in 1945</a:t>
            </a:r>
          </a:p>
          <a:p>
            <a:r>
              <a:rPr lang="en-GB" dirty="0" smtClean="0"/>
              <a:t>Air Pollution definition by the Council of Europe (1967)</a:t>
            </a:r>
          </a:p>
          <a:p>
            <a:pPr lvl="1"/>
            <a:r>
              <a:rPr lang="en-GB" i="1" dirty="0" smtClean="0"/>
              <a:t>“Air pollution occurs when the presence of a foreign substance or a large variation in the proportion of its components is liable to cause a harmful effect, according to the scientific knowledge of the time, or create a discomfort” </a:t>
            </a:r>
            <a:r>
              <a:rPr lang="en-GB" dirty="0" smtClean="0"/>
              <a:t>(</a:t>
            </a:r>
            <a:r>
              <a:rPr lang="en-GB" dirty="0" err="1" smtClean="0"/>
              <a:t>Degobert</a:t>
            </a:r>
            <a:r>
              <a:rPr lang="en-GB" dirty="0" smtClean="0"/>
              <a:t>, 1995)</a:t>
            </a:r>
          </a:p>
          <a:p>
            <a:pPr lvl="2"/>
            <a:endParaRPr lang="en-GB" dirty="0"/>
          </a:p>
          <a:p>
            <a:pPr lvl="2"/>
            <a:r>
              <a:rPr lang="en-GB" i="1" dirty="0" smtClean="0"/>
              <a:t>Knowledge of the time</a:t>
            </a:r>
            <a:r>
              <a:rPr lang="en-GB" dirty="0" smtClean="0"/>
              <a:t>: new risks may be determined</a:t>
            </a:r>
          </a:p>
          <a:p>
            <a:pPr lvl="2"/>
            <a:r>
              <a:rPr lang="en-GB" i="1" dirty="0" smtClean="0"/>
              <a:t>Create a discomfort:</a:t>
            </a:r>
            <a:r>
              <a:rPr lang="en-GB" dirty="0" smtClean="0"/>
              <a:t> bad odours, reduced visibility, etc.</a:t>
            </a:r>
            <a:endParaRPr lang="en-GB" i="1" dirty="0"/>
          </a:p>
          <a:p>
            <a:pPr marL="20478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87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Emissions Control and Diagnostics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2800" dirty="0" smtClean="0"/>
              <a:t>Atmosphere Petrol</a:t>
            </a:r>
            <a:endParaRPr lang="en-GB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98642"/>
              </p:ext>
            </p:extLst>
          </p:nvPr>
        </p:nvGraphicFramePr>
        <p:xfrm>
          <a:off x="827584" y="1412776"/>
          <a:ext cx="8002584" cy="35364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89176"/>
                <a:gridCol w="889176"/>
                <a:gridCol w="889176"/>
                <a:gridCol w="889176"/>
                <a:gridCol w="889176"/>
                <a:gridCol w="889176"/>
                <a:gridCol w="889176"/>
                <a:gridCol w="889176"/>
                <a:gridCol w="889176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Tier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 dirty="0">
                          <a:effectLst/>
                          <a:hlinkClick r:id="rId2" tooltip="Carbon monoxide"/>
                        </a:rPr>
                        <a:t>CO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THC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4" tooltip="Non-methane hydrocarbons"/>
                        </a:rPr>
                        <a:t>NMHC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HC</a:t>
                      </a:r>
                      <a:r>
                        <a:rPr lang="en-GB" sz="1200">
                          <a:effectLst/>
                        </a:rPr>
                        <a:t>+</a:t>
                      </a: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6" tooltip="Atmospheric particulate matter"/>
                        </a:rPr>
                        <a:t>PM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7" tooltip="Particle number"/>
                        </a:rPr>
                        <a:t>P</a:t>
                      </a:r>
                      <a:r>
                        <a:rPr lang="en-GB" sz="1200">
                          <a:effectLst/>
                        </a:rPr>
                        <a:t>***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Petrol (Gasoline)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1†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July 1992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2.72 (3.16)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0.97 (1.13)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1996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0.20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0.08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2009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0.068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0.060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2014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0.068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0.060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 gridSpan="9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* Before Euro 5, passenger vehicles &gt; 2500 kg were type approved as </a:t>
                      </a:r>
                      <a:r>
                        <a:rPr lang="en-GB" sz="1200" u="sng" dirty="0">
                          <a:effectLst/>
                          <a:hlinkClick r:id="rId8" tooltip="Light commercial vehicle"/>
                        </a:rPr>
                        <a:t>light commercial vehicles</a:t>
                      </a:r>
                      <a:r>
                        <a:rPr lang="en-GB" sz="1200" dirty="0">
                          <a:effectLst/>
                        </a:rPr>
                        <a:t> N</a:t>
                      </a:r>
                      <a:r>
                        <a:rPr lang="en-GB" sz="950" baseline="-25000" dirty="0">
                          <a:effectLst/>
                        </a:rPr>
                        <a:t>1</a:t>
                      </a:r>
                      <a:r>
                        <a:rPr lang="en-GB" sz="1200" dirty="0">
                          <a:effectLst/>
                        </a:rPr>
                        <a:t>-I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>
                          <a:effectLst/>
                        </a:rPr>
                        <a:t>** Applies only to vehicles with direct injection engines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>
                          <a:effectLst/>
                        </a:rPr>
                        <a:t>*** A number standard is to be defined as soon as possible and at the latest upon entry into force of Euro 6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220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Emissions Control and Diagnostics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2800" dirty="0" smtClean="0"/>
              <a:t>Atmosphere Diesel</a:t>
            </a:r>
            <a:endParaRPr lang="en-GB" sz="28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5940469"/>
              </p:ext>
            </p:extLst>
          </p:nvPr>
        </p:nvGraphicFramePr>
        <p:xfrm>
          <a:off x="899592" y="1700808"/>
          <a:ext cx="7820097" cy="35364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06689"/>
                <a:gridCol w="889176"/>
                <a:gridCol w="889176"/>
                <a:gridCol w="889176"/>
                <a:gridCol w="889176"/>
                <a:gridCol w="889176"/>
                <a:gridCol w="889176"/>
                <a:gridCol w="889176"/>
                <a:gridCol w="889176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Tier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2" tooltip="Carbon monoxide"/>
                        </a:rPr>
                        <a:t>CO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THC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4" tooltip="Non-methane hydrocarbons"/>
                        </a:rPr>
                        <a:t>NMHC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HC</a:t>
                      </a:r>
                      <a:r>
                        <a:rPr lang="en-GB" sz="1200">
                          <a:effectLst/>
                        </a:rPr>
                        <a:t>+</a:t>
                      </a: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6" tooltip="Atmospheric particulate matter"/>
                        </a:rPr>
                        <a:t>PM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7" tooltip="Particle number"/>
                        </a:rPr>
                        <a:t>P</a:t>
                      </a:r>
                      <a:r>
                        <a:rPr lang="en-GB" sz="1200">
                          <a:effectLst/>
                        </a:rPr>
                        <a:t>***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Diesel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1†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July 1992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2.72 (3.16)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0.97 (1.13)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0.14 (0.18)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1996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0.7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0.08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0.64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0.25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0.30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0.025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2009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0.180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0.230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2014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0.080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0.170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 gridSpan="9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* Before Euro 5, passenger vehicles &gt; 2500 kg were type approved as </a:t>
                      </a:r>
                      <a:r>
                        <a:rPr lang="en-GB" sz="1200" u="sng" dirty="0">
                          <a:effectLst/>
                          <a:hlinkClick r:id="rId8" tooltip="Light commercial vehicle"/>
                        </a:rPr>
                        <a:t>light commercial vehicles</a:t>
                      </a:r>
                      <a:r>
                        <a:rPr lang="en-GB" sz="1200" dirty="0">
                          <a:effectLst/>
                        </a:rPr>
                        <a:t> N</a:t>
                      </a:r>
                      <a:r>
                        <a:rPr lang="en-GB" sz="950" baseline="-25000" dirty="0">
                          <a:effectLst/>
                        </a:rPr>
                        <a:t>1</a:t>
                      </a:r>
                      <a:r>
                        <a:rPr lang="en-GB" sz="1200" dirty="0">
                          <a:effectLst/>
                        </a:rPr>
                        <a:t>-I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>
                          <a:effectLst/>
                        </a:rPr>
                        <a:t>** Applies only to vehicles with direct injection engines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>
                          <a:effectLst/>
                        </a:rPr>
                        <a:t>*** A number standard is to be defined as soon as possible and at the latest upon entry into force of Euro 6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827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Main constituents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8132" y="1412776"/>
            <a:ext cx="8247384" cy="5084763"/>
          </a:xfrm>
        </p:spPr>
        <p:txBody>
          <a:bodyPr/>
          <a:lstStyle/>
          <a:p>
            <a:r>
              <a:rPr lang="en-GB" dirty="0" smtClean="0"/>
              <a:t>Nitrogen</a:t>
            </a:r>
          </a:p>
          <a:p>
            <a:pPr lvl="1"/>
            <a:r>
              <a:rPr lang="en-GB" dirty="0" smtClean="0"/>
              <a:t>Non toxic, in very high concentrations disperses essential oxygen</a:t>
            </a:r>
          </a:p>
          <a:p>
            <a:pPr lvl="1"/>
            <a:r>
              <a:rPr lang="en-GB" dirty="0" smtClean="0"/>
              <a:t>Essential as retained by soil bacteria to life sustaining process</a:t>
            </a:r>
          </a:p>
          <a:p>
            <a:r>
              <a:rPr lang="en-GB" dirty="0" smtClean="0"/>
              <a:t>Oxygen</a:t>
            </a:r>
          </a:p>
          <a:p>
            <a:pPr lvl="1"/>
            <a:r>
              <a:rPr lang="en-GB" dirty="0" smtClean="0"/>
              <a:t>Necessary to aerobic life</a:t>
            </a:r>
          </a:p>
          <a:p>
            <a:pPr lvl="1"/>
            <a:r>
              <a:rPr lang="en-GB" dirty="0" smtClean="0"/>
              <a:t>Toxic at very high concentrations</a:t>
            </a:r>
          </a:p>
          <a:p>
            <a:pPr lvl="1"/>
            <a:r>
              <a:rPr lang="en-GB" dirty="0" smtClean="0"/>
              <a:t>Danger of combustion of certain materials at high concentrations</a:t>
            </a:r>
          </a:p>
          <a:p>
            <a:pPr marL="204788" lvl="1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61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Main constituents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dirty="0" smtClean="0"/>
              <a:t>Carbon </a:t>
            </a:r>
            <a:r>
              <a:rPr lang="en-GB" dirty="0"/>
              <a:t>Dioxide</a:t>
            </a:r>
          </a:p>
          <a:p>
            <a:pPr lvl="1"/>
            <a:r>
              <a:rPr lang="en-GB" dirty="0"/>
              <a:t>Non toxic at normal concentrations but an asphyxia at 100x</a:t>
            </a:r>
          </a:p>
          <a:p>
            <a:pPr lvl="1"/>
            <a:r>
              <a:rPr lang="en-GB" dirty="0"/>
              <a:t>Essential to life as major component of plant’s photosynthesis of </a:t>
            </a:r>
            <a:r>
              <a:rPr lang="en-GB" dirty="0" smtClean="0"/>
              <a:t>chlorophyll</a:t>
            </a:r>
          </a:p>
          <a:p>
            <a:pPr marL="204788" lvl="1" indent="0">
              <a:buNone/>
            </a:pPr>
            <a:endParaRPr lang="en-GB" dirty="0"/>
          </a:p>
          <a:p>
            <a:r>
              <a:rPr lang="en-GB" dirty="0" smtClean="0"/>
              <a:t>Water Vapour</a:t>
            </a:r>
          </a:p>
          <a:p>
            <a:pPr lvl="1"/>
            <a:r>
              <a:rPr lang="en-GB" dirty="0" smtClean="0"/>
              <a:t>Necessary constituent for life</a:t>
            </a:r>
          </a:p>
          <a:p>
            <a:pPr lvl="1"/>
            <a:r>
              <a:rPr lang="en-GB" dirty="0" smtClean="0"/>
              <a:t>Limited in concentration as saturation leads to formation of clouds and subsequent rain!</a:t>
            </a:r>
          </a:p>
        </p:txBody>
      </p:sp>
    </p:spTree>
    <p:extLst>
      <p:ext uri="{BB962C8B-B14F-4D97-AF65-F5344CB8AC3E}">
        <p14:creationId xmlns:p14="http://schemas.microsoft.com/office/powerpoint/2010/main" val="28020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Main constituents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764287"/>
            <a:ext cx="8002587" cy="5084763"/>
          </a:xfrm>
        </p:spPr>
        <p:txBody>
          <a:bodyPr/>
          <a:lstStyle/>
          <a:p>
            <a:r>
              <a:rPr lang="en-GB" dirty="0" smtClean="0"/>
              <a:t>Ozone</a:t>
            </a:r>
          </a:p>
          <a:p>
            <a:pPr lvl="1"/>
            <a:r>
              <a:rPr lang="en-GB" dirty="0" smtClean="0"/>
              <a:t>Essential in Stratosphere as a UV radiation filter</a:t>
            </a:r>
          </a:p>
          <a:p>
            <a:pPr lvl="1"/>
            <a:r>
              <a:rPr lang="en-GB" dirty="0" smtClean="0"/>
              <a:t>Occurs by the dissociation of Oxygen molecule into free atoms though solar radiation and their subsequent link to an Oxygen molecule</a:t>
            </a:r>
          </a:p>
          <a:p>
            <a:pPr lvl="1"/>
            <a:r>
              <a:rPr lang="en-GB" dirty="0" smtClean="0"/>
              <a:t>At ground level it is formed as a sub product of other emission and is a pollutant.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52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Earth’s Energy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844824"/>
            <a:ext cx="8002587" cy="3788682"/>
          </a:xfrm>
        </p:spPr>
        <p:txBody>
          <a:bodyPr/>
          <a:lstStyle/>
          <a:p>
            <a:r>
              <a:rPr lang="en-GB" dirty="0" smtClean="0"/>
              <a:t>Atmospheric gases participate in filtering wavelengths of sunlight</a:t>
            </a:r>
          </a:p>
          <a:p>
            <a:pPr lvl="1"/>
            <a:r>
              <a:rPr lang="en-GB" dirty="0" smtClean="0"/>
              <a:t>Ozone absorbs UV radiation at high altitude</a:t>
            </a:r>
          </a:p>
          <a:p>
            <a:pPr lvl="1"/>
            <a:r>
              <a:rPr lang="en-GB" dirty="0" smtClean="0"/>
              <a:t>Water vapour absorbs near infra-red radiation 0.4 to 0.8 µm (both ways)</a:t>
            </a:r>
          </a:p>
          <a:p>
            <a:pPr lvl="1"/>
            <a:r>
              <a:rPr lang="en-GB" dirty="0" smtClean="0"/>
              <a:t>C0</a:t>
            </a:r>
            <a:r>
              <a:rPr lang="en-GB" baseline="-25000" dirty="0" smtClean="0"/>
              <a:t>2</a:t>
            </a:r>
            <a:r>
              <a:rPr lang="en-GB" dirty="0" smtClean="0"/>
              <a:t> absorbs wavelengths around 15</a:t>
            </a:r>
            <a:r>
              <a:rPr lang="en-GB" dirty="0"/>
              <a:t> </a:t>
            </a:r>
            <a:r>
              <a:rPr lang="en-GB" dirty="0" smtClean="0"/>
              <a:t>µm – same as maximum energy is radiated by the Earth that pass through the water vapour</a:t>
            </a:r>
          </a:p>
          <a:p>
            <a:pPr lvl="1"/>
            <a:r>
              <a:rPr lang="en-GB" dirty="0" smtClean="0"/>
              <a:t>Other trace gases absorb infrared at the wavelengths that both Carbon Dioxide and water are transparent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15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40768"/>
            <a:ext cx="8002587" cy="4596919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Greenhouse effect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07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28800"/>
            <a:ext cx="8002587" cy="5084763"/>
          </a:xfrm>
        </p:spPr>
        <p:txBody>
          <a:bodyPr/>
          <a:lstStyle/>
          <a:p>
            <a:r>
              <a:rPr lang="en-GB" dirty="0" smtClean="0"/>
              <a:t>What are the main air pollutants resulting from vehicle and industrial emissions?</a:t>
            </a:r>
          </a:p>
          <a:p>
            <a:endParaRPr lang="en-GB" dirty="0"/>
          </a:p>
          <a:p>
            <a:r>
              <a:rPr lang="en-GB" dirty="0" smtClean="0"/>
              <a:t>Definition</a:t>
            </a:r>
          </a:p>
          <a:p>
            <a:pPr lvl="1"/>
            <a:r>
              <a:rPr lang="en-GB" i="1" dirty="0" smtClean="0"/>
              <a:t>Normally applied to any substance added to the environment is sufficient concentration to have a measureable effect on humans, animals, vegetation or building materials </a:t>
            </a:r>
            <a:r>
              <a:rPr lang="en-GB" dirty="0" smtClean="0"/>
              <a:t>(Chambers,1968)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Pollutants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17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Primary</a:t>
            </a:r>
          </a:p>
          <a:p>
            <a:pPr lvl="1"/>
            <a:r>
              <a:rPr lang="en-GB" dirty="0" smtClean="0"/>
              <a:t>Emitted directly by identifiable polluting sources</a:t>
            </a:r>
          </a:p>
          <a:p>
            <a:r>
              <a:rPr lang="en-GB" dirty="0" smtClean="0"/>
              <a:t>Secondary</a:t>
            </a:r>
          </a:p>
          <a:p>
            <a:pPr lvl="1"/>
            <a:r>
              <a:rPr lang="en-GB" dirty="0" smtClean="0"/>
              <a:t>As a result of interactions from primary pollutants or between these and the normal constituents of the atmosphere with or without sunlight radiation assistance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Pollutants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3043</TotalTime>
  <Words>668</Words>
  <Application>Microsoft Office PowerPoint</Application>
  <PresentationFormat>On-screen Show (4:3)</PresentationFormat>
  <Paragraphs>194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SMU Pedro</vt:lpstr>
      <vt:lpstr>Pollution</vt:lpstr>
      <vt:lpstr>Emissions Control and Diagnostics Pollution</vt:lpstr>
      <vt:lpstr>Emissions Control and Diagnostics Pollution</vt:lpstr>
      <vt:lpstr>Emissions Control and Diagnostics Atmosphere Petrol</vt:lpstr>
      <vt:lpstr>Emissions Control and Diagnostics Atmosphere Diesel</vt:lpstr>
      <vt:lpstr>Emissions Control and Diagnostics Main constituents</vt:lpstr>
      <vt:lpstr>Emissions Control and Diagnostics Main constituents</vt:lpstr>
      <vt:lpstr>Emissions Control and Diagnostics Main constituents</vt:lpstr>
      <vt:lpstr>Emissions Control and Diagnostics Earth’s Energy Balance</vt:lpstr>
      <vt:lpstr>Emissions Control and Diagnostics Greenhouse effect</vt:lpstr>
      <vt:lpstr>Emissions Control and Diagnostics Pollutants</vt:lpstr>
      <vt:lpstr>Emissions Control and Diagnostics Pollutants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Monteiro Ferreira, Pedro</dc:creator>
  <cp:lastModifiedBy>Gibson, Andrew</cp:lastModifiedBy>
  <cp:revision>103</cp:revision>
  <dcterms:created xsi:type="dcterms:W3CDTF">2013-01-08T11:48:19Z</dcterms:created>
  <dcterms:modified xsi:type="dcterms:W3CDTF">2016-01-04T09:10:02Z</dcterms:modified>
</cp:coreProperties>
</file>