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8" r:id="rId22"/>
    <p:sldId id="280" r:id="rId23"/>
    <p:sldId id="281" r:id="rId2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66" autoAdjust="0"/>
    <p:restoredTop sz="86418" autoAdjust="0"/>
  </p:normalViewPr>
  <p:slideViewPr>
    <p:cSldViewPr>
      <p:cViewPr varScale="1">
        <p:scale>
          <a:sx n="93" d="100"/>
          <a:sy n="93" d="100"/>
        </p:scale>
        <p:origin x="512" y="60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2044"/>
    </p:cViewPr>
  </p:sorterViewPr>
  <p:notesViewPr>
    <p:cSldViewPr>
      <p:cViewPr varScale="1">
        <p:scale>
          <a:sx n="86" d="100"/>
          <a:sy n="86" d="100"/>
        </p:scale>
        <p:origin x="3144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3665"/>
            <a:ext cx="2889938" cy="489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993" y="9263665"/>
            <a:ext cx="2889938" cy="489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64D003-40A3-4470-8445-D90F69A7B5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6718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2319527" y="356615"/>
            <a:ext cx="2246376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4032503" y="356615"/>
            <a:ext cx="2839211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6338315" y="356615"/>
            <a:ext cx="624839" cy="89916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50570" y="319862"/>
            <a:ext cx="8042859" cy="100203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0859C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1095" y="1630807"/>
            <a:ext cx="7861808" cy="13976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4468876" y="6465214"/>
            <a:ext cx="206375" cy="177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Arial"/>
                <a:cs typeface="Arial"/>
              </a:defRPr>
            </a:lvl1pPr>
          </a:lstStyle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‹#›</a:t>
            </a:fld>
            <a:endParaRPr spc="-60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eyeurope.com/college/manga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hyperlink" Target="http://www.wileyeurope.com/college/mangan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ileyeurope.com/college/mangan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eyeurope.com/college/mangan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eyeurope.com/college/mang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062728" y="624840"/>
            <a:ext cx="473963" cy="6797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319015" y="3276600"/>
            <a:ext cx="624839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685544" y="3041904"/>
            <a:ext cx="5843015" cy="1008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931152" y="3041904"/>
            <a:ext cx="701040" cy="100888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972118" y="2141919"/>
            <a:ext cx="5269865" cy="1565275"/>
          </a:xfrm>
          <a:prstGeom prst="rect">
            <a:avLst/>
          </a:prstGeom>
        </p:spPr>
        <p:txBody>
          <a:bodyPr vert="horz" wrap="square" lIns="0" tIns="249554" rIns="0" bIns="0" rtlCol="0">
            <a:spAutoFit/>
          </a:bodyPr>
          <a:lstStyle/>
          <a:p>
            <a:pPr marR="33020" algn="ctr">
              <a:lnSpc>
                <a:spcPct val="100000"/>
              </a:lnSpc>
              <a:spcBef>
                <a:spcPts val="1964"/>
              </a:spcBef>
            </a:pPr>
            <a:r>
              <a:rPr sz="3200" b="1" spc="-365" dirty="0">
                <a:solidFill>
                  <a:srgbClr val="0F243E"/>
                </a:solidFill>
                <a:latin typeface="Arial"/>
                <a:cs typeface="Arial"/>
              </a:rPr>
              <a:t>TUTORIAL</a:t>
            </a:r>
            <a:endParaRPr sz="32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2100"/>
              </a:spcBef>
            </a:pPr>
            <a:r>
              <a:rPr sz="3600" b="1" spc="-390" dirty="0">
                <a:solidFill>
                  <a:srgbClr val="30859C"/>
                </a:solidFill>
                <a:latin typeface="Arial"/>
                <a:cs typeface="Arial"/>
              </a:rPr>
              <a:t>INVENTORY</a:t>
            </a:r>
            <a:r>
              <a:rPr sz="3600" b="1" spc="-200" dirty="0">
                <a:solidFill>
                  <a:srgbClr val="30859C"/>
                </a:solidFill>
                <a:latin typeface="Arial"/>
                <a:cs typeface="Arial"/>
              </a:rPr>
              <a:t> </a:t>
            </a:r>
            <a:r>
              <a:rPr sz="3600" b="1" spc="-335" dirty="0">
                <a:solidFill>
                  <a:srgbClr val="30859C"/>
                </a:solidFill>
                <a:latin typeface="Arial"/>
                <a:cs typeface="Arial"/>
              </a:rPr>
              <a:t>MANAGEMENT</a:t>
            </a:r>
            <a:endParaRPr sz="36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1032255" y="6328664"/>
            <a:ext cx="147320" cy="1955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450">
              <a:lnSpc>
                <a:spcPts val="1380"/>
              </a:lnSpc>
            </a:pPr>
            <a:fld id="{81D60167-4931-47E6-BA6A-407CBD079E47}" type="slidenum"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2</a:t>
            </a:fld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814" y="564007"/>
            <a:ext cx="794829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54" dirty="0"/>
              <a:t>Explain </a:t>
            </a:r>
            <a:r>
              <a:rPr sz="3200" spc="-120" dirty="0"/>
              <a:t>the </a:t>
            </a:r>
            <a:r>
              <a:rPr sz="3200" spc="-260" dirty="0"/>
              <a:t>significance </a:t>
            </a:r>
            <a:r>
              <a:rPr sz="3200" spc="-145" dirty="0"/>
              <a:t>of </a:t>
            </a:r>
            <a:r>
              <a:rPr sz="3200" spc="-190" dirty="0"/>
              <a:t>inventory </a:t>
            </a:r>
            <a:r>
              <a:rPr sz="3200" spc="-170" dirty="0"/>
              <a:t>in</a:t>
            </a:r>
            <a:r>
              <a:rPr sz="3200" spc="-70" dirty="0"/>
              <a:t> </a:t>
            </a:r>
            <a:r>
              <a:rPr sz="3200" spc="-270" dirty="0"/>
              <a:t>logistics</a:t>
            </a:r>
            <a:endParaRPr sz="32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1185" y="838581"/>
            <a:ext cx="863346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9" dirty="0"/>
              <a:t>Why </a:t>
            </a:r>
            <a:r>
              <a:rPr sz="3200" spc="-190" dirty="0"/>
              <a:t>inventory </a:t>
            </a:r>
            <a:r>
              <a:rPr sz="3200" spc="-305" dirty="0"/>
              <a:t>is </a:t>
            </a:r>
            <a:r>
              <a:rPr sz="3200" spc="-215" dirty="0"/>
              <a:t>ubiquitous </a:t>
            </a:r>
            <a:r>
              <a:rPr sz="3200" spc="-225" dirty="0"/>
              <a:t>and </a:t>
            </a:r>
            <a:r>
              <a:rPr sz="3200" spc="-135" dirty="0"/>
              <a:t>what </a:t>
            </a:r>
            <a:r>
              <a:rPr sz="3200" spc="-305" dirty="0"/>
              <a:t>is </a:t>
            </a:r>
            <a:r>
              <a:rPr sz="3200" spc="-185" dirty="0"/>
              <a:t>its </a:t>
            </a:r>
            <a:r>
              <a:rPr sz="3200" spc="-240" dirty="0"/>
              <a:t>forms</a:t>
            </a:r>
            <a:r>
              <a:rPr sz="3200" spc="175" dirty="0"/>
              <a:t> </a:t>
            </a:r>
            <a:r>
              <a:rPr sz="3200" spc="-470" dirty="0"/>
              <a:t>?</a:t>
            </a:r>
            <a:endParaRPr sz="3200"/>
          </a:p>
        </p:txBody>
      </p:sp>
      <p:sp>
        <p:nvSpPr>
          <p:cNvPr id="5" name="object 5"/>
          <p:cNvSpPr txBox="1"/>
          <p:nvPr/>
        </p:nvSpPr>
        <p:spPr>
          <a:xfrm>
            <a:off x="1032255" y="6328664"/>
            <a:ext cx="147320" cy="1955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4450">
              <a:lnSpc>
                <a:spcPts val="1380"/>
              </a:lnSpc>
            </a:pPr>
            <a:fld id="{81D60167-4931-47E6-BA6A-407CBD079E47}" type="slidenum"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3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509" y="909904"/>
            <a:ext cx="7960359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5" dirty="0"/>
              <a:t>Provide </a:t>
            </a:r>
            <a:r>
              <a:rPr sz="3200" spc="-200" dirty="0"/>
              <a:t>a </a:t>
            </a:r>
            <a:r>
              <a:rPr sz="3200" spc="-150" dirty="0"/>
              <a:t>definition for </a:t>
            </a:r>
            <a:r>
              <a:rPr sz="3200" spc="-190" dirty="0"/>
              <a:t>inventory</a:t>
            </a:r>
            <a:r>
              <a:rPr sz="3200" spc="-145" dirty="0"/>
              <a:t> </a:t>
            </a:r>
            <a:r>
              <a:rPr sz="3200" spc="-220" dirty="0"/>
              <a:t>management</a:t>
            </a:r>
            <a:endParaRPr sz="32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7787640" y="635508"/>
            <a:ext cx="701040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58672" y="739266"/>
            <a:ext cx="70294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90" dirty="0"/>
              <a:t>Describe </a:t>
            </a:r>
            <a:r>
              <a:rPr sz="3600" spc="-140" dirty="0"/>
              <a:t>the </a:t>
            </a:r>
            <a:r>
              <a:rPr sz="3600" spc="-220" dirty="0"/>
              <a:t>main </a:t>
            </a:r>
            <a:r>
              <a:rPr sz="3600" spc="-254" dirty="0"/>
              <a:t>types </a:t>
            </a:r>
            <a:r>
              <a:rPr sz="3600" spc="-165" dirty="0"/>
              <a:t>of</a:t>
            </a:r>
            <a:r>
              <a:rPr sz="3600" spc="-20" dirty="0"/>
              <a:t> </a:t>
            </a:r>
            <a:r>
              <a:rPr sz="3600" spc="-210" dirty="0"/>
              <a:t>Inventory</a:t>
            </a:r>
            <a:endParaRPr sz="3600"/>
          </a:p>
        </p:txBody>
      </p:sp>
      <p:sp>
        <p:nvSpPr>
          <p:cNvPr id="6" name="object 6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3240" y="6465214"/>
            <a:ext cx="1282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z="1200" spc="-60" dirty="0">
                <a:latin typeface="Arial"/>
                <a:cs typeface="Arial"/>
              </a:rPr>
              <a:t>5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0248" y="426719"/>
            <a:ext cx="5271516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134355" y="426719"/>
            <a:ext cx="842772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379720" y="426719"/>
            <a:ext cx="3332987" cy="100888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115300" y="426719"/>
            <a:ext cx="701040" cy="100888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30707" y="530478"/>
            <a:ext cx="76822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60" dirty="0"/>
              <a:t>What </a:t>
            </a:r>
            <a:r>
              <a:rPr sz="3600" spc="-195" dirty="0"/>
              <a:t>are </a:t>
            </a:r>
            <a:r>
              <a:rPr sz="3600" spc="-140" dirty="0"/>
              <a:t>the </a:t>
            </a:r>
            <a:r>
              <a:rPr sz="3600" spc="-325" dirty="0"/>
              <a:t>reasons </a:t>
            </a:r>
            <a:r>
              <a:rPr sz="3600" spc="-135" dirty="0"/>
              <a:t>to </a:t>
            </a:r>
            <a:r>
              <a:rPr sz="3600" spc="-229" dirty="0"/>
              <a:t>hold</a:t>
            </a:r>
            <a:r>
              <a:rPr sz="3600" spc="-135" dirty="0"/>
              <a:t> </a:t>
            </a:r>
            <a:r>
              <a:rPr sz="3600" spc="-250" dirty="0"/>
              <a:t>inventory?</a:t>
            </a:r>
            <a:endParaRPr sz="3600"/>
          </a:p>
        </p:txBody>
      </p:sp>
      <p:sp>
        <p:nvSpPr>
          <p:cNvPr id="8" name="object 8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3240" y="6465214"/>
            <a:ext cx="1282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z="1200" spc="-60" dirty="0">
                <a:latin typeface="Arial"/>
                <a:cs typeface="Arial"/>
              </a:rPr>
              <a:t>6</a:t>
            </a:fld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4687" y="663016"/>
            <a:ext cx="845058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600" spc="-160" dirty="0"/>
              <a:t>What </a:t>
            </a:r>
            <a:r>
              <a:rPr sz="3600" spc="-195" dirty="0"/>
              <a:t>are </a:t>
            </a:r>
            <a:r>
              <a:rPr sz="3600" spc="-140" dirty="0"/>
              <a:t>the </a:t>
            </a:r>
            <a:r>
              <a:rPr sz="3600" spc="-325" dirty="0"/>
              <a:t>reasons </a:t>
            </a:r>
            <a:r>
              <a:rPr sz="3600" spc="-175" dirty="0"/>
              <a:t>for </a:t>
            </a:r>
            <a:r>
              <a:rPr sz="3600" spc="-260" dirty="0"/>
              <a:t>holding</a:t>
            </a:r>
            <a:r>
              <a:rPr sz="3600" spc="-85" dirty="0"/>
              <a:t> </a:t>
            </a:r>
            <a:r>
              <a:rPr sz="3600" spc="-260" dirty="0"/>
              <a:t>inventory</a:t>
            </a:r>
            <a:r>
              <a:rPr sz="4400" spc="-260" dirty="0"/>
              <a:t>?</a:t>
            </a:r>
            <a:endParaRPr sz="4400"/>
          </a:p>
        </p:txBody>
      </p:sp>
      <p:sp>
        <p:nvSpPr>
          <p:cNvPr id="4" name="object 4"/>
          <p:cNvSpPr txBox="1"/>
          <p:nvPr/>
        </p:nvSpPr>
        <p:spPr>
          <a:xfrm>
            <a:off x="452120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7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6245352" y="473963"/>
            <a:ext cx="624840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631439" y="564007"/>
            <a:ext cx="387985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80" dirty="0"/>
              <a:t>Two </a:t>
            </a:r>
            <a:r>
              <a:rPr sz="3200" spc="-320" dirty="0"/>
              <a:t>Forms </a:t>
            </a:r>
            <a:r>
              <a:rPr sz="3200" spc="-190" dirty="0"/>
              <a:t>Of</a:t>
            </a:r>
            <a:r>
              <a:rPr sz="3200" spc="15" dirty="0"/>
              <a:t> </a:t>
            </a:r>
            <a:r>
              <a:rPr sz="3200" spc="-235" dirty="0"/>
              <a:t>Demand</a:t>
            </a:r>
            <a:endParaRPr sz="3200" dirty="0"/>
          </a:p>
        </p:txBody>
      </p:sp>
      <p:sp>
        <p:nvSpPr>
          <p:cNvPr id="5" name="object 5"/>
          <p:cNvSpPr/>
          <p:nvPr/>
        </p:nvSpPr>
        <p:spPr>
          <a:xfrm>
            <a:off x="310895" y="3157727"/>
            <a:ext cx="647700" cy="84429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51048" y="3122676"/>
            <a:ext cx="649224" cy="90220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6364223" y="399288"/>
            <a:ext cx="624840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13457" y="489331"/>
            <a:ext cx="411480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185" dirty="0"/>
              <a:t>Inventory</a:t>
            </a:r>
            <a:r>
              <a:rPr sz="3200" spc="-190" dirty="0"/>
              <a:t> </a:t>
            </a:r>
            <a:r>
              <a:rPr sz="3200" spc="-265" dirty="0"/>
              <a:t>Classifications</a:t>
            </a:r>
            <a:endParaRPr sz="3200" dirty="0"/>
          </a:p>
        </p:txBody>
      </p:sp>
      <p:sp>
        <p:nvSpPr>
          <p:cNvPr id="5" name="object 5"/>
          <p:cNvSpPr txBox="1"/>
          <p:nvPr/>
        </p:nvSpPr>
        <p:spPr>
          <a:xfrm>
            <a:off x="535940" y="1607642"/>
            <a:ext cx="7870825" cy="50590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77470" indent="-342900" algn="just">
              <a:lnSpc>
                <a:spcPct val="100000"/>
              </a:lnSpc>
              <a:spcBef>
                <a:spcPts val="105"/>
              </a:spcBef>
              <a:buClr>
                <a:srgbClr val="C00000"/>
              </a:buClr>
              <a:buFont typeface="Arial"/>
              <a:buChar char="•"/>
              <a:tabLst>
                <a:tab pos="356235" algn="l"/>
              </a:tabLst>
            </a:pPr>
            <a:r>
              <a:rPr sz="3200" spc="-35" dirty="0" smtClean="0">
                <a:latin typeface="Arial"/>
                <a:cs typeface="Arial"/>
              </a:rPr>
              <a:t>.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5940" y="6340246"/>
            <a:ext cx="16605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200" spc="-10" dirty="0">
                <a:latin typeface="Times New Roman"/>
                <a:cs typeface="Times New Roman"/>
              </a:rPr>
              <a:t>Copyright </a:t>
            </a:r>
            <a:r>
              <a:rPr sz="1200" dirty="0">
                <a:latin typeface="Times New Roman"/>
                <a:cs typeface="Times New Roman"/>
              </a:rPr>
              <a:t>© 2015 </a:t>
            </a:r>
            <a:r>
              <a:rPr sz="1200" spc="-5" dirty="0">
                <a:latin typeface="Times New Roman"/>
                <a:cs typeface="Times New Roman"/>
              </a:rPr>
              <a:t>Pearson  Education,</a:t>
            </a:r>
            <a:r>
              <a:rPr sz="1200" spc="15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58715" y="6431686"/>
            <a:ext cx="2286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solidFill>
                  <a:srgbClr val="888888"/>
                </a:solidFill>
                <a:latin typeface="Times New Roman"/>
                <a:cs typeface="Times New Roman"/>
              </a:rPr>
              <a:t>8</a:t>
            </a:r>
            <a:r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-</a:t>
            </a:r>
            <a:r>
              <a:rPr sz="1200" dirty="0">
                <a:solidFill>
                  <a:srgbClr val="888888"/>
                </a:solidFill>
                <a:latin typeface="Times New Roman"/>
                <a:cs typeface="Times New Roman"/>
              </a:rPr>
              <a:t>9</a:t>
            </a:r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6589776" y="426719"/>
            <a:ext cx="701040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209800" y="469661"/>
            <a:ext cx="462534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10" dirty="0"/>
              <a:t>Inventory</a:t>
            </a:r>
            <a:r>
              <a:rPr sz="3600" spc="-220" dirty="0"/>
              <a:t> </a:t>
            </a:r>
            <a:r>
              <a:rPr sz="3600" spc="-295" dirty="0"/>
              <a:t>Classifications</a:t>
            </a:r>
            <a:endParaRPr sz="3600" dirty="0"/>
          </a:p>
        </p:txBody>
      </p:sp>
      <p:sp>
        <p:nvSpPr>
          <p:cNvPr id="6" name="object 6"/>
          <p:cNvSpPr txBox="1"/>
          <p:nvPr/>
        </p:nvSpPr>
        <p:spPr>
          <a:xfrm>
            <a:off x="535940" y="6448280"/>
            <a:ext cx="2624455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10" dirty="0">
                <a:latin typeface="Times New Roman"/>
                <a:cs typeface="Times New Roman"/>
              </a:rPr>
              <a:t>Copyright </a:t>
            </a:r>
            <a:r>
              <a:rPr sz="1200" dirty="0">
                <a:latin typeface="Times New Roman"/>
                <a:cs typeface="Times New Roman"/>
              </a:rPr>
              <a:t>© 2015 </a:t>
            </a:r>
            <a:r>
              <a:rPr sz="1200" spc="-5" dirty="0">
                <a:latin typeface="Times New Roman"/>
                <a:cs typeface="Times New Roman"/>
              </a:rPr>
              <a:t>Pearson Education,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0615" y="6448280"/>
            <a:ext cx="3175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8-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10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/>
          <p:nvPr/>
        </p:nvSpPr>
        <p:spPr>
          <a:xfrm>
            <a:off x="5757671" y="426719"/>
            <a:ext cx="701039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05966" y="530478"/>
            <a:ext cx="6790233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600" spc="-210" dirty="0" smtClean="0"/>
              <a:t>Describe </a:t>
            </a:r>
            <a:r>
              <a:rPr sz="3600" spc="-210" dirty="0" smtClean="0"/>
              <a:t>Inventory</a:t>
            </a:r>
            <a:r>
              <a:rPr sz="3600" spc="-220" dirty="0" smtClean="0"/>
              <a:t> </a:t>
            </a:r>
            <a:r>
              <a:rPr sz="3600" spc="-420" dirty="0"/>
              <a:t>Costs</a:t>
            </a:r>
            <a:endParaRPr sz="3600" dirty="0"/>
          </a:p>
        </p:txBody>
      </p:sp>
      <p:sp>
        <p:nvSpPr>
          <p:cNvPr id="6" name="object 6"/>
          <p:cNvSpPr txBox="1"/>
          <p:nvPr/>
        </p:nvSpPr>
        <p:spPr>
          <a:xfrm>
            <a:off x="535940" y="6448280"/>
            <a:ext cx="2624455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10" dirty="0">
                <a:latin typeface="Times New Roman"/>
                <a:cs typeface="Times New Roman"/>
              </a:rPr>
              <a:t>Copyright </a:t>
            </a:r>
            <a:r>
              <a:rPr sz="1200" dirty="0">
                <a:latin typeface="Times New Roman"/>
                <a:cs typeface="Times New Roman"/>
              </a:rPr>
              <a:t>© 2015 </a:t>
            </a:r>
            <a:r>
              <a:rPr sz="1200" spc="-5" dirty="0">
                <a:latin typeface="Times New Roman"/>
                <a:cs typeface="Times New Roman"/>
              </a:rPr>
              <a:t>Pearson Education,</a:t>
            </a:r>
            <a:r>
              <a:rPr sz="1200" spc="80" dirty="0">
                <a:latin typeface="Times New Roman"/>
                <a:cs typeface="Times New Roman"/>
              </a:rPr>
              <a:t> </a:t>
            </a:r>
            <a:r>
              <a:rPr sz="1200" spc="-10" dirty="0">
                <a:latin typeface="Times New Roman"/>
                <a:cs typeface="Times New Roman"/>
              </a:rPr>
              <a:t>Inc.</a:t>
            </a:r>
            <a:endParaRPr sz="12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0615" y="6448280"/>
            <a:ext cx="317500" cy="1943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410"/>
              </a:lnSpc>
            </a:pPr>
            <a:r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8-</a:t>
            </a:r>
            <a:fld id="{81D60167-4931-47E6-BA6A-407CBD079E47}" type="slidenum">
              <a:rPr sz="1200" spc="-5" dirty="0">
                <a:solidFill>
                  <a:srgbClr val="888888"/>
                </a:solidFill>
                <a:latin typeface="Times New Roman"/>
                <a:cs typeface="Times New Roman"/>
              </a:rPr>
              <a:t>11</a:t>
            </a:fld>
            <a:endParaRPr sz="1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19400" y="426719"/>
            <a:ext cx="3534155" cy="100888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56147" y="426719"/>
            <a:ext cx="701039" cy="10088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090417" y="530478"/>
            <a:ext cx="296100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10" dirty="0"/>
              <a:t>Inventory</a:t>
            </a:r>
            <a:r>
              <a:rPr sz="3600" spc="-225" dirty="0"/>
              <a:t> </a:t>
            </a:r>
            <a:r>
              <a:rPr sz="3600" spc="-420" dirty="0"/>
              <a:t>Costs</a:t>
            </a:r>
            <a:endParaRPr sz="3600" dirty="0"/>
          </a:p>
        </p:txBody>
      </p:sp>
      <p:sp>
        <p:nvSpPr>
          <p:cNvPr id="5" name="object 5"/>
          <p:cNvSpPr/>
          <p:nvPr/>
        </p:nvSpPr>
        <p:spPr>
          <a:xfrm>
            <a:off x="341375" y="2586227"/>
            <a:ext cx="562356" cy="73609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058667" y="2554223"/>
            <a:ext cx="568452" cy="789431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1375" y="3610355"/>
            <a:ext cx="562356" cy="73609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099816" y="3578352"/>
            <a:ext cx="568452" cy="78943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3612641" y="6433915"/>
            <a:ext cx="1919605" cy="210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200" spc="-5" dirty="0">
                <a:solidFill>
                  <a:srgbClr val="EDEBE0"/>
                </a:solidFill>
                <a:latin typeface="Verdana"/>
                <a:cs typeface="Verdana"/>
              </a:rPr>
              <a:t>Supply Chain </a:t>
            </a:r>
            <a:r>
              <a:rPr sz="1200" spc="-10" dirty="0">
                <a:solidFill>
                  <a:srgbClr val="EDEBE0"/>
                </a:solidFill>
                <a:latin typeface="Verdana"/>
                <a:cs typeface="Verdana"/>
              </a:rPr>
              <a:t>Operations</a:t>
            </a:r>
            <a:endParaRPr sz="1200">
              <a:latin typeface="Verdana"/>
              <a:cs typeface="Verdan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35940" y="6465214"/>
            <a:ext cx="180975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12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0" marR="5080" indent="-2394585">
              <a:lnSpc>
                <a:spcPct val="100000"/>
              </a:lnSpc>
              <a:spcBef>
                <a:spcPts val="105"/>
              </a:spcBef>
            </a:pPr>
            <a:r>
              <a:rPr sz="3200" spc="-215" dirty="0"/>
              <a:t>How </a:t>
            </a:r>
            <a:r>
              <a:rPr sz="3200" spc="-235" dirty="0"/>
              <a:t>do </a:t>
            </a:r>
            <a:r>
              <a:rPr sz="3200" spc="-260" dirty="0"/>
              <a:t>you </a:t>
            </a:r>
            <a:r>
              <a:rPr sz="3200" spc="-170" dirty="0"/>
              <a:t>define </a:t>
            </a:r>
            <a:r>
              <a:rPr sz="3200" spc="-190" dirty="0"/>
              <a:t>inventory </a:t>
            </a:r>
            <a:r>
              <a:rPr sz="3200" spc="-170" dirty="0"/>
              <a:t>turnover </a:t>
            </a:r>
            <a:r>
              <a:rPr sz="3200" spc="-225" dirty="0"/>
              <a:t>and </a:t>
            </a:r>
            <a:r>
              <a:rPr sz="3200" spc="-195" dirty="0"/>
              <a:t>how  </a:t>
            </a:r>
            <a:r>
              <a:rPr sz="3200" spc="-235" dirty="0"/>
              <a:t>do </a:t>
            </a:r>
            <a:r>
              <a:rPr sz="3200" spc="-260" dirty="0"/>
              <a:t>you </a:t>
            </a:r>
            <a:r>
              <a:rPr sz="3200" spc="-240" dirty="0"/>
              <a:t>measure</a:t>
            </a:r>
            <a:r>
              <a:rPr sz="3200" spc="-35" dirty="0"/>
              <a:t> </a:t>
            </a:r>
            <a:r>
              <a:rPr sz="3200" spc="-180" dirty="0"/>
              <a:t>it?</a:t>
            </a:r>
            <a:endParaRPr sz="3200"/>
          </a:p>
        </p:txBody>
      </p:sp>
      <p:sp>
        <p:nvSpPr>
          <p:cNvPr id="7" name="object 7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26129" y="6427114"/>
            <a:ext cx="2491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2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54381" y="2143755"/>
            <a:ext cx="3474698" cy="26746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71244" y="490727"/>
            <a:ext cx="6196583" cy="9022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231380" y="490727"/>
            <a:ext cx="649224" cy="90220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811273" y="596645"/>
            <a:ext cx="568515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EOQ </a:t>
            </a:r>
            <a:r>
              <a:rPr sz="3200" spc="-5" dirty="0"/>
              <a:t>versus </a:t>
            </a:r>
            <a:r>
              <a:rPr sz="3200" dirty="0"/>
              <a:t>total annual</a:t>
            </a:r>
            <a:r>
              <a:rPr sz="3200" spc="-135" dirty="0"/>
              <a:t> </a:t>
            </a:r>
            <a:r>
              <a:rPr sz="3200" spc="-5" dirty="0"/>
              <a:t>cost</a:t>
            </a:r>
            <a:endParaRPr sz="3200"/>
          </a:p>
        </p:txBody>
      </p:sp>
      <p:sp>
        <p:nvSpPr>
          <p:cNvPr id="6" name="object 6"/>
          <p:cNvSpPr txBox="1"/>
          <p:nvPr/>
        </p:nvSpPr>
        <p:spPr>
          <a:xfrm>
            <a:off x="3787902" y="2056891"/>
            <a:ext cx="4878070" cy="235521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55600" marR="5080" indent="-342900">
              <a:lnSpc>
                <a:spcPct val="99600"/>
              </a:lnSpc>
              <a:spcBef>
                <a:spcPts val="110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</a:tabLst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5" dirty="0">
                <a:latin typeface="Arial"/>
                <a:cs typeface="Arial"/>
              </a:rPr>
              <a:t>that </a:t>
            </a:r>
            <a:r>
              <a:rPr sz="2400" spc="-95" dirty="0">
                <a:latin typeface="Arial"/>
                <a:cs typeface="Arial"/>
              </a:rPr>
              <a:t>minimises 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5" dirty="0">
                <a:latin typeface="Arial"/>
                <a:cs typeface="Arial"/>
              </a:rPr>
              <a:t>total </a:t>
            </a:r>
            <a:r>
              <a:rPr sz="2400" spc="-100" dirty="0">
                <a:latin typeface="Arial"/>
                <a:cs typeface="Arial"/>
              </a:rPr>
              <a:t>annual </a:t>
            </a:r>
            <a:r>
              <a:rPr sz="2400" spc="-110" dirty="0">
                <a:latin typeface="Arial"/>
                <a:cs typeface="Arial"/>
              </a:rPr>
              <a:t>cost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114" dirty="0">
                <a:latin typeface="Arial"/>
                <a:cs typeface="Arial"/>
              </a:rPr>
              <a:t>given</a:t>
            </a:r>
            <a:r>
              <a:rPr sz="2400" spc="-235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by  </a:t>
            </a:r>
            <a:r>
              <a:rPr sz="2400" spc="-50" dirty="0">
                <a:latin typeface="Arial"/>
                <a:cs typeface="Arial"/>
              </a:rPr>
              <a:t>formula</a:t>
            </a:r>
            <a:r>
              <a:rPr sz="2800" spc="-50" dirty="0">
                <a:latin typeface="Arial"/>
                <a:cs typeface="Arial"/>
              </a:rPr>
              <a:t>:</a:t>
            </a:r>
            <a:endParaRPr sz="2800" dirty="0">
              <a:latin typeface="Arial"/>
              <a:cs typeface="Arial"/>
            </a:endParaRPr>
          </a:p>
          <a:p>
            <a:pPr marL="355600" marR="63500" indent="-342900">
              <a:lnSpc>
                <a:spcPct val="100000"/>
              </a:lnSpc>
              <a:spcBef>
                <a:spcPts val="605"/>
              </a:spcBef>
              <a:buClr>
                <a:srgbClr val="C00000"/>
              </a:buClr>
              <a:buChar char="•"/>
              <a:tabLst>
                <a:tab pos="354965" algn="l"/>
                <a:tab pos="355600" algn="l"/>
                <a:tab pos="3529329" algn="l"/>
              </a:tabLst>
            </a:pPr>
            <a:r>
              <a:rPr sz="2400" spc="-335" dirty="0">
                <a:latin typeface="Arial"/>
                <a:cs typeface="Arial"/>
              </a:rPr>
              <a:t>EOQ </a:t>
            </a:r>
            <a:r>
              <a:rPr sz="2400" spc="-210" dirty="0">
                <a:latin typeface="Arial"/>
                <a:cs typeface="Arial"/>
              </a:rPr>
              <a:t>= </a:t>
            </a:r>
            <a:r>
              <a:rPr sz="2400" spc="-125" dirty="0">
                <a:latin typeface="Arial"/>
                <a:cs typeface="Arial"/>
              </a:rPr>
              <a:t>√ </a:t>
            </a:r>
            <a:r>
              <a:rPr sz="2400" spc="-120" dirty="0">
                <a:latin typeface="Arial"/>
                <a:cs typeface="Arial"/>
              </a:rPr>
              <a:t>2 </a:t>
            </a:r>
            <a:r>
              <a:rPr sz="2400" spc="-100" dirty="0">
                <a:latin typeface="Arial"/>
                <a:cs typeface="Arial"/>
              </a:rPr>
              <a:t>(annual </a:t>
            </a:r>
            <a:r>
              <a:rPr sz="2400" spc="-165" dirty="0">
                <a:latin typeface="Arial"/>
                <a:cs typeface="Arial"/>
              </a:rPr>
              <a:t>use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spc="-60" dirty="0">
                <a:latin typeface="Arial"/>
                <a:cs typeface="Arial"/>
              </a:rPr>
              <a:t>units) </a:t>
            </a:r>
            <a:r>
              <a:rPr sz="2400" spc="-105" dirty="0">
                <a:latin typeface="Arial"/>
                <a:cs typeface="Arial"/>
              </a:rPr>
              <a:t>(cost  </a:t>
            </a:r>
            <a:r>
              <a:rPr sz="2400" spc="-5" dirty="0">
                <a:latin typeface="Arial"/>
                <a:cs typeface="Arial"/>
              </a:rPr>
              <a:t>of </a:t>
            </a:r>
            <a:r>
              <a:rPr sz="2400" spc="-130" dirty="0">
                <a:latin typeface="Arial"/>
                <a:cs typeface="Arial"/>
              </a:rPr>
              <a:t>processing an</a:t>
            </a:r>
            <a:r>
              <a:rPr sz="2400" spc="-240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order)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260" dirty="0">
                <a:latin typeface="Arial"/>
                <a:cs typeface="Arial"/>
              </a:rPr>
              <a:t>/	</a:t>
            </a:r>
            <a:r>
              <a:rPr sz="2400" spc="-100" dirty="0">
                <a:latin typeface="Arial"/>
                <a:cs typeface="Arial"/>
              </a:rPr>
              <a:t>annual  </a:t>
            </a:r>
            <a:r>
              <a:rPr sz="2400" spc="-70" dirty="0">
                <a:latin typeface="Arial"/>
                <a:cs typeface="Arial"/>
              </a:rPr>
              <a:t>holding </a:t>
            </a:r>
            <a:r>
              <a:rPr sz="2400" spc="-110" dirty="0">
                <a:latin typeface="Arial"/>
                <a:cs typeface="Arial"/>
              </a:rPr>
              <a:t>cost </a:t>
            </a:r>
            <a:r>
              <a:rPr sz="2400" spc="-65" dirty="0">
                <a:latin typeface="Arial"/>
                <a:cs typeface="Arial"/>
              </a:rPr>
              <a:t>per </a:t>
            </a:r>
            <a:r>
              <a:rPr sz="2400" spc="-25" dirty="0">
                <a:latin typeface="Arial"/>
                <a:cs typeface="Arial"/>
              </a:rPr>
              <a:t>item </a:t>
            </a:r>
            <a:r>
              <a:rPr sz="2400" spc="-65" dirty="0">
                <a:latin typeface="Arial"/>
                <a:cs typeface="Arial"/>
              </a:rPr>
              <a:t>per</a:t>
            </a:r>
            <a:r>
              <a:rPr sz="2400" spc="-430" dirty="0"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year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25144" y="6308242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14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30651" y="219456"/>
            <a:ext cx="2351531" cy="8991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48784" y="219456"/>
            <a:ext cx="658367" cy="8991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873752" y="219456"/>
            <a:ext cx="623315" cy="89916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963667" y="219456"/>
            <a:ext cx="1371600" cy="89916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801867" y="219456"/>
            <a:ext cx="624839" cy="89916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3170682" y="308813"/>
            <a:ext cx="280416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5" dirty="0"/>
              <a:t>Problem </a:t>
            </a:r>
            <a:r>
              <a:rPr sz="3200" spc="-155" dirty="0"/>
              <a:t>1 </a:t>
            </a:r>
            <a:r>
              <a:rPr sz="3200" spc="-85" dirty="0"/>
              <a:t>-</a:t>
            </a:r>
            <a:r>
              <a:rPr sz="3200" spc="-229" dirty="0"/>
              <a:t> </a:t>
            </a:r>
            <a:r>
              <a:rPr sz="3200" spc="-420" dirty="0"/>
              <a:t>EOQ</a:t>
            </a:r>
            <a:endParaRPr sz="3200"/>
          </a:p>
        </p:txBody>
      </p:sp>
      <p:sp>
        <p:nvSpPr>
          <p:cNvPr id="8" name="object 8"/>
          <p:cNvSpPr txBox="1"/>
          <p:nvPr/>
        </p:nvSpPr>
        <p:spPr>
          <a:xfrm>
            <a:off x="402742" y="997711"/>
            <a:ext cx="8267700" cy="1701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95"/>
              </a:spcBef>
              <a:buClr>
                <a:srgbClr val="C00000"/>
              </a:buClr>
              <a:buChar char="•"/>
              <a:tabLst>
                <a:tab pos="355600" algn="l"/>
              </a:tabLst>
            </a:pPr>
            <a:r>
              <a:rPr sz="2200" spc="-165" dirty="0">
                <a:latin typeface="Arial"/>
                <a:cs typeface="Arial"/>
              </a:rPr>
              <a:t>The </a:t>
            </a:r>
            <a:r>
              <a:rPr sz="2200" spc="-135" dirty="0">
                <a:latin typeface="Arial"/>
                <a:cs typeface="Arial"/>
              </a:rPr>
              <a:t>Fine </a:t>
            </a:r>
            <a:r>
              <a:rPr sz="2200" spc="-114" dirty="0">
                <a:latin typeface="Arial"/>
                <a:cs typeface="Arial"/>
              </a:rPr>
              <a:t>Garments </a:t>
            </a:r>
            <a:r>
              <a:rPr sz="2200" spc="-145" dirty="0">
                <a:latin typeface="Arial"/>
                <a:cs typeface="Arial"/>
              </a:rPr>
              <a:t>Company </a:t>
            </a:r>
            <a:r>
              <a:rPr sz="2200" spc="-125" dirty="0">
                <a:latin typeface="Arial"/>
                <a:cs typeface="Arial"/>
              </a:rPr>
              <a:t>sells </a:t>
            </a:r>
            <a:r>
              <a:rPr sz="2200" spc="-90" dirty="0">
                <a:latin typeface="Arial"/>
                <a:cs typeface="Arial"/>
              </a:rPr>
              <a:t>fashion </a:t>
            </a:r>
            <a:r>
              <a:rPr sz="2200" spc="-55" dirty="0">
                <a:latin typeface="Arial"/>
                <a:cs typeface="Arial"/>
              </a:rPr>
              <a:t>clothing. </a:t>
            </a:r>
            <a:r>
              <a:rPr sz="2200" spc="-165" dirty="0">
                <a:latin typeface="Arial"/>
                <a:cs typeface="Arial"/>
              </a:rPr>
              <a:t>The </a:t>
            </a:r>
            <a:r>
              <a:rPr sz="2200" spc="-95" dirty="0">
                <a:latin typeface="Arial"/>
                <a:cs typeface="Arial"/>
              </a:rPr>
              <a:t>forecasted  annual </a:t>
            </a:r>
            <a:r>
              <a:rPr sz="2200" b="1" spc="-155" dirty="0">
                <a:latin typeface="Arial"/>
                <a:cs typeface="Arial"/>
              </a:rPr>
              <a:t>demand </a:t>
            </a:r>
            <a:r>
              <a:rPr sz="2200" spc="-10" dirty="0">
                <a:latin typeface="Arial"/>
                <a:cs typeface="Arial"/>
              </a:rPr>
              <a:t>for </a:t>
            </a:r>
            <a:r>
              <a:rPr sz="2200" spc="-35" dirty="0">
                <a:latin typeface="Arial"/>
                <a:cs typeface="Arial"/>
              </a:rPr>
              <a:t>its </a:t>
            </a:r>
            <a:r>
              <a:rPr sz="2200" spc="-60" dirty="0">
                <a:latin typeface="Arial"/>
                <a:cs typeface="Arial"/>
              </a:rPr>
              <a:t>premium </a:t>
            </a:r>
            <a:r>
              <a:rPr sz="2200" spc="-55" dirty="0">
                <a:latin typeface="Arial"/>
                <a:cs typeface="Arial"/>
              </a:rPr>
              <a:t>leather </a:t>
            </a:r>
            <a:r>
              <a:rPr sz="2200" spc="-85" dirty="0">
                <a:latin typeface="Arial"/>
                <a:cs typeface="Arial"/>
              </a:rPr>
              <a:t>jacket </a:t>
            </a:r>
            <a:r>
              <a:rPr sz="2200" spc="-114" dirty="0">
                <a:latin typeface="Arial"/>
                <a:cs typeface="Arial"/>
              </a:rPr>
              <a:t>is </a:t>
            </a:r>
            <a:r>
              <a:rPr sz="2200" spc="-100" dirty="0">
                <a:latin typeface="Arial"/>
                <a:cs typeface="Arial"/>
              </a:rPr>
              <a:t>1200. </a:t>
            </a:r>
            <a:r>
              <a:rPr sz="2200" spc="-165" dirty="0">
                <a:latin typeface="Arial"/>
                <a:cs typeface="Arial"/>
              </a:rPr>
              <a:t>The </a:t>
            </a:r>
            <a:r>
              <a:rPr sz="2200" spc="-50" dirty="0">
                <a:latin typeface="Arial"/>
                <a:cs typeface="Arial"/>
              </a:rPr>
              <a:t>order  </a:t>
            </a:r>
            <a:r>
              <a:rPr sz="2200" spc="-120" dirty="0">
                <a:latin typeface="Arial"/>
                <a:cs typeface="Arial"/>
              </a:rPr>
              <a:t>processing </a:t>
            </a:r>
            <a:r>
              <a:rPr sz="2200" spc="-100" dirty="0">
                <a:latin typeface="Arial"/>
                <a:cs typeface="Arial"/>
              </a:rPr>
              <a:t>cost </a:t>
            </a:r>
            <a:r>
              <a:rPr sz="2200" spc="-60" dirty="0">
                <a:latin typeface="Arial"/>
                <a:cs typeface="Arial"/>
              </a:rPr>
              <a:t>per </a:t>
            </a:r>
            <a:r>
              <a:rPr sz="2200" spc="-50" dirty="0">
                <a:latin typeface="Arial"/>
                <a:cs typeface="Arial"/>
              </a:rPr>
              <a:t>order </a:t>
            </a:r>
            <a:r>
              <a:rPr sz="2200" spc="-114" dirty="0">
                <a:latin typeface="Arial"/>
                <a:cs typeface="Arial"/>
              </a:rPr>
              <a:t>is </a:t>
            </a:r>
            <a:r>
              <a:rPr sz="2200" spc="-100" dirty="0">
                <a:latin typeface="Arial"/>
                <a:cs typeface="Arial"/>
              </a:rPr>
              <a:t>$25, </a:t>
            </a:r>
            <a:r>
              <a:rPr sz="2200" spc="-105" dirty="0">
                <a:latin typeface="Arial"/>
                <a:cs typeface="Arial"/>
              </a:rPr>
              <a:t>and </a:t>
            </a:r>
            <a:r>
              <a:rPr sz="2200" spc="-55" dirty="0">
                <a:latin typeface="Arial"/>
                <a:cs typeface="Arial"/>
              </a:rPr>
              <a:t>inventory </a:t>
            </a:r>
            <a:r>
              <a:rPr sz="2200" spc="-70" dirty="0">
                <a:latin typeface="Arial"/>
                <a:cs typeface="Arial"/>
              </a:rPr>
              <a:t>holding </a:t>
            </a:r>
            <a:r>
              <a:rPr sz="2200" spc="-100" dirty="0">
                <a:latin typeface="Arial"/>
                <a:cs typeface="Arial"/>
              </a:rPr>
              <a:t>cost</a:t>
            </a:r>
            <a:r>
              <a:rPr sz="2200" spc="-210" dirty="0">
                <a:latin typeface="Arial"/>
                <a:cs typeface="Arial"/>
              </a:rPr>
              <a:t> </a:t>
            </a:r>
            <a:r>
              <a:rPr sz="2200" spc="-114" dirty="0">
                <a:latin typeface="Arial"/>
                <a:cs typeface="Arial"/>
              </a:rPr>
              <a:t>is</a:t>
            </a:r>
            <a:endParaRPr sz="22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  <a:tabLst>
                <a:tab pos="2192020" algn="l"/>
                <a:tab pos="2856230" algn="l"/>
                <a:tab pos="3623310" algn="l"/>
                <a:tab pos="4577080" algn="l"/>
                <a:tab pos="5496560" algn="l"/>
                <a:tab pos="6400165" algn="l"/>
                <a:tab pos="6699250" algn="l"/>
                <a:tab pos="7465695" algn="l"/>
                <a:tab pos="7821295" algn="l"/>
              </a:tabLst>
            </a:pPr>
            <a:r>
              <a:rPr sz="2200" spc="-110" dirty="0">
                <a:latin typeface="Arial"/>
                <a:cs typeface="Arial"/>
              </a:rPr>
              <a:t>$50</a:t>
            </a:r>
            <a:r>
              <a:rPr sz="2200" spc="114" dirty="0">
                <a:latin typeface="Arial"/>
                <a:cs typeface="Arial"/>
              </a:rPr>
              <a:t>/i</a:t>
            </a:r>
            <a:r>
              <a:rPr sz="2200" spc="105" dirty="0">
                <a:latin typeface="Arial"/>
                <a:cs typeface="Arial"/>
              </a:rPr>
              <a:t>t</a:t>
            </a:r>
            <a:r>
              <a:rPr sz="2200" spc="-85" dirty="0">
                <a:latin typeface="Arial"/>
                <a:cs typeface="Arial"/>
              </a:rPr>
              <a:t>e</a:t>
            </a:r>
            <a:r>
              <a:rPr sz="2200" spc="-135" dirty="0">
                <a:latin typeface="Arial"/>
                <a:cs typeface="Arial"/>
              </a:rPr>
              <a:t>m</a:t>
            </a:r>
            <a:r>
              <a:rPr sz="2200" spc="40" dirty="0">
                <a:latin typeface="Arial"/>
                <a:cs typeface="Arial"/>
              </a:rPr>
              <a:t>/</a:t>
            </a:r>
            <a:r>
              <a:rPr sz="2200" spc="60" dirty="0">
                <a:latin typeface="Arial"/>
                <a:cs typeface="Arial"/>
              </a:rPr>
              <a:t>y</a:t>
            </a:r>
            <a:r>
              <a:rPr sz="2200" spc="-155" dirty="0">
                <a:latin typeface="Arial"/>
                <a:cs typeface="Arial"/>
              </a:rPr>
              <a:t>e</a:t>
            </a:r>
            <a:r>
              <a:rPr sz="2200" spc="-145" dirty="0">
                <a:latin typeface="Arial"/>
                <a:cs typeface="Arial"/>
              </a:rPr>
              <a:t>a</a:t>
            </a:r>
            <a:r>
              <a:rPr sz="2200" spc="-185" dirty="0">
                <a:latin typeface="Arial"/>
                <a:cs typeface="Arial"/>
              </a:rPr>
              <a:t>r</a:t>
            </a:r>
            <a:r>
              <a:rPr sz="2200" spc="-60" dirty="0">
                <a:latin typeface="Arial"/>
                <a:cs typeface="Arial"/>
              </a:rPr>
              <a:t>.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65" dirty="0">
                <a:latin typeface="Arial"/>
                <a:cs typeface="Arial"/>
              </a:rPr>
              <a:t>H</a:t>
            </a:r>
            <a:r>
              <a:rPr sz="2200" spc="-135" dirty="0">
                <a:latin typeface="Arial"/>
                <a:cs typeface="Arial"/>
              </a:rPr>
              <a:t>o</a:t>
            </a:r>
            <a:r>
              <a:rPr sz="2200" spc="-20" dirty="0">
                <a:latin typeface="Arial"/>
                <a:cs typeface="Arial"/>
              </a:rPr>
              <a:t>w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14" dirty="0">
                <a:latin typeface="Arial"/>
                <a:cs typeface="Arial"/>
              </a:rPr>
              <a:t>ma</a:t>
            </a:r>
            <a:r>
              <a:rPr sz="2200" spc="-135" dirty="0">
                <a:latin typeface="Arial"/>
                <a:cs typeface="Arial"/>
              </a:rPr>
              <a:t>n</a:t>
            </a:r>
            <a:r>
              <a:rPr sz="2200" spc="-105" dirty="0">
                <a:latin typeface="Arial"/>
                <a:cs typeface="Arial"/>
              </a:rPr>
              <a:t>y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20" dirty="0">
                <a:latin typeface="Arial"/>
                <a:cs typeface="Arial"/>
              </a:rPr>
              <a:t>l</a:t>
            </a:r>
            <a:r>
              <a:rPr sz="2200" spc="-155" dirty="0">
                <a:latin typeface="Arial"/>
                <a:cs typeface="Arial"/>
              </a:rPr>
              <a:t>e</a:t>
            </a:r>
            <a:r>
              <a:rPr sz="2200" spc="-180" dirty="0">
                <a:latin typeface="Arial"/>
                <a:cs typeface="Arial"/>
              </a:rPr>
              <a:t>a</a:t>
            </a:r>
            <a:r>
              <a:rPr sz="2200" spc="15" dirty="0">
                <a:latin typeface="Arial"/>
                <a:cs typeface="Arial"/>
              </a:rPr>
              <a:t>t</a:t>
            </a:r>
            <a:r>
              <a:rPr sz="2200" spc="25" dirty="0">
                <a:latin typeface="Arial"/>
                <a:cs typeface="Arial"/>
              </a:rPr>
              <a:t>h</a:t>
            </a:r>
            <a:r>
              <a:rPr sz="2200" spc="-50" dirty="0">
                <a:latin typeface="Arial"/>
                <a:cs typeface="Arial"/>
              </a:rPr>
              <a:t>er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05" dirty="0">
                <a:latin typeface="Arial"/>
                <a:cs typeface="Arial"/>
              </a:rPr>
              <a:t>jac</a:t>
            </a:r>
            <a:r>
              <a:rPr sz="2200" spc="-195" dirty="0">
                <a:latin typeface="Arial"/>
                <a:cs typeface="Arial"/>
              </a:rPr>
              <a:t>k</a:t>
            </a:r>
            <a:r>
              <a:rPr sz="2200" spc="-5" dirty="0">
                <a:latin typeface="Arial"/>
                <a:cs typeface="Arial"/>
              </a:rPr>
              <a:t>e</a:t>
            </a:r>
            <a:r>
              <a:rPr sz="2200" spc="-15" dirty="0">
                <a:latin typeface="Arial"/>
                <a:cs typeface="Arial"/>
              </a:rPr>
              <a:t>t</a:t>
            </a:r>
            <a:r>
              <a:rPr sz="2200" spc="-245" dirty="0">
                <a:latin typeface="Arial"/>
                <a:cs typeface="Arial"/>
              </a:rPr>
              <a:t>s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130" dirty="0">
                <a:latin typeface="Arial"/>
                <a:cs typeface="Arial"/>
              </a:rPr>
              <a:t>sh</a:t>
            </a:r>
            <a:r>
              <a:rPr sz="2200" spc="-125" dirty="0">
                <a:latin typeface="Arial"/>
                <a:cs typeface="Arial"/>
              </a:rPr>
              <a:t>o</a:t>
            </a:r>
            <a:r>
              <a:rPr sz="2200" spc="-45" dirty="0">
                <a:latin typeface="Arial"/>
                <a:cs typeface="Arial"/>
              </a:rPr>
              <a:t>ul</a:t>
            </a:r>
            <a:r>
              <a:rPr sz="2200" spc="-55" dirty="0">
                <a:latin typeface="Arial"/>
                <a:cs typeface="Arial"/>
              </a:rPr>
              <a:t>d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55" dirty="0">
                <a:latin typeface="Arial"/>
                <a:cs typeface="Arial"/>
              </a:rPr>
              <a:t>i</a:t>
            </a:r>
            <a:r>
              <a:rPr sz="2200" spc="75" dirty="0">
                <a:latin typeface="Arial"/>
                <a:cs typeface="Arial"/>
              </a:rPr>
              <a:t>t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25" dirty="0">
                <a:latin typeface="Arial"/>
                <a:cs typeface="Arial"/>
              </a:rPr>
              <a:t>o</a:t>
            </a:r>
            <a:r>
              <a:rPr sz="2200" spc="-35" dirty="0">
                <a:latin typeface="Arial"/>
                <a:cs typeface="Arial"/>
              </a:rPr>
              <a:t>r</a:t>
            </a:r>
            <a:r>
              <a:rPr sz="2200" spc="-70" dirty="0">
                <a:latin typeface="Arial"/>
                <a:cs typeface="Arial"/>
              </a:rPr>
              <a:t>de</a:t>
            </a:r>
            <a:r>
              <a:rPr sz="2200" spc="-40" dirty="0">
                <a:latin typeface="Arial"/>
                <a:cs typeface="Arial"/>
              </a:rPr>
              <a:t>r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25" dirty="0">
                <a:latin typeface="Arial"/>
                <a:cs typeface="Arial"/>
              </a:rPr>
              <a:t>i</a:t>
            </a:r>
            <a:r>
              <a:rPr sz="2200" spc="-40" dirty="0">
                <a:latin typeface="Arial"/>
                <a:cs typeface="Arial"/>
              </a:rPr>
              <a:t>n</a:t>
            </a:r>
            <a:r>
              <a:rPr sz="2200" dirty="0">
                <a:latin typeface="Arial"/>
                <a:cs typeface="Arial"/>
              </a:rPr>
              <a:t>	</a:t>
            </a:r>
            <a:r>
              <a:rPr sz="2200" spc="-95" dirty="0">
                <a:latin typeface="Arial"/>
                <a:cs typeface="Arial"/>
              </a:rPr>
              <a:t>one</a:t>
            </a:r>
            <a:endParaRPr sz="220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200" spc="-90" dirty="0">
                <a:latin typeface="Arial"/>
                <a:cs typeface="Arial"/>
              </a:rPr>
              <a:t>shipment?</a:t>
            </a:r>
            <a:endParaRPr sz="2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326129" y="6427114"/>
            <a:ext cx="2491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7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1948647" y="3528550"/>
            <a:ext cx="43180" cy="25400"/>
          </a:xfrm>
          <a:custGeom>
            <a:avLst/>
            <a:gdLst/>
            <a:ahLst/>
            <a:cxnLst/>
            <a:rect l="l" t="t" r="r" b="b"/>
            <a:pathLst>
              <a:path w="43180" h="25400">
                <a:moveTo>
                  <a:pt x="0" y="25242"/>
                </a:moveTo>
                <a:lnTo>
                  <a:pt x="42807" y="0"/>
                </a:lnTo>
              </a:path>
            </a:pathLst>
          </a:custGeom>
          <a:ln w="140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991454" y="3535562"/>
            <a:ext cx="63500" cy="308610"/>
          </a:xfrm>
          <a:custGeom>
            <a:avLst/>
            <a:gdLst/>
            <a:ahLst/>
            <a:cxnLst/>
            <a:rect l="l" t="t" r="r" b="b"/>
            <a:pathLst>
              <a:path w="63500" h="308610">
                <a:moveTo>
                  <a:pt x="0" y="0"/>
                </a:moveTo>
                <a:lnTo>
                  <a:pt x="63102" y="308513"/>
                </a:lnTo>
              </a:path>
            </a:pathLst>
          </a:custGeom>
          <a:ln w="2805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061575" y="3011089"/>
            <a:ext cx="83820" cy="833119"/>
          </a:xfrm>
          <a:custGeom>
            <a:avLst/>
            <a:gdLst/>
            <a:ahLst/>
            <a:cxnLst/>
            <a:rect l="l" t="t" r="r" b="b"/>
            <a:pathLst>
              <a:path w="83819" h="833120">
                <a:moveTo>
                  <a:pt x="0" y="832986"/>
                </a:moveTo>
                <a:lnTo>
                  <a:pt x="83481" y="0"/>
                </a:lnTo>
              </a:path>
            </a:pathLst>
          </a:custGeom>
          <a:ln w="1402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145057" y="3011089"/>
            <a:ext cx="1264920" cy="0"/>
          </a:xfrm>
          <a:custGeom>
            <a:avLst/>
            <a:gdLst/>
            <a:ahLst/>
            <a:cxnLst/>
            <a:rect l="l" t="t" r="r" b="b"/>
            <a:pathLst>
              <a:path w="1264920">
                <a:moveTo>
                  <a:pt x="0" y="0"/>
                </a:moveTo>
                <a:lnTo>
                  <a:pt x="1264663" y="0"/>
                </a:lnTo>
              </a:path>
            </a:pathLst>
          </a:custGeom>
          <a:ln w="1401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876111" y="3200493"/>
            <a:ext cx="996950" cy="4413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700" i="1" spc="-5" dirty="0">
                <a:latin typeface="Times New Roman"/>
                <a:cs typeface="Times New Roman"/>
              </a:rPr>
              <a:t>EOQ</a:t>
            </a:r>
            <a:r>
              <a:rPr sz="2700" i="1" spc="-150" dirty="0">
                <a:latin typeface="Times New Roman"/>
                <a:cs typeface="Times New Roman"/>
              </a:rPr>
              <a:t> </a:t>
            </a:r>
            <a:r>
              <a:rPr sz="2700" spc="15" dirty="0">
                <a:latin typeface="Symbol"/>
                <a:cs typeface="Symbol"/>
              </a:rPr>
              <a:t></a:t>
            </a:r>
            <a:endParaRPr sz="2700">
              <a:latin typeface="Symbol"/>
              <a:cs typeface="Symbo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182154" y="2907764"/>
            <a:ext cx="1170940" cy="100456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58470" marR="5080" indent="-446405">
              <a:lnSpc>
                <a:spcPct val="118900"/>
              </a:lnSpc>
              <a:spcBef>
                <a:spcPts val="95"/>
              </a:spcBef>
            </a:pPr>
            <a:r>
              <a:rPr sz="2700" u="heavy" spc="1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2</a:t>
            </a:r>
            <a:r>
              <a:rPr sz="2700" u="heavy" spc="12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</a:t>
            </a:r>
            <a:r>
              <a:rPr sz="2700" u="heavy" spc="-29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i="1" u="heavy" spc="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</a:t>
            </a:r>
            <a:r>
              <a:rPr sz="2700" i="1" u="heavy" spc="-41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u="heavy" spc="15" dirty="0">
                <a:uFill>
                  <a:solidFill>
                    <a:srgbClr val="000000"/>
                  </a:solidFill>
                </a:uFill>
                <a:latin typeface="Symbol"/>
                <a:cs typeface="Symbol"/>
              </a:rPr>
              <a:t></a:t>
            </a:r>
            <a:r>
              <a:rPr sz="2700" u="heavy" spc="-32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700" i="1" u="heavy" spc="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S </a:t>
            </a:r>
            <a:r>
              <a:rPr sz="2700" i="1" spc="10" dirty="0">
                <a:latin typeface="Times New Roman"/>
                <a:cs typeface="Times New Roman"/>
              </a:rPr>
              <a:t> </a:t>
            </a:r>
            <a:r>
              <a:rPr sz="2700" i="1" spc="20" dirty="0">
                <a:latin typeface="Times New Roman"/>
                <a:cs typeface="Times New Roman"/>
              </a:rPr>
              <a:t>H</a:t>
            </a:r>
            <a:endParaRPr sz="27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81576" y="6427114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solidFill>
                  <a:srgbClr val="888888"/>
                </a:solidFill>
                <a:latin typeface="Arial"/>
                <a:cs typeface="Arial"/>
              </a:rPr>
              <a:t>16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19555" y="304800"/>
            <a:ext cx="7232904" cy="78943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523744" y="731519"/>
            <a:ext cx="4125467" cy="78943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179820" y="731519"/>
            <a:ext cx="568451" cy="78943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9789" rIns="0" bIns="0" rtlCol="0">
            <a:spAutoFit/>
          </a:bodyPr>
          <a:lstStyle/>
          <a:p>
            <a:pPr marL="2193290" marR="5080" indent="-150495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Explain the logic of the economic order  quantity (EOQ)</a:t>
            </a:r>
            <a:r>
              <a:rPr spc="40" dirty="0"/>
              <a:t> </a:t>
            </a:r>
            <a:r>
              <a:rPr spc="-5" dirty="0"/>
              <a:t>model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323844" y="240791"/>
            <a:ext cx="2258568" cy="8991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049011" y="240791"/>
            <a:ext cx="624839" cy="89915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563239" y="331165"/>
            <a:ext cx="175323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225" dirty="0"/>
              <a:t>Problem</a:t>
            </a:r>
            <a:r>
              <a:rPr sz="3200" spc="-250" dirty="0"/>
              <a:t> </a:t>
            </a:r>
            <a:r>
              <a:rPr sz="3200" spc="-155" dirty="0"/>
              <a:t>2</a:t>
            </a:r>
            <a:endParaRPr sz="3200" dirty="0"/>
          </a:p>
        </p:txBody>
      </p:sp>
      <p:sp>
        <p:nvSpPr>
          <p:cNvPr id="5" name="object 5"/>
          <p:cNvSpPr txBox="1"/>
          <p:nvPr/>
        </p:nvSpPr>
        <p:spPr>
          <a:xfrm>
            <a:off x="618540" y="1139190"/>
            <a:ext cx="7875270" cy="252120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914400">
              <a:lnSpc>
                <a:spcPct val="100000"/>
              </a:lnSpc>
              <a:spcBef>
                <a:spcPts val="100"/>
              </a:spcBef>
            </a:pPr>
            <a:r>
              <a:rPr sz="2400" spc="-175" dirty="0">
                <a:latin typeface="Arial"/>
                <a:cs typeface="Arial"/>
              </a:rPr>
              <a:t>The </a:t>
            </a:r>
            <a:r>
              <a:rPr sz="2400" spc="-145" dirty="0">
                <a:latin typeface="Arial"/>
                <a:cs typeface="Arial"/>
              </a:rPr>
              <a:t>Fine </a:t>
            </a:r>
            <a:r>
              <a:rPr sz="2400" spc="-120" dirty="0">
                <a:latin typeface="Arial"/>
                <a:cs typeface="Arial"/>
              </a:rPr>
              <a:t>Garments </a:t>
            </a:r>
            <a:r>
              <a:rPr sz="2400" spc="-165" dirty="0">
                <a:latin typeface="Arial"/>
                <a:cs typeface="Arial"/>
              </a:rPr>
              <a:t>Company </a:t>
            </a:r>
            <a:r>
              <a:rPr sz="2400" spc="-105" dirty="0">
                <a:latin typeface="Arial"/>
                <a:cs typeface="Arial"/>
              </a:rPr>
              <a:t>(Problem </a:t>
            </a:r>
            <a:r>
              <a:rPr sz="2400" spc="-95" dirty="0">
                <a:latin typeface="Arial"/>
                <a:cs typeface="Arial"/>
              </a:rPr>
              <a:t>1) wants </a:t>
            </a:r>
            <a:r>
              <a:rPr sz="2400" spc="20" dirty="0">
                <a:latin typeface="Arial"/>
                <a:cs typeface="Arial"/>
              </a:rPr>
              <a:t>to </a:t>
            </a:r>
            <a:r>
              <a:rPr sz="2400" spc="-170" dirty="0">
                <a:latin typeface="Arial"/>
                <a:cs typeface="Arial"/>
              </a:rPr>
              <a:t>use</a:t>
            </a:r>
            <a:r>
              <a:rPr sz="2400" spc="-305" dirty="0">
                <a:latin typeface="Arial"/>
                <a:cs typeface="Arial"/>
              </a:rPr>
              <a:t> </a:t>
            </a:r>
            <a:r>
              <a:rPr sz="2400" spc="-190" dirty="0">
                <a:latin typeface="Arial"/>
                <a:cs typeface="Arial"/>
              </a:rPr>
              <a:t>a  </a:t>
            </a:r>
            <a:r>
              <a:rPr sz="2400" spc="-60" dirty="0">
                <a:latin typeface="Arial"/>
                <a:cs typeface="Arial"/>
              </a:rPr>
              <a:t>reorder </a:t>
            </a:r>
            <a:r>
              <a:rPr sz="2400" spc="-25" dirty="0">
                <a:latin typeface="Arial"/>
                <a:cs typeface="Arial"/>
              </a:rPr>
              <a:t>point </a:t>
            </a:r>
            <a:r>
              <a:rPr sz="2400" spc="-130" dirty="0">
                <a:latin typeface="Arial"/>
                <a:cs typeface="Arial"/>
              </a:rPr>
              <a:t>system. </a:t>
            </a:r>
            <a:r>
              <a:rPr sz="2400" spc="35" dirty="0">
                <a:latin typeface="Arial"/>
                <a:cs typeface="Arial"/>
              </a:rPr>
              <a:t>It </a:t>
            </a:r>
            <a:r>
              <a:rPr sz="2400" spc="-180" dirty="0">
                <a:latin typeface="Arial"/>
                <a:cs typeface="Arial"/>
              </a:rPr>
              <a:t>has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55" dirty="0">
                <a:latin typeface="Arial"/>
                <a:cs typeface="Arial"/>
              </a:rPr>
              <a:t>order </a:t>
            </a:r>
            <a:r>
              <a:rPr sz="2400" spc="-35" dirty="0">
                <a:latin typeface="Arial"/>
                <a:cs typeface="Arial"/>
              </a:rPr>
              <a:t>quantity </a:t>
            </a:r>
            <a:r>
              <a:rPr sz="2400" spc="-95" dirty="0">
                <a:latin typeface="Arial"/>
                <a:cs typeface="Arial"/>
              </a:rPr>
              <a:t>set </a:t>
            </a:r>
            <a:r>
              <a:rPr sz="2400" spc="-40" dirty="0">
                <a:latin typeface="Arial"/>
                <a:cs typeface="Arial"/>
              </a:rPr>
              <a:t>at </a:t>
            </a:r>
            <a:r>
              <a:rPr sz="2400" spc="-105" dirty="0">
                <a:latin typeface="Arial"/>
                <a:cs typeface="Arial"/>
              </a:rPr>
              <a:t>35,  </a:t>
            </a:r>
            <a:r>
              <a:rPr sz="2400" spc="-95" dirty="0">
                <a:latin typeface="Arial"/>
                <a:cs typeface="Arial"/>
              </a:rPr>
              <a:t>calculated </a:t>
            </a:r>
            <a:r>
              <a:rPr sz="2400" spc="-30" dirty="0">
                <a:latin typeface="Arial"/>
                <a:cs typeface="Arial"/>
              </a:rPr>
              <a:t>in the </a:t>
            </a:r>
            <a:r>
              <a:rPr sz="2400" spc="-95" dirty="0">
                <a:latin typeface="Arial"/>
                <a:cs typeface="Arial"/>
              </a:rPr>
              <a:t>previous </a:t>
            </a:r>
            <a:r>
              <a:rPr sz="2400" spc="-65" dirty="0">
                <a:latin typeface="Arial"/>
                <a:cs typeface="Arial"/>
              </a:rPr>
              <a:t>problem. </a:t>
            </a:r>
            <a:r>
              <a:rPr sz="2400" spc="-300" dirty="0">
                <a:latin typeface="Arial"/>
                <a:cs typeface="Arial"/>
              </a:rPr>
              <a:t>To </a:t>
            </a:r>
            <a:r>
              <a:rPr sz="2400" spc="-55" dirty="0">
                <a:latin typeface="Arial"/>
                <a:cs typeface="Arial"/>
              </a:rPr>
              <a:t>allow </a:t>
            </a:r>
            <a:r>
              <a:rPr sz="2400" spc="-10" dirty="0">
                <a:latin typeface="Arial"/>
                <a:cs typeface="Arial"/>
              </a:rPr>
              <a:t>for </a:t>
            </a:r>
            <a:r>
              <a:rPr sz="2400" spc="-70" dirty="0">
                <a:latin typeface="Arial"/>
                <a:cs typeface="Arial"/>
              </a:rPr>
              <a:t>uncertainties</a:t>
            </a:r>
            <a:r>
              <a:rPr sz="2400" spc="-470" dirty="0">
                <a:latin typeface="Arial"/>
                <a:cs typeface="Arial"/>
              </a:rPr>
              <a:t> </a:t>
            </a:r>
            <a:r>
              <a:rPr sz="2400" spc="-30" dirty="0">
                <a:latin typeface="Arial"/>
                <a:cs typeface="Arial"/>
              </a:rPr>
              <a:t>in  </a:t>
            </a:r>
            <a:r>
              <a:rPr sz="2400" spc="-70" dirty="0">
                <a:latin typeface="Arial"/>
                <a:cs typeface="Arial"/>
              </a:rPr>
              <a:t>delivery </a:t>
            </a:r>
            <a:r>
              <a:rPr sz="2400" spc="-114" dirty="0">
                <a:latin typeface="Arial"/>
                <a:cs typeface="Arial"/>
              </a:rPr>
              <a:t>and </a:t>
            </a:r>
            <a:r>
              <a:rPr sz="2400" spc="-30" dirty="0">
                <a:latin typeface="Arial"/>
                <a:cs typeface="Arial"/>
              </a:rPr>
              <a:t>in </a:t>
            </a:r>
            <a:r>
              <a:rPr sz="2400" b="1" spc="-190" dirty="0">
                <a:latin typeface="Arial"/>
                <a:cs typeface="Arial"/>
              </a:rPr>
              <a:t>customer </a:t>
            </a:r>
            <a:r>
              <a:rPr sz="2400" b="1" spc="-155" dirty="0">
                <a:latin typeface="Arial"/>
                <a:cs typeface="Arial"/>
              </a:rPr>
              <a:t>demand</a:t>
            </a:r>
            <a:r>
              <a:rPr sz="2400" spc="-155" dirty="0">
                <a:latin typeface="Arial"/>
                <a:cs typeface="Arial"/>
              </a:rPr>
              <a:t>, </a:t>
            </a:r>
            <a:r>
              <a:rPr sz="2400" spc="75" dirty="0">
                <a:latin typeface="Arial"/>
                <a:cs typeface="Arial"/>
              </a:rPr>
              <a:t>it </a:t>
            </a:r>
            <a:r>
              <a:rPr sz="2400" spc="-125" dirty="0">
                <a:latin typeface="Arial"/>
                <a:cs typeface="Arial"/>
              </a:rPr>
              <a:t>wishes </a:t>
            </a:r>
            <a:r>
              <a:rPr sz="2400" spc="15" dirty="0">
                <a:latin typeface="Arial"/>
                <a:cs typeface="Arial"/>
              </a:rPr>
              <a:t>to </a:t>
            </a:r>
            <a:r>
              <a:rPr sz="2400" spc="-55" dirty="0">
                <a:latin typeface="Arial"/>
                <a:cs typeface="Arial"/>
              </a:rPr>
              <a:t>hold </a:t>
            </a:r>
            <a:r>
              <a:rPr sz="2400" spc="-120" dirty="0">
                <a:latin typeface="Arial"/>
                <a:cs typeface="Arial"/>
              </a:rPr>
              <a:t>4 </a:t>
            </a:r>
            <a:r>
              <a:rPr sz="2400" spc="-145" dirty="0">
                <a:latin typeface="Arial"/>
                <a:cs typeface="Arial"/>
              </a:rPr>
              <a:t>weeks </a:t>
            </a:r>
            <a:r>
              <a:rPr sz="2400" spc="-10" dirty="0">
                <a:latin typeface="Arial"/>
                <a:cs typeface="Arial"/>
              </a:rPr>
              <a:t>of  </a:t>
            </a:r>
            <a:r>
              <a:rPr sz="2400" spc="-110" dirty="0">
                <a:latin typeface="Arial"/>
                <a:cs typeface="Arial"/>
              </a:rPr>
              <a:t>demand </a:t>
            </a:r>
            <a:r>
              <a:rPr sz="2400" spc="-225" dirty="0">
                <a:latin typeface="Arial"/>
                <a:cs typeface="Arial"/>
              </a:rPr>
              <a:t>as </a:t>
            </a:r>
            <a:r>
              <a:rPr sz="2400" spc="-100" dirty="0">
                <a:latin typeface="Arial"/>
                <a:cs typeface="Arial"/>
              </a:rPr>
              <a:t>safety </a:t>
            </a:r>
            <a:r>
              <a:rPr sz="2400" spc="-105" dirty="0">
                <a:latin typeface="Arial"/>
                <a:cs typeface="Arial"/>
              </a:rPr>
              <a:t>stock. </a:t>
            </a:r>
            <a:r>
              <a:rPr sz="2400" spc="-70" dirty="0">
                <a:latin typeface="Arial"/>
                <a:cs typeface="Arial"/>
              </a:rPr>
              <a:t>What </a:t>
            </a:r>
            <a:r>
              <a:rPr sz="2400" spc="-95" dirty="0">
                <a:latin typeface="Arial"/>
                <a:cs typeface="Arial"/>
              </a:rPr>
              <a:t>should </a:t>
            </a:r>
            <a:r>
              <a:rPr sz="2400" spc="-40" dirty="0">
                <a:latin typeface="Arial"/>
                <a:cs typeface="Arial"/>
              </a:rPr>
              <a:t>its </a:t>
            </a:r>
            <a:r>
              <a:rPr sz="2400" spc="-60" dirty="0">
                <a:latin typeface="Arial"/>
                <a:cs typeface="Arial"/>
              </a:rPr>
              <a:t>reorder </a:t>
            </a:r>
            <a:r>
              <a:rPr sz="2400" spc="-135" dirty="0">
                <a:latin typeface="Arial"/>
                <a:cs typeface="Arial"/>
              </a:rPr>
              <a:t>point(ROP) </a:t>
            </a:r>
            <a:r>
              <a:rPr sz="2400" spc="-114" dirty="0">
                <a:latin typeface="Arial"/>
                <a:cs typeface="Arial"/>
              </a:rPr>
              <a:t>be  </a:t>
            </a:r>
            <a:r>
              <a:rPr sz="2400" spc="40" dirty="0">
                <a:latin typeface="Arial"/>
                <a:cs typeface="Arial"/>
              </a:rPr>
              <a:t>if</a:t>
            </a:r>
            <a:r>
              <a:rPr sz="2400" spc="-470" dirty="0">
                <a:latin typeface="Arial"/>
                <a:cs typeface="Arial"/>
              </a:rPr>
              <a:t> </a:t>
            </a:r>
            <a:r>
              <a:rPr sz="2400" spc="-30" dirty="0">
                <a:latin typeface="Arial"/>
                <a:cs typeface="Arial"/>
              </a:rPr>
              <a:t>the </a:t>
            </a:r>
            <a:r>
              <a:rPr sz="2400" spc="-70" dirty="0">
                <a:latin typeface="Arial"/>
                <a:cs typeface="Arial"/>
              </a:rPr>
              <a:t>delivery </a:t>
            </a:r>
            <a:r>
              <a:rPr sz="2400" spc="-95" dirty="0">
                <a:latin typeface="Arial"/>
                <a:cs typeface="Arial"/>
              </a:rPr>
              <a:t>lead </a:t>
            </a:r>
            <a:r>
              <a:rPr sz="2400" spc="-20" dirty="0">
                <a:latin typeface="Arial"/>
                <a:cs typeface="Arial"/>
              </a:rPr>
              <a:t>time </a:t>
            </a:r>
            <a:r>
              <a:rPr sz="2400" spc="-125" dirty="0">
                <a:latin typeface="Arial"/>
                <a:cs typeface="Arial"/>
              </a:rPr>
              <a:t>is </a:t>
            </a:r>
            <a:r>
              <a:rPr sz="2400" spc="-120" dirty="0">
                <a:latin typeface="Arial"/>
                <a:cs typeface="Arial"/>
              </a:rPr>
              <a:t>2 </a:t>
            </a:r>
            <a:r>
              <a:rPr sz="2400" spc="-160" dirty="0">
                <a:latin typeface="Arial"/>
                <a:cs typeface="Arial"/>
              </a:rPr>
              <a:t>weeks?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900" dirty="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5940" y="6427114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26129" y="6427114"/>
            <a:ext cx="24917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4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19</a:t>
            </a:fld>
            <a:endParaRPr spc="-60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97814" y="530478"/>
            <a:ext cx="79419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20" dirty="0"/>
              <a:t>Discuss </a:t>
            </a:r>
            <a:r>
              <a:rPr sz="3600" spc="-140" dirty="0"/>
              <a:t>the </a:t>
            </a:r>
            <a:r>
              <a:rPr sz="3600" spc="-215" dirty="0"/>
              <a:t>inventory </a:t>
            </a:r>
            <a:r>
              <a:rPr sz="3600" spc="-225" dirty="0"/>
              <a:t>reduction</a:t>
            </a:r>
            <a:r>
              <a:rPr sz="3600" spc="-570" dirty="0"/>
              <a:t> </a:t>
            </a:r>
            <a:r>
              <a:rPr sz="3600" spc="-260" dirty="0"/>
              <a:t>strategies</a:t>
            </a:r>
            <a:endParaRPr sz="36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19200" y="914400"/>
            <a:ext cx="6299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85" dirty="0"/>
              <a:t>Explain </a:t>
            </a:r>
            <a:r>
              <a:rPr sz="3600" spc="-565" dirty="0"/>
              <a:t>ABC </a:t>
            </a:r>
            <a:r>
              <a:rPr sz="3600" spc="-305" dirty="0"/>
              <a:t>analysis </a:t>
            </a:r>
            <a:r>
              <a:rPr sz="3600" spc="-165" dirty="0"/>
              <a:t>of</a:t>
            </a:r>
            <a:r>
              <a:rPr sz="3600" spc="-60" dirty="0"/>
              <a:t> </a:t>
            </a:r>
            <a:r>
              <a:rPr sz="3600" spc="-215" dirty="0"/>
              <a:t>inventory</a:t>
            </a:r>
            <a:endParaRPr sz="3600" dirty="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20</a:t>
            </a:fld>
            <a:endParaRPr spc="-6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>
              <a:lnSpc>
                <a:spcPts val="1240"/>
              </a:lnSpc>
            </a:pPr>
            <a:fld id="{81D60167-4931-47E6-BA6A-407CBD079E47}" type="slidenum">
              <a:rPr spc="-60" dirty="0"/>
              <a:t>21</a:t>
            </a:fld>
            <a:endParaRPr spc="-60" dirty="0"/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12749" y="577722"/>
            <a:ext cx="792607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dirty="0"/>
              <a:t>What are inventory reduction</a:t>
            </a:r>
            <a:r>
              <a:rPr sz="3200" spc="-140" dirty="0"/>
              <a:t> </a:t>
            </a:r>
            <a:r>
              <a:rPr sz="3200" dirty="0"/>
              <a:t>principles?</a:t>
            </a:r>
            <a:endParaRPr sz="320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3594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26129" y="6465214"/>
            <a:ext cx="249174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2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08073" y="564007"/>
            <a:ext cx="4928235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370" dirty="0"/>
              <a:t>Discuss </a:t>
            </a:r>
            <a:r>
              <a:rPr sz="3200" spc="-380" dirty="0"/>
              <a:t>JIT </a:t>
            </a:r>
            <a:r>
              <a:rPr sz="3200" spc="-190" dirty="0"/>
              <a:t>inventory</a:t>
            </a:r>
            <a:r>
              <a:rPr sz="3200" spc="160" dirty="0"/>
              <a:t> </a:t>
            </a:r>
            <a:r>
              <a:rPr sz="3200" spc="-330" dirty="0"/>
              <a:t>systems</a:t>
            </a:r>
            <a:endParaRPr sz="32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535940" y="6465214"/>
            <a:ext cx="10287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60" dirty="0">
                <a:latin typeface="Arial"/>
                <a:cs typeface="Arial"/>
              </a:rPr>
              <a:t>2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26129" y="6465214"/>
            <a:ext cx="2491740" cy="1778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240"/>
              </a:lnSpc>
            </a:pPr>
            <a:r>
              <a:rPr sz="1200" spc="-45" dirty="0">
                <a:solidFill>
                  <a:srgbClr val="888888"/>
                </a:solidFill>
                <a:latin typeface="Arial"/>
                <a:cs typeface="Arial"/>
                <a:hlinkClick r:id="rId2"/>
              </a:rPr>
              <a:t>www.wileyeurope.com/college/mangan</a:t>
            </a:r>
            <a:endParaRPr sz="1200">
              <a:latin typeface="Arial"/>
              <a:cs typeface="Arial"/>
            </a:endParaRPr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77951" y="562813"/>
            <a:ext cx="7749540" cy="1002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756410" marR="5080" indent="-1744345">
              <a:lnSpc>
                <a:spcPct val="100000"/>
              </a:lnSpc>
              <a:spcBef>
                <a:spcPts val="105"/>
              </a:spcBef>
            </a:pPr>
            <a:r>
              <a:rPr sz="3200" spc="-375" dirty="0"/>
              <a:t>Discuss </a:t>
            </a:r>
            <a:r>
              <a:rPr sz="3200" spc="-120" dirty="0"/>
              <a:t>the </a:t>
            </a:r>
            <a:r>
              <a:rPr sz="3200" spc="-254" dirty="0"/>
              <a:t>concept </a:t>
            </a:r>
            <a:r>
              <a:rPr sz="3200" spc="-145" dirty="0"/>
              <a:t>of </a:t>
            </a:r>
            <a:r>
              <a:rPr sz="3200" spc="-190" dirty="0"/>
              <a:t>inventory </a:t>
            </a:r>
            <a:r>
              <a:rPr sz="3200" spc="-170" dirty="0"/>
              <a:t>in </a:t>
            </a:r>
            <a:r>
              <a:rPr sz="3200" spc="-150" dirty="0"/>
              <a:t>relation </a:t>
            </a:r>
            <a:r>
              <a:rPr sz="3200" spc="-110" dirty="0"/>
              <a:t>to  </a:t>
            </a:r>
            <a:r>
              <a:rPr sz="3200" spc="-165" dirty="0"/>
              <a:t>information </a:t>
            </a:r>
            <a:r>
              <a:rPr sz="3200" spc="-235" dirty="0"/>
              <a:t>on</a:t>
            </a:r>
            <a:r>
              <a:rPr sz="3200" spc="-215" dirty="0"/>
              <a:t> </a:t>
            </a:r>
            <a:r>
              <a:rPr sz="3200" spc="-190" dirty="0"/>
              <a:t>inventory</a:t>
            </a:r>
            <a:endParaRPr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888888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340</Words>
  <Application>Microsoft Office PowerPoint</Application>
  <PresentationFormat>On-screen Show (4:3)</PresentationFormat>
  <Paragraphs>65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Symbol</vt:lpstr>
      <vt:lpstr>Times New Roman</vt:lpstr>
      <vt:lpstr>Verdana</vt:lpstr>
      <vt:lpstr>Office Theme</vt:lpstr>
      <vt:lpstr>PowerPoint Presentation</vt:lpstr>
      <vt:lpstr>Explain the significance of inventory in logistics</vt:lpstr>
      <vt:lpstr>Why inventory is ubiquitous and what is its forms ?</vt:lpstr>
      <vt:lpstr>Provide a definition for inventory management</vt:lpstr>
      <vt:lpstr>Describe the main types of Inventory</vt:lpstr>
      <vt:lpstr>What are the reasons to hold inventory?</vt:lpstr>
      <vt:lpstr>What are the reasons for holding inventory?</vt:lpstr>
      <vt:lpstr>Two Forms Of Demand</vt:lpstr>
      <vt:lpstr>Inventory Classifications</vt:lpstr>
      <vt:lpstr>Inventory Classifications</vt:lpstr>
      <vt:lpstr>Describe Inventory Costs</vt:lpstr>
      <vt:lpstr>Inventory Costs</vt:lpstr>
      <vt:lpstr>How do you define inventory turnover and how  do you measure it?</vt:lpstr>
      <vt:lpstr>EOQ versus total annual cost</vt:lpstr>
      <vt:lpstr>Problem 1 - EOQ</vt:lpstr>
      <vt:lpstr>Explain the logic of the economic order  quantity (EOQ) model</vt:lpstr>
      <vt:lpstr>PowerPoint Presentation</vt:lpstr>
      <vt:lpstr>Problem 2</vt:lpstr>
      <vt:lpstr>Discuss the inventory reduction strategies</vt:lpstr>
      <vt:lpstr>Explain ABC analysis of inventory</vt:lpstr>
      <vt:lpstr>What are inventory reduction principles?</vt:lpstr>
      <vt:lpstr>Discuss JIT inventory systems</vt:lpstr>
      <vt:lpstr>Discuss the concept of inventory in relation to  information on inventory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Logistics &amp; Supply Chain Management</dc:title>
  <dc:creator>WileyService</dc:creator>
  <cp:lastModifiedBy>Irina Neaga</cp:lastModifiedBy>
  <cp:revision>7</cp:revision>
  <cp:lastPrinted>2018-11-05T14:14:25Z</cp:lastPrinted>
  <dcterms:created xsi:type="dcterms:W3CDTF">2018-10-30T10:13:36Z</dcterms:created>
  <dcterms:modified xsi:type="dcterms:W3CDTF">2018-11-05T14:26:00Z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2015-11-10T00:00:00Z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2018-10-30T00:00:00Z</vt:filetime>
  </property>
</Properties>
</file>