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2"/>
  </p:notesMasterIdLst>
  <p:handoutMasterIdLst>
    <p:handoutMasterId r:id="rId33"/>
  </p:handoutMasterIdLst>
  <p:sldIdLst>
    <p:sldId id="256" r:id="rId2"/>
    <p:sldId id="257" r:id="rId3"/>
    <p:sldId id="267" r:id="rId4"/>
    <p:sldId id="258" r:id="rId5"/>
    <p:sldId id="282" r:id="rId6"/>
    <p:sldId id="268" r:id="rId7"/>
    <p:sldId id="284" r:id="rId8"/>
    <p:sldId id="285" r:id="rId9"/>
    <p:sldId id="270" r:id="rId10"/>
    <p:sldId id="298" r:id="rId11"/>
    <p:sldId id="261" r:id="rId12"/>
    <p:sldId id="262" r:id="rId13"/>
    <p:sldId id="283" r:id="rId14"/>
    <p:sldId id="260" r:id="rId15"/>
    <p:sldId id="299" r:id="rId16"/>
    <p:sldId id="273" r:id="rId17"/>
    <p:sldId id="274" r:id="rId18"/>
    <p:sldId id="286" r:id="rId19"/>
    <p:sldId id="300" r:id="rId20"/>
    <p:sldId id="289" r:id="rId21"/>
    <p:sldId id="275" r:id="rId22"/>
    <p:sldId id="280" r:id="rId23"/>
    <p:sldId id="297" r:id="rId24"/>
    <p:sldId id="287" r:id="rId25"/>
    <p:sldId id="291" r:id="rId26"/>
    <p:sldId id="290" r:id="rId27"/>
    <p:sldId id="292" r:id="rId28"/>
    <p:sldId id="295" r:id="rId29"/>
    <p:sldId id="296" r:id="rId30"/>
    <p:sldId id="264" r:id="rId3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4053" autoAdjust="0"/>
  </p:normalViewPr>
  <p:slideViewPr>
    <p:cSldViewPr>
      <p:cViewPr varScale="1">
        <p:scale>
          <a:sx n="73" d="100"/>
          <a:sy n="73" d="100"/>
        </p:scale>
        <p:origin x="2694"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75C6CE17-556F-44BB-B894-78F066F0E017}" type="datetimeFigureOut">
              <a:rPr lang="en-GB" smtClean="0"/>
              <a:pPr/>
              <a:t>07/02/2020</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3153C80-FC89-45DF-AC9E-2A0BA6108513}" type="slidenum">
              <a:rPr lang="en-GB" smtClean="0"/>
              <a:pPr/>
              <a:t>‹#›</a:t>
            </a:fld>
            <a:endParaRPr lang="en-GB"/>
          </a:p>
        </p:txBody>
      </p:sp>
    </p:spTree>
    <p:extLst>
      <p:ext uri="{BB962C8B-B14F-4D97-AF65-F5344CB8AC3E}">
        <p14:creationId xmlns:p14="http://schemas.microsoft.com/office/powerpoint/2010/main" val="12120599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B6D1CD8-6BE2-4FCA-8565-E46A1E015DE4}" type="datetimeFigureOut">
              <a:rPr lang="en-GB" smtClean="0"/>
              <a:pPr/>
              <a:t>07/02/2020</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DE9A250-EB62-4631-9C0E-CEE8AEC85FAC}" type="slidenum">
              <a:rPr lang="en-GB" smtClean="0"/>
              <a:pPr/>
              <a:t>‹#›</a:t>
            </a:fld>
            <a:endParaRPr lang="en-GB"/>
          </a:p>
        </p:txBody>
      </p:sp>
    </p:spTree>
    <p:extLst>
      <p:ext uri="{BB962C8B-B14F-4D97-AF65-F5344CB8AC3E}">
        <p14:creationId xmlns:p14="http://schemas.microsoft.com/office/powerpoint/2010/main" val="3304933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a:t>
            </a:fld>
            <a:endParaRPr lang="en-GB"/>
          </a:p>
        </p:txBody>
      </p:sp>
    </p:spTree>
    <p:extLst>
      <p:ext uri="{BB962C8B-B14F-4D97-AF65-F5344CB8AC3E}">
        <p14:creationId xmlns:p14="http://schemas.microsoft.com/office/powerpoint/2010/main" val="172779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3</a:t>
            </a:fld>
            <a:endParaRPr lang="en-GB"/>
          </a:p>
        </p:txBody>
      </p:sp>
    </p:spTree>
    <p:extLst>
      <p:ext uri="{BB962C8B-B14F-4D97-AF65-F5344CB8AC3E}">
        <p14:creationId xmlns:p14="http://schemas.microsoft.com/office/powerpoint/2010/main" val="2915085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4</a:t>
            </a:fld>
            <a:endParaRPr lang="en-GB"/>
          </a:p>
        </p:txBody>
      </p:sp>
    </p:spTree>
    <p:extLst>
      <p:ext uri="{BB962C8B-B14F-4D97-AF65-F5344CB8AC3E}">
        <p14:creationId xmlns:p14="http://schemas.microsoft.com/office/powerpoint/2010/main" val="1045500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6</a:t>
            </a:fld>
            <a:endParaRPr lang="en-GB"/>
          </a:p>
        </p:txBody>
      </p:sp>
    </p:spTree>
    <p:extLst>
      <p:ext uri="{BB962C8B-B14F-4D97-AF65-F5344CB8AC3E}">
        <p14:creationId xmlns:p14="http://schemas.microsoft.com/office/powerpoint/2010/main" val="1742581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7</a:t>
            </a:fld>
            <a:endParaRPr lang="en-GB"/>
          </a:p>
        </p:txBody>
      </p:sp>
    </p:spTree>
    <p:extLst>
      <p:ext uri="{BB962C8B-B14F-4D97-AF65-F5344CB8AC3E}">
        <p14:creationId xmlns:p14="http://schemas.microsoft.com/office/powerpoint/2010/main" val="2687952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8</a:t>
            </a:fld>
            <a:endParaRPr lang="en-GB"/>
          </a:p>
        </p:txBody>
      </p:sp>
    </p:spTree>
    <p:extLst>
      <p:ext uri="{BB962C8B-B14F-4D97-AF65-F5344CB8AC3E}">
        <p14:creationId xmlns:p14="http://schemas.microsoft.com/office/powerpoint/2010/main" val="750620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9</a:t>
            </a:fld>
            <a:endParaRPr lang="en-GB"/>
          </a:p>
        </p:txBody>
      </p:sp>
    </p:spTree>
    <p:extLst>
      <p:ext uri="{BB962C8B-B14F-4D97-AF65-F5344CB8AC3E}">
        <p14:creationId xmlns:p14="http://schemas.microsoft.com/office/powerpoint/2010/main" val="793872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11</a:t>
            </a:fld>
            <a:endParaRPr lang="en-GB"/>
          </a:p>
        </p:txBody>
      </p:sp>
    </p:spTree>
    <p:extLst>
      <p:ext uri="{BB962C8B-B14F-4D97-AF65-F5344CB8AC3E}">
        <p14:creationId xmlns:p14="http://schemas.microsoft.com/office/powerpoint/2010/main" val="311077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EDE9A250-EB62-4631-9C0E-CEE8AEC85FAC}" type="slidenum">
              <a:rPr lang="en-GB" smtClean="0"/>
              <a:pPr/>
              <a:t>12</a:t>
            </a:fld>
            <a:endParaRPr lang="en-GB"/>
          </a:p>
        </p:txBody>
      </p:sp>
    </p:spTree>
    <p:extLst>
      <p:ext uri="{BB962C8B-B14F-4D97-AF65-F5344CB8AC3E}">
        <p14:creationId xmlns:p14="http://schemas.microsoft.com/office/powerpoint/2010/main" val="2904697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13</a:t>
            </a:fld>
            <a:endParaRPr lang="en-GB"/>
          </a:p>
        </p:txBody>
      </p:sp>
    </p:spTree>
    <p:extLst>
      <p:ext uri="{BB962C8B-B14F-4D97-AF65-F5344CB8AC3E}">
        <p14:creationId xmlns:p14="http://schemas.microsoft.com/office/powerpoint/2010/main" val="653042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15</a:t>
            </a:fld>
            <a:endParaRPr lang="en-GB"/>
          </a:p>
        </p:txBody>
      </p:sp>
    </p:spTree>
    <p:extLst>
      <p:ext uri="{BB962C8B-B14F-4D97-AF65-F5344CB8AC3E}">
        <p14:creationId xmlns:p14="http://schemas.microsoft.com/office/powerpoint/2010/main" val="3669996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charset="0"/>
            </a:endParaRPr>
          </a:p>
        </p:txBody>
      </p:sp>
      <p:sp>
        <p:nvSpPr>
          <p:cNvPr id="4" name="Slide Number Placeholder 3"/>
          <p:cNvSpPr>
            <a:spLocks noGrp="1"/>
          </p:cNvSpPr>
          <p:nvPr>
            <p:ph type="sldNum" sz="quarter" idx="10"/>
          </p:nvPr>
        </p:nvSpPr>
        <p:spPr/>
        <p:txBody>
          <a:bodyPr/>
          <a:lstStyle/>
          <a:p>
            <a:fld id="{EDE9A250-EB62-4631-9C0E-CEE8AEC85FAC}" type="slidenum">
              <a:rPr lang="en-GB" smtClean="0"/>
              <a:pPr/>
              <a:t>16</a:t>
            </a:fld>
            <a:endParaRPr lang="en-GB"/>
          </a:p>
        </p:txBody>
      </p:sp>
    </p:spTree>
    <p:extLst>
      <p:ext uri="{BB962C8B-B14F-4D97-AF65-F5344CB8AC3E}">
        <p14:creationId xmlns:p14="http://schemas.microsoft.com/office/powerpoint/2010/main" val="675911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18</a:t>
            </a:fld>
            <a:endParaRPr lang="en-GB"/>
          </a:p>
        </p:txBody>
      </p:sp>
    </p:spTree>
    <p:extLst>
      <p:ext uri="{BB962C8B-B14F-4D97-AF65-F5344CB8AC3E}">
        <p14:creationId xmlns:p14="http://schemas.microsoft.com/office/powerpoint/2010/main" val="3040338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21</a:t>
            </a:fld>
            <a:endParaRPr lang="en-GB"/>
          </a:p>
        </p:txBody>
      </p:sp>
    </p:spTree>
    <p:extLst>
      <p:ext uri="{BB962C8B-B14F-4D97-AF65-F5344CB8AC3E}">
        <p14:creationId xmlns:p14="http://schemas.microsoft.com/office/powerpoint/2010/main" val="98183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24</a:t>
            </a:fld>
            <a:endParaRPr lang="en-GB"/>
          </a:p>
        </p:txBody>
      </p:sp>
    </p:spTree>
    <p:extLst>
      <p:ext uri="{BB962C8B-B14F-4D97-AF65-F5344CB8AC3E}">
        <p14:creationId xmlns:p14="http://schemas.microsoft.com/office/powerpoint/2010/main" val="1918587759"/>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891821" y="5617774"/>
            <a:ext cx="7382935"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989952" y="1016990"/>
            <a:ext cx="7179733" cy="4831643"/>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990600" y="1009650"/>
            <a:ext cx="7179733" cy="4831643"/>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769521" y="702069"/>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7855433" y="749720"/>
            <a:ext cx="566928" cy="566928"/>
          </a:xfrm>
          <a:prstGeom prst="rect">
            <a:avLst/>
          </a:prstGeom>
          <a:noFill/>
        </p:spPr>
      </p:pic>
      <p:sp>
        <p:nvSpPr>
          <p:cNvPr id="2" name="Title 1"/>
          <p:cNvSpPr>
            <a:spLocks noGrp="1"/>
          </p:cNvSpPr>
          <p:nvPr>
            <p:ph type="ctrTitle"/>
          </p:nvPr>
        </p:nvSpPr>
        <p:spPr>
          <a:xfrm>
            <a:off x="1727201" y="1794935"/>
            <a:ext cx="5723468" cy="1828090"/>
          </a:xfrm>
        </p:spPr>
        <p:txBody>
          <a:bodyPr anchor="b">
            <a:normAutofit/>
          </a:bodyPr>
          <a:lstStyle>
            <a:lvl1pPr>
              <a:defRPr sz="4800"/>
            </a:lvl1pPr>
          </a:lstStyle>
          <a:p>
            <a:r>
              <a:rPr lang="en-US"/>
              <a:t>Click to edit Master title style</a:t>
            </a:r>
          </a:p>
        </p:txBody>
      </p:sp>
      <p:sp>
        <p:nvSpPr>
          <p:cNvPr id="3" name="Subtitle 2"/>
          <p:cNvSpPr>
            <a:spLocks noGrp="1"/>
          </p:cNvSpPr>
          <p:nvPr>
            <p:ph type="subTitle" idx="1"/>
          </p:nvPr>
        </p:nvSpPr>
        <p:spPr>
          <a:xfrm>
            <a:off x="1727200" y="3736622"/>
            <a:ext cx="5712179" cy="1524000"/>
          </a:xfrm>
        </p:spPr>
        <p:txBody>
          <a:bodyPr/>
          <a:lstStyle>
            <a:lvl1pPr marL="0" indent="0" algn="ctr">
              <a:buNone/>
              <a:defRPr>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770676" y="5357592"/>
            <a:ext cx="1213821" cy="365125"/>
          </a:xfrm>
        </p:spPr>
        <p:txBody>
          <a:bodyPr/>
          <a:lstStyle/>
          <a:p>
            <a:fld id="{1D8BD707-D9CF-40AE-B4C6-C98DA3205C09}" type="datetimeFigureOut">
              <a:rPr lang="en-US" smtClean="0"/>
              <a:pPr/>
              <a:t>2/7/2020</a:t>
            </a:fld>
            <a:endParaRPr lang="en-US"/>
          </a:p>
        </p:txBody>
      </p:sp>
      <p:sp>
        <p:nvSpPr>
          <p:cNvPr id="5" name="Footer Placeholder 4"/>
          <p:cNvSpPr>
            <a:spLocks noGrp="1"/>
          </p:cNvSpPr>
          <p:nvPr>
            <p:ph type="ftr" sz="quarter" idx="11"/>
          </p:nvPr>
        </p:nvSpPr>
        <p:spPr>
          <a:xfrm>
            <a:off x="1174044" y="5357592"/>
            <a:ext cx="5034845" cy="365125"/>
          </a:xfrm>
        </p:spPr>
        <p:txBody>
          <a:bodyPr/>
          <a:lstStyle/>
          <a:p>
            <a:endParaRPr lang="en-US"/>
          </a:p>
        </p:txBody>
      </p:sp>
      <p:sp>
        <p:nvSpPr>
          <p:cNvPr id="6" name="Slide Number Placeholder 5"/>
          <p:cNvSpPr>
            <a:spLocks noGrp="1"/>
          </p:cNvSpPr>
          <p:nvPr>
            <p:ph type="sldNum" sz="quarter" idx="12"/>
          </p:nvPr>
        </p:nvSpPr>
        <p:spPr>
          <a:xfrm>
            <a:off x="6213930" y="5357592"/>
            <a:ext cx="554023" cy="365125"/>
          </a:xfrm>
        </p:spPr>
        <p:txBody>
          <a:bodyPr/>
          <a:lstStyle>
            <a:lvl1pPr algn="ctr">
              <a:defRPr/>
            </a:lvl1p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44979" y="2239430"/>
            <a:ext cx="6254044" cy="1362075"/>
          </a:xfrm>
        </p:spPr>
        <p:txBody>
          <a:bodyPr anchor="b"/>
          <a:lstStyle>
            <a:lvl1pPr algn="ctr">
              <a:defRPr sz="4000" b="0" cap="none" baseline="0"/>
            </a:lvl1pPr>
          </a:lstStyle>
          <a:p>
            <a:r>
              <a:rPr lang="en-US"/>
              <a:t>Click to edit Master title style</a:t>
            </a:r>
            <a:endParaRPr lang="en-US" dirty="0"/>
          </a:p>
        </p:txBody>
      </p:sp>
      <p:sp>
        <p:nvSpPr>
          <p:cNvPr id="3" name="Text Placeholder 2"/>
          <p:cNvSpPr>
            <a:spLocks noGrp="1"/>
          </p:cNvSpPr>
          <p:nvPr>
            <p:ph type="body" idx="1"/>
          </p:nvPr>
        </p:nvSpPr>
        <p:spPr>
          <a:xfrm>
            <a:off x="1456267" y="3725334"/>
            <a:ext cx="6231467" cy="1309511"/>
          </a:xfrm>
        </p:spPr>
        <p:txBody>
          <a:bodyPr anchor="t"/>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2/7/2020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557869" y="2122312"/>
            <a:ext cx="293952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910669" y="2122311"/>
            <a:ext cx="2944368"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1D8BD707-D9CF-40AE-B4C6-C98DA3205C09}" type="datetimeFigureOut">
              <a:rPr lang="en-US" smtClean="0"/>
              <a:pPr/>
              <a:t>2/7/2020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
        <p:nvSpPr>
          <p:cNvPr id="11" name="Content Placeholder 10"/>
          <p:cNvSpPr>
            <a:spLocks noGrp="1"/>
          </p:cNvSpPr>
          <p:nvPr>
            <p:ph sz="quarter" idx="13"/>
          </p:nvPr>
        </p:nvSpPr>
        <p:spPr>
          <a:xfrm>
            <a:off x="1298448" y="2944368"/>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45151" y="2944813"/>
            <a:ext cx="3227832"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2/7/2020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2/7/2020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Freeform 1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p:cNvSpPr/>
          <p:nvPr/>
        </p:nvSpPr>
        <p:spPr>
          <a:xfrm rot="60000">
            <a:off x="4471416" y="603504"/>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p:cNvSpPr/>
          <p:nvPr/>
        </p:nvSpPr>
        <p:spPr>
          <a:xfrm rot="21540000">
            <a:off x="749808" y="576072"/>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9"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8976" y="2020042"/>
            <a:ext cx="3064827" cy="1503037"/>
          </a:xfrm>
        </p:spPr>
        <p:txBody>
          <a:bodyPr anchor="b">
            <a:normAutofit/>
          </a:bodyPr>
          <a:lstStyle>
            <a:lvl1pPr algn="ctr">
              <a:defRPr sz="2400" b="0"/>
            </a:lvl1pPr>
          </a:lstStyle>
          <a:p>
            <a:r>
              <a:rPr lang="en-US"/>
              <a:t>Click to edit Master title style</a:t>
            </a:r>
          </a:p>
        </p:txBody>
      </p:sp>
      <p:sp>
        <p:nvSpPr>
          <p:cNvPr id="3" name="Content Placeholder 2"/>
          <p:cNvSpPr>
            <a:spLocks noGrp="1"/>
          </p:cNvSpPr>
          <p:nvPr>
            <p:ph idx="1"/>
          </p:nvPr>
        </p:nvSpPr>
        <p:spPr>
          <a:xfrm rot="60000">
            <a:off x="4854291" y="1150993"/>
            <a:ext cx="3020792" cy="4625489"/>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60000">
            <a:off x="1148125" y="3623748"/>
            <a:ext cx="3048891" cy="2100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1698" y="5885672"/>
            <a:ext cx="1213821" cy="365125"/>
          </a:xfrm>
        </p:spPr>
        <p:txBody>
          <a:bodyPr/>
          <a:lstStyle/>
          <a:p>
            <a:fld id="{1D8BD707-D9CF-40AE-B4C6-C98DA3205C09}" type="datetimeFigureOut">
              <a:rPr lang="en-US" smtClean="0"/>
              <a:pPr/>
              <a:t>2/7/2020</a:t>
            </a:fld>
            <a:endParaRPr lang="en-US"/>
          </a:p>
        </p:txBody>
      </p:sp>
      <p:sp>
        <p:nvSpPr>
          <p:cNvPr id="6" name="Footer Placeholder 5"/>
          <p:cNvSpPr>
            <a:spLocks noGrp="1"/>
          </p:cNvSpPr>
          <p:nvPr>
            <p:ph type="ftr" sz="quarter" idx="11"/>
          </p:nvPr>
        </p:nvSpPr>
        <p:spPr>
          <a:xfrm rot="-60000">
            <a:off x="914554" y="5829261"/>
            <a:ext cx="3522607" cy="365125"/>
          </a:xfrm>
        </p:spPr>
        <p:txBody>
          <a:bodyPr/>
          <a:lstStyle/>
          <a:p>
            <a:endParaRPr lang="en-US"/>
          </a:p>
        </p:txBody>
      </p:sp>
      <p:sp>
        <p:nvSpPr>
          <p:cNvPr id="7" name="Slide Number Placeholder 6"/>
          <p:cNvSpPr>
            <a:spLocks noGrp="1"/>
          </p:cNvSpPr>
          <p:nvPr>
            <p:ph type="sldNum" sz="quarter" idx="12"/>
          </p:nvPr>
        </p:nvSpPr>
        <p:spPr>
          <a:xfrm rot="60000">
            <a:off x="7557313" y="5896961"/>
            <a:ext cx="554023" cy="365125"/>
          </a:xfrm>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8" name="Group 15"/>
          <p:cNvGrpSpPr/>
          <p:nvPr/>
        </p:nvGrpSpPr>
        <p:grpSpPr>
          <a:xfrm>
            <a:off x="0" y="0"/>
            <a:ext cx="9144000" cy="6858000"/>
            <a:chOff x="0" y="0"/>
            <a:chExt cx="9144000" cy="6858000"/>
          </a:xfrm>
        </p:grpSpPr>
        <p:sp>
          <p:nvSpPr>
            <p:cNvPr id="9" name="Rectangle 8"/>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1" name="Freeform 30"/>
          <p:cNvSpPr/>
          <p:nvPr/>
        </p:nvSpPr>
        <p:spPr>
          <a:xfrm rot="10800000">
            <a:off x="632177" y="6058038"/>
            <a:ext cx="772160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rot="21540000">
            <a:off x="749204" y="576868"/>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p:cNvSpPr/>
          <p:nvPr/>
        </p:nvSpPr>
        <p:spPr>
          <a:xfrm rot="21540000">
            <a:off x="745058" y="575769"/>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p:cNvSpPr/>
          <p:nvPr/>
        </p:nvSpPr>
        <p:spPr>
          <a:xfrm rot="60000">
            <a:off x="4468872" y="605163"/>
            <a:ext cx="3788941" cy="5722296"/>
          </a:xfrm>
          <a:prstGeom prst="rect">
            <a:avLst/>
          </a:prstGeom>
          <a:solidFill>
            <a:schemeClr val="bg1"/>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p:cNvSpPr/>
          <p:nvPr/>
        </p:nvSpPr>
        <p:spPr>
          <a:xfrm rot="60000">
            <a:off x="4464768" y="603920"/>
            <a:ext cx="3788941" cy="5722296"/>
          </a:xfrm>
          <a:prstGeom prst="rect">
            <a:avLst/>
          </a:prstGeom>
          <a:blipFill dpi="0" rotWithShape="1">
            <a:blip r:embed="rId2"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descr="C:\Users\Administrator\Desktop\Pushpin Dev\Assets\pushpinLeft.png"/>
          <p:cNvPicPr>
            <a:picLocks noChangeAspect="1" noChangeArrowheads="1"/>
          </p:cNvPicPr>
          <p:nvPr/>
        </p:nvPicPr>
        <p:blipFill>
          <a:blip r:embed="rId3" cstate="print"/>
          <a:srcRect/>
          <a:stretch>
            <a:fillRect/>
          </a:stretch>
        </p:blipFill>
        <p:spPr bwMode="auto">
          <a:xfrm rot="1435684">
            <a:off x="2371106" y="293953"/>
            <a:ext cx="567831" cy="567830"/>
          </a:xfrm>
          <a:prstGeom prst="rect">
            <a:avLst/>
          </a:prstGeom>
          <a:noFill/>
        </p:spPr>
      </p:pic>
      <p:pic>
        <p:nvPicPr>
          <p:cNvPr id="15" name="Picture 2" descr="C:\Users\Administrator\Desktop\Pushpin Dev\Assets\pushpinLeft.png"/>
          <p:cNvPicPr>
            <a:picLocks noChangeAspect="1" noChangeArrowheads="1"/>
          </p:cNvPicPr>
          <p:nvPr/>
        </p:nvPicPr>
        <p:blipFill>
          <a:blip r:embed="rId3" cstate="print"/>
          <a:srcRect/>
          <a:stretch>
            <a:fillRect/>
          </a:stretch>
        </p:blipFill>
        <p:spPr bwMode="auto">
          <a:xfrm rot="4096196">
            <a:off x="6279647" y="333163"/>
            <a:ext cx="566928" cy="566928"/>
          </a:xfrm>
          <a:prstGeom prst="rect">
            <a:avLst/>
          </a:prstGeom>
          <a:noFill/>
        </p:spPr>
      </p:pic>
      <p:sp>
        <p:nvSpPr>
          <p:cNvPr id="2" name="Title 1"/>
          <p:cNvSpPr>
            <a:spLocks noGrp="1"/>
          </p:cNvSpPr>
          <p:nvPr>
            <p:ph type="title"/>
          </p:nvPr>
        </p:nvSpPr>
        <p:spPr>
          <a:xfrm rot="-60000">
            <a:off x="1106424" y="2020824"/>
            <a:ext cx="3063240" cy="1499616"/>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p:cNvSpPr>
          <p:nvPr>
            <p:ph type="pic" idx="1"/>
          </p:nvPr>
        </p:nvSpPr>
        <p:spPr>
          <a:xfrm rot="60000">
            <a:off x="4898615" y="1207272"/>
            <a:ext cx="2913863" cy="4539412"/>
          </a:xfrm>
          <a:ln w="101600" cap="rnd">
            <a:solidFill>
              <a:srgbClr val="FFFFFF"/>
            </a:solidFill>
          </a:ln>
          <a:effectLst>
            <a:outerShdw blurRad="88900" dir="2700000" algn="tl" rotWithShape="0">
              <a:prstClr val="black">
                <a:alpha val="40000"/>
              </a:prstClr>
            </a:outerShdw>
          </a:effectLst>
        </p:spPr>
        <p:txBody>
          <a:bodyPr>
            <a:normAutofit/>
          </a:bodyPr>
          <a:lstStyle>
            <a:lvl1pPr marL="0" indent="0">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rot="-60000">
            <a:off x="1152144" y="3621024"/>
            <a:ext cx="3044952" cy="210312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rot="60000">
            <a:off x="6345936" y="5888737"/>
            <a:ext cx="1213821" cy="365125"/>
          </a:xfrm>
        </p:spPr>
        <p:txBody>
          <a:bodyPr/>
          <a:lstStyle/>
          <a:p>
            <a:fld id="{1D8BD707-D9CF-40AE-B4C6-C98DA3205C09}" type="datetimeFigureOut">
              <a:rPr lang="en-US" smtClean="0"/>
              <a:pPr/>
              <a:t>2/7/2020</a:t>
            </a:fld>
            <a:endParaRPr lang="en-US"/>
          </a:p>
        </p:txBody>
      </p:sp>
      <p:sp>
        <p:nvSpPr>
          <p:cNvPr id="6" name="Footer Placeholder 5"/>
          <p:cNvSpPr>
            <a:spLocks noGrp="1"/>
          </p:cNvSpPr>
          <p:nvPr>
            <p:ph type="ftr" sz="quarter" idx="11"/>
          </p:nvPr>
        </p:nvSpPr>
        <p:spPr>
          <a:xfrm rot="-60000">
            <a:off x="914569" y="5831037"/>
            <a:ext cx="3319043" cy="365125"/>
          </a:xfrm>
        </p:spPr>
        <p:txBody>
          <a:bodyPr/>
          <a:lstStyle/>
          <a:p>
            <a:endParaRPr lang="en-US"/>
          </a:p>
        </p:txBody>
      </p:sp>
      <p:sp>
        <p:nvSpPr>
          <p:cNvPr id="7" name="Slide Number Placeholder 6"/>
          <p:cNvSpPr>
            <a:spLocks noGrp="1"/>
          </p:cNvSpPr>
          <p:nvPr>
            <p:ph type="sldNum" sz="quarter" idx="12"/>
          </p:nvPr>
        </p:nvSpPr>
        <p:spPr>
          <a:xfrm rot="60000">
            <a:off x="7562089" y="5900026"/>
            <a:ext cx="554023" cy="365125"/>
          </a:xfrm>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1" y="925690"/>
            <a:ext cx="1430867" cy="476391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298221" y="1106312"/>
            <a:ext cx="5178779" cy="440266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2/7/2020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3.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15"/>
          <p:cNvGrpSpPr/>
          <p:nvPr/>
        </p:nvGrpSpPr>
        <p:grpSpPr>
          <a:xfrm>
            <a:off x="0" y="0"/>
            <a:ext cx="9144000" cy="6858000"/>
            <a:chOff x="0" y="0"/>
            <a:chExt cx="9144000" cy="6858000"/>
          </a:xfrm>
        </p:grpSpPr>
        <p:sp>
          <p:nvSpPr>
            <p:cNvPr id="8" name="Rectangle 7"/>
            <p:cNvSpPr/>
            <p:nvPr/>
          </p:nvSpPr>
          <p:spPr>
            <a:xfrm>
              <a:off x="0" y="0"/>
              <a:ext cx="7162800" cy="6858000"/>
            </a:xfrm>
            <a:prstGeom prst="rect">
              <a:avLst/>
            </a:prstGeom>
            <a:gradFill flip="none" rotWithShape="1">
              <a:gsLst>
                <a:gs pos="0">
                  <a:srgbClr val="010101">
                    <a:alpha val="51765"/>
                  </a:srgbClr>
                </a:gs>
                <a:gs pos="60000">
                  <a:srgbClr val="FEFEFE">
                    <a:alpha val="0"/>
                  </a:srgbClr>
                </a:gs>
              </a:gsLst>
              <a:path path="circle">
                <a:fillToRect t="100000" r="100000"/>
              </a:path>
              <a:tileRect l="-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1143000" y="0"/>
              <a:ext cx="8001000" cy="6858000"/>
            </a:xfrm>
            <a:prstGeom prst="rect">
              <a:avLst/>
            </a:prstGeom>
            <a:gradFill flip="none" rotWithShape="1">
              <a:gsLst>
                <a:gs pos="0">
                  <a:srgbClr val="010101">
                    <a:alpha val="56000"/>
                  </a:srgbClr>
                </a:gs>
                <a:gs pos="61000">
                  <a:srgbClr val="FEFEFE">
                    <a:alpha val="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Freeform 9"/>
          <p:cNvSpPr/>
          <p:nvPr/>
        </p:nvSpPr>
        <p:spPr>
          <a:xfrm rot="10800000">
            <a:off x="628650" y="6069330"/>
            <a:ext cx="7920991" cy="537210"/>
          </a:xfrm>
          <a:custGeom>
            <a:avLst/>
            <a:gdLst>
              <a:gd name="connsiteX0" fmla="*/ 0 w 7955280"/>
              <a:gd name="connsiteY0" fmla="*/ 495300 h 495300"/>
              <a:gd name="connsiteX1" fmla="*/ 169546 w 7955280"/>
              <a:gd name="connsiteY1" fmla="*/ 0 h 495300"/>
              <a:gd name="connsiteX2" fmla="*/ 7785734 w 7955280"/>
              <a:gd name="connsiteY2" fmla="*/ 0 h 495300"/>
              <a:gd name="connsiteX3" fmla="*/ 7955280 w 7955280"/>
              <a:gd name="connsiteY3" fmla="*/ 495300 h 495300"/>
              <a:gd name="connsiteX4" fmla="*/ 0 w 7955280"/>
              <a:gd name="connsiteY4" fmla="*/ 495300 h 495300"/>
              <a:gd name="connsiteX0" fmla="*/ 0 w 7955280"/>
              <a:gd name="connsiteY0" fmla="*/ 495300 h 495300"/>
              <a:gd name="connsiteX1" fmla="*/ 169546 w 7955280"/>
              <a:gd name="connsiteY1" fmla="*/ 0 h 495300"/>
              <a:gd name="connsiteX2" fmla="*/ 3966210 w 7955280"/>
              <a:gd name="connsiteY2" fmla="*/ 95250 h 495300"/>
              <a:gd name="connsiteX3" fmla="*/ 7785734 w 7955280"/>
              <a:gd name="connsiteY3" fmla="*/ 0 h 495300"/>
              <a:gd name="connsiteX4" fmla="*/ 7955280 w 7955280"/>
              <a:gd name="connsiteY4" fmla="*/ 495300 h 495300"/>
              <a:gd name="connsiteX5" fmla="*/ 0 w 7955280"/>
              <a:gd name="connsiteY5" fmla="*/ 495300 h 495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955280" h="495300">
                <a:moveTo>
                  <a:pt x="0" y="495300"/>
                </a:moveTo>
                <a:lnTo>
                  <a:pt x="169546" y="0"/>
                </a:lnTo>
                <a:lnTo>
                  <a:pt x="3966210" y="95250"/>
                </a:lnTo>
                <a:lnTo>
                  <a:pt x="7785734" y="0"/>
                </a:lnTo>
                <a:lnTo>
                  <a:pt x="7955280" y="495300"/>
                </a:lnTo>
                <a:lnTo>
                  <a:pt x="0" y="495300"/>
                </a:lnTo>
                <a:close/>
              </a:path>
            </a:pathLst>
          </a:custGeom>
          <a:gradFill flip="none" rotWithShape="1">
            <a:gsLst>
              <a:gs pos="30000">
                <a:srgbClr val="010101">
                  <a:alpha val="34000"/>
                </a:srgbClr>
              </a:gs>
              <a:gs pos="100000">
                <a:srgbClr val="010101">
                  <a:alpha val="26000"/>
                </a:srgbClr>
              </a:gs>
            </a:gsLst>
            <a:path path="circle">
              <a:fillToRect l="50000" t="50000" r="50000" b="50000"/>
            </a:path>
            <a:tileRect/>
          </a:gra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p:cNvSpPr/>
          <p:nvPr/>
        </p:nvSpPr>
        <p:spPr>
          <a:xfrm>
            <a:off x="731520" y="575310"/>
            <a:ext cx="7696200" cy="5715000"/>
          </a:xfrm>
          <a:prstGeom prst="rect">
            <a:avLst/>
          </a:prstGeom>
          <a:solidFill>
            <a:schemeClr val="bg1">
              <a:lumMod val="75000"/>
              <a:lumOff val="25000"/>
            </a:schemeClr>
          </a:solid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731520" y="576072"/>
            <a:ext cx="7696200" cy="5715000"/>
          </a:xfrm>
          <a:prstGeom prst="rect">
            <a:avLst/>
          </a:prstGeom>
          <a:blipFill dpi="0" rotWithShape="1">
            <a:blip r:embed="rId13" cstate="print">
              <a:alphaModFix amt="20000"/>
              <a:grayscl/>
              <a:lum contrast="12000"/>
            </a:blip>
            <a:srcRect/>
            <a:tile tx="0" ty="0" sx="100000" sy="100000" flip="none" algn="tl"/>
          </a:blipFill>
          <a:ln w="6350">
            <a:noFill/>
          </a:ln>
          <a:effectLst>
            <a:outerShdw blurRad="101600" dist="508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2" descr="C:\Users\Administrator\Desktop\Pushpin Dev\Assets\pushpinLeft.png"/>
          <p:cNvPicPr>
            <a:picLocks noChangeAspect="1" noChangeArrowheads="1"/>
          </p:cNvPicPr>
          <p:nvPr/>
        </p:nvPicPr>
        <p:blipFill>
          <a:blip r:embed="rId14" cstate="print"/>
          <a:srcRect/>
          <a:stretch>
            <a:fillRect/>
          </a:stretch>
        </p:blipFill>
        <p:spPr bwMode="auto">
          <a:xfrm rot="1435684">
            <a:off x="543741" y="273091"/>
            <a:ext cx="567831" cy="567830"/>
          </a:xfrm>
          <a:prstGeom prst="rect">
            <a:avLst/>
          </a:prstGeom>
          <a:noFill/>
        </p:spPr>
      </p:pic>
      <p:pic>
        <p:nvPicPr>
          <p:cNvPr id="14" name="Picture 2" descr="C:\Users\Administrator\Desktop\Pushpin Dev\Assets\pushpinLeft.png"/>
          <p:cNvPicPr>
            <a:picLocks noChangeAspect="1" noChangeArrowheads="1"/>
          </p:cNvPicPr>
          <p:nvPr/>
        </p:nvPicPr>
        <p:blipFill>
          <a:blip r:embed="rId14" cstate="print"/>
          <a:srcRect/>
          <a:stretch>
            <a:fillRect/>
          </a:stretch>
        </p:blipFill>
        <p:spPr bwMode="auto">
          <a:xfrm rot="4096196">
            <a:off x="8115079" y="298163"/>
            <a:ext cx="566928" cy="566928"/>
          </a:xfrm>
          <a:prstGeom prst="rect">
            <a:avLst/>
          </a:prstGeom>
          <a:noFill/>
        </p:spPr>
      </p:pic>
      <p:sp>
        <p:nvSpPr>
          <p:cNvPr id="2" name="Title Placeholder 1"/>
          <p:cNvSpPr>
            <a:spLocks noGrp="1"/>
          </p:cNvSpPr>
          <p:nvPr>
            <p:ph type="title"/>
          </p:nvPr>
        </p:nvSpPr>
        <p:spPr>
          <a:xfrm>
            <a:off x="1095023" y="817582"/>
            <a:ext cx="6965245" cy="120248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63040" y="2119257"/>
            <a:ext cx="6196405" cy="3603812"/>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54588" y="5809152"/>
            <a:ext cx="1213821" cy="365125"/>
          </a:xfrm>
          <a:prstGeom prst="rect">
            <a:avLst/>
          </a:prstGeom>
        </p:spPr>
        <p:txBody>
          <a:bodyPr vert="horz" lIns="91440" tIns="45720" rIns="91440" bIns="45720" rtlCol="0" anchor="ctr"/>
          <a:lstStyle>
            <a:lvl1pPr algn="r">
              <a:defRPr sz="1200">
                <a:solidFill>
                  <a:schemeClr val="tx2"/>
                </a:solidFill>
                <a:latin typeface="Rage Italic" pitchFamily="66" charset="0"/>
              </a:defRPr>
            </a:lvl1pPr>
          </a:lstStyle>
          <a:p>
            <a:fld id="{1D8BD707-D9CF-40AE-B4C6-C98DA3205C09}" type="datetimeFigureOut">
              <a:rPr lang="en-US" smtClean="0"/>
              <a:pPr/>
              <a:t>2/7/2020</a:t>
            </a:fld>
            <a:endParaRPr lang="en-US"/>
          </a:p>
        </p:txBody>
      </p:sp>
      <p:sp>
        <p:nvSpPr>
          <p:cNvPr id="5" name="Footer Placeholder 4"/>
          <p:cNvSpPr>
            <a:spLocks noGrp="1"/>
          </p:cNvSpPr>
          <p:nvPr>
            <p:ph type="ftr" sz="quarter" idx="3"/>
          </p:nvPr>
        </p:nvSpPr>
        <p:spPr>
          <a:xfrm>
            <a:off x="914401" y="5809152"/>
            <a:ext cx="5540188" cy="365125"/>
          </a:xfrm>
          <a:prstGeom prst="rect">
            <a:avLst/>
          </a:prstGeom>
        </p:spPr>
        <p:txBody>
          <a:bodyPr vert="horz" lIns="91440" tIns="45720" rIns="91440" bIns="45720" rtlCol="0" anchor="ctr"/>
          <a:lstStyle>
            <a:lvl1pPr algn="l">
              <a:defRPr sz="1400">
                <a:solidFill>
                  <a:schemeClr val="tx2"/>
                </a:solidFill>
                <a:latin typeface="Rage Italic" pitchFamily="66" charset="0"/>
              </a:defRPr>
            </a:lvl1pPr>
          </a:lstStyle>
          <a:p>
            <a:endParaRPr lang="en-US"/>
          </a:p>
        </p:txBody>
      </p:sp>
      <p:sp>
        <p:nvSpPr>
          <p:cNvPr id="6" name="Slide Number Placeholder 5"/>
          <p:cNvSpPr>
            <a:spLocks noGrp="1"/>
          </p:cNvSpPr>
          <p:nvPr>
            <p:ph type="sldNum" sz="quarter" idx="4"/>
          </p:nvPr>
        </p:nvSpPr>
        <p:spPr>
          <a:xfrm>
            <a:off x="7670202" y="5809152"/>
            <a:ext cx="554023" cy="365125"/>
          </a:xfrm>
          <a:prstGeom prst="rect">
            <a:avLst/>
          </a:prstGeom>
        </p:spPr>
        <p:txBody>
          <a:bodyPr vert="horz" lIns="91440" tIns="45720" rIns="91440" bIns="45720" rtlCol="0" anchor="ctr"/>
          <a:lstStyle>
            <a:lvl1pPr algn="r">
              <a:defRPr sz="1400">
                <a:solidFill>
                  <a:schemeClr val="tx2"/>
                </a:solidFill>
                <a:latin typeface="Rage Italic" pitchFamily="66" charset="0"/>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2"/>
        </a:buClr>
        <a:buSzPct val="85000"/>
        <a:buFont typeface="Brush Script MT" pitchFamily="66" charset="0"/>
        <a:buChar char="O"/>
        <a:defRPr sz="2400" kern="1200">
          <a:solidFill>
            <a:schemeClr val="tx1"/>
          </a:solidFill>
          <a:latin typeface="+mn-lt"/>
          <a:ea typeface="+mn-ea"/>
          <a:cs typeface="+mn-cs"/>
        </a:defRPr>
      </a:lvl1pPr>
      <a:lvl2pPr marL="640080" indent="-274320" algn="l" defTabSz="914400" rtl="0" eaLnBrk="1" latinLnBrk="0" hangingPunct="1">
        <a:spcBef>
          <a:spcPct val="20000"/>
        </a:spcBef>
        <a:buClr>
          <a:schemeClr val="accent2"/>
        </a:buClr>
        <a:buSzPct val="85000"/>
        <a:buFont typeface="Brush Script MT" pitchFamily="66" charset="0"/>
        <a:buChar char="O"/>
        <a:defRPr sz="2200" kern="1200">
          <a:solidFill>
            <a:schemeClr val="tx1"/>
          </a:solidFill>
          <a:latin typeface="+mn-lt"/>
          <a:ea typeface="+mn-ea"/>
          <a:cs typeface="+mn-cs"/>
        </a:defRPr>
      </a:lvl2pPr>
      <a:lvl3pPr marL="914400" indent="-228600" algn="l" defTabSz="914400" rtl="0" eaLnBrk="1" latinLnBrk="0" hangingPunct="1">
        <a:spcBef>
          <a:spcPct val="20000"/>
        </a:spcBef>
        <a:buClr>
          <a:schemeClr val="accent2"/>
        </a:buClr>
        <a:buSzPct val="85000"/>
        <a:buFont typeface="Brush Script MT" pitchFamily="66" charset="0"/>
        <a:buChar char="O"/>
        <a:defRPr sz="2000" kern="1200">
          <a:solidFill>
            <a:schemeClr val="tx1"/>
          </a:solidFill>
          <a:latin typeface="+mn-lt"/>
          <a:ea typeface="+mn-ea"/>
          <a:cs typeface="+mn-cs"/>
        </a:defRPr>
      </a:lvl3pPr>
      <a:lvl4pPr marL="1280160" indent="-228600" algn="l" defTabSz="914400" rtl="0" eaLnBrk="1" latinLnBrk="0" hangingPunct="1">
        <a:spcBef>
          <a:spcPct val="20000"/>
        </a:spcBef>
        <a:buClr>
          <a:schemeClr val="accent2"/>
        </a:buClr>
        <a:buSzPct val="85000"/>
        <a:buFont typeface="Brush Script MT" pitchFamily="66" charset="0"/>
        <a:buChar char="O"/>
        <a:defRPr sz="1800" kern="1200">
          <a:solidFill>
            <a:schemeClr val="tx1"/>
          </a:solidFill>
          <a:latin typeface="+mn-lt"/>
          <a:ea typeface="+mn-ea"/>
          <a:cs typeface="+mn-cs"/>
        </a:defRPr>
      </a:lvl4pPr>
      <a:lvl5pPr marL="164592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5pPr>
      <a:lvl6pPr marL="201168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6pPr>
      <a:lvl7pPr marL="237744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7pPr>
      <a:lvl8pPr marL="274320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8pPr>
      <a:lvl9pPr marL="3108960" indent="-228600" algn="l" defTabSz="914400" rtl="0" eaLnBrk="1" latinLnBrk="0" hangingPunct="1">
        <a:spcBef>
          <a:spcPct val="20000"/>
        </a:spcBef>
        <a:buClr>
          <a:schemeClr val="accent2"/>
        </a:buClr>
        <a:buSzPct val="85000"/>
        <a:buFont typeface="Brush Script MT" pitchFamily="66" charset="0"/>
        <a:buChar char="O"/>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edu.plymouth.ac.uk/resined/Case_study/hightown.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edu.plymouth.ac.uk/resin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5400" b="1" dirty="0">
                <a:solidFill>
                  <a:srgbClr val="0070C0"/>
                </a:solidFill>
              </a:rPr>
              <a:t>Case Studies</a:t>
            </a:r>
          </a:p>
        </p:txBody>
      </p:sp>
      <p:sp>
        <p:nvSpPr>
          <p:cNvPr id="3" name="Subtitle 2"/>
          <p:cNvSpPr>
            <a:spLocks noGrp="1"/>
          </p:cNvSpPr>
          <p:nvPr>
            <p:ph type="subTitle" idx="1"/>
          </p:nvPr>
        </p:nvSpPr>
        <p:spPr/>
        <p:txBody>
          <a:bodyPr/>
          <a:lstStyle/>
          <a:p>
            <a:r>
              <a:rPr lang="en-GB" dirty="0"/>
              <a:t>XME4001</a:t>
            </a:r>
          </a:p>
          <a:p>
            <a:endParaRPr lang="en-GB" dirty="0"/>
          </a:p>
          <a:p>
            <a:r>
              <a:rPr lang="en-GB" dirty="0"/>
              <a:t>JJC/AMS</a:t>
            </a:r>
          </a:p>
        </p:txBody>
      </p:sp>
      <p:pic>
        <p:nvPicPr>
          <p:cNvPr id="4" name="Picture 3" descr="C:\Documents and Settings\edse0a\Temporary Internet Files\Content.IE5\ZU3MFZKM\MP9003057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00800" y="4114800"/>
            <a:ext cx="1512945" cy="145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294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Overview of case study research</a:t>
            </a:r>
          </a:p>
        </p:txBody>
      </p:sp>
      <p:sp>
        <p:nvSpPr>
          <p:cNvPr id="2" name="Content Placeholder 1"/>
          <p:cNvSpPr>
            <a:spLocks noGrp="1"/>
          </p:cNvSpPr>
          <p:nvPr>
            <p:ph idx="1"/>
          </p:nvPr>
        </p:nvSpPr>
        <p:spPr/>
        <p:txBody>
          <a:bodyPr/>
          <a:lstStyle/>
          <a:p>
            <a:pPr marL="457200" indent="-457200">
              <a:buAutoNum type="arabicPeriod"/>
            </a:pPr>
            <a:r>
              <a:rPr lang="en-GB" dirty="0"/>
              <a:t>What is a case study?</a:t>
            </a:r>
          </a:p>
          <a:p>
            <a:pPr marL="457200" indent="-457200">
              <a:buAutoNum type="arabicPeriod"/>
            </a:pPr>
            <a:r>
              <a:rPr lang="en-GB" dirty="0"/>
              <a:t>Key characteristics</a:t>
            </a:r>
          </a:p>
          <a:p>
            <a:pPr marL="457200" indent="-457200">
              <a:buAutoNum type="arabicPeriod"/>
            </a:pPr>
            <a:r>
              <a:rPr lang="en-GB" dirty="0"/>
              <a:t>Types of case studies</a:t>
            </a:r>
          </a:p>
          <a:p>
            <a:pPr marL="457200" indent="-457200">
              <a:buAutoNum type="arabicPeriod"/>
            </a:pPr>
            <a:r>
              <a:rPr lang="en-GB" dirty="0"/>
              <a:t>Processes and methods</a:t>
            </a:r>
          </a:p>
          <a:p>
            <a:pPr marL="457200" indent="-457200">
              <a:buAutoNum type="arabicPeriod"/>
            </a:pPr>
            <a:r>
              <a:rPr lang="en-GB" dirty="0"/>
              <a:t>The role of the researcher</a:t>
            </a:r>
          </a:p>
          <a:p>
            <a:pPr marL="457200" indent="-457200">
              <a:buAutoNum type="arabicPeriod"/>
            </a:pPr>
            <a:r>
              <a:rPr lang="en-GB" dirty="0"/>
              <a:t>Validity and Reliability</a:t>
            </a:r>
          </a:p>
          <a:p>
            <a:pPr marL="457200" indent="-457200">
              <a:buAutoNum type="arabicPeriod"/>
            </a:pPr>
            <a:r>
              <a:rPr lang="en-GB" dirty="0"/>
              <a:t>Summary of strengths and weaknesses</a:t>
            </a:r>
          </a:p>
          <a:p>
            <a:pPr marL="457200" indent="-457200">
              <a:buAutoNum type="arabicPeriod"/>
            </a:pPr>
            <a:endParaRPr lang="en-GB" dirty="0"/>
          </a:p>
        </p:txBody>
      </p:sp>
    </p:spTree>
    <p:extLst>
      <p:ext uri="{BB962C8B-B14F-4D97-AF65-F5344CB8AC3E}">
        <p14:creationId xmlns:p14="http://schemas.microsoft.com/office/powerpoint/2010/main" val="3848000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Studies</a:t>
            </a:r>
          </a:p>
        </p:txBody>
      </p:sp>
      <p:sp>
        <p:nvSpPr>
          <p:cNvPr id="3" name="Content Placeholder 2"/>
          <p:cNvSpPr>
            <a:spLocks noGrp="1"/>
          </p:cNvSpPr>
          <p:nvPr>
            <p:ph idx="1"/>
          </p:nvPr>
        </p:nvSpPr>
        <p:spPr/>
        <p:txBody>
          <a:bodyPr/>
          <a:lstStyle/>
          <a:p>
            <a:r>
              <a:rPr lang="en-GB" dirty="0"/>
              <a:t>A Case study is about ‘singleness’: getting up close to study one thing/phenomenon</a:t>
            </a:r>
          </a:p>
          <a:p>
            <a:r>
              <a:rPr lang="en-GB" dirty="0"/>
              <a:t>Uses a holistic approach</a:t>
            </a:r>
          </a:p>
          <a:p>
            <a:r>
              <a:rPr lang="en-GB" dirty="0"/>
              <a:t>“eschews methodological formulae and endorses a critical, creative approach…”(Thomas 2011: 6)</a:t>
            </a:r>
          </a:p>
        </p:txBody>
      </p:sp>
    </p:spTree>
    <p:extLst>
      <p:ext uri="{BB962C8B-B14F-4D97-AF65-F5344CB8AC3E}">
        <p14:creationId xmlns:p14="http://schemas.microsoft.com/office/powerpoint/2010/main" val="140969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Definitions</a:t>
            </a:r>
          </a:p>
        </p:txBody>
      </p:sp>
      <p:sp>
        <p:nvSpPr>
          <p:cNvPr id="3" name="Content Placeholder 2"/>
          <p:cNvSpPr>
            <a:spLocks noGrp="1"/>
          </p:cNvSpPr>
          <p:nvPr>
            <p:ph idx="1"/>
          </p:nvPr>
        </p:nvSpPr>
        <p:spPr/>
        <p:txBody>
          <a:bodyPr/>
          <a:lstStyle/>
          <a:p>
            <a:r>
              <a:rPr lang="en-GB" dirty="0"/>
              <a:t>“The case study method is a kind of research that concentrates on one thing, looking at it in detail, not seeking to generalise from it. </a:t>
            </a:r>
          </a:p>
          <a:p>
            <a:r>
              <a:rPr lang="en-GB" dirty="0"/>
              <a:t>When you do a case study, you are interested in that thing in itself, as a whole”</a:t>
            </a:r>
          </a:p>
          <a:p>
            <a:endParaRPr lang="en-GB" dirty="0"/>
          </a:p>
          <a:p>
            <a:pPr marL="0" indent="0">
              <a:buNone/>
            </a:pPr>
            <a:r>
              <a:rPr lang="en-GB" dirty="0"/>
              <a:t>(Thomas 2011: 3)</a:t>
            </a:r>
          </a:p>
        </p:txBody>
      </p:sp>
    </p:spTree>
    <p:extLst>
      <p:ext uri="{BB962C8B-B14F-4D97-AF65-F5344CB8AC3E}">
        <p14:creationId xmlns:p14="http://schemas.microsoft.com/office/powerpoint/2010/main" val="1859015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…more definitions</a:t>
            </a:r>
          </a:p>
        </p:txBody>
      </p:sp>
      <p:sp>
        <p:nvSpPr>
          <p:cNvPr id="3" name="Content Placeholder 2"/>
          <p:cNvSpPr>
            <a:spLocks noGrp="1"/>
          </p:cNvSpPr>
          <p:nvPr>
            <p:ph idx="1"/>
          </p:nvPr>
        </p:nvSpPr>
        <p:spPr/>
        <p:txBody>
          <a:bodyPr>
            <a:normAutofit lnSpcReduction="10000"/>
          </a:bodyPr>
          <a:lstStyle/>
          <a:p>
            <a:r>
              <a:rPr lang="en-GB" dirty="0"/>
              <a:t>“a method of studying social phenomena through the thorough analysis of an individual case. All data relevant to the case are gathered, and all available data are organised in terms of the case. CS gives a unitary character to the data being studied by interrelating a variety of facts to a single case. ..intensive analysis of many specific details…”</a:t>
            </a:r>
          </a:p>
          <a:p>
            <a:pPr marL="0" indent="0">
              <a:buNone/>
            </a:pPr>
            <a:r>
              <a:rPr lang="en-GB" sz="2000" dirty="0"/>
              <a:t>(Cited in Punch 2009: 120 – adapted)</a:t>
            </a:r>
          </a:p>
        </p:txBody>
      </p:sp>
    </p:spTree>
    <p:extLst>
      <p:ext uri="{BB962C8B-B14F-4D97-AF65-F5344CB8AC3E}">
        <p14:creationId xmlns:p14="http://schemas.microsoft.com/office/powerpoint/2010/main" val="1741089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Characteristics </a:t>
            </a:r>
            <a:r>
              <a:rPr lang="en-GB" sz="2200" dirty="0"/>
              <a:t>(Thomas 2009)</a:t>
            </a:r>
          </a:p>
        </p:txBody>
      </p:sp>
      <p:sp>
        <p:nvSpPr>
          <p:cNvPr id="3" name="Content Placeholder 2"/>
          <p:cNvSpPr>
            <a:spLocks noGrp="1"/>
          </p:cNvSpPr>
          <p:nvPr>
            <p:ph idx="1"/>
          </p:nvPr>
        </p:nvSpPr>
        <p:spPr/>
        <p:txBody>
          <a:bodyPr/>
          <a:lstStyle/>
          <a:p>
            <a:r>
              <a:rPr lang="en-GB" dirty="0"/>
              <a:t>No sampling!</a:t>
            </a:r>
          </a:p>
          <a:p>
            <a:r>
              <a:rPr lang="en-GB" dirty="0"/>
              <a:t>No generalisation!</a:t>
            </a:r>
          </a:p>
          <a:p>
            <a:r>
              <a:rPr lang="en-GB" dirty="0"/>
              <a:t>No major concern with ‘validity’ and ‘reliability’</a:t>
            </a:r>
          </a:p>
          <a:p>
            <a:endParaRPr lang="en-GB" dirty="0"/>
          </a:p>
          <a:p>
            <a:r>
              <a:rPr lang="en-GB" dirty="0"/>
              <a:t>Case study is not a method or a set of procedures, it is a </a:t>
            </a:r>
            <a:r>
              <a:rPr lang="en-GB" b="1" dirty="0"/>
              <a:t>focus</a:t>
            </a:r>
            <a:r>
              <a:rPr lang="en-GB" dirty="0"/>
              <a:t>, a </a:t>
            </a:r>
            <a:r>
              <a:rPr lang="en-GB" b="1" dirty="0"/>
              <a:t>frame</a:t>
            </a:r>
            <a:r>
              <a:rPr lang="en-GB" dirty="0"/>
              <a:t> that delineates a </a:t>
            </a:r>
            <a:r>
              <a:rPr lang="en-GB" b="1" dirty="0"/>
              <a:t>boundary</a:t>
            </a:r>
            <a:r>
              <a:rPr lang="en-GB" dirty="0"/>
              <a:t> for your research</a:t>
            </a:r>
          </a:p>
        </p:txBody>
      </p:sp>
    </p:spTree>
    <p:extLst>
      <p:ext uri="{BB962C8B-B14F-4D97-AF65-F5344CB8AC3E}">
        <p14:creationId xmlns:p14="http://schemas.microsoft.com/office/powerpoint/2010/main" val="36101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4 key characteristics </a:t>
            </a:r>
            <a:r>
              <a:rPr lang="en-GB" sz="2200" dirty="0"/>
              <a:t>(Punch 2009)</a:t>
            </a:r>
          </a:p>
        </p:txBody>
      </p:sp>
      <p:sp>
        <p:nvSpPr>
          <p:cNvPr id="3" name="Content Placeholder 2"/>
          <p:cNvSpPr>
            <a:spLocks noGrp="1"/>
          </p:cNvSpPr>
          <p:nvPr>
            <p:ph idx="1"/>
          </p:nvPr>
        </p:nvSpPr>
        <p:spPr/>
        <p:txBody>
          <a:bodyPr>
            <a:normAutofit/>
          </a:bodyPr>
          <a:lstStyle/>
          <a:p>
            <a:r>
              <a:rPr lang="en-GB" dirty="0"/>
              <a:t>The case is a ‘bounded system’</a:t>
            </a:r>
          </a:p>
          <a:p>
            <a:r>
              <a:rPr lang="en-GB" dirty="0"/>
              <a:t>The case is a case of something</a:t>
            </a:r>
          </a:p>
          <a:p>
            <a:r>
              <a:rPr lang="en-GB" dirty="0"/>
              <a:t>An explicit focus on the ‘wholeness’ of the case - </a:t>
            </a:r>
            <a:r>
              <a:rPr lang="en-US" dirty="0"/>
              <a:t>Rich, vivid and holistic description (‘thick description’) and portrayal of events, contexts and situations through the eyes of participants (including the researcher).</a:t>
            </a:r>
          </a:p>
          <a:p>
            <a:r>
              <a:rPr lang="en-US" dirty="0"/>
              <a:t>Uses multiple sources of data and methods.</a:t>
            </a:r>
          </a:p>
          <a:p>
            <a:endParaRPr lang="en-GB" dirty="0"/>
          </a:p>
        </p:txBody>
      </p:sp>
    </p:spTree>
    <p:extLst>
      <p:ext uri="{BB962C8B-B14F-4D97-AF65-F5344CB8AC3E}">
        <p14:creationId xmlns:p14="http://schemas.microsoft.com/office/powerpoint/2010/main" val="4166579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question of generalisability…</a:t>
            </a:r>
          </a:p>
        </p:txBody>
      </p:sp>
      <p:sp>
        <p:nvSpPr>
          <p:cNvPr id="3" name="Content Placeholder 2"/>
          <p:cNvSpPr>
            <a:spLocks noGrp="1"/>
          </p:cNvSpPr>
          <p:nvPr>
            <p:ph idx="1"/>
          </p:nvPr>
        </p:nvSpPr>
        <p:spPr/>
        <p:txBody>
          <a:bodyPr/>
          <a:lstStyle/>
          <a:p>
            <a:r>
              <a:rPr lang="en-GB" dirty="0"/>
              <a:t>If the case is so interesting –or misunderstood – it deserves study in its own right. An intrinsic study. No need to generalise</a:t>
            </a:r>
          </a:p>
          <a:p>
            <a:r>
              <a:rPr lang="en-GB" dirty="0"/>
              <a:t>A negative case, i.e. so different from general pattern. An instrumental case. We study the atypical to learn about the typical..</a:t>
            </a:r>
          </a:p>
        </p:txBody>
      </p:sp>
    </p:spTree>
    <p:extLst>
      <p:ext uri="{BB962C8B-B14F-4D97-AF65-F5344CB8AC3E}">
        <p14:creationId xmlns:p14="http://schemas.microsoft.com/office/powerpoint/2010/main" val="1050758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 Case Studies</a:t>
            </a:r>
          </a:p>
        </p:txBody>
      </p:sp>
      <p:sp>
        <p:nvSpPr>
          <p:cNvPr id="3" name="Content Placeholder 2"/>
          <p:cNvSpPr>
            <a:spLocks noGrp="1"/>
          </p:cNvSpPr>
          <p:nvPr>
            <p:ph idx="1"/>
          </p:nvPr>
        </p:nvSpPr>
        <p:spPr/>
        <p:txBody>
          <a:bodyPr/>
          <a:lstStyle/>
          <a:p>
            <a:r>
              <a:rPr lang="en-GB" dirty="0"/>
              <a:t>Stephen Ball (1982) </a:t>
            </a:r>
            <a:r>
              <a:rPr lang="en-GB" i="1" dirty="0"/>
              <a:t>Beachside Comprehensive</a:t>
            </a:r>
          </a:p>
          <a:p>
            <a:r>
              <a:rPr lang="en-GB" dirty="0"/>
              <a:t>James Patrick (1973) </a:t>
            </a:r>
            <a:r>
              <a:rPr lang="en-GB" i="1" dirty="0"/>
              <a:t>A Glasgow Gang Observed</a:t>
            </a:r>
            <a:endParaRPr lang="en-GB" dirty="0"/>
          </a:p>
          <a:p>
            <a:r>
              <a:rPr lang="en-GB" dirty="0"/>
              <a:t>William Foote Whyte(1955/1993) </a:t>
            </a:r>
            <a:r>
              <a:rPr lang="en-GB" i="1" dirty="0"/>
              <a:t>Street Corner Society</a:t>
            </a:r>
          </a:p>
          <a:p>
            <a:r>
              <a:rPr lang="en-GB" dirty="0"/>
              <a:t>Colin </a:t>
            </a:r>
            <a:r>
              <a:rPr lang="en-GB" dirty="0" err="1"/>
              <a:t>Lacey</a:t>
            </a:r>
            <a:r>
              <a:rPr lang="en-GB" dirty="0"/>
              <a:t> (1970) </a:t>
            </a:r>
            <a:r>
              <a:rPr lang="en-GB" i="1" dirty="0" err="1"/>
              <a:t>Hightown</a:t>
            </a:r>
            <a:r>
              <a:rPr lang="en-GB" i="1" dirty="0"/>
              <a:t> Grammar</a:t>
            </a:r>
            <a:endParaRPr lang="en-GB" dirty="0"/>
          </a:p>
        </p:txBody>
      </p:sp>
    </p:spTree>
    <p:extLst>
      <p:ext uri="{BB962C8B-B14F-4D97-AF65-F5344CB8AC3E}">
        <p14:creationId xmlns:p14="http://schemas.microsoft.com/office/powerpoint/2010/main" val="1680950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solidFill>
                  <a:srgbClr val="0070C0"/>
                </a:solidFill>
              </a:rPr>
              <a:t>Task:</a:t>
            </a:r>
            <a:br>
              <a:rPr lang="en-GB" b="1" dirty="0">
                <a:solidFill>
                  <a:srgbClr val="0070C0"/>
                </a:solidFill>
              </a:rPr>
            </a:br>
            <a:r>
              <a:rPr lang="en-GB" sz="3100" b="1" dirty="0" err="1">
                <a:solidFill>
                  <a:srgbClr val="0070C0"/>
                </a:solidFill>
              </a:rPr>
              <a:t>Hightown</a:t>
            </a:r>
            <a:r>
              <a:rPr lang="en-GB" sz="3100" b="1" dirty="0">
                <a:solidFill>
                  <a:srgbClr val="0070C0"/>
                </a:solidFill>
              </a:rPr>
              <a:t> Grammar (</a:t>
            </a:r>
            <a:r>
              <a:rPr lang="en-GB" sz="3100" b="1" dirty="0" err="1">
                <a:solidFill>
                  <a:srgbClr val="0070C0"/>
                </a:solidFill>
              </a:rPr>
              <a:t>Lacey</a:t>
            </a:r>
            <a:r>
              <a:rPr lang="en-GB" sz="3100" b="1" dirty="0">
                <a:solidFill>
                  <a:srgbClr val="0070C0"/>
                </a:solidFill>
              </a:rPr>
              <a:t> 1970)</a:t>
            </a:r>
          </a:p>
        </p:txBody>
      </p:sp>
      <p:sp>
        <p:nvSpPr>
          <p:cNvPr id="3" name="Content Placeholder 2"/>
          <p:cNvSpPr>
            <a:spLocks noGrp="1"/>
          </p:cNvSpPr>
          <p:nvPr>
            <p:ph idx="1"/>
          </p:nvPr>
        </p:nvSpPr>
        <p:spPr/>
        <p:txBody>
          <a:bodyPr/>
          <a:lstStyle/>
          <a:p>
            <a:r>
              <a:rPr lang="en-GB" b="1" dirty="0">
                <a:solidFill>
                  <a:srgbClr val="0070C0"/>
                </a:solidFill>
              </a:rPr>
              <a:t>Have a quick read over the study details from </a:t>
            </a:r>
            <a:r>
              <a:rPr lang="en-GB" b="1" dirty="0" err="1">
                <a:solidFill>
                  <a:srgbClr val="0070C0"/>
                </a:solidFill>
              </a:rPr>
              <a:t>Lacey’s</a:t>
            </a:r>
            <a:r>
              <a:rPr lang="en-GB" b="1" dirty="0">
                <a:solidFill>
                  <a:srgbClr val="0070C0"/>
                </a:solidFill>
              </a:rPr>
              <a:t> case study.</a:t>
            </a:r>
          </a:p>
          <a:p>
            <a:r>
              <a:rPr lang="en-GB" b="1" dirty="0">
                <a:solidFill>
                  <a:srgbClr val="0070C0"/>
                </a:solidFill>
              </a:rPr>
              <a:t>What elements or issues in particular strike you? Why?</a:t>
            </a:r>
          </a:p>
          <a:p>
            <a:endParaRPr lang="en-GB" b="1" dirty="0">
              <a:solidFill>
                <a:srgbClr val="0070C0"/>
              </a:solidFill>
            </a:endParaRPr>
          </a:p>
          <a:p>
            <a:r>
              <a:rPr lang="en-GB" b="1">
                <a:solidFill>
                  <a:srgbClr val="0070C0"/>
                </a:solidFill>
                <a:hlinkClick r:id="rId2"/>
              </a:rPr>
              <a:t>http://www.edu.plymouth.ac.uk/resined/Case_study/hightown.htm</a:t>
            </a:r>
            <a:endParaRPr lang="en-GB" b="1">
              <a:solidFill>
                <a:srgbClr val="0070C0"/>
              </a:solidFill>
            </a:endParaRPr>
          </a:p>
          <a:p>
            <a:endParaRPr lang="en-GB" b="1" dirty="0">
              <a:solidFill>
                <a:srgbClr val="0070C0"/>
              </a:solidFill>
            </a:endParaRPr>
          </a:p>
        </p:txBody>
      </p:sp>
    </p:spTree>
    <p:extLst>
      <p:ext uri="{BB962C8B-B14F-4D97-AF65-F5344CB8AC3E}">
        <p14:creationId xmlns:p14="http://schemas.microsoft.com/office/powerpoint/2010/main" val="141284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event or box?</a:t>
            </a:r>
          </a:p>
        </p:txBody>
      </p:sp>
      <p:sp>
        <p:nvSpPr>
          <p:cNvPr id="3" name="Content Placeholder 2"/>
          <p:cNvSpPr>
            <a:spLocks noGrp="1"/>
          </p:cNvSpPr>
          <p:nvPr>
            <p:ph idx="1"/>
          </p:nvPr>
        </p:nvSpPr>
        <p:spPr/>
        <p:txBody>
          <a:bodyPr/>
          <a:lstStyle/>
          <a:p>
            <a:r>
              <a:rPr lang="en-GB" dirty="0"/>
              <a:t>The case as a ‘container’</a:t>
            </a:r>
          </a:p>
          <a:p>
            <a:r>
              <a:rPr lang="en-GB" dirty="0"/>
              <a:t>The case as an ‘event’ or ‘situation’</a:t>
            </a:r>
          </a:p>
          <a:p>
            <a:r>
              <a:rPr lang="en-GB" dirty="0"/>
              <a:t>The case as argument</a:t>
            </a:r>
          </a:p>
          <a:p>
            <a:endParaRPr lang="en-GB" dirty="0"/>
          </a:p>
          <a:p>
            <a:r>
              <a:rPr lang="en-GB" dirty="0"/>
              <a:t>A case becomes a case “when you can explain the analytical frame through which</a:t>
            </a:r>
          </a:p>
          <a:p>
            <a:pPr marL="0" indent="0">
              <a:buNone/>
            </a:pPr>
            <a:r>
              <a:rPr lang="en-GB" dirty="0"/>
              <a:t>you might be viewing it”</a:t>
            </a:r>
          </a:p>
        </p:txBody>
      </p:sp>
      <p:pic>
        <p:nvPicPr>
          <p:cNvPr id="1027" name="Picture 3" descr="C:\Documents and Settings\edse0a\Temporary Internet Files\Content.IE5\ZU3MFZKM\MP9003057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29400" y="4572000"/>
            <a:ext cx="1512945" cy="145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5501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is a case </a:t>
            </a:r>
            <a:r>
              <a:rPr lang="en-GB" i="1" dirty="0"/>
              <a:t>not</a:t>
            </a:r>
            <a:r>
              <a:rPr lang="en-GB" dirty="0"/>
              <a:t> a case?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479528797"/>
              </p:ext>
            </p:extLst>
          </p:nvPr>
        </p:nvGraphicFramePr>
        <p:xfrm>
          <a:off x="1219199" y="1752600"/>
          <a:ext cx="6440490" cy="3489959"/>
        </p:xfrm>
        <a:graphic>
          <a:graphicData uri="http://schemas.openxmlformats.org/drawingml/2006/table">
            <a:tbl>
              <a:tblPr firstRow="1" bandRow="1">
                <a:tableStyleId>{5C22544A-7EE6-4342-B048-85BDC9FD1C3A}</a:tableStyleId>
              </a:tblPr>
              <a:tblGrid>
                <a:gridCol w="2146830">
                  <a:extLst>
                    <a:ext uri="{9D8B030D-6E8A-4147-A177-3AD203B41FA5}">
                      <a16:colId xmlns:a16="http://schemas.microsoft.com/office/drawing/2014/main" val="20000"/>
                    </a:ext>
                  </a:extLst>
                </a:gridCol>
                <a:gridCol w="2146830">
                  <a:extLst>
                    <a:ext uri="{9D8B030D-6E8A-4147-A177-3AD203B41FA5}">
                      <a16:colId xmlns:a16="http://schemas.microsoft.com/office/drawing/2014/main" val="20001"/>
                    </a:ext>
                  </a:extLst>
                </a:gridCol>
                <a:gridCol w="2146830">
                  <a:extLst>
                    <a:ext uri="{9D8B030D-6E8A-4147-A177-3AD203B41FA5}">
                      <a16:colId xmlns:a16="http://schemas.microsoft.com/office/drawing/2014/main" val="20002"/>
                    </a:ext>
                  </a:extLst>
                </a:gridCol>
              </a:tblGrid>
              <a:tr h="731396">
                <a:tc>
                  <a:txBody>
                    <a:bodyPr/>
                    <a:lstStyle/>
                    <a:p>
                      <a:r>
                        <a:rPr lang="en-GB" dirty="0"/>
                        <a:t>Subject</a:t>
                      </a:r>
                    </a:p>
                  </a:txBody>
                  <a:tcPr/>
                </a:tc>
                <a:tc>
                  <a:txBody>
                    <a:bodyPr/>
                    <a:lstStyle/>
                    <a:p>
                      <a:r>
                        <a:rPr lang="en-GB" dirty="0"/>
                        <a:t>NOT a </a:t>
                      </a:r>
                    </a:p>
                    <a:p>
                      <a:r>
                        <a:rPr lang="en-GB" dirty="0"/>
                        <a:t>case study X</a:t>
                      </a:r>
                    </a:p>
                  </a:txBody>
                  <a:tcPr/>
                </a:tc>
                <a:tc>
                  <a:txBody>
                    <a:bodyPr/>
                    <a:lstStyle/>
                    <a:p>
                      <a:r>
                        <a:rPr lang="en-GB" dirty="0"/>
                        <a:t>a case study √</a:t>
                      </a:r>
                    </a:p>
                  </a:txBody>
                  <a:tcPr/>
                </a:tc>
                <a:extLst>
                  <a:ext uri="{0D108BD9-81ED-4DB2-BD59-A6C34878D82A}">
                    <a16:rowId xmlns:a16="http://schemas.microsoft.com/office/drawing/2014/main" val="10000"/>
                  </a:ext>
                </a:extLst>
              </a:tr>
              <a:tr h="868804">
                <a:tc>
                  <a:txBody>
                    <a:bodyPr/>
                    <a:lstStyle/>
                    <a:p>
                      <a:r>
                        <a:rPr lang="en-GB" sz="1400" dirty="0"/>
                        <a:t>The</a:t>
                      </a:r>
                      <a:r>
                        <a:rPr lang="en-GB" sz="1400" baseline="0" dirty="0"/>
                        <a:t> local kindergarten</a:t>
                      </a:r>
                      <a:endParaRPr lang="en-GB" sz="1400" dirty="0"/>
                    </a:p>
                  </a:txBody>
                  <a:tcPr/>
                </a:tc>
                <a:tc>
                  <a:txBody>
                    <a:bodyPr/>
                    <a:lstStyle/>
                    <a:p>
                      <a:r>
                        <a:rPr lang="en-GB" sz="1400" dirty="0"/>
                        <a:t>A simple description/overview</a:t>
                      </a:r>
                      <a:r>
                        <a:rPr lang="en-GB" sz="1400" baseline="0" dirty="0"/>
                        <a:t> of the kindergarten</a:t>
                      </a:r>
                      <a:endParaRPr lang="en-GB" sz="1400" dirty="0"/>
                    </a:p>
                  </a:txBody>
                  <a:tcPr/>
                </a:tc>
                <a:tc>
                  <a:txBody>
                    <a:bodyPr/>
                    <a:lstStyle/>
                    <a:p>
                      <a:r>
                        <a:rPr lang="en-GB" sz="1400" dirty="0"/>
                        <a:t>An analysis of</a:t>
                      </a:r>
                      <a:r>
                        <a:rPr lang="en-GB" sz="1400" baseline="0" dirty="0"/>
                        <a:t> why is it considered an outstanding kindergarten</a:t>
                      </a:r>
                      <a:endParaRPr lang="en-GB" sz="1400" dirty="0"/>
                    </a:p>
                  </a:txBody>
                  <a:tcPr/>
                </a:tc>
                <a:extLst>
                  <a:ext uri="{0D108BD9-81ED-4DB2-BD59-A6C34878D82A}">
                    <a16:rowId xmlns:a16="http://schemas.microsoft.com/office/drawing/2014/main" val="10001"/>
                  </a:ext>
                </a:extLst>
              </a:tr>
              <a:tr h="423745">
                <a:tc>
                  <a:txBody>
                    <a:bodyPr/>
                    <a:lstStyle/>
                    <a:p>
                      <a:r>
                        <a:rPr lang="en-GB" sz="1400" dirty="0" err="1"/>
                        <a:t>Aleksandr</a:t>
                      </a:r>
                      <a:r>
                        <a:rPr lang="en-GB" sz="1400" dirty="0"/>
                        <a:t> the </a:t>
                      </a:r>
                      <a:r>
                        <a:rPr lang="en-GB" sz="1400" dirty="0" err="1"/>
                        <a:t>meerkat</a:t>
                      </a:r>
                      <a:endParaRPr lang="en-GB" sz="1400" dirty="0"/>
                    </a:p>
                  </a:txBody>
                  <a:tcPr/>
                </a:tc>
                <a:tc>
                  <a:txBody>
                    <a:bodyPr/>
                    <a:lstStyle/>
                    <a:p>
                      <a:r>
                        <a:rPr lang="en-GB" sz="1400" dirty="0"/>
                        <a:t>The rise of this advertising phenomenon</a:t>
                      </a:r>
                    </a:p>
                  </a:txBody>
                  <a:tcPr/>
                </a:tc>
                <a:tc>
                  <a:txBody>
                    <a:bodyPr/>
                    <a:lstStyle/>
                    <a:p>
                      <a:r>
                        <a:rPr lang="en-GB" sz="1400" dirty="0"/>
                        <a:t>A case study</a:t>
                      </a:r>
                      <a:r>
                        <a:rPr lang="en-GB" sz="1400" baseline="0" dirty="0"/>
                        <a:t> analysis of the exemplary use of personality and a storyline in advertising</a:t>
                      </a:r>
                      <a:endParaRPr lang="en-GB" sz="1400" dirty="0"/>
                    </a:p>
                  </a:txBody>
                  <a:tcPr/>
                </a:tc>
                <a:extLst>
                  <a:ext uri="{0D108BD9-81ED-4DB2-BD59-A6C34878D82A}">
                    <a16:rowId xmlns:a16="http://schemas.microsoft.com/office/drawing/2014/main" val="10002"/>
                  </a:ext>
                </a:extLst>
              </a:tr>
              <a:tr h="423745">
                <a:tc>
                  <a:txBody>
                    <a:bodyPr/>
                    <a:lstStyle/>
                    <a:p>
                      <a:r>
                        <a:rPr lang="en-GB" sz="1400" dirty="0"/>
                        <a:t>Stories about </a:t>
                      </a:r>
                      <a:r>
                        <a:rPr lang="en-GB" sz="1400" baseline="0" dirty="0"/>
                        <a:t>children in the Guardian over a 6 month period</a:t>
                      </a:r>
                      <a:endParaRPr lang="en-GB" sz="1400" dirty="0"/>
                    </a:p>
                  </a:txBody>
                  <a:tcPr/>
                </a:tc>
                <a:tc>
                  <a:txBody>
                    <a:bodyPr/>
                    <a:lstStyle/>
                    <a:p>
                      <a:r>
                        <a:rPr lang="en-GB" sz="1400" dirty="0"/>
                        <a:t>a</a:t>
                      </a:r>
                      <a:r>
                        <a:rPr lang="en-GB" sz="1400" baseline="0" dirty="0"/>
                        <a:t> content analysis of each story</a:t>
                      </a:r>
                      <a:endParaRPr lang="en-GB" sz="1400" dirty="0"/>
                    </a:p>
                  </a:txBody>
                  <a:tcPr/>
                </a:tc>
                <a:tc>
                  <a:txBody>
                    <a:bodyPr/>
                    <a:lstStyle/>
                    <a:p>
                      <a:r>
                        <a:rPr lang="en-GB" sz="1400" dirty="0"/>
                        <a:t>A case</a:t>
                      </a:r>
                      <a:r>
                        <a:rPr lang="en-GB" sz="1400" baseline="0" dirty="0"/>
                        <a:t> study analysis of a newspaper’s use of emotive language in articles about children</a:t>
                      </a:r>
                      <a:endParaRPr lang="en-GB" sz="1400" dirty="0"/>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60740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a case?</a:t>
            </a:r>
          </a:p>
        </p:txBody>
      </p:sp>
      <p:sp>
        <p:nvSpPr>
          <p:cNvPr id="3" name="Content Placeholder 2"/>
          <p:cNvSpPr>
            <a:spLocks noGrp="1"/>
          </p:cNvSpPr>
          <p:nvPr>
            <p:ph idx="1"/>
          </p:nvPr>
        </p:nvSpPr>
        <p:spPr/>
        <p:txBody>
          <a:bodyPr/>
          <a:lstStyle/>
          <a:p>
            <a:r>
              <a:rPr lang="en-GB" dirty="0"/>
              <a:t>“a phenomenon of some sort occurring in a bounded context” (Punch 2009: 119)</a:t>
            </a:r>
          </a:p>
          <a:p>
            <a:r>
              <a:rPr lang="en-GB" dirty="0"/>
              <a:t>A case could be:</a:t>
            </a:r>
          </a:p>
          <a:p>
            <a:pPr lvl="1"/>
            <a:r>
              <a:rPr lang="en-GB" dirty="0"/>
              <a:t>An individual</a:t>
            </a:r>
          </a:p>
          <a:p>
            <a:pPr lvl="1"/>
            <a:r>
              <a:rPr lang="en-GB" dirty="0"/>
              <a:t>A role</a:t>
            </a:r>
          </a:p>
          <a:p>
            <a:pPr lvl="1"/>
            <a:r>
              <a:rPr lang="en-GB" dirty="0"/>
              <a:t>A small group</a:t>
            </a:r>
          </a:p>
          <a:p>
            <a:pPr lvl="1"/>
            <a:r>
              <a:rPr lang="en-GB" dirty="0"/>
              <a:t>An organisation</a:t>
            </a:r>
          </a:p>
          <a:p>
            <a:pPr lvl="1"/>
            <a:r>
              <a:rPr lang="en-GB" dirty="0"/>
              <a:t>A community</a:t>
            </a:r>
          </a:p>
        </p:txBody>
      </p:sp>
    </p:spTree>
    <p:extLst>
      <p:ext uri="{BB962C8B-B14F-4D97-AF65-F5344CB8AC3E}">
        <p14:creationId xmlns:p14="http://schemas.microsoft.com/office/powerpoint/2010/main" val="784835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b="1" dirty="0">
              <a:solidFill>
                <a:srgbClr val="0070C0"/>
              </a:solidFill>
            </a:endParaRPr>
          </a:p>
        </p:txBody>
      </p:sp>
      <p:sp>
        <p:nvSpPr>
          <p:cNvPr id="3" name="Content Placeholder 2"/>
          <p:cNvSpPr>
            <a:spLocks noGrp="1"/>
          </p:cNvSpPr>
          <p:nvPr>
            <p:ph idx="1"/>
          </p:nvPr>
        </p:nvSpPr>
        <p:spPr/>
        <p:txBody>
          <a:bodyPr/>
          <a:lstStyle/>
          <a:p>
            <a:r>
              <a:rPr lang="en-GB" b="1" dirty="0">
                <a:solidFill>
                  <a:srgbClr val="0070C0"/>
                </a:solidFill>
              </a:rPr>
              <a:t>Can you think of a relevant “case” in your work or personal life which might be the focus of an interesting case study</a:t>
            </a:r>
          </a:p>
          <a:p>
            <a:r>
              <a:rPr lang="en-GB" b="1" dirty="0">
                <a:solidFill>
                  <a:srgbClr val="0070C0"/>
                </a:solidFill>
              </a:rPr>
              <a:t>Explain to your partner why you think it is a ‘case’ i.e. why is it of particular interest?</a:t>
            </a:r>
          </a:p>
          <a:p>
            <a:pPr marL="0" indent="0">
              <a:buNone/>
            </a:pPr>
            <a:endParaRPr lang="en-GB" b="1" dirty="0">
              <a:solidFill>
                <a:srgbClr val="0070C0"/>
              </a:solidFill>
            </a:endParaRPr>
          </a:p>
        </p:txBody>
      </p:sp>
    </p:spTree>
    <p:extLst>
      <p:ext uri="{BB962C8B-B14F-4D97-AF65-F5344CB8AC3E}">
        <p14:creationId xmlns:p14="http://schemas.microsoft.com/office/powerpoint/2010/main" val="1139741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Routes to choosing a case</a:t>
            </a:r>
            <a:br>
              <a:rPr lang="en-GB" dirty="0"/>
            </a:br>
            <a:r>
              <a:rPr lang="en-GB" sz="2200" dirty="0"/>
              <a:t>(from Thomas – typology – 2011)</a:t>
            </a:r>
          </a:p>
        </p:txBody>
      </p:sp>
      <p:sp>
        <p:nvSpPr>
          <p:cNvPr id="3" name="Content Placeholder 2"/>
          <p:cNvSpPr>
            <a:spLocks noGrp="1"/>
          </p:cNvSpPr>
          <p:nvPr>
            <p:ph idx="1"/>
          </p:nvPr>
        </p:nvSpPr>
        <p:spPr/>
        <p:txBody>
          <a:bodyPr/>
          <a:lstStyle/>
          <a:p>
            <a:r>
              <a:rPr lang="en-GB" dirty="0"/>
              <a:t>A local knowledge case</a:t>
            </a:r>
          </a:p>
          <a:p>
            <a:endParaRPr lang="en-GB" dirty="0"/>
          </a:p>
          <a:p>
            <a:r>
              <a:rPr lang="en-GB" dirty="0"/>
              <a:t>A key case</a:t>
            </a:r>
          </a:p>
          <a:p>
            <a:endParaRPr lang="en-GB" dirty="0"/>
          </a:p>
          <a:p>
            <a:r>
              <a:rPr lang="en-GB" dirty="0"/>
              <a:t>An outlier case</a:t>
            </a:r>
          </a:p>
        </p:txBody>
      </p:sp>
    </p:spTree>
    <p:extLst>
      <p:ext uri="{BB962C8B-B14F-4D97-AF65-F5344CB8AC3E}">
        <p14:creationId xmlns:p14="http://schemas.microsoft.com/office/powerpoint/2010/main" val="542199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3. Types of Case Study</a:t>
            </a:r>
            <a:br>
              <a:rPr lang="en-GB" dirty="0"/>
            </a:br>
            <a:endParaRPr lang="en-GB" dirty="0"/>
          </a:p>
        </p:txBody>
      </p:sp>
      <p:sp>
        <p:nvSpPr>
          <p:cNvPr id="3" name="Content Placeholder 2"/>
          <p:cNvSpPr>
            <a:spLocks noGrp="1"/>
          </p:cNvSpPr>
          <p:nvPr>
            <p:ph idx="1"/>
          </p:nvPr>
        </p:nvSpPr>
        <p:spPr/>
        <p:txBody>
          <a:bodyPr/>
          <a:lstStyle/>
          <a:p>
            <a:r>
              <a:rPr lang="en-GB" dirty="0"/>
              <a:t>Single case design:</a:t>
            </a:r>
          </a:p>
          <a:p>
            <a:pPr lvl="1"/>
            <a:r>
              <a:rPr lang="en-GB" dirty="0"/>
              <a:t>Intrinsic case study</a:t>
            </a:r>
          </a:p>
          <a:p>
            <a:pPr lvl="1"/>
            <a:r>
              <a:rPr lang="en-GB" dirty="0"/>
              <a:t>Instrumental case study</a:t>
            </a:r>
          </a:p>
          <a:p>
            <a:pPr lvl="1"/>
            <a:r>
              <a:rPr lang="en-GB" dirty="0"/>
              <a:t>Embedded case </a:t>
            </a:r>
          </a:p>
          <a:p>
            <a:r>
              <a:rPr lang="en-GB" dirty="0"/>
              <a:t>Multiple or comparative case design</a:t>
            </a:r>
          </a:p>
          <a:p>
            <a:pPr lvl="1"/>
            <a:r>
              <a:rPr lang="en-GB" dirty="0"/>
              <a:t>Collective case study</a:t>
            </a:r>
          </a:p>
        </p:txBody>
      </p:sp>
    </p:spTree>
    <p:extLst>
      <p:ext uri="{BB962C8B-B14F-4D97-AF65-F5344CB8AC3E}">
        <p14:creationId xmlns:p14="http://schemas.microsoft.com/office/powerpoint/2010/main" val="4056429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type of Case?</a:t>
            </a:r>
          </a:p>
        </p:txBody>
      </p:sp>
      <p:sp>
        <p:nvSpPr>
          <p:cNvPr id="3" name="Content Placeholder 2"/>
          <p:cNvSpPr>
            <a:spLocks noGrp="1"/>
          </p:cNvSpPr>
          <p:nvPr>
            <p:ph idx="1"/>
          </p:nvPr>
        </p:nvSpPr>
        <p:spPr/>
        <p:txBody>
          <a:bodyPr/>
          <a:lstStyle/>
          <a:p>
            <a:r>
              <a:rPr lang="en-GB" b="1" dirty="0">
                <a:solidFill>
                  <a:srgbClr val="0070C0"/>
                </a:solidFill>
              </a:rPr>
              <a:t>Think of the case you were thinking about earlier – what “type” of case is it?</a:t>
            </a:r>
          </a:p>
          <a:p>
            <a:endParaRPr lang="en-GB" dirty="0"/>
          </a:p>
        </p:txBody>
      </p:sp>
    </p:spTree>
    <p:extLst>
      <p:ext uri="{BB962C8B-B14F-4D97-AF65-F5344CB8AC3E}">
        <p14:creationId xmlns:p14="http://schemas.microsoft.com/office/powerpoint/2010/main" val="199846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Methods in Case Study</a:t>
            </a:r>
          </a:p>
        </p:txBody>
      </p:sp>
      <p:sp>
        <p:nvSpPr>
          <p:cNvPr id="3" name="Content Placeholder 2"/>
          <p:cNvSpPr>
            <a:spLocks noGrp="1"/>
          </p:cNvSpPr>
          <p:nvPr>
            <p:ph idx="1"/>
          </p:nvPr>
        </p:nvSpPr>
        <p:spPr/>
        <p:txBody>
          <a:bodyPr/>
          <a:lstStyle/>
          <a:p>
            <a:r>
              <a:rPr lang="en-IE" dirty="0"/>
              <a:t>A case study will often use a variety of different methods, including looking at:</a:t>
            </a:r>
          </a:p>
          <a:p>
            <a:pPr>
              <a:buFontTx/>
              <a:buChar char="-"/>
            </a:pPr>
            <a:r>
              <a:rPr lang="en-IE" dirty="0"/>
              <a:t>Documents</a:t>
            </a:r>
          </a:p>
          <a:p>
            <a:pPr>
              <a:buFontTx/>
              <a:buChar char="-"/>
            </a:pPr>
            <a:r>
              <a:rPr lang="en-IE" dirty="0"/>
              <a:t>Observations</a:t>
            </a:r>
          </a:p>
          <a:p>
            <a:pPr>
              <a:buFontTx/>
              <a:buChar char="-"/>
            </a:pPr>
            <a:r>
              <a:rPr lang="en-IE" dirty="0"/>
              <a:t>Questionnaires</a:t>
            </a:r>
          </a:p>
          <a:p>
            <a:pPr>
              <a:buFontTx/>
              <a:buChar char="-"/>
            </a:pPr>
            <a:r>
              <a:rPr lang="en-IE" dirty="0"/>
              <a:t>Interviews</a:t>
            </a:r>
          </a:p>
          <a:p>
            <a:pPr>
              <a:buFontTx/>
              <a:buChar char="-"/>
            </a:pPr>
            <a:r>
              <a:rPr lang="en-IE" dirty="0"/>
              <a:t>Focus Groups</a:t>
            </a:r>
          </a:p>
          <a:p>
            <a:pPr>
              <a:buFontTx/>
              <a:buChar char="-"/>
            </a:pPr>
            <a:r>
              <a:rPr lang="en-IE" dirty="0"/>
              <a:t>Diaries</a:t>
            </a:r>
          </a:p>
          <a:p>
            <a:endParaRPr lang="en-GB" dirty="0"/>
          </a:p>
        </p:txBody>
      </p:sp>
    </p:spTree>
    <p:extLst>
      <p:ext uri="{BB962C8B-B14F-4D97-AF65-F5344CB8AC3E}">
        <p14:creationId xmlns:p14="http://schemas.microsoft.com/office/powerpoint/2010/main" val="2831364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b="1" dirty="0">
                <a:solidFill>
                  <a:srgbClr val="0070C0"/>
                </a:solidFill>
              </a:rPr>
              <a:t>Think again of the case you were thinking about earlier. What sources of evidence might you use in relation to this case?</a:t>
            </a:r>
          </a:p>
          <a:p>
            <a:endParaRPr lang="en-GB" dirty="0"/>
          </a:p>
        </p:txBody>
      </p:sp>
    </p:spTree>
    <p:extLst>
      <p:ext uri="{BB962C8B-B14F-4D97-AF65-F5344CB8AC3E}">
        <p14:creationId xmlns:p14="http://schemas.microsoft.com/office/powerpoint/2010/main" val="2252369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115728389"/>
              </p:ext>
            </p:extLst>
          </p:nvPr>
        </p:nvGraphicFramePr>
        <p:xfrm>
          <a:off x="533400" y="609600"/>
          <a:ext cx="8229600" cy="5538153"/>
        </p:xfrm>
        <a:graphic>
          <a:graphicData uri="http://schemas.openxmlformats.org/drawingml/2006/table">
            <a:tbl>
              <a:tblPr firstRow="1" bandRow="1">
                <a:tableStyleId>{5C22544A-7EE6-4342-B048-85BDC9FD1C3A}</a:tableStyleId>
              </a:tblPr>
              <a:tblGrid>
                <a:gridCol w="2026568">
                  <a:extLst>
                    <a:ext uri="{9D8B030D-6E8A-4147-A177-3AD203B41FA5}">
                      <a16:colId xmlns:a16="http://schemas.microsoft.com/office/drawing/2014/main" val="20000"/>
                    </a:ext>
                  </a:extLst>
                </a:gridCol>
                <a:gridCol w="3312368">
                  <a:extLst>
                    <a:ext uri="{9D8B030D-6E8A-4147-A177-3AD203B41FA5}">
                      <a16:colId xmlns:a16="http://schemas.microsoft.com/office/drawing/2014/main" val="20001"/>
                    </a:ext>
                  </a:extLst>
                </a:gridCol>
                <a:gridCol w="2890664">
                  <a:extLst>
                    <a:ext uri="{9D8B030D-6E8A-4147-A177-3AD203B41FA5}">
                      <a16:colId xmlns:a16="http://schemas.microsoft.com/office/drawing/2014/main" val="20002"/>
                    </a:ext>
                  </a:extLst>
                </a:gridCol>
              </a:tblGrid>
              <a:tr h="966153">
                <a:tc>
                  <a:txBody>
                    <a:bodyPr/>
                    <a:lstStyle/>
                    <a:p>
                      <a:r>
                        <a:rPr lang="en-GB" sz="1200" dirty="0"/>
                        <a:t>Source of Evidence</a:t>
                      </a:r>
                    </a:p>
                  </a:txBody>
                  <a:tcPr/>
                </a:tc>
                <a:tc>
                  <a:txBody>
                    <a:bodyPr/>
                    <a:lstStyle/>
                    <a:p>
                      <a:r>
                        <a:rPr lang="en-GB" sz="1200" dirty="0"/>
                        <a:t>Strengths</a:t>
                      </a:r>
                    </a:p>
                  </a:txBody>
                  <a:tcPr/>
                </a:tc>
                <a:tc>
                  <a:txBody>
                    <a:bodyPr/>
                    <a:lstStyle/>
                    <a:p>
                      <a:r>
                        <a:rPr lang="en-GB" sz="1200" dirty="0"/>
                        <a:t>Weaknesses</a:t>
                      </a:r>
                    </a:p>
                  </a:txBody>
                  <a:tcPr/>
                </a:tc>
                <a:extLst>
                  <a:ext uri="{0D108BD9-81ED-4DB2-BD59-A6C34878D82A}">
                    <a16:rowId xmlns:a16="http://schemas.microsoft.com/office/drawing/2014/main" val="10000"/>
                  </a:ext>
                </a:extLst>
              </a:tr>
              <a:tr h="370840">
                <a:tc>
                  <a:txBody>
                    <a:bodyPr/>
                    <a:lstStyle/>
                    <a:p>
                      <a:r>
                        <a:rPr lang="en-GB" sz="1200" dirty="0"/>
                        <a:t>Documentation</a:t>
                      </a:r>
                    </a:p>
                  </a:txBody>
                  <a:tcPr/>
                </a:tc>
                <a:tc>
                  <a:txBody>
                    <a:bodyPr/>
                    <a:lstStyle/>
                    <a:p>
                      <a:pPr>
                        <a:buFont typeface="Arial" charset="0"/>
                        <a:buChar char="•"/>
                      </a:pPr>
                      <a:r>
                        <a:rPr lang="en-GB" sz="1200" dirty="0"/>
                        <a:t>Stable – can be reviewed repeatedly</a:t>
                      </a:r>
                    </a:p>
                    <a:p>
                      <a:pPr>
                        <a:buFont typeface="Arial" charset="0"/>
                        <a:buChar char="•"/>
                      </a:pPr>
                      <a:r>
                        <a:rPr lang="en-GB" sz="1200" dirty="0"/>
                        <a:t>Unobtrusive – not created as a</a:t>
                      </a:r>
                      <a:r>
                        <a:rPr lang="en-GB" sz="1200" baseline="0" dirty="0"/>
                        <a:t> result of the study</a:t>
                      </a:r>
                    </a:p>
                    <a:p>
                      <a:pPr>
                        <a:buFont typeface="Arial" charset="0"/>
                        <a:buChar char="•"/>
                      </a:pPr>
                      <a:r>
                        <a:rPr lang="en-GB" sz="1200" baseline="0" dirty="0"/>
                        <a:t> Exact – contains exact and accurate information</a:t>
                      </a:r>
                    </a:p>
                    <a:p>
                      <a:pPr>
                        <a:buFont typeface="Arial" charset="0"/>
                        <a:buChar char="•"/>
                      </a:pPr>
                      <a:r>
                        <a:rPr lang="en-GB" sz="1200" baseline="0" dirty="0"/>
                        <a:t>Broad coverage – can span time and settings</a:t>
                      </a:r>
                      <a:endParaRPr lang="en-GB" sz="1200" dirty="0"/>
                    </a:p>
                  </a:txBody>
                  <a:tcPr/>
                </a:tc>
                <a:tc>
                  <a:txBody>
                    <a:bodyPr/>
                    <a:lstStyle/>
                    <a:p>
                      <a:pPr>
                        <a:buFont typeface="Arial" charset="0"/>
                        <a:buChar char="•"/>
                      </a:pPr>
                      <a:r>
                        <a:rPr lang="en-GB" sz="1200" dirty="0"/>
                        <a:t>Retrievability /</a:t>
                      </a:r>
                      <a:r>
                        <a:rPr lang="en-GB" sz="1200" baseline="0" dirty="0"/>
                        <a:t> Access</a:t>
                      </a:r>
                      <a:endParaRPr lang="en-GB" sz="1200" dirty="0"/>
                    </a:p>
                    <a:p>
                      <a:pPr>
                        <a:buFont typeface="Arial" charset="0"/>
                        <a:buChar char="•"/>
                      </a:pPr>
                      <a:r>
                        <a:rPr lang="en-GB" sz="1200" dirty="0"/>
                        <a:t> Biased</a:t>
                      </a:r>
                      <a:r>
                        <a:rPr lang="en-GB" sz="1200" baseline="0" dirty="0"/>
                        <a:t> selectivity</a:t>
                      </a:r>
                    </a:p>
                    <a:p>
                      <a:pPr>
                        <a:buFont typeface="Arial" charset="0"/>
                        <a:buChar char="•"/>
                      </a:pPr>
                      <a:r>
                        <a:rPr lang="en-GB" sz="1200" baseline="0" dirty="0"/>
                        <a:t> Potential author bias</a:t>
                      </a:r>
                    </a:p>
                    <a:p>
                      <a:pPr>
                        <a:buFont typeface="Arial" charset="0"/>
                        <a:buChar char="•"/>
                      </a:pPr>
                      <a:endParaRPr lang="en-GB" sz="1200" dirty="0"/>
                    </a:p>
                  </a:txBody>
                  <a:tcPr/>
                </a:tc>
                <a:extLst>
                  <a:ext uri="{0D108BD9-81ED-4DB2-BD59-A6C34878D82A}">
                    <a16:rowId xmlns:a16="http://schemas.microsoft.com/office/drawing/2014/main" val="10001"/>
                  </a:ext>
                </a:extLst>
              </a:tr>
              <a:tr h="370840">
                <a:tc>
                  <a:txBody>
                    <a:bodyPr/>
                    <a:lstStyle/>
                    <a:p>
                      <a:r>
                        <a:rPr lang="en-GB" sz="1200" dirty="0"/>
                        <a:t>Interviews</a:t>
                      </a:r>
                    </a:p>
                  </a:txBody>
                  <a:tcPr/>
                </a:tc>
                <a:tc>
                  <a:txBody>
                    <a:bodyPr/>
                    <a:lstStyle/>
                    <a:p>
                      <a:pPr>
                        <a:buFont typeface="Arial" charset="0"/>
                        <a:buChar char="•"/>
                      </a:pPr>
                      <a:r>
                        <a:rPr lang="en-GB" sz="1200" dirty="0"/>
                        <a:t>Targetted – focuses directly on the case</a:t>
                      </a:r>
                    </a:p>
                    <a:p>
                      <a:pPr>
                        <a:buFont typeface="Arial" charset="0"/>
                        <a:buChar char="•"/>
                      </a:pPr>
                      <a:r>
                        <a:rPr lang="en-GB" sz="1200" dirty="0"/>
                        <a:t> Insightful</a:t>
                      </a:r>
                      <a:r>
                        <a:rPr lang="en-GB" sz="1200" baseline="0" dirty="0"/>
                        <a:t> – provides insights</a:t>
                      </a:r>
                      <a:r>
                        <a:rPr lang="en-GB" sz="1200" dirty="0"/>
                        <a:t> </a:t>
                      </a:r>
                    </a:p>
                  </a:txBody>
                  <a:tcPr/>
                </a:tc>
                <a:tc>
                  <a:txBody>
                    <a:bodyPr/>
                    <a:lstStyle/>
                    <a:p>
                      <a:pPr>
                        <a:buFont typeface="Arial" charset="0"/>
                        <a:buChar char="•"/>
                      </a:pPr>
                      <a:r>
                        <a:rPr lang="en-GB" sz="1200" dirty="0"/>
                        <a:t>Bias based on questions asked</a:t>
                      </a:r>
                    </a:p>
                    <a:p>
                      <a:pPr>
                        <a:buFont typeface="Arial" charset="0"/>
                        <a:buChar char="•"/>
                      </a:pPr>
                      <a:r>
                        <a:rPr lang="en-GB" sz="1200" dirty="0"/>
                        <a:t> response bias</a:t>
                      </a:r>
                    </a:p>
                    <a:p>
                      <a:pPr>
                        <a:buFont typeface="Arial" charset="0"/>
                        <a:buChar char="•"/>
                      </a:pPr>
                      <a:r>
                        <a:rPr lang="en-GB" sz="1200" dirty="0"/>
                        <a:t>Inaccuracies due to poor recall</a:t>
                      </a:r>
                    </a:p>
                    <a:p>
                      <a:pPr>
                        <a:buFont typeface="Arial" charset="0"/>
                        <a:buChar char="•"/>
                      </a:pPr>
                      <a:r>
                        <a:rPr lang="en-GB" sz="1200" dirty="0"/>
                        <a:t> Reflexivity</a:t>
                      </a:r>
                    </a:p>
                  </a:txBody>
                  <a:tcPr/>
                </a:tc>
                <a:extLst>
                  <a:ext uri="{0D108BD9-81ED-4DB2-BD59-A6C34878D82A}">
                    <a16:rowId xmlns:a16="http://schemas.microsoft.com/office/drawing/2014/main" val="10002"/>
                  </a:ext>
                </a:extLst>
              </a:tr>
              <a:tr h="370840">
                <a:tc>
                  <a:txBody>
                    <a:bodyPr/>
                    <a:lstStyle/>
                    <a:p>
                      <a:r>
                        <a:rPr lang="en-GB" sz="1200" dirty="0"/>
                        <a:t>Questionnaires</a:t>
                      </a:r>
                    </a:p>
                  </a:txBody>
                  <a:tcPr/>
                </a:tc>
                <a:tc>
                  <a:txBody>
                    <a:bodyPr/>
                    <a:lstStyle/>
                    <a:p>
                      <a:pPr>
                        <a:buFont typeface="Arial" charset="0"/>
                        <a:buChar char="•"/>
                      </a:pPr>
                      <a:r>
                        <a:rPr lang="en-GB" sz="1200" dirty="0"/>
                        <a:t>Targetted – focuses directly on the case</a:t>
                      </a:r>
                    </a:p>
                    <a:p>
                      <a:pPr>
                        <a:buFont typeface="Arial" charset="0"/>
                        <a:buChar char="•"/>
                      </a:pPr>
                      <a:r>
                        <a:rPr lang="en-GB" sz="1200" dirty="0"/>
                        <a:t>Breadth of coverage</a:t>
                      </a:r>
                    </a:p>
                    <a:p>
                      <a:pPr>
                        <a:buFont typeface="Arial" charset="0"/>
                        <a:buNone/>
                      </a:pPr>
                      <a:endParaRPr lang="en-GB" sz="1200" dirty="0"/>
                    </a:p>
                  </a:txBody>
                  <a:tcPr/>
                </a:tc>
                <a:tc>
                  <a:txBody>
                    <a:bodyPr/>
                    <a:lstStyle/>
                    <a:p>
                      <a:pPr>
                        <a:buFont typeface="Arial" charset="0"/>
                        <a:buChar char="•"/>
                      </a:pPr>
                      <a:r>
                        <a:rPr lang="en-GB" sz="1200" dirty="0"/>
                        <a:t>As above</a:t>
                      </a:r>
                    </a:p>
                    <a:p>
                      <a:pPr>
                        <a:buFont typeface="Arial" charset="0"/>
                        <a:buChar char="•"/>
                      </a:pPr>
                      <a:endParaRPr lang="en-GB" sz="1200" dirty="0"/>
                    </a:p>
                  </a:txBody>
                  <a:tcPr/>
                </a:tc>
                <a:extLst>
                  <a:ext uri="{0D108BD9-81ED-4DB2-BD59-A6C34878D82A}">
                    <a16:rowId xmlns:a16="http://schemas.microsoft.com/office/drawing/2014/main" val="10003"/>
                  </a:ext>
                </a:extLst>
              </a:tr>
              <a:tr h="370840">
                <a:tc>
                  <a:txBody>
                    <a:bodyPr/>
                    <a:lstStyle/>
                    <a:p>
                      <a:r>
                        <a:rPr lang="en-GB" sz="1200" dirty="0"/>
                        <a:t>Direct Observations</a:t>
                      </a:r>
                    </a:p>
                  </a:txBody>
                  <a:tcPr/>
                </a:tc>
                <a:tc>
                  <a:txBody>
                    <a:bodyPr/>
                    <a:lstStyle/>
                    <a:p>
                      <a:pPr>
                        <a:buFont typeface="Arial" charset="0"/>
                        <a:buChar char="•"/>
                      </a:pPr>
                      <a:r>
                        <a:rPr lang="en-GB" sz="1200" dirty="0"/>
                        <a:t> Reality – covers events in real time</a:t>
                      </a:r>
                    </a:p>
                    <a:p>
                      <a:pPr>
                        <a:buFont typeface="Arial" charset="0"/>
                        <a:buChar char="•"/>
                      </a:pPr>
                      <a:r>
                        <a:rPr lang="en-GB" sz="1200" baseline="0" dirty="0"/>
                        <a:t> </a:t>
                      </a:r>
                      <a:r>
                        <a:rPr lang="en-GB" sz="1200" dirty="0"/>
                        <a:t>Contextual – covers context of event</a:t>
                      </a:r>
                    </a:p>
                  </a:txBody>
                  <a:tcPr/>
                </a:tc>
                <a:tc>
                  <a:txBody>
                    <a:bodyPr/>
                    <a:lstStyle/>
                    <a:p>
                      <a:pPr>
                        <a:buFont typeface="Arial" charset="0"/>
                        <a:buChar char="•"/>
                      </a:pPr>
                      <a:r>
                        <a:rPr lang="en-GB" sz="1200" dirty="0"/>
                        <a:t>Time consuming</a:t>
                      </a:r>
                    </a:p>
                    <a:p>
                      <a:pPr>
                        <a:buFont typeface="Arial" charset="0"/>
                        <a:buChar char="•"/>
                      </a:pPr>
                      <a:r>
                        <a:rPr lang="en-GB" sz="1200" dirty="0"/>
                        <a:t> Selectivity</a:t>
                      </a:r>
                    </a:p>
                    <a:p>
                      <a:pPr>
                        <a:buFont typeface="Arial" charset="0"/>
                        <a:buChar char="•"/>
                      </a:pPr>
                      <a:r>
                        <a:rPr lang="en-GB" sz="1200" dirty="0"/>
                        <a:t> Reflexivity</a:t>
                      </a:r>
                    </a:p>
                    <a:p>
                      <a:pPr>
                        <a:buFont typeface="Arial" charset="0"/>
                        <a:buChar char="•"/>
                      </a:pPr>
                      <a:r>
                        <a:rPr lang="en-GB" sz="1200" dirty="0"/>
                        <a:t> Cost </a:t>
                      </a:r>
                    </a:p>
                  </a:txBody>
                  <a:tcPr/>
                </a:tc>
                <a:extLst>
                  <a:ext uri="{0D108BD9-81ED-4DB2-BD59-A6C34878D82A}">
                    <a16:rowId xmlns:a16="http://schemas.microsoft.com/office/drawing/2014/main" val="10004"/>
                  </a:ext>
                </a:extLst>
              </a:tr>
              <a:tr h="370840">
                <a:tc>
                  <a:txBody>
                    <a:bodyPr/>
                    <a:lstStyle/>
                    <a:p>
                      <a:r>
                        <a:rPr lang="en-GB" sz="1200" dirty="0"/>
                        <a:t>Participant Observations</a:t>
                      </a:r>
                    </a:p>
                  </a:txBody>
                  <a:tcPr/>
                </a:tc>
                <a:tc>
                  <a:txBody>
                    <a:bodyPr/>
                    <a:lstStyle/>
                    <a:p>
                      <a:r>
                        <a:rPr lang="en-GB" sz="1200" dirty="0"/>
                        <a:t>As above</a:t>
                      </a:r>
                    </a:p>
                    <a:p>
                      <a:pPr>
                        <a:buFont typeface="Arial" charset="0"/>
                        <a:buChar char="•"/>
                      </a:pPr>
                      <a:r>
                        <a:rPr lang="en-GB" sz="1200" dirty="0"/>
                        <a:t>Insight</a:t>
                      </a:r>
                    </a:p>
                    <a:p>
                      <a:pPr>
                        <a:buFont typeface="Arial" charset="0"/>
                        <a:buNone/>
                      </a:pPr>
                      <a:endParaRPr lang="en-GB" sz="1200" dirty="0"/>
                    </a:p>
                  </a:txBody>
                  <a:tcPr/>
                </a:tc>
                <a:tc>
                  <a:txBody>
                    <a:bodyPr/>
                    <a:lstStyle/>
                    <a:p>
                      <a:r>
                        <a:rPr lang="en-GB" sz="1200" dirty="0"/>
                        <a:t>As above</a:t>
                      </a:r>
                    </a:p>
                    <a:p>
                      <a:pPr>
                        <a:buFont typeface="Arial" charset="0"/>
                        <a:buChar char="•"/>
                      </a:pPr>
                      <a:r>
                        <a:rPr lang="en-GB" sz="1200" dirty="0"/>
                        <a:t>Bias</a:t>
                      </a:r>
                    </a:p>
                  </a:txBody>
                  <a:tcPr/>
                </a:tc>
                <a:extLst>
                  <a:ext uri="{0D108BD9-81ED-4DB2-BD59-A6C34878D82A}">
                    <a16:rowId xmlns:a16="http://schemas.microsoft.com/office/drawing/2014/main" val="10005"/>
                  </a:ext>
                </a:extLst>
              </a:tr>
              <a:tr h="370840">
                <a:tc>
                  <a:txBody>
                    <a:bodyPr/>
                    <a:lstStyle/>
                    <a:p>
                      <a:r>
                        <a:rPr lang="en-GB" sz="1200" dirty="0"/>
                        <a:t>Physical </a:t>
                      </a:r>
                      <a:r>
                        <a:rPr lang="en-GB" sz="1200" dirty="0" err="1"/>
                        <a:t>Artifacts</a:t>
                      </a:r>
                      <a:endParaRPr lang="en-GB" sz="1200" dirty="0"/>
                    </a:p>
                  </a:txBody>
                  <a:tcPr/>
                </a:tc>
                <a:tc>
                  <a:txBody>
                    <a:bodyPr/>
                    <a:lstStyle/>
                    <a:p>
                      <a:pPr>
                        <a:buFont typeface="Arial" charset="0"/>
                        <a:buChar char="•"/>
                      </a:pPr>
                      <a:r>
                        <a:rPr lang="en-GB" sz="1200" baseline="0" dirty="0"/>
                        <a:t>Insightful into cultural features</a:t>
                      </a:r>
                    </a:p>
                    <a:p>
                      <a:pPr>
                        <a:buFont typeface="Arial" charset="0"/>
                        <a:buChar char="•"/>
                      </a:pPr>
                      <a:r>
                        <a:rPr lang="en-GB" sz="1200" baseline="0" dirty="0"/>
                        <a:t> Insightful into technical operations</a:t>
                      </a:r>
                      <a:endParaRPr lang="en-GB" sz="1200" dirty="0"/>
                    </a:p>
                  </a:txBody>
                  <a:tcPr/>
                </a:tc>
                <a:tc>
                  <a:txBody>
                    <a:bodyPr/>
                    <a:lstStyle/>
                    <a:p>
                      <a:pPr>
                        <a:buFont typeface="Arial" charset="0"/>
                        <a:buChar char="•"/>
                      </a:pPr>
                      <a:r>
                        <a:rPr lang="en-GB" sz="1200" dirty="0"/>
                        <a:t>Selectivity</a:t>
                      </a:r>
                    </a:p>
                    <a:p>
                      <a:pPr>
                        <a:buFont typeface="Arial" charset="0"/>
                        <a:buChar char="•"/>
                      </a:pPr>
                      <a:r>
                        <a:rPr lang="en-GB" sz="1200" dirty="0"/>
                        <a:t> Availability</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87044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Theory</a:t>
            </a:r>
          </a:p>
        </p:txBody>
      </p:sp>
      <p:sp>
        <p:nvSpPr>
          <p:cNvPr id="3" name="Content Placeholder 2"/>
          <p:cNvSpPr>
            <a:spLocks noGrp="1"/>
          </p:cNvSpPr>
          <p:nvPr>
            <p:ph idx="1"/>
          </p:nvPr>
        </p:nvSpPr>
        <p:spPr/>
        <p:txBody>
          <a:bodyPr/>
          <a:lstStyle/>
          <a:p>
            <a:r>
              <a:rPr lang="en-GB" dirty="0"/>
              <a:t>Theory usually derives or emerges from the case study rather than controlling it</a:t>
            </a:r>
          </a:p>
          <a:p>
            <a:r>
              <a:rPr lang="en-GB" dirty="0"/>
              <a:t>i.e. theory is generated as the research progresses, rather than setting out to test predetermined hypotheses</a:t>
            </a:r>
          </a:p>
          <a:p>
            <a:r>
              <a:rPr lang="en-GB" dirty="0"/>
              <a:t>Interpretivism is the classic approach to doing a case study</a:t>
            </a:r>
          </a:p>
          <a:p>
            <a:endParaRPr lang="en-GB" dirty="0"/>
          </a:p>
          <a:p>
            <a:endParaRPr lang="en-GB" dirty="0"/>
          </a:p>
        </p:txBody>
      </p:sp>
    </p:spTree>
    <p:extLst>
      <p:ext uri="{BB962C8B-B14F-4D97-AF65-F5344CB8AC3E}">
        <p14:creationId xmlns:p14="http://schemas.microsoft.com/office/powerpoint/2010/main" val="399416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The role of the researcher</a:t>
            </a:r>
          </a:p>
        </p:txBody>
      </p:sp>
      <p:sp>
        <p:nvSpPr>
          <p:cNvPr id="3" name="Content Placeholder 2"/>
          <p:cNvSpPr>
            <a:spLocks noGrp="1"/>
          </p:cNvSpPr>
          <p:nvPr>
            <p:ph idx="1"/>
          </p:nvPr>
        </p:nvSpPr>
        <p:spPr/>
        <p:txBody>
          <a:bodyPr>
            <a:normAutofit fontScale="92500" lnSpcReduction="20000"/>
          </a:bodyPr>
          <a:lstStyle/>
          <a:p>
            <a:pPr>
              <a:buNone/>
            </a:pPr>
            <a:r>
              <a:rPr lang="en-IE" dirty="0"/>
              <a:t>4 potential issues that can arise (as a participant or non-participant observer)</a:t>
            </a:r>
          </a:p>
          <a:p>
            <a:pPr>
              <a:buNone/>
            </a:pPr>
            <a:endParaRPr lang="en-IE" dirty="0"/>
          </a:p>
          <a:p>
            <a:pPr marL="514350" indent="-514350">
              <a:buAutoNum type="arabicPeriod"/>
            </a:pPr>
            <a:r>
              <a:rPr lang="en-IE" dirty="0"/>
              <a:t>Overestimating your understanding of a situation or environment</a:t>
            </a:r>
          </a:p>
          <a:p>
            <a:pPr marL="514350" indent="-514350">
              <a:buAutoNum type="arabicPeriod"/>
            </a:pPr>
            <a:r>
              <a:rPr lang="en-IE" dirty="0"/>
              <a:t>Not being systematic enough (can be particularly the case if you are familiar with the environment)</a:t>
            </a:r>
          </a:p>
          <a:p>
            <a:pPr marL="514350" indent="-514350">
              <a:buAutoNum type="arabicPeriod"/>
            </a:pPr>
            <a:r>
              <a:rPr lang="en-IE" dirty="0"/>
              <a:t>Overlooking routine events</a:t>
            </a:r>
          </a:p>
          <a:p>
            <a:pPr marL="514350" indent="-514350">
              <a:buAutoNum type="arabicPeriod"/>
            </a:pPr>
            <a:r>
              <a:rPr lang="en-IE" dirty="0"/>
              <a:t>Over identifying with subjects, losing objectivity</a:t>
            </a:r>
          </a:p>
          <a:p>
            <a:endParaRPr lang="en-GB" dirty="0"/>
          </a:p>
        </p:txBody>
      </p:sp>
    </p:spTree>
    <p:extLst>
      <p:ext uri="{BB962C8B-B14F-4D97-AF65-F5344CB8AC3E}">
        <p14:creationId xmlns:p14="http://schemas.microsoft.com/office/powerpoint/2010/main" val="20906529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Non-participant case study</a:t>
            </a:r>
          </a:p>
        </p:txBody>
      </p:sp>
      <p:sp>
        <p:nvSpPr>
          <p:cNvPr id="3" name="Content Placeholder 2"/>
          <p:cNvSpPr>
            <a:spLocks noGrp="1"/>
          </p:cNvSpPr>
          <p:nvPr>
            <p:ph idx="1"/>
          </p:nvPr>
        </p:nvSpPr>
        <p:spPr/>
        <p:txBody>
          <a:bodyPr/>
          <a:lstStyle/>
          <a:p>
            <a:r>
              <a:rPr lang="en-GB" b="1" dirty="0">
                <a:solidFill>
                  <a:srgbClr val="0070C0"/>
                </a:solidFill>
              </a:rPr>
              <a:t>How difficult would you find it to be a ‘non participant’ if you investigate your own institution?</a:t>
            </a:r>
          </a:p>
          <a:p>
            <a:endParaRPr lang="en-GB" dirty="0"/>
          </a:p>
        </p:txBody>
      </p:sp>
    </p:spTree>
    <p:extLst>
      <p:ext uri="{BB962C8B-B14F-4D97-AF65-F5344CB8AC3E}">
        <p14:creationId xmlns:p14="http://schemas.microsoft.com/office/powerpoint/2010/main" val="1827719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6. Validity and Reliability</a:t>
            </a:r>
            <a:br>
              <a:rPr lang="en-GB" dirty="0"/>
            </a:br>
            <a:r>
              <a:rPr lang="en-GB" sz="2200" dirty="0"/>
              <a:t>(from Thomas 2011)</a:t>
            </a:r>
          </a:p>
        </p:txBody>
      </p:sp>
      <p:sp>
        <p:nvSpPr>
          <p:cNvPr id="3" name="Content Placeholder 2"/>
          <p:cNvSpPr>
            <a:spLocks noGrp="1"/>
          </p:cNvSpPr>
          <p:nvPr>
            <p:ph idx="1"/>
          </p:nvPr>
        </p:nvSpPr>
        <p:spPr/>
        <p:txBody>
          <a:bodyPr/>
          <a:lstStyle/>
          <a:p>
            <a:r>
              <a:rPr lang="en-GB" b="1" dirty="0"/>
              <a:t>Q: </a:t>
            </a:r>
            <a:r>
              <a:rPr lang="en-GB" dirty="0"/>
              <a:t>“Do I have to worry about reliability and validity in a case study”?</a:t>
            </a:r>
          </a:p>
          <a:p>
            <a:r>
              <a:rPr lang="en-GB" b="1" dirty="0"/>
              <a:t>A:</a:t>
            </a:r>
            <a:r>
              <a:rPr lang="en-GB" dirty="0"/>
              <a:t> “No”. </a:t>
            </a:r>
          </a:p>
          <a:p>
            <a:endParaRPr lang="en-GB" b="1" dirty="0"/>
          </a:p>
          <a:p>
            <a:r>
              <a:rPr lang="en-GB" b="1" dirty="0"/>
              <a:t>Reliability</a:t>
            </a:r>
            <a:r>
              <a:rPr lang="en-GB" dirty="0"/>
              <a:t> as a criterion for assessing all research…</a:t>
            </a:r>
          </a:p>
          <a:p>
            <a:r>
              <a:rPr lang="en-GB" b="1" dirty="0"/>
              <a:t>Validity</a:t>
            </a:r>
            <a:r>
              <a:rPr lang="en-GB" dirty="0"/>
              <a:t> -  making judgements about its value..</a:t>
            </a:r>
            <a:endParaRPr lang="en-GB" b="1" dirty="0"/>
          </a:p>
        </p:txBody>
      </p:sp>
    </p:spTree>
    <p:extLst>
      <p:ext uri="{BB962C8B-B14F-4D97-AF65-F5344CB8AC3E}">
        <p14:creationId xmlns:p14="http://schemas.microsoft.com/office/powerpoint/2010/main" val="1622663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p:txBody>
          <a:bodyPr/>
          <a:lstStyle/>
          <a:p>
            <a:r>
              <a:rPr lang="en-GB" dirty="0"/>
              <a:t>Some key questions to ask yourself when doing a case study:</a:t>
            </a:r>
          </a:p>
          <a:p>
            <a:pPr lvl="1"/>
            <a:r>
              <a:rPr lang="en-GB" dirty="0"/>
              <a:t>Who benefits?</a:t>
            </a:r>
          </a:p>
          <a:p>
            <a:pPr lvl="1"/>
            <a:r>
              <a:rPr lang="en-GB" dirty="0"/>
              <a:t>Do you have the right to take people’s time and energy?</a:t>
            </a:r>
          </a:p>
          <a:p>
            <a:pPr lvl="1"/>
            <a:r>
              <a:rPr lang="en-GB" dirty="0"/>
              <a:t>Anticipated discomfort/unease for participants?</a:t>
            </a:r>
          </a:p>
          <a:p>
            <a:pPr lvl="1"/>
            <a:r>
              <a:rPr lang="en-GB" dirty="0"/>
              <a:t>Invasion of participants privacy?</a:t>
            </a:r>
          </a:p>
          <a:p>
            <a:pPr lvl="1"/>
            <a:r>
              <a:rPr lang="en-GB" dirty="0"/>
              <a:t>Compromising their status/role?</a:t>
            </a:r>
          </a:p>
        </p:txBody>
      </p:sp>
    </p:spTree>
    <p:extLst>
      <p:ext uri="{BB962C8B-B14F-4D97-AF65-F5344CB8AC3E}">
        <p14:creationId xmlns:p14="http://schemas.microsoft.com/office/powerpoint/2010/main" val="2485511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p:txBody>
          <a:bodyPr/>
          <a:lstStyle/>
          <a:p>
            <a:r>
              <a:rPr lang="en-GB" dirty="0"/>
              <a:t>Clarity of writing</a:t>
            </a:r>
          </a:p>
          <a:p>
            <a:r>
              <a:rPr lang="en-GB" dirty="0"/>
              <a:t>Clear and sufficient rationale provided</a:t>
            </a:r>
          </a:p>
          <a:p>
            <a:r>
              <a:rPr lang="en-GB" dirty="0"/>
              <a:t>Clearly outlined problem or question</a:t>
            </a:r>
          </a:p>
          <a:p>
            <a:r>
              <a:rPr lang="en-GB" dirty="0"/>
              <a:t>Effectiveness of choice of methods</a:t>
            </a:r>
          </a:p>
          <a:p>
            <a:r>
              <a:rPr lang="en-GB" dirty="0"/>
              <a:t>Sufficient information about the research process and the researcher</a:t>
            </a:r>
          </a:p>
          <a:p>
            <a:r>
              <a:rPr lang="en-GB" dirty="0"/>
              <a:t>Clarity: of claims? Relationship between claims and evidence?</a:t>
            </a:r>
          </a:p>
        </p:txBody>
      </p:sp>
    </p:spTree>
    <p:extLst>
      <p:ext uri="{BB962C8B-B14F-4D97-AF65-F5344CB8AC3E}">
        <p14:creationId xmlns:p14="http://schemas.microsoft.com/office/powerpoint/2010/main" val="1514612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218785661"/>
              </p:ext>
            </p:extLst>
          </p:nvPr>
        </p:nvGraphicFramePr>
        <p:xfrm>
          <a:off x="0" y="2"/>
          <a:ext cx="9144000" cy="65088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1385809">
                <a:tc>
                  <a:txBody>
                    <a:bodyPr/>
                    <a:lstStyle/>
                    <a:p>
                      <a:r>
                        <a:rPr lang="en-GB" dirty="0"/>
                        <a:t>Strengths</a:t>
                      </a:r>
                    </a:p>
                  </a:txBody>
                  <a:tcPr marL="100344" marR="100344"/>
                </a:tc>
                <a:tc>
                  <a:txBody>
                    <a:bodyPr/>
                    <a:lstStyle/>
                    <a:p>
                      <a:r>
                        <a:rPr lang="en-GB" dirty="0"/>
                        <a:t>Weaknesses</a:t>
                      </a:r>
                    </a:p>
                  </a:txBody>
                  <a:tcPr marL="100344" marR="100344"/>
                </a:tc>
                <a:extLst>
                  <a:ext uri="{0D108BD9-81ED-4DB2-BD59-A6C34878D82A}">
                    <a16:rowId xmlns:a16="http://schemas.microsoft.com/office/drawing/2014/main" val="10000"/>
                  </a:ext>
                </a:extLst>
              </a:tr>
              <a:tr h="830665">
                <a:tc>
                  <a:txBody>
                    <a:bodyPr/>
                    <a:lstStyle/>
                    <a:p>
                      <a:r>
                        <a:rPr kumimoji="0" lang="en-GB" sz="2000" kern="1200" baseline="0" dirty="0">
                          <a:solidFill>
                            <a:schemeClr val="dk1"/>
                          </a:solidFill>
                          <a:latin typeface="+mn-lt"/>
                          <a:ea typeface="+mn-ea"/>
                          <a:cs typeface="+mn-cs"/>
                        </a:rPr>
                        <a:t>Grounded, in a way that other instruments and methodologies are not</a:t>
                      </a:r>
                      <a:endParaRPr lang="en-GB" sz="2000" dirty="0"/>
                    </a:p>
                  </a:txBody>
                  <a:tcPr marL="100344" marR="100344"/>
                </a:tc>
                <a:tc>
                  <a:txBody>
                    <a:bodyPr/>
                    <a:lstStyle/>
                    <a:p>
                      <a:r>
                        <a:rPr lang="en-GB" sz="2000" dirty="0"/>
                        <a:t>May not be generalizable</a:t>
                      </a:r>
                    </a:p>
                  </a:txBody>
                  <a:tcPr marL="100344" marR="100344"/>
                </a:tc>
                <a:extLst>
                  <a:ext uri="{0D108BD9-81ED-4DB2-BD59-A6C34878D82A}">
                    <a16:rowId xmlns:a16="http://schemas.microsoft.com/office/drawing/2014/main" val="10001"/>
                  </a:ext>
                </a:extLst>
              </a:tr>
              <a:tr h="918104">
                <a:tc>
                  <a:txBody>
                    <a:bodyPr/>
                    <a:lstStyle/>
                    <a:p>
                      <a:r>
                        <a:rPr kumimoji="0" lang="en-GB" sz="2000" kern="1200" baseline="0" dirty="0">
                          <a:solidFill>
                            <a:schemeClr val="dk1"/>
                          </a:solidFill>
                          <a:latin typeface="+mn-lt"/>
                          <a:ea typeface="+mn-ea"/>
                          <a:cs typeface="+mn-cs"/>
                        </a:rPr>
                        <a:t>Pays attention to the subtlety and complexity of a case in its own right</a:t>
                      </a:r>
                    </a:p>
                  </a:txBody>
                  <a:tcPr marL="100344" marR="100344"/>
                </a:tc>
                <a:tc>
                  <a:txBody>
                    <a:bodyPr/>
                    <a:lstStyle/>
                    <a:p>
                      <a:r>
                        <a:rPr lang="en-GB" sz="2000" dirty="0"/>
                        <a:t>Open to biases, and difficulties in crosschecking</a:t>
                      </a:r>
                    </a:p>
                  </a:txBody>
                  <a:tcPr marL="100344" marR="100344"/>
                </a:tc>
                <a:extLst>
                  <a:ext uri="{0D108BD9-81ED-4DB2-BD59-A6C34878D82A}">
                    <a16:rowId xmlns:a16="http://schemas.microsoft.com/office/drawing/2014/main" val="10002"/>
                  </a:ext>
                </a:extLst>
              </a:tr>
              <a:tr h="5992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2000" kern="1200" baseline="0" dirty="0">
                          <a:solidFill>
                            <a:schemeClr val="dk1"/>
                          </a:solidFill>
                          <a:latin typeface="+mn-lt"/>
                          <a:ea typeface="+mn-ea"/>
                          <a:cs typeface="+mn-cs"/>
                        </a:rPr>
                        <a:t>Recognises the “embededness” of social truths.</a:t>
                      </a:r>
                    </a:p>
                    <a:p>
                      <a:endParaRPr lang="en-GB" sz="2000" dirty="0"/>
                    </a:p>
                  </a:txBody>
                  <a:tcPr marL="100344" marR="100344"/>
                </a:tc>
                <a:tc>
                  <a:txBody>
                    <a:bodyPr/>
                    <a:lstStyle/>
                    <a:p>
                      <a:r>
                        <a:rPr lang="en-GB" sz="2000" dirty="0"/>
                        <a:t>Issues in relation to access</a:t>
                      </a:r>
                    </a:p>
                  </a:txBody>
                  <a:tcPr marL="100344" marR="100344"/>
                </a:tc>
                <a:extLst>
                  <a:ext uri="{0D108BD9-81ED-4DB2-BD59-A6C34878D82A}">
                    <a16:rowId xmlns:a16="http://schemas.microsoft.com/office/drawing/2014/main" val="10003"/>
                  </a:ext>
                </a:extLst>
              </a:tr>
              <a:tr h="86660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2000" kern="1200" baseline="0" dirty="0">
                          <a:solidFill>
                            <a:schemeClr val="dk1"/>
                          </a:solidFill>
                          <a:latin typeface="+mn-lt"/>
                          <a:ea typeface="+mn-ea"/>
                          <a:cs typeface="+mn-cs"/>
                        </a:rPr>
                        <a:t>Data can subsequently be reinterpreted if necessary</a:t>
                      </a:r>
                    </a:p>
                    <a:p>
                      <a:endParaRPr lang="en-GB" sz="2000" dirty="0"/>
                    </a:p>
                  </a:txBody>
                  <a:tcPr marL="100344" marR="100344"/>
                </a:tc>
                <a:tc>
                  <a:txBody>
                    <a:bodyPr/>
                    <a:lstStyle/>
                    <a:p>
                      <a:r>
                        <a:rPr lang="en-GB" sz="2000" dirty="0"/>
                        <a:t>Cost and time in conducting</a:t>
                      </a:r>
                    </a:p>
                  </a:txBody>
                  <a:tcPr marL="100344" marR="100344"/>
                </a:tc>
                <a:extLst>
                  <a:ext uri="{0D108BD9-81ED-4DB2-BD59-A6C34878D82A}">
                    <a16:rowId xmlns:a16="http://schemas.microsoft.com/office/drawing/2014/main" val="10004"/>
                  </a:ext>
                </a:extLst>
              </a:tr>
              <a:tr h="531917">
                <a:tc>
                  <a:txBody>
                    <a:bodyPr/>
                    <a:lstStyle/>
                    <a:p>
                      <a:r>
                        <a:rPr lang="en-GB" sz="2000" dirty="0"/>
                        <a:t>Can bring about direct action</a:t>
                      </a:r>
                    </a:p>
                  </a:txBody>
                  <a:tcPr marL="100344" marR="100344"/>
                </a:tc>
                <a:tc>
                  <a:txBody>
                    <a:bodyPr/>
                    <a:lstStyle/>
                    <a:p>
                      <a:endParaRPr lang="en-GB" sz="2000" dirty="0"/>
                    </a:p>
                  </a:txBody>
                  <a:tcPr marL="100344" marR="100344"/>
                </a:tc>
                <a:extLst>
                  <a:ext uri="{0D108BD9-81ED-4DB2-BD59-A6C34878D82A}">
                    <a16:rowId xmlns:a16="http://schemas.microsoft.com/office/drawing/2014/main" val="10005"/>
                  </a:ext>
                </a:extLst>
              </a:tr>
              <a:tr h="830665">
                <a:tc>
                  <a:txBody>
                    <a:bodyPr/>
                    <a:lstStyle/>
                    <a:p>
                      <a:r>
                        <a:rPr lang="en-GB" sz="2000" dirty="0"/>
                        <a:t>More publically accessible than other instruments, more readable</a:t>
                      </a:r>
                    </a:p>
                  </a:txBody>
                  <a:tcPr marL="100344" marR="100344"/>
                </a:tc>
                <a:tc>
                  <a:txBody>
                    <a:bodyPr/>
                    <a:lstStyle/>
                    <a:p>
                      <a:endParaRPr lang="en-GB" sz="2000" dirty="0"/>
                    </a:p>
                  </a:txBody>
                  <a:tcPr marL="100344" marR="100344"/>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13068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points about case study</a:t>
            </a:r>
            <a:br>
              <a:rPr lang="en-GB" dirty="0"/>
            </a:br>
            <a:r>
              <a:rPr lang="en-GB" sz="2200" dirty="0"/>
              <a:t>(adapted from Hayes 2006)</a:t>
            </a:r>
          </a:p>
        </p:txBody>
      </p:sp>
      <p:sp>
        <p:nvSpPr>
          <p:cNvPr id="3" name="Content Placeholder 2"/>
          <p:cNvSpPr>
            <a:spLocks noGrp="1"/>
          </p:cNvSpPr>
          <p:nvPr>
            <p:ph idx="1"/>
          </p:nvPr>
        </p:nvSpPr>
        <p:spPr/>
        <p:txBody>
          <a:bodyPr>
            <a:noAutofit/>
          </a:bodyPr>
          <a:lstStyle/>
          <a:p>
            <a:r>
              <a:rPr lang="en-GB" sz="2000" dirty="0"/>
              <a:t>sometimes (wrongly) viewed as a soft option in research...</a:t>
            </a:r>
          </a:p>
          <a:p>
            <a:r>
              <a:rPr lang="en-GB" sz="2000" dirty="0"/>
              <a:t>In practice, case study is complex and involve a variety of different research instruments or measures</a:t>
            </a:r>
          </a:p>
          <a:p>
            <a:r>
              <a:rPr lang="en-GB" sz="2000" dirty="0"/>
              <a:t>may be carried out in a variety of situations...</a:t>
            </a:r>
          </a:p>
          <a:p>
            <a:r>
              <a:rPr lang="en-GB" sz="2000" dirty="0"/>
              <a:t>Case studies are, by their very nature, qualitative and ethnographic….</a:t>
            </a:r>
          </a:p>
          <a:p>
            <a:r>
              <a:rPr lang="en-GB" sz="2000" dirty="0"/>
              <a:t> The case study method needs to take close account of the researcher</a:t>
            </a:r>
          </a:p>
          <a:p>
            <a:r>
              <a:rPr lang="en-GB" sz="2000" dirty="0"/>
              <a:t>There is a relationship between case study and action research</a:t>
            </a:r>
          </a:p>
        </p:txBody>
      </p:sp>
    </p:spTree>
    <p:extLst>
      <p:ext uri="{BB962C8B-B14F-4D97-AF65-F5344CB8AC3E}">
        <p14:creationId xmlns:p14="http://schemas.microsoft.com/office/powerpoint/2010/main" val="3499846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p:txBody>
          <a:bodyPr>
            <a:normAutofit fontScale="92500" lnSpcReduction="20000"/>
          </a:bodyPr>
          <a:lstStyle/>
          <a:p>
            <a:pPr>
              <a:buFont typeface="Arial" charset="0"/>
              <a:buChar char="•"/>
            </a:pPr>
            <a:r>
              <a:rPr lang="en-GB" dirty="0"/>
              <a:t>It focuses on individual actors or groups of actors, and seeks to understand their perceptions of events.</a:t>
            </a:r>
          </a:p>
          <a:p>
            <a:pPr>
              <a:buFont typeface="Arial" charset="0"/>
              <a:buChar char="•"/>
            </a:pPr>
            <a:r>
              <a:rPr lang="en-GB" dirty="0"/>
              <a:t>It highlights specific events that are relevant to the case.</a:t>
            </a:r>
          </a:p>
          <a:p>
            <a:pPr>
              <a:buFont typeface="Arial" charset="0"/>
              <a:buChar char="•"/>
            </a:pPr>
            <a:r>
              <a:rPr lang="en-GB" dirty="0"/>
              <a:t>The researcher can be integrally involved in the case.</a:t>
            </a:r>
          </a:p>
          <a:p>
            <a:pPr>
              <a:buFont typeface="Arial" charset="0"/>
              <a:buChar char="•"/>
            </a:pPr>
            <a:r>
              <a:rPr lang="en-GB" dirty="0"/>
              <a:t>An attempt is made to portray the richness of the case in writing up the report.</a:t>
            </a:r>
          </a:p>
          <a:p>
            <a:pPr>
              <a:buFont typeface="Arial" charset="0"/>
              <a:buChar char="•"/>
            </a:pPr>
            <a:r>
              <a:rPr lang="en-US" dirty="0"/>
              <a:t>Let the data speak for themselves (don’t over-interpret).</a:t>
            </a:r>
            <a:endParaRPr lang="en-AU" dirty="0"/>
          </a:p>
          <a:p>
            <a:endParaRPr lang="en-GB" dirty="0"/>
          </a:p>
        </p:txBody>
      </p:sp>
    </p:spTree>
    <p:extLst>
      <p:ext uri="{BB962C8B-B14F-4D97-AF65-F5344CB8AC3E}">
        <p14:creationId xmlns:p14="http://schemas.microsoft.com/office/powerpoint/2010/main" val="447404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77500" lnSpcReduction="20000"/>
          </a:bodyPr>
          <a:lstStyle/>
          <a:p>
            <a:r>
              <a:rPr lang="en-GB" dirty="0"/>
              <a:t>Cohen, L, </a:t>
            </a:r>
            <a:r>
              <a:rPr lang="en-GB" dirty="0" err="1"/>
              <a:t>Manion</a:t>
            </a:r>
            <a:r>
              <a:rPr lang="en-GB" dirty="0"/>
              <a:t>, L, &amp; Morrison, K. (2011) </a:t>
            </a:r>
            <a:r>
              <a:rPr lang="en-GB" i="1" dirty="0"/>
              <a:t>Research Methods in Education</a:t>
            </a:r>
            <a:r>
              <a:rPr lang="en-GB" dirty="0"/>
              <a:t>: Chapter 14: Case Studies. London; Routledge</a:t>
            </a:r>
          </a:p>
          <a:p>
            <a:r>
              <a:rPr lang="en-GB" dirty="0" err="1"/>
              <a:t>Flyvbjerg</a:t>
            </a:r>
            <a:r>
              <a:rPr lang="en-GB" dirty="0"/>
              <a:t>, B (2006). Five Misunderstandings About Case-Study Research.  </a:t>
            </a:r>
            <a:r>
              <a:rPr lang="en-GB" i="1" dirty="0"/>
              <a:t>Qualitative Inquiry, </a:t>
            </a:r>
            <a:r>
              <a:rPr lang="en-GB" dirty="0"/>
              <a:t>12(2), 219-245</a:t>
            </a:r>
          </a:p>
          <a:p>
            <a:r>
              <a:rPr lang="en-GB" dirty="0"/>
              <a:t>Hayes, D. (2006) </a:t>
            </a:r>
            <a:r>
              <a:rPr lang="en-GB" i="1" dirty="0"/>
              <a:t>Case Study</a:t>
            </a:r>
            <a:r>
              <a:rPr lang="en-GB" dirty="0"/>
              <a:t>, available at </a:t>
            </a:r>
            <a:r>
              <a:rPr lang="en-GB" dirty="0">
                <a:hlinkClick r:id="rId2"/>
              </a:rPr>
              <a:t>www.edu.plymouth.ac.uk/resined</a:t>
            </a:r>
            <a:endParaRPr lang="en-GB" dirty="0"/>
          </a:p>
          <a:p>
            <a:r>
              <a:rPr lang="en-GB" dirty="0"/>
              <a:t>Thomas, G. (2011a) </a:t>
            </a:r>
            <a:r>
              <a:rPr lang="en-GB" i="1" dirty="0"/>
              <a:t>How to do your case study</a:t>
            </a:r>
            <a:r>
              <a:rPr lang="en-GB" dirty="0"/>
              <a:t>, Sage publications</a:t>
            </a:r>
          </a:p>
          <a:p>
            <a:r>
              <a:rPr lang="en-GB" dirty="0"/>
              <a:t>Thomas, G. (2011b) A Typology for the case study in social science…, </a:t>
            </a:r>
            <a:r>
              <a:rPr lang="en-GB" i="1" dirty="0"/>
              <a:t>Qualitative Inquiry</a:t>
            </a:r>
            <a:r>
              <a:rPr lang="en-GB" dirty="0"/>
              <a:t>, 17(6) 511-521</a:t>
            </a:r>
          </a:p>
          <a:p>
            <a:r>
              <a:rPr lang="en-GB" dirty="0"/>
              <a:t>Yin, R.K. (2009) </a:t>
            </a:r>
            <a:r>
              <a:rPr lang="en-GB" i="1" dirty="0"/>
              <a:t>Case Study research: design and methods, </a:t>
            </a:r>
            <a:r>
              <a:rPr lang="en-GB" dirty="0"/>
              <a:t>4th edition, Sage Publications</a:t>
            </a:r>
          </a:p>
          <a:p>
            <a:endParaRPr lang="en-GB" dirty="0"/>
          </a:p>
        </p:txBody>
      </p:sp>
    </p:spTree>
    <p:extLst>
      <p:ext uri="{BB962C8B-B14F-4D97-AF65-F5344CB8AC3E}">
        <p14:creationId xmlns:p14="http://schemas.microsoft.com/office/powerpoint/2010/main" val="4003583589"/>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ushpin">
  <a:themeElements>
    <a:clrScheme name="Pushpin">
      <a:dk1>
        <a:sysClr val="windowText" lastClr="000000"/>
      </a:dk1>
      <a:lt1>
        <a:sysClr val="window" lastClr="FFFFFF"/>
      </a:lt1>
      <a:dk2>
        <a:srgbClr val="465E9C"/>
      </a:dk2>
      <a:lt2>
        <a:srgbClr val="CCDDEA"/>
      </a:lt2>
      <a:accent1>
        <a:srgbClr val="FDA023"/>
      </a:accent1>
      <a:accent2>
        <a:srgbClr val="AA2B1E"/>
      </a:accent2>
      <a:accent3>
        <a:srgbClr val="71685C"/>
      </a:accent3>
      <a:accent4>
        <a:srgbClr val="64A73B"/>
      </a:accent4>
      <a:accent5>
        <a:srgbClr val="EB5605"/>
      </a:accent5>
      <a:accent6>
        <a:srgbClr val="B9CA1A"/>
      </a:accent6>
      <a:hlink>
        <a:srgbClr val="D83E2C"/>
      </a:hlink>
      <a:folHlink>
        <a:srgbClr val="ED7D27"/>
      </a:folHlink>
    </a:clrScheme>
    <a:fontScheme name="Pushpin">
      <a:majorFont>
        <a:latin typeface="Constantia"/>
        <a:ea typeface=""/>
        <a:cs typeface=""/>
        <a:font script="Jpan" typeface="HGS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Franklin Gothic Book"/>
        <a:ea typeface=""/>
        <a:cs typeface=""/>
        <a:font script="Grek" typeface="Arial"/>
        <a:font script="Cyrl" typeface="Arial"/>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ushpin">
      <a:fillStyleLst>
        <a:solidFill>
          <a:schemeClr val="phClr"/>
        </a:solidFill>
        <a:gradFill rotWithShape="1">
          <a:gsLst>
            <a:gs pos="0">
              <a:schemeClr val="phClr">
                <a:tint val="50000"/>
                <a:satMod val="180000"/>
                <a:lumMod val="100000"/>
              </a:schemeClr>
            </a:gs>
            <a:gs pos="40000">
              <a:schemeClr val="phClr">
                <a:tint val="60000"/>
                <a:satMod val="130000"/>
                <a:lumMod val="100000"/>
              </a:schemeClr>
            </a:gs>
            <a:gs pos="100000">
              <a:schemeClr val="phClr">
                <a:tint val="96000"/>
                <a:lumMod val="108000"/>
              </a:schemeClr>
            </a:gs>
          </a:gsLst>
          <a:lin ang="5400000" scaled="0"/>
        </a:gradFill>
        <a:gradFill rotWithShape="1">
          <a:gsLst>
            <a:gs pos="0">
              <a:schemeClr val="phClr"/>
            </a:gs>
            <a:gs pos="100000">
              <a:schemeClr val="phClr">
                <a:shade val="76000"/>
                <a:lumMod val="90000"/>
              </a:schemeClr>
            </a:gs>
          </a:gsLst>
          <a:lin ang="5400000" scaled="0"/>
        </a:gradFill>
      </a:fillStyleLst>
      <a:lnStyleLst>
        <a:ln w="9525" cap="flat" cmpd="sng" algn="ctr">
          <a:solidFill>
            <a:schemeClr val="phClr"/>
          </a:solidFill>
          <a:prstDash val="solid"/>
        </a:ln>
        <a:ln w="15875" cap="flat" cmpd="sng" algn="ctr">
          <a:solidFill>
            <a:schemeClr val="phClr">
              <a:shade val="80000"/>
              <a:lumMod val="90000"/>
            </a:schemeClr>
          </a:solidFill>
          <a:prstDash val="solid"/>
        </a:ln>
        <a:ln w="25400" cap="flat" cmpd="sng" algn="ctr">
          <a:solidFill>
            <a:schemeClr val="phClr"/>
          </a:solidFill>
          <a:prstDash val="solid"/>
        </a:ln>
      </a:lnStyleLst>
      <a:effectStyleLst>
        <a:effectStyle>
          <a:effectLst/>
        </a:effectStyle>
        <a:effectStyle>
          <a:effectLst>
            <a:outerShdw blurRad="38100" dist="38100" dir="4800000" sx="98000" sy="98000" rotWithShape="0">
              <a:srgbClr val="000000">
                <a:alpha val="32000"/>
              </a:srgbClr>
            </a:outerShdw>
          </a:effectLst>
        </a:effectStyle>
        <a:effectStyle>
          <a:effectLst>
            <a:outerShdw blurRad="38100" dist="38100" dir="4800000" sx="96000" sy="96000" rotWithShape="0">
              <a:srgbClr val="000000">
                <a:alpha val="40000"/>
              </a:srgbClr>
            </a:outerShdw>
          </a:effectLst>
          <a:scene3d>
            <a:camera prst="orthographicFront">
              <a:rot lat="0" lon="0" rev="0"/>
            </a:camera>
            <a:lightRig rig="threePt" dir="t">
              <a:rot lat="0" lon="0" rev="3240000"/>
            </a:lightRig>
          </a:scene3d>
          <a:sp3d>
            <a:bevelT w="28575" h="28575"/>
          </a:sp3d>
        </a:effectStyle>
      </a:effectStyleLst>
      <a:bgFillStyleLst>
        <a:solidFill>
          <a:schemeClr val="phClr">
            <a:tint val="93000"/>
          </a:schemeClr>
        </a:solidFill>
        <a:blipFill rotWithShape="1">
          <a:blip xmlns:r="http://schemas.openxmlformats.org/officeDocument/2006/relationships" r:embed="rId1">
            <a:duotone>
              <a:schemeClr val="phClr">
                <a:shade val="80000"/>
                <a:satMod val="140000"/>
                <a:lumMod val="50000"/>
              </a:schemeClr>
              <a:schemeClr val="phClr">
                <a:tint val="95000"/>
                <a:satMod val="180000"/>
                <a:lumMod val="160000"/>
              </a:schemeClr>
            </a:duotone>
          </a:blip>
          <a:stretch/>
        </a:blipFill>
        <a:blipFill rotWithShape="1">
          <a:blip xmlns:r="http://schemas.openxmlformats.org/officeDocument/2006/relationships" r:embed="rId2">
            <a:duotone>
              <a:schemeClr val="phClr">
                <a:tint val="98000"/>
                <a:shade val="90000"/>
                <a:satMod val="120000"/>
                <a:lumMod val="54000"/>
              </a:schemeClr>
              <a:schemeClr val="phClr">
                <a:tint val="80000"/>
                <a:satMod val="160000"/>
                <a:lumMod val="140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Pushpin</Template>
  <TotalTime>584</TotalTime>
  <Words>1595</Words>
  <Application>Microsoft Office PowerPoint</Application>
  <PresentationFormat>On-screen Show (4:3)</PresentationFormat>
  <Paragraphs>223</Paragraphs>
  <Slides>30</Slides>
  <Notes>15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Brush Script MT</vt:lpstr>
      <vt:lpstr>Calibri</vt:lpstr>
      <vt:lpstr>Constantia</vt:lpstr>
      <vt:lpstr>Franklin Gothic Book</vt:lpstr>
      <vt:lpstr>Rage Italic</vt:lpstr>
      <vt:lpstr>Pushpin</vt:lpstr>
      <vt:lpstr>Case Studies</vt:lpstr>
      <vt:lpstr>Overview of case study research</vt:lpstr>
      <vt:lpstr>Case Studies</vt:lpstr>
      <vt:lpstr>1. Definitions</vt:lpstr>
      <vt:lpstr>…more definitions</vt:lpstr>
      <vt:lpstr>2. Characteristics (Thomas 2009)</vt:lpstr>
      <vt:lpstr>4 key characteristics (Punch 2009)</vt:lpstr>
      <vt:lpstr>The question of generalisability…</vt:lpstr>
      <vt:lpstr>Classic Case Studies</vt:lpstr>
      <vt:lpstr>Task: Hightown Grammar (Lacey 1970)</vt:lpstr>
      <vt:lpstr>Case: event or box?</vt:lpstr>
      <vt:lpstr>When is a case not a case?</vt:lpstr>
      <vt:lpstr>So what is a case?</vt:lpstr>
      <vt:lpstr>PowerPoint Presentation</vt:lpstr>
      <vt:lpstr>Routes to choosing a case (from Thomas – typology – 2011)</vt:lpstr>
      <vt:lpstr>3. Types of Case Study </vt:lpstr>
      <vt:lpstr>What type of Case?</vt:lpstr>
      <vt:lpstr>4. Methods in Case Study</vt:lpstr>
      <vt:lpstr>PowerPoint Presentation</vt:lpstr>
      <vt:lpstr>PowerPoint Presentation</vt:lpstr>
      <vt:lpstr>Building Theory</vt:lpstr>
      <vt:lpstr>5. The role of the researcher</vt:lpstr>
      <vt:lpstr>Non-participant case study</vt:lpstr>
      <vt:lpstr>6. Validity and Reliability (from Thomas 2011)</vt:lpstr>
      <vt:lpstr>Ethics</vt:lpstr>
      <vt:lpstr>Quality</vt:lpstr>
      <vt:lpstr>PowerPoint Presentation</vt:lpstr>
      <vt:lpstr>Key points about case study (adapted from Hayes 2006)</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Jessica Clapham</dc:creator>
  <cp:lastModifiedBy>Jessica Clapham</cp:lastModifiedBy>
  <cp:revision>43</cp:revision>
  <cp:lastPrinted>2013-05-10T10:14:25Z</cp:lastPrinted>
  <dcterms:created xsi:type="dcterms:W3CDTF">2015-11-08T14:20:00Z</dcterms:created>
  <dcterms:modified xsi:type="dcterms:W3CDTF">2020-02-07T17:12:49Z</dcterms:modified>
</cp:coreProperties>
</file>