
<file path=[Content_Types].xml><?xml version="1.0" encoding="utf-8"?>
<Types xmlns="http://schemas.openxmlformats.org/package/2006/content-types">
  <Default Extension="png" ContentType="image/png"/>
  <Default Extension="png&amp;ehk=M3vrrobiR9TZKi71G9K"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34"/>
  </p:notesMasterIdLst>
  <p:sldIdLst>
    <p:sldId id="299" r:id="rId2"/>
    <p:sldId id="300" r:id="rId3"/>
    <p:sldId id="301" r:id="rId4"/>
    <p:sldId id="307" r:id="rId5"/>
    <p:sldId id="269" r:id="rId6"/>
    <p:sldId id="270" r:id="rId7"/>
    <p:sldId id="271" r:id="rId8"/>
    <p:sldId id="275" r:id="rId9"/>
    <p:sldId id="276" r:id="rId10"/>
    <p:sldId id="277" r:id="rId11"/>
    <p:sldId id="298" r:id="rId12"/>
    <p:sldId id="279" r:id="rId13"/>
    <p:sldId id="280" r:id="rId14"/>
    <p:sldId id="281" r:id="rId15"/>
    <p:sldId id="282" r:id="rId16"/>
    <p:sldId id="283" r:id="rId17"/>
    <p:sldId id="284" r:id="rId18"/>
    <p:sldId id="285" r:id="rId19"/>
    <p:sldId id="286" r:id="rId20"/>
    <p:sldId id="287" r:id="rId21"/>
    <p:sldId id="288" r:id="rId22"/>
    <p:sldId id="273" r:id="rId23"/>
    <p:sldId id="291" r:id="rId24"/>
    <p:sldId id="294" r:id="rId25"/>
    <p:sldId id="295" r:id="rId26"/>
    <p:sldId id="290" r:id="rId27"/>
    <p:sldId id="302" r:id="rId28"/>
    <p:sldId id="303" r:id="rId29"/>
    <p:sldId id="304" r:id="rId30"/>
    <p:sldId id="305" r:id="rId31"/>
    <p:sldId id="308" r:id="rId32"/>
    <p:sldId id="30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014" autoAdjust="0"/>
  </p:normalViewPr>
  <p:slideViewPr>
    <p:cSldViewPr snapToGrid="0">
      <p:cViewPr varScale="1">
        <p:scale>
          <a:sx n="87" d="100"/>
          <a:sy n="87" d="100"/>
        </p:scale>
        <p:origin x="70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12/09/2018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b="1" dirty="0"/>
              <a:t>In Groups </a:t>
            </a:r>
            <a:r>
              <a:rPr lang="en-GB" dirty="0"/>
              <a:t>–</a:t>
            </a:r>
          </a:p>
          <a:p>
            <a:pPr>
              <a:defRPr/>
            </a:pPr>
            <a:endParaRPr lang="en-GB" dirty="0"/>
          </a:p>
          <a:p>
            <a:pPr marL="241539" indent="-241539">
              <a:buFont typeface="+mj-lt"/>
              <a:buAutoNum type="arabicPeriod"/>
              <a:defRPr/>
            </a:pPr>
            <a:r>
              <a:rPr lang="en-GB" dirty="0"/>
              <a:t> Work together to give examples of each category  from the workplace – (each group present back to class)</a:t>
            </a:r>
          </a:p>
          <a:p>
            <a:pPr marL="241539" indent="-241539">
              <a:buFont typeface="+mj-lt"/>
              <a:buAutoNum type="arabicPeriod"/>
              <a:defRPr/>
            </a:pPr>
            <a:r>
              <a:rPr lang="en-GB" dirty="0"/>
              <a:t>Give an example of a strategic problem facing a government or economy </a:t>
            </a:r>
          </a:p>
        </p:txBody>
      </p:sp>
      <p:sp>
        <p:nvSpPr>
          <p:cNvPr id="4" name="Slide Number Placeholder 3"/>
          <p:cNvSpPr>
            <a:spLocks noGrp="1"/>
          </p:cNvSpPr>
          <p:nvPr>
            <p:ph type="sldNum" sz="quarter" idx="5"/>
          </p:nvPr>
        </p:nvSpPr>
        <p:spPr/>
        <p:txBody>
          <a:bodyPr/>
          <a:lstStyle/>
          <a:p>
            <a:pPr>
              <a:defRPr/>
            </a:pPr>
            <a:fld id="{F5F8AC68-14AB-4B73-ADCA-BD55B9745C27}" type="slidenum">
              <a:rPr lang="en-GB" smtClean="0"/>
              <a:pPr>
                <a:defRPr/>
              </a:pPr>
              <a:t>9</a:t>
            </a:fld>
            <a:endParaRPr lang="en-GB"/>
          </a:p>
        </p:txBody>
      </p:sp>
    </p:spTree>
    <p:extLst>
      <p:ext uri="{BB962C8B-B14F-4D97-AF65-F5344CB8AC3E}">
        <p14:creationId xmlns:p14="http://schemas.microsoft.com/office/powerpoint/2010/main" val="3777263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84A45511-6AA5-4B57-9CEC-EE6F76A5C586}" type="slidenum">
              <a:rPr lang="en-GB" altLang="en-US" sz="1300">
                <a:latin typeface="Verdana" pitchFamily="34" charset="0"/>
              </a:rPr>
              <a:pPr eaLnBrk="1" hangingPunct="1">
                <a:defRPr/>
              </a:pPr>
              <a:t>13</a:t>
            </a:fld>
            <a:endParaRPr lang="en-GB" altLang="en-US" sz="1300">
              <a:latin typeface="Verdana" pitchFamily="34" charset="0"/>
            </a:endParaRPr>
          </a:p>
        </p:txBody>
      </p:sp>
      <p:sp>
        <p:nvSpPr>
          <p:cNvPr id="66563"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28503230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16</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244474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17</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3532236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89C38F24-B528-46C3-B447-1142EA9227DD}" type="slidenum">
              <a:rPr lang="en-US" altLang="en-US" sz="1300" smtClean="0">
                <a:solidFill>
                  <a:srgbClr val="000000"/>
                </a:solidFill>
                <a:latin typeface="Arial" charset="0"/>
                <a:cs typeface="Arial" charset="0"/>
              </a:rPr>
              <a:pPr fontAlgn="base">
                <a:spcBef>
                  <a:spcPct val="0"/>
                </a:spcBef>
                <a:spcAft>
                  <a:spcPct val="0"/>
                </a:spcAft>
              </a:pPr>
              <a:t>19</a:t>
            </a:fld>
            <a:endParaRPr lang="en-US" altLang="en-US" sz="1300">
              <a:solidFill>
                <a:srgbClr val="000000"/>
              </a:solidFill>
              <a:latin typeface="Arial" charset="0"/>
              <a:cs typeface="Arial" charset="0"/>
            </a:endParaRPr>
          </a:p>
        </p:txBody>
      </p:sp>
      <p:sp>
        <p:nvSpPr>
          <p:cNvPr id="69635"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865302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D9CB05BE-A5F5-455A-9713-F5D91587FF95}" type="slidenum">
              <a:rPr lang="en-US" altLang="en-US" sz="1300" smtClean="0">
                <a:solidFill>
                  <a:srgbClr val="000000"/>
                </a:solidFill>
                <a:latin typeface="Arial" charset="0"/>
                <a:cs typeface="Arial" charset="0"/>
              </a:rPr>
              <a:pPr fontAlgn="base">
                <a:spcBef>
                  <a:spcPct val="0"/>
                </a:spcBef>
                <a:spcAft>
                  <a:spcPct val="0"/>
                </a:spcAft>
              </a:pPr>
              <a:t>20</a:t>
            </a:fld>
            <a:endParaRPr lang="en-US" altLang="en-US" sz="1300">
              <a:solidFill>
                <a:srgbClr val="000000"/>
              </a:solidFill>
              <a:latin typeface="Arial" charset="0"/>
              <a:cs typeface="Arial" charset="0"/>
            </a:endParaRPr>
          </a:p>
        </p:txBody>
      </p:sp>
      <p:sp>
        <p:nvSpPr>
          <p:cNvPr id="70659"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charset="0"/>
              <a:cs typeface="Arial" charset="0"/>
            </a:endParaRPr>
          </a:p>
        </p:txBody>
      </p:sp>
    </p:spTree>
    <p:extLst>
      <p:ext uri="{BB962C8B-B14F-4D97-AF65-F5344CB8AC3E}">
        <p14:creationId xmlns:p14="http://schemas.microsoft.com/office/powerpoint/2010/main" val="3355907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Guidelines to Problem Solving and Decision Making</a:t>
            </a:r>
          </a:p>
          <a:p>
            <a:r>
              <a:rPr lang="en-GB" altLang="en-US" dirty="0" smtClean="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 Therefore, it's often useful to get used to an organized approach to problem solving and decision making. Not all problems can be solved and decisions made by the following, rather rational approach. However, the following basic guidelines will get you started. Don't be intimidated by the length of the list of guidelines. After you've practiced them a few times, they'll become second nature to you -- enough that you can deepen and enrich them to suit your own needs and nature.</a:t>
            </a:r>
          </a:p>
          <a:p>
            <a:endParaRPr lang="en-GB" altLang="en-US" dirty="0" smtClean="0"/>
          </a:p>
          <a:p>
            <a:r>
              <a:rPr lang="en-GB" altLang="en-US" dirty="0" smtClean="0"/>
              <a:t>(Note that it might be more your nature to view a "problem" as an "opportunity". Therefore, you might substitute "problem" for "opportunity" in the following guidelines.)</a:t>
            </a:r>
          </a:p>
          <a:p>
            <a:endParaRPr lang="en-GB" altLang="en-US" dirty="0" smtClean="0"/>
          </a:p>
          <a:p>
            <a:r>
              <a:rPr lang="en-GB" altLang="en-US" dirty="0" smtClean="0"/>
              <a:t>1. Define the problem</a:t>
            </a:r>
          </a:p>
          <a:p>
            <a:r>
              <a:rPr lang="en-GB" altLang="en-US" dirty="0" smtClean="0"/>
              <a:t>This is often where people struggle. They react to what they think the problem is. Instead, seek to understand more about why you think there's a problem.</a:t>
            </a:r>
          </a:p>
          <a:p>
            <a:endParaRPr lang="en-GB" altLang="en-US" dirty="0" smtClean="0"/>
          </a:p>
          <a:p>
            <a:r>
              <a:rPr lang="en-GB" altLang="en-US" dirty="0" smtClean="0"/>
              <a:t>Define the problem: (with input from yourself and others). Ask yourself and others, the following questions:</a:t>
            </a:r>
          </a:p>
          <a:p>
            <a:r>
              <a:rPr lang="en-GB" altLang="en-US" dirty="0" smtClean="0"/>
              <a:t>What can you see that causes you to think there's a problem?</a:t>
            </a:r>
          </a:p>
          <a:p>
            <a:r>
              <a:rPr lang="en-GB" altLang="en-US" dirty="0" smtClean="0"/>
              <a:t>Where is it happening?</a:t>
            </a:r>
          </a:p>
          <a:p>
            <a:r>
              <a:rPr lang="en-GB" altLang="en-US" dirty="0" smtClean="0"/>
              <a:t>How is it happening?</a:t>
            </a:r>
          </a:p>
          <a:p>
            <a:r>
              <a:rPr lang="en-GB" altLang="en-US" dirty="0" smtClean="0"/>
              <a:t>When is it happening?</a:t>
            </a:r>
          </a:p>
          <a:p>
            <a:r>
              <a:rPr lang="en-GB" altLang="en-US" dirty="0" smtClean="0"/>
              <a:t>With whom is it happening? (HINT: Don't jump to "Who is causing the problem?" When we're stressed, blaming is often one of our first reactions. To be an effective manager, you need to address issues more than people.)</a:t>
            </a:r>
          </a:p>
          <a:p>
            <a:r>
              <a:rPr lang="en-GB" altLang="en-US" dirty="0" smtClean="0"/>
              <a:t>Why is it happening?</a:t>
            </a:r>
          </a:p>
          <a:p>
            <a:r>
              <a:rPr lang="en-GB" altLang="en-US" dirty="0" smtClean="0"/>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r>
              <a:rPr lang="en-GB" altLang="en-US" dirty="0" smtClean="0"/>
              <a:t>Defining complex problems:</a:t>
            </a:r>
          </a:p>
          <a:p>
            <a:r>
              <a:rPr lang="en-GB" altLang="en-US" dirty="0" smtClean="0"/>
              <a:t>If the problem still seems overwhelming, break it down by repeating steps 1-7 until you have descriptions of several related problems.</a:t>
            </a:r>
          </a:p>
          <a:p>
            <a:endParaRPr lang="en-GB" altLang="en-US" dirty="0" smtClean="0"/>
          </a:p>
          <a:p>
            <a:r>
              <a:rPr lang="en-GB" altLang="en-US" dirty="0" smtClean="0"/>
              <a:t>Verifying your understanding of the problems:</a:t>
            </a:r>
          </a:p>
          <a:p>
            <a:r>
              <a:rPr lang="en-GB" altLang="en-US" dirty="0" smtClean="0"/>
              <a:t>It helps a great deal to verify your problem analysis for conferring with a peer or someone else.</a:t>
            </a:r>
          </a:p>
          <a:p>
            <a:endParaRPr lang="en-GB" altLang="en-US" dirty="0" smtClean="0"/>
          </a:p>
          <a:p>
            <a:r>
              <a:rPr lang="en-GB" altLang="en-US" dirty="0" smtClean="0"/>
              <a:t>Prioritize the problems:</a:t>
            </a:r>
          </a:p>
          <a:p>
            <a:r>
              <a:rPr lang="en-GB" altLang="en-US" dirty="0" smtClean="0"/>
              <a:t>If you discover that you are looking at several related problems, then prioritize which ones you should address first.</a:t>
            </a:r>
          </a:p>
          <a:p>
            <a:endParaRPr lang="en-GB" altLang="en-US" dirty="0" smtClean="0"/>
          </a:p>
          <a:p>
            <a:r>
              <a:rPr lang="en-GB" altLang="en-US" dirty="0" smtClean="0"/>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dirty="0" smtClean="0"/>
          </a:p>
          <a:p>
            <a:r>
              <a:rPr lang="en-GB" altLang="en-US" dirty="0" smtClean="0"/>
              <a:t>Understand your role in the problem:</a:t>
            </a:r>
          </a:p>
          <a:p>
            <a:r>
              <a:rPr lang="en-GB" altLang="en-US" dirty="0" smtClean="0"/>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dirty="0" smtClean="0"/>
          </a:p>
          <a:p>
            <a:r>
              <a:rPr lang="en-GB" altLang="en-US" dirty="0" smtClean="0"/>
              <a:t>2. Look at potential causes for the problem</a:t>
            </a:r>
          </a:p>
          <a:p>
            <a:r>
              <a:rPr lang="en-GB" altLang="en-US" dirty="0" smtClean="0"/>
              <a:t>It's amazing how much you don't know about what you don't know. Therefore, in this phase, it's critical to get input from other people who notice the problem and who are effected by it.</a:t>
            </a:r>
          </a:p>
          <a:p>
            <a:r>
              <a:rPr lang="en-GB" altLang="en-US" dirty="0" smtClean="0"/>
              <a:t>It's often useful to collect input from other individuals one at a time (at least at first). Otherwise, people tend to be inhibited about offering their impressions of the real causes of problems.</a:t>
            </a:r>
          </a:p>
          <a:p>
            <a:r>
              <a:rPr lang="en-GB" altLang="en-US" dirty="0" smtClean="0"/>
              <a:t>Write down what your opinions and what you've heard from others.</a:t>
            </a:r>
          </a:p>
          <a:p>
            <a:r>
              <a:rPr lang="en-GB" altLang="en-US" dirty="0" smtClean="0"/>
              <a:t>Regarding what you think might be performance problems associated with an employee, it's often useful to seek advice from a peer or your supervisor in order to verify your impression of the problem.</a:t>
            </a:r>
          </a:p>
          <a:p>
            <a:r>
              <a:rPr lang="en-GB" altLang="en-US" dirty="0" smtClean="0"/>
              <a:t>Write down a description of the cause of the problem and in terms of what is happening, where, when, how, with whom and why.</a:t>
            </a:r>
          </a:p>
          <a:p>
            <a:r>
              <a:rPr lang="en-GB" altLang="en-US" dirty="0" smtClean="0"/>
              <a:t>3. Identify alternatives for approaches to resolve the problem</a:t>
            </a:r>
          </a:p>
          <a:p>
            <a:r>
              <a:rPr lang="en-GB" altLang="en-US" dirty="0" smtClean="0"/>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altLang="en-US" dirty="0" smtClean="0"/>
          </a:p>
          <a:p>
            <a:r>
              <a:rPr lang="en-GB" altLang="en-US" dirty="0" smtClean="0"/>
              <a:t>4. Select an approach to resolve the problem</a:t>
            </a:r>
          </a:p>
          <a:p>
            <a:r>
              <a:rPr lang="en-GB" altLang="en-US" dirty="0" smtClean="0"/>
              <a:t>When selecting the best approach, consider:</a:t>
            </a:r>
          </a:p>
          <a:p>
            <a:r>
              <a:rPr lang="en-GB" altLang="en-US" dirty="0" smtClean="0"/>
              <a:t>Which approach is the most likely to solve the problem for the long term?</a:t>
            </a:r>
          </a:p>
          <a:p>
            <a:r>
              <a:rPr lang="en-GB" altLang="en-US" dirty="0" smtClean="0"/>
              <a:t>Which approach is the most realistic to accomplish for now? Do you have the resources? Are they affordable? Do you have enough time to implement the approach?</a:t>
            </a:r>
          </a:p>
          <a:p>
            <a:r>
              <a:rPr lang="en-GB" altLang="en-US" dirty="0" smtClean="0"/>
              <a:t>What is the extent of risk associated with each alternative?</a:t>
            </a:r>
          </a:p>
          <a:p>
            <a:r>
              <a:rPr lang="en-GB" altLang="en-US" dirty="0" smtClean="0"/>
              <a:t>(The nature of this step, in particular, in the problem solving process is why problem solving and decision making are highly integrated.)</a:t>
            </a:r>
          </a:p>
          <a:p>
            <a:endParaRPr lang="en-GB" altLang="en-US" dirty="0" smtClean="0"/>
          </a:p>
          <a:p>
            <a:r>
              <a:rPr lang="en-GB" altLang="en-US" dirty="0" smtClean="0"/>
              <a:t>5. Plan the implementation of the best alternative (this is your action plan)</a:t>
            </a:r>
          </a:p>
          <a:p>
            <a:r>
              <a:rPr lang="en-GB" altLang="en-US" dirty="0" smtClean="0"/>
              <a:t>Carefully consider "What will the situation look like when the problem is solved?"</a:t>
            </a:r>
          </a:p>
          <a:p>
            <a:r>
              <a:rPr lang="en-GB" altLang="en-US" dirty="0" smtClean="0"/>
              <a:t>What steps should be taken to implement the best alternative to solving the problem? What systems or processes should be changed in your organization, for example, a new policy or procedure? Don't resort to solutions where someone is "just going to try harder".</a:t>
            </a:r>
          </a:p>
          <a:p>
            <a:r>
              <a:rPr lang="en-GB" altLang="en-US" dirty="0" smtClean="0"/>
              <a:t>How will you know if the steps are being followed or not? (these are your indicators of the success of your plan)</a:t>
            </a:r>
          </a:p>
          <a:p>
            <a:r>
              <a:rPr lang="en-GB" altLang="en-US" dirty="0" smtClean="0"/>
              <a:t>What resources will you need in terms of people, money and facilities?</a:t>
            </a:r>
          </a:p>
          <a:p>
            <a:r>
              <a:rPr lang="en-GB" altLang="en-US" dirty="0" smtClean="0"/>
              <a:t>How much time will you need to implement the solution? Write a schedule that includes the start and stop times, and when you expect to see certain indicators of success.</a:t>
            </a:r>
          </a:p>
          <a:p>
            <a:r>
              <a:rPr lang="en-GB" altLang="en-US" dirty="0" smtClean="0"/>
              <a:t>Who will primarily be responsible for ensuring implementation of the plan?</a:t>
            </a:r>
          </a:p>
          <a:p>
            <a:r>
              <a:rPr lang="en-GB" altLang="en-US" dirty="0" smtClean="0"/>
              <a:t>Write down the answers to the above questions and consider this as your action plan.</a:t>
            </a:r>
          </a:p>
          <a:p>
            <a:r>
              <a:rPr lang="en-GB" altLang="en-US" dirty="0" smtClean="0"/>
              <a:t>Communicate the plan to those who will involved in implementing it and, at least, to your immediate supervisor.</a:t>
            </a:r>
          </a:p>
          <a:p>
            <a:r>
              <a:rPr lang="en-GB" altLang="en-US" dirty="0" smtClean="0"/>
              <a:t>(An important aspect of this step in the problem-solving process is continually observation and feedback.)</a:t>
            </a:r>
          </a:p>
          <a:p>
            <a:endParaRPr lang="en-GB" altLang="en-US" dirty="0" smtClean="0"/>
          </a:p>
          <a:p>
            <a:r>
              <a:rPr lang="en-GB" altLang="en-US" dirty="0" smtClean="0"/>
              <a:t>6. Monitor implementation of the plan</a:t>
            </a:r>
          </a:p>
          <a:p>
            <a:r>
              <a:rPr lang="en-GB" altLang="en-US" dirty="0" smtClean="0"/>
              <a:t>Monitor the indicators of success:</a:t>
            </a:r>
          </a:p>
          <a:p>
            <a:endParaRPr lang="en-GB" altLang="en-US" dirty="0" smtClean="0"/>
          </a:p>
          <a:p>
            <a:r>
              <a:rPr lang="en-GB" altLang="en-US" dirty="0" smtClean="0"/>
              <a:t>Are you seeing what you would expect from the indicators?</a:t>
            </a:r>
          </a:p>
          <a:p>
            <a:r>
              <a:rPr lang="en-GB" altLang="en-US" dirty="0" smtClean="0"/>
              <a:t>Will the plan be done according to schedule?</a:t>
            </a:r>
          </a:p>
          <a:p>
            <a:r>
              <a:rPr lang="en-GB" altLang="en-US" dirty="0" smtClean="0"/>
              <a:t>If the plan is not being followed as expected, then consider: Was the plan realistic? Are there sufficient resources to accomplish the plan on schedule? Should more priority be placed on various aspects of the plan? </a:t>
            </a:r>
            <a:r>
              <a:rPr lang="en-GB" altLang="en-US" smtClean="0"/>
              <a:t>Should the plan be changed?</a:t>
            </a:r>
            <a:endParaRPr lang="en-GB" altLang="en-US"/>
          </a:p>
        </p:txBody>
      </p:sp>
      <p:sp>
        <p:nvSpPr>
          <p:cNvPr id="4" name="Slide Number Placeholder 3"/>
          <p:cNvSpPr>
            <a:spLocks noGrp="1"/>
          </p:cNvSpPr>
          <p:nvPr>
            <p:ph type="sldNum" sz="quarter" idx="5"/>
          </p:nvPr>
        </p:nvSpPr>
        <p:spPr/>
        <p:txBody>
          <a:bodyPr/>
          <a:lstStyle/>
          <a:p>
            <a:pPr>
              <a:defRPr/>
            </a:pPr>
            <a:fld id="{CFE9F69F-5F33-4DAD-AE61-F9AE695676D3}" type="slidenum">
              <a:rPr lang="en-GB" smtClean="0"/>
              <a:pPr>
                <a:defRPr/>
              </a:pPr>
              <a:t>21</a:t>
            </a:fld>
            <a:endParaRPr lang="en-GB"/>
          </a:p>
        </p:txBody>
      </p:sp>
    </p:spTree>
    <p:extLst>
      <p:ext uri="{BB962C8B-B14F-4D97-AF65-F5344CB8AC3E}">
        <p14:creationId xmlns:p14="http://schemas.microsoft.com/office/powerpoint/2010/main" val="13389321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9C64F3F4-CE19-49F8-9EF4-FF4EE52031C2}" type="datetimeFigureOut">
              <a:rPr lang="en-GB" smtClean="0"/>
              <a:t>12/09/2018</a:t>
            </a:fld>
            <a:endParaRPr lang="en-GB"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dirty="0"/>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34545997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5090464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2572206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88058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432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09531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27159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67039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38427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73908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t>12/09/2018</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06787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18853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9C64F3F4-CE19-49F8-9EF4-FF4EE52031C2}" type="datetimeFigureOut">
              <a:rPr lang="en-GB" smtClean="0"/>
              <a:pPr/>
              <a:t>12/09/2018</a:t>
            </a:fld>
            <a:endParaRPr lang="en-GB" dirty="0"/>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6351846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amp;ehk=M3vrrobiR9TZKi71G9K"/><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bbc.co.uk/archive/nhs/5150.shtm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news.bbc.co.uk/1/hi/health/7462013.s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nuffieldtrust.org.uk/resource/nhs-in-number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3916680"/>
            <a:ext cx="7772400" cy="1194239"/>
          </a:xfrm>
        </p:spPr>
        <p:txBody>
          <a:bodyPr>
            <a:normAutofit fontScale="90000"/>
          </a:bodyPr>
          <a:lstStyle/>
          <a:p>
            <a: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
            </a:r>
            <a:b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dirty="0"/>
              <a:t/>
            </a:r>
            <a:br>
              <a:rPr lang="en-GB" altLang="en-US" dirty="0"/>
            </a:br>
            <a:r>
              <a:rPr lang="en-GB" altLang="en-US" dirty="0"/>
              <a:t> </a:t>
            </a:r>
            <a:r>
              <a:rPr lang="en-GB" altLang="en-US" sz="3600" dirty="0">
                <a:solidFill>
                  <a:schemeClr val="accent3">
                    <a:lumMod val="40000"/>
                    <a:lumOff val="60000"/>
                  </a:schemeClr>
                </a:solidFill>
                <a:latin typeface="Arial Rounded MT Bold" charset="0"/>
                <a:ea typeface="Arial Rounded MT Bold" charset="0"/>
                <a:cs typeface="Arial Rounded MT Bold" charset="0"/>
              </a:rPr>
              <a:t>Problem Solving and Decision Making</a:t>
            </a:r>
            <a:br>
              <a:rPr lang="en-GB" altLang="en-US" sz="3600" dirty="0">
                <a:solidFill>
                  <a:schemeClr val="accent3">
                    <a:lumMod val="40000"/>
                    <a:lumOff val="60000"/>
                  </a:schemeClr>
                </a:solidFill>
                <a:latin typeface="Arial Rounded MT Bold" charset="0"/>
                <a:ea typeface="Arial Rounded MT Bold" charset="0"/>
                <a:cs typeface="Arial Rounded MT Bold" charset="0"/>
              </a:rPr>
            </a:br>
            <a:r>
              <a:rPr lang="en-US" dirty="0">
                <a:solidFill>
                  <a:schemeClr val="accent3">
                    <a:lumMod val="40000"/>
                    <a:lumOff val="60000"/>
                  </a:schemeClr>
                </a:solidFill>
                <a:latin typeface="+mj-ea"/>
                <a:cs typeface="+mj-ea"/>
              </a:rPr>
              <a:t/>
            </a:r>
            <a:br>
              <a:rPr lang="en-US" dirty="0">
                <a:solidFill>
                  <a:schemeClr val="accent3">
                    <a:lumMod val="40000"/>
                    <a:lumOff val="60000"/>
                  </a:schemeClr>
                </a:solidFill>
                <a:latin typeface="+mj-ea"/>
                <a:cs typeface="+mj-ea"/>
              </a:rPr>
            </a:br>
            <a:r>
              <a:rPr lang="en-GB" altLang="en-US" sz="4000" dirty="0" smtClean="0">
                <a:solidFill>
                  <a:schemeClr val="accent3">
                    <a:lumMod val="40000"/>
                    <a:lumOff val="60000"/>
                  </a:schemeClr>
                </a:solidFill>
                <a:latin typeface="Arial Rounded MT Bold" charset="0"/>
                <a:ea typeface="Arial Rounded MT Bold" charset="0"/>
                <a:cs typeface="Arial Rounded MT Bold" charset="0"/>
              </a:rPr>
              <a:t>Session 2</a:t>
            </a:r>
            <a:r>
              <a:rPr lang="en-US" dirty="0">
                <a:solidFill>
                  <a:schemeClr val="accent3">
                    <a:lumMod val="40000"/>
                    <a:lumOff val="60000"/>
                  </a:schemeClr>
                </a:solidFill>
                <a:latin typeface="+mj-ea"/>
                <a:cs typeface="+mj-ea"/>
              </a:rPr>
              <a:t/>
            </a:r>
            <a:br>
              <a:rPr lang="en-US" dirty="0">
                <a:solidFill>
                  <a:schemeClr val="accent3">
                    <a:lumMod val="40000"/>
                    <a:lumOff val="60000"/>
                  </a:schemeClr>
                </a:solidFill>
                <a:latin typeface="+mj-ea"/>
                <a:cs typeface="+mj-ea"/>
              </a:rPr>
            </a:br>
            <a:r>
              <a:rPr lang="en-GB" altLang="en-US" sz="1400" dirty="0">
                <a:solidFill>
                  <a:schemeClr val="accent3">
                    <a:lumMod val="40000"/>
                    <a:lumOff val="60000"/>
                  </a:schemeClr>
                </a:solidFill>
              </a:rPr>
              <a:t/>
            </a:r>
            <a:br>
              <a:rPr lang="en-GB" altLang="en-US" sz="1400" dirty="0">
                <a:solidFill>
                  <a:schemeClr val="accent3">
                    <a:lumMod val="40000"/>
                    <a:lumOff val="60000"/>
                  </a:schemeClr>
                </a:solidFill>
              </a:rPr>
            </a:br>
            <a:endParaRPr lang="en-GB" altLang="en-US" sz="1400" dirty="0">
              <a:solidFill>
                <a:schemeClr val="accent3">
                  <a:lumMod val="40000"/>
                  <a:lumOff val="60000"/>
                </a:schemeClr>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We introduced Problem Solving and Decision Making</a:t>
            </a:r>
          </a:p>
          <a:p>
            <a:r>
              <a:rPr lang="en-GB" dirty="0" smtClean="0"/>
              <a:t>Discussed problems faced by organisations – with particular reference to the NHS</a:t>
            </a:r>
            <a:endParaRPr lang="en-GB" dirty="0"/>
          </a:p>
        </p:txBody>
      </p:sp>
      <p:sp>
        <p:nvSpPr>
          <p:cNvPr id="2" name="Title 1"/>
          <p:cNvSpPr>
            <a:spLocks noGrp="1"/>
          </p:cNvSpPr>
          <p:nvPr>
            <p:ph type="title"/>
          </p:nvPr>
        </p:nvSpPr>
        <p:spPr/>
        <p:txBody>
          <a:bodyPr/>
          <a:lstStyle/>
          <a:p>
            <a:r>
              <a:rPr lang="en-GB" dirty="0" smtClean="0"/>
              <a:t>Last Time ……….</a:t>
            </a:r>
            <a:endParaRPr lang="en-GB" dirty="0"/>
          </a:p>
        </p:txBody>
      </p:sp>
    </p:spTree>
    <p:extLst>
      <p:ext uri="{BB962C8B-B14F-4D97-AF65-F5344CB8AC3E}">
        <p14:creationId xmlns:p14="http://schemas.microsoft.com/office/powerpoint/2010/main" val="158732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Consider – what types of problems do organisations face irrespective of industry?</a:t>
            </a:r>
          </a:p>
          <a:p>
            <a:r>
              <a:rPr lang="en-GB" dirty="0" smtClean="0"/>
              <a:t>Is perception key in problem solving?</a:t>
            </a:r>
          </a:p>
          <a:p>
            <a:r>
              <a:rPr lang="en-GB" dirty="0" smtClean="0"/>
              <a:t>Creative Problem Solving</a:t>
            </a:r>
          </a:p>
          <a:p>
            <a:r>
              <a:rPr lang="en-GB" dirty="0"/>
              <a:t>Continue looking at the NHS</a:t>
            </a:r>
          </a:p>
          <a:p>
            <a:endParaRPr lang="en-GB" dirty="0"/>
          </a:p>
        </p:txBody>
      </p:sp>
      <p:sp>
        <p:nvSpPr>
          <p:cNvPr id="2" name="Title 1"/>
          <p:cNvSpPr>
            <a:spLocks noGrp="1"/>
          </p:cNvSpPr>
          <p:nvPr>
            <p:ph type="title"/>
          </p:nvPr>
        </p:nvSpPr>
        <p:spPr/>
        <p:txBody>
          <a:bodyPr/>
          <a:lstStyle/>
          <a:p>
            <a:r>
              <a:rPr lang="en-GB" dirty="0" smtClean="0"/>
              <a:t>This week</a:t>
            </a:r>
            <a:endParaRPr lang="en-GB" dirty="0"/>
          </a:p>
        </p:txBody>
      </p:sp>
    </p:spTree>
    <p:extLst>
      <p:ext uri="{BB962C8B-B14F-4D97-AF65-F5344CB8AC3E}">
        <p14:creationId xmlns:p14="http://schemas.microsoft.com/office/powerpoint/2010/main" val="2707594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Creative problem solving is a method for approaching a problem or challenge in an imaginative way</a:t>
            </a:r>
          </a:p>
          <a:p>
            <a:endParaRPr lang="en-GB" dirty="0"/>
          </a:p>
        </p:txBody>
      </p:sp>
      <p:sp>
        <p:nvSpPr>
          <p:cNvPr id="3" name="Title 2"/>
          <p:cNvSpPr>
            <a:spLocks noGrp="1"/>
          </p:cNvSpPr>
          <p:nvPr>
            <p:ph type="title"/>
          </p:nvPr>
        </p:nvSpPr>
        <p:spPr/>
        <p:txBody>
          <a:bodyPr/>
          <a:lstStyle/>
          <a:p>
            <a:r>
              <a:rPr lang="en-GB" sz="4800" dirty="0" smtClean="0"/>
              <a:t>Creative Problem Solving</a:t>
            </a:r>
            <a:endParaRPr lang="en-GB" sz="4800" dirty="0"/>
          </a:p>
        </p:txBody>
      </p:sp>
    </p:spTree>
    <p:extLst>
      <p:ext uri="{BB962C8B-B14F-4D97-AF65-F5344CB8AC3E}">
        <p14:creationId xmlns:p14="http://schemas.microsoft.com/office/powerpoint/2010/main" val="458903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5DA648-C3A3-4633-A4EE-2F79BAAA0C3A}"/>
              </a:ext>
            </a:extLst>
          </p:cNvPr>
          <p:cNvSpPr>
            <a:spLocks noGrp="1"/>
          </p:cNvSpPr>
          <p:nvPr>
            <p:ph idx="1"/>
          </p:nvPr>
        </p:nvSpPr>
        <p:spPr>
          <a:xfrm>
            <a:off x="750711" y="2316479"/>
            <a:ext cx="7388578" cy="4312921"/>
          </a:xfrm>
        </p:spPr>
        <p:txBody>
          <a:bodyPr>
            <a:normAutofit fontScale="92500" lnSpcReduction="10000"/>
          </a:bodyPr>
          <a:lstStyle/>
          <a:p>
            <a:pPr>
              <a:buFontTx/>
              <a:buNone/>
            </a:pPr>
            <a:r>
              <a:rPr lang="en-GB" altLang="en-US" b="1" dirty="0">
                <a:latin typeface="Arial" charset="0"/>
                <a:cs typeface="Arial" charset="0"/>
              </a:rPr>
              <a:t>BENEFITS</a:t>
            </a:r>
            <a:r>
              <a:rPr lang="en-GB" altLang="en-US" dirty="0">
                <a:latin typeface="Arial" charset="0"/>
                <a:cs typeface="Arial" charset="0"/>
              </a:rPr>
              <a:t>: to the Organisation</a:t>
            </a:r>
            <a:r>
              <a:rPr lang="en-GB" altLang="en-US" b="1" dirty="0">
                <a:latin typeface="Arial" charset="0"/>
                <a:cs typeface="Arial" charset="0"/>
              </a:rPr>
              <a:t>?</a:t>
            </a:r>
          </a:p>
          <a:p>
            <a:pPr>
              <a:buFontTx/>
              <a:buNone/>
            </a:pPr>
            <a:endParaRPr lang="en-GB" altLang="en-US"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Improvement in products and services</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Reduction in costs</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Improvement in quality</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Improved employee performance</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market share</a:t>
            </a:r>
          </a:p>
          <a:p>
            <a:endParaRPr lang="en-GB" dirty="0"/>
          </a:p>
        </p:txBody>
      </p:sp>
      <p:sp>
        <p:nvSpPr>
          <p:cNvPr id="2" name="Title 1">
            <a:extLst>
              <a:ext uri="{FF2B5EF4-FFF2-40B4-BE49-F238E27FC236}">
                <a16:creationId xmlns:a16="http://schemas.microsoft.com/office/drawing/2014/main" id="{10AF8855-DCA2-4719-9781-6D0D776F6073}"/>
              </a:ext>
            </a:extLst>
          </p:cNvPr>
          <p:cNvSpPr>
            <a:spLocks noGrp="1"/>
          </p:cNvSpPr>
          <p:nvPr>
            <p:ph type="title"/>
          </p:nvPr>
        </p:nvSpPr>
        <p:spPr>
          <a:xfrm>
            <a:off x="457200" y="0"/>
            <a:ext cx="8229600" cy="1143000"/>
          </a:xfrm>
        </p:spPr>
        <p:txBody>
          <a:bodyPr/>
          <a:lstStyle/>
          <a:p>
            <a:r>
              <a:rPr lang="en-GB" altLang="en-US" sz="2800"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sz="2800" dirty="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3773185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B6B23C-7709-48B1-947A-7CF5DC0C1031}"/>
              </a:ext>
            </a:extLst>
          </p:cNvPr>
          <p:cNvSpPr>
            <a:spLocks noGrp="1"/>
          </p:cNvSpPr>
          <p:nvPr>
            <p:ph idx="1"/>
          </p:nvPr>
        </p:nvSpPr>
        <p:spPr>
          <a:xfrm>
            <a:off x="762000" y="2819399"/>
            <a:ext cx="7817556" cy="3474721"/>
          </a:xfrm>
        </p:spPr>
        <p:txBody>
          <a:bodyPr>
            <a:normAutofit fontScale="92500" lnSpcReduction="10000"/>
          </a:bodyPr>
          <a:lstStyle/>
          <a:p>
            <a:pPr>
              <a:buFontTx/>
              <a:buNone/>
            </a:pPr>
            <a:r>
              <a:rPr lang="en-GB" altLang="en-US" b="1" dirty="0">
                <a:latin typeface="Arial" charset="0"/>
                <a:cs typeface="Arial" charset="0"/>
              </a:rPr>
              <a:t>BENEFITS</a:t>
            </a:r>
            <a:r>
              <a:rPr lang="en-GB" altLang="en-US" dirty="0">
                <a:latin typeface="Arial" charset="0"/>
                <a:cs typeface="Arial" charset="0"/>
              </a:rPr>
              <a:t>: to the Team</a:t>
            </a:r>
            <a:r>
              <a:rPr lang="en-GB" altLang="en-US" b="1" dirty="0">
                <a:latin typeface="Arial" charset="0"/>
                <a:cs typeface="Arial" charset="0"/>
              </a:rPr>
              <a:t>?</a:t>
            </a:r>
          </a:p>
          <a:p>
            <a:pPr>
              <a:buFontTx/>
              <a:buNone/>
            </a:pPr>
            <a:endParaRPr lang="en-GB" altLang="en-US" sz="1350" dirty="0">
              <a:latin typeface="Arial" charset="0"/>
              <a:cs typeface="Arial" charset="0"/>
            </a:endParaRPr>
          </a:p>
          <a:p>
            <a:r>
              <a:rPr lang="en-GB" altLang="en-US" sz="2700" dirty="0">
                <a:latin typeface="Arial" charset="0"/>
                <a:cs typeface="Arial" charset="0"/>
              </a:rPr>
              <a:t>Sharing problems and solutions</a:t>
            </a:r>
            <a:endParaRPr lang="en-GB" altLang="en-US" sz="1200" dirty="0">
              <a:latin typeface="Arial" charset="0"/>
              <a:cs typeface="Arial" charset="0"/>
            </a:endParaRPr>
          </a:p>
          <a:p>
            <a:r>
              <a:rPr lang="en-GB" altLang="en-US" sz="2700" dirty="0">
                <a:latin typeface="Arial" charset="0"/>
                <a:cs typeface="Arial" charset="0"/>
              </a:rPr>
              <a:t>Improved communication</a:t>
            </a:r>
          </a:p>
          <a:p>
            <a:r>
              <a:rPr lang="en-GB" sz="2700" dirty="0">
                <a:latin typeface="Arial" charset="0"/>
                <a:cs typeface="Arial" charset="0"/>
              </a:rPr>
              <a:t>Shared skills, knowledge and experience</a:t>
            </a:r>
          </a:p>
          <a:p>
            <a:r>
              <a:rPr lang="en-GB" sz="2700" dirty="0">
                <a:latin typeface="Arial" charset="0"/>
                <a:cs typeface="Arial" charset="0"/>
              </a:rPr>
              <a:t>Improved teamwork</a:t>
            </a:r>
          </a:p>
          <a:p>
            <a:r>
              <a:rPr lang="en-GB" sz="2700" dirty="0">
                <a:latin typeface="Arial" charset="0"/>
                <a:cs typeface="Arial" charset="0"/>
              </a:rPr>
              <a:t>Morale boosting</a:t>
            </a:r>
          </a:p>
          <a:p>
            <a:r>
              <a:rPr lang="en-GB" sz="2700" dirty="0">
                <a:latin typeface="Arial" charset="0"/>
                <a:cs typeface="Arial" charset="0"/>
              </a:rPr>
              <a:t>Success breeds success and team &amp; individual confidence</a:t>
            </a:r>
          </a:p>
        </p:txBody>
      </p:sp>
      <p:sp>
        <p:nvSpPr>
          <p:cNvPr id="2" name="Title 1">
            <a:extLst>
              <a:ext uri="{FF2B5EF4-FFF2-40B4-BE49-F238E27FC236}">
                <a16:creationId xmlns:a16="http://schemas.microsoft.com/office/drawing/2014/main" id="{BDBABBCC-82CD-4BB8-9E47-C77916C2D27E}"/>
              </a:ext>
            </a:extLst>
          </p:cNvPr>
          <p:cNvSpPr>
            <a:spLocks noGrp="1"/>
          </p:cNvSpPr>
          <p:nvPr>
            <p:ph type="title"/>
          </p:nvPr>
        </p:nvSpPr>
        <p:spPr>
          <a:xfrm>
            <a:off x="457200" y="94016"/>
            <a:ext cx="8229600" cy="1143000"/>
          </a:xfrm>
        </p:spPr>
        <p:txBody>
          <a:bodyPr/>
          <a:lstStyle/>
          <a:p>
            <a:r>
              <a:rPr lang="en-GB" altLang="en-US" sz="3200"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p>
        </p:txBody>
      </p:sp>
    </p:spTree>
    <p:extLst>
      <p:ext uri="{BB962C8B-B14F-4D97-AF65-F5344CB8AC3E}">
        <p14:creationId xmlns:p14="http://schemas.microsoft.com/office/powerpoint/2010/main" val="28408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DC83E2-A3C8-44AA-80E8-3B7981A899B8}"/>
              </a:ext>
            </a:extLst>
          </p:cNvPr>
          <p:cNvSpPr>
            <a:spLocks noGrp="1"/>
          </p:cNvSpPr>
          <p:nvPr>
            <p:ph idx="1"/>
          </p:nvPr>
        </p:nvSpPr>
        <p:spPr>
          <a:xfrm>
            <a:off x="1078089" y="2514600"/>
            <a:ext cx="6925733" cy="3337560"/>
          </a:xfrm>
        </p:spPr>
        <p:txBody>
          <a:bodyPr/>
          <a:lstStyle/>
          <a:p>
            <a:pPr>
              <a:buFontTx/>
              <a:buNone/>
            </a:pPr>
            <a:r>
              <a:rPr lang="en-GB" altLang="en-US" b="1" dirty="0">
                <a:latin typeface="Arial" charset="0"/>
                <a:cs typeface="Arial" charset="0"/>
              </a:rPr>
              <a:t>BENEFITS</a:t>
            </a:r>
            <a:r>
              <a:rPr lang="en-GB" altLang="en-US" dirty="0">
                <a:latin typeface="Arial" charset="0"/>
                <a:cs typeface="Arial" charset="0"/>
              </a:rPr>
              <a:t>: to the Individual</a:t>
            </a:r>
            <a:r>
              <a:rPr lang="en-GB" altLang="en-US" b="1" dirty="0">
                <a:latin typeface="Arial" charset="0"/>
                <a:cs typeface="Arial" charset="0"/>
              </a:rPr>
              <a:t>?</a:t>
            </a:r>
          </a:p>
          <a:p>
            <a:pPr>
              <a:buFontTx/>
              <a:buNone/>
            </a:pPr>
            <a:endParaRPr lang="en-GB" altLang="en-US" sz="105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personal effectiveness</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involvement</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Greater confidence</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Greater understanding of corporate goals</a:t>
            </a:r>
          </a:p>
          <a:p>
            <a:endParaRPr lang="en-GB" dirty="0"/>
          </a:p>
        </p:txBody>
      </p:sp>
      <p:sp>
        <p:nvSpPr>
          <p:cNvPr id="2" name="Title 1">
            <a:extLst>
              <a:ext uri="{FF2B5EF4-FFF2-40B4-BE49-F238E27FC236}">
                <a16:creationId xmlns:a16="http://schemas.microsoft.com/office/drawing/2014/main" id="{A2607EEC-83F5-4516-AD47-8F73758A226C}"/>
              </a:ext>
            </a:extLst>
          </p:cNvPr>
          <p:cNvSpPr>
            <a:spLocks noGrp="1"/>
          </p:cNvSpPr>
          <p:nvPr>
            <p:ph type="title"/>
          </p:nvPr>
        </p:nvSpPr>
        <p:spPr/>
        <p:txBody>
          <a:bodyPr/>
          <a:lstStyle/>
          <a:p>
            <a:r>
              <a:rPr lang="en-GB" altLang="en-US" sz="3600"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p>
        </p:txBody>
      </p:sp>
    </p:spTree>
    <p:extLst>
      <p:ext uri="{BB962C8B-B14F-4D97-AF65-F5344CB8AC3E}">
        <p14:creationId xmlns:p14="http://schemas.microsoft.com/office/powerpoint/2010/main" val="1729232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5012" y="2545080"/>
            <a:ext cx="6992055" cy="2580075"/>
          </a:xfrm>
        </p:spPr>
        <p:txBody>
          <a:bodyPr>
            <a:normAutofit fontScale="70000" lnSpcReduction="20000"/>
          </a:bodyPr>
          <a:lstStyle/>
          <a:p>
            <a:pPr>
              <a:defRPr/>
            </a:pPr>
            <a:r>
              <a:rPr lang="en-GB" sz="2800" dirty="0">
                <a:latin typeface="Arial" panose="020B0604020202020204" pitchFamily="34" charset="0"/>
                <a:cs typeface="Arial" panose="020B0604020202020204" pitchFamily="34" charset="0"/>
              </a:rPr>
              <a:t>Deviation problems</a:t>
            </a:r>
          </a:p>
          <a:p>
            <a:pPr>
              <a:defRPr/>
            </a:pP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Potential problems</a:t>
            </a:r>
          </a:p>
          <a:p>
            <a:pPr>
              <a:defRPr/>
            </a:pP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Improvement problems</a:t>
            </a:r>
          </a:p>
          <a:p>
            <a:pPr marL="0" indent="0">
              <a:buNone/>
              <a:defRPr/>
            </a:pPr>
            <a:endParaRPr lang="en-GB" dirty="0">
              <a:latin typeface="Arial" panose="020B0604020202020204" pitchFamily="34" charset="0"/>
              <a:cs typeface="Arial" panose="020B0604020202020204" pitchFamily="34" charset="0"/>
            </a:endParaRPr>
          </a:p>
          <a:p>
            <a:pPr marL="89297" indent="0">
              <a:buNone/>
              <a:defRPr/>
            </a:pPr>
            <a:r>
              <a:rPr lang="en-GB" sz="2100" b="1" dirty="0">
                <a:latin typeface="Arial" panose="020B0604020202020204" pitchFamily="34" charset="0"/>
                <a:cs typeface="Arial" panose="020B0604020202020204" pitchFamily="34" charset="0"/>
              </a:rPr>
              <a:t>Using these problem types and your experience, give a work based example of each </a:t>
            </a:r>
            <a:r>
              <a:rPr lang="en-GB" sz="2100" dirty="0">
                <a:latin typeface="Arial" panose="020B0604020202020204" pitchFamily="34" charset="0"/>
                <a:cs typeface="Arial" panose="020B0604020202020204" pitchFamily="34" charset="0"/>
              </a:rPr>
              <a:t>– </a:t>
            </a:r>
          </a:p>
          <a:p>
            <a:pPr marL="89297" indent="0">
              <a:buNone/>
              <a:defRPr/>
            </a:pPr>
            <a:r>
              <a:rPr lang="en-GB" sz="2100" dirty="0">
                <a:latin typeface="Arial" panose="020B0604020202020204" pitchFamily="34" charset="0"/>
                <a:cs typeface="Arial" panose="020B0604020202020204" pitchFamily="34" charset="0"/>
              </a:rPr>
              <a:t>(Individual 5 mins)</a:t>
            </a:r>
          </a:p>
        </p:txBody>
      </p:sp>
      <p:sp>
        <p:nvSpPr>
          <p:cNvPr id="4" name="Slide Number Placeholder 3"/>
          <p:cNvSpPr>
            <a:spLocks noGrp="1"/>
          </p:cNvSpPr>
          <p:nvPr>
            <p:ph type="sldNum" sz="quarter" idx="12"/>
          </p:nvPr>
        </p:nvSpPr>
        <p:spPr/>
        <p:txBody>
          <a:bodyPr/>
          <a:lstStyle/>
          <a:p>
            <a:pPr>
              <a:defRPr/>
            </a:pPr>
            <a:fld id="{8B147940-4107-4C58-AF04-C5F2B6FD75EF}" type="slidenum">
              <a:rPr lang="en-GB" smtClean="0"/>
              <a:pPr>
                <a:defRPr/>
              </a:pPr>
              <a:t>8</a:t>
            </a:fld>
            <a:endParaRPr lang="en-GB"/>
          </a:p>
        </p:txBody>
      </p:sp>
      <p:sp>
        <p:nvSpPr>
          <p:cNvPr id="2" name="Title 1"/>
          <p:cNvSpPr>
            <a:spLocks noGrp="1"/>
          </p:cNvSpPr>
          <p:nvPr>
            <p:ph type="title"/>
          </p:nvPr>
        </p:nvSpPr>
        <p:spPr>
          <a:xfrm>
            <a:off x="457200" y="136521"/>
            <a:ext cx="8229600" cy="1143000"/>
          </a:xfrm>
        </p:spPr>
        <p:txBody>
          <a:bodyPr>
            <a:norm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types</a:t>
            </a:r>
          </a:p>
        </p:txBody>
      </p:sp>
    </p:spTree>
    <p:extLst>
      <p:ext uri="{BB962C8B-B14F-4D97-AF65-F5344CB8AC3E}">
        <p14:creationId xmlns:p14="http://schemas.microsoft.com/office/powerpoint/2010/main" val="14466935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419100" y="2286000"/>
            <a:ext cx="8104011" cy="3875442"/>
          </a:xfrm>
        </p:spPr>
        <p:txBody>
          <a:bodyPr/>
          <a:lstStyle/>
          <a:p>
            <a:pPr marL="89297" indent="0">
              <a:lnSpc>
                <a:spcPct val="90000"/>
              </a:lnSpc>
              <a:buNone/>
              <a:defRPr/>
            </a:pPr>
            <a:endParaRPr lang="en-GB" altLang="en-US" sz="2100" u="sng" dirty="0">
              <a:latin typeface="Arial" panose="020B0604020202020204" pitchFamily="34" charset="0"/>
              <a:cs typeface="Arial" panose="020B0604020202020204" pitchFamily="34" charset="0"/>
            </a:endParaRPr>
          </a:p>
          <a:p>
            <a:pPr marL="89297" indent="0">
              <a:lnSpc>
                <a:spcPct val="90000"/>
              </a:lnSpc>
              <a:buNone/>
              <a:defRPr/>
            </a:pPr>
            <a:r>
              <a:rPr lang="en-GB" altLang="en-US" sz="2100" b="1" dirty="0">
                <a:latin typeface="Arial" panose="020B0604020202020204" pitchFamily="34" charset="0"/>
                <a:cs typeface="Arial" panose="020B0604020202020204" pitchFamily="34" charset="0"/>
              </a:rPr>
              <a:t>Strategic problems  </a:t>
            </a:r>
            <a:r>
              <a:rPr lang="en-GB" altLang="en-US" sz="2100" dirty="0">
                <a:latin typeface="Arial" panose="020B0604020202020204" pitchFamily="34" charset="0"/>
                <a:cs typeface="Arial" panose="020B0604020202020204" pitchFamily="34" charset="0"/>
              </a:rPr>
              <a:t>- are longer term, wide ranging problems that have significant consequences for the organisation as a whole</a:t>
            </a:r>
          </a:p>
          <a:p>
            <a:pPr marL="0" indent="0">
              <a:lnSpc>
                <a:spcPct val="90000"/>
              </a:lnSpc>
              <a:buNone/>
              <a:defRPr/>
            </a:pPr>
            <a:endParaRPr lang="en-GB" altLang="en-US" sz="900" u="sng" dirty="0">
              <a:latin typeface="Arial" panose="020B0604020202020204" pitchFamily="34" charset="0"/>
              <a:cs typeface="Arial" panose="020B0604020202020204" pitchFamily="34" charset="0"/>
            </a:endParaRPr>
          </a:p>
          <a:p>
            <a:pPr marL="89297" indent="0">
              <a:lnSpc>
                <a:spcPct val="90000"/>
              </a:lnSpc>
              <a:buNone/>
              <a:defRPr/>
            </a:pPr>
            <a:r>
              <a:rPr lang="en-GB" altLang="en-US" sz="2100" b="1" dirty="0">
                <a:latin typeface="Arial" panose="020B0604020202020204" pitchFamily="34" charset="0"/>
                <a:cs typeface="Arial" panose="020B0604020202020204" pitchFamily="34" charset="0"/>
              </a:rPr>
              <a:t>Operational problems  </a:t>
            </a:r>
            <a:r>
              <a:rPr lang="en-GB" altLang="en-US" sz="2100" dirty="0">
                <a:latin typeface="Arial" panose="020B0604020202020204" pitchFamily="34" charset="0"/>
                <a:cs typeface="Arial" panose="020B0604020202020204" pitchFamily="34" charset="0"/>
              </a:rPr>
              <a:t>- are usually medium to short term and involve the management of resources to achieve particular objectives</a:t>
            </a:r>
          </a:p>
          <a:p>
            <a:pPr marL="89297" indent="0">
              <a:lnSpc>
                <a:spcPct val="90000"/>
              </a:lnSpc>
              <a:buNone/>
              <a:defRPr/>
            </a:pPr>
            <a:endParaRPr lang="en-GB" altLang="en-US" sz="900" u="sng" dirty="0">
              <a:latin typeface="Arial" panose="020B0604020202020204" pitchFamily="34" charset="0"/>
              <a:cs typeface="Arial" panose="020B0604020202020204" pitchFamily="34" charset="0"/>
            </a:endParaRPr>
          </a:p>
          <a:p>
            <a:pPr marL="89297" indent="0">
              <a:lnSpc>
                <a:spcPct val="90000"/>
              </a:lnSpc>
              <a:buNone/>
              <a:defRPr/>
            </a:pPr>
            <a:r>
              <a:rPr lang="en-GB" altLang="en-US" sz="2100" b="1" dirty="0">
                <a:latin typeface="Arial" panose="020B0604020202020204" pitchFamily="34" charset="0"/>
                <a:cs typeface="Arial" panose="020B0604020202020204" pitchFamily="34" charset="0"/>
              </a:rPr>
              <a:t>Administrative problems  </a:t>
            </a:r>
            <a:r>
              <a:rPr lang="en-GB" altLang="en-US" sz="2100" dirty="0">
                <a:latin typeface="Arial" panose="020B0604020202020204" pitchFamily="34" charset="0"/>
                <a:cs typeface="Arial" panose="020B0604020202020204" pitchFamily="34" charset="0"/>
              </a:rPr>
              <a:t>- are usually short term or have a right or wrong answer according to the policies and procedures of the organisation.</a:t>
            </a:r>
          </a:p>
        </p:txBody>
      </p:sp>
      <p:sp>
        <p:nvSpPr>
          <p:cNvPr id="2253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CB8C57AE-53A7-4CA1-9C93-E7C6F52E92B6}" type="slidenum">
              <a:rPr lang="en-GB" altLang="en-US" sz="900">
                <a:latin typeface="Arial" charset="0"/>
                <a:cs typeface="Arial" charset="0"/>
              </a:rPr>
              <a:pPr fontAlgn="base">
                <a:spcBef>
                  <a:spcPct val="0"/>
                </a:spcBef>
                <a:spcAft>
                  <a:spcPct val="0"/>
                </a:spcAft>
              </a:pPr>
              <a:t>9</a:t>
            </a:fld>
            <a:endParaRPr lang="en-GB" altLang="en-US" sz="900">
              <a:latin typeface="Arial" charset="0"/>
              <a:cs typeface="Arial" charset="0"/>
            </a:endParaRPr>
          </a:p>
        </p:txBody>
      </p:sp>
      <p:sp>
        <p:nvSpPr>
          <p:cNvPr id="30722" name="Rectangle 2"/>
          <p:cNvSpPr>
            <a:spLocks noGrp="1" noRot="1" noChangeArrowheads="1"/>
          </p:cNvSpPr>
          <p:nvPr>
            <p:ph type="title"/>
          </p:nvPr>
        </p:nvSpPr>
        <p:spPr>
          <a:xfrm>
            <a:off x="1925637" y="277459"/>
            <a:ext cx="5153025" cy="525798"/>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Categories</a:t>
            </a:r>
          </a:p>
        </p:txBody>
      </p:sp>
    </p:spTree>
    <p:extLst>
      <p:ext uri="{BB962C8B-B14F-4D97-AF65-F5344CB8AC3E}">
        <p14:creationId xmlns:p14="http://schemas.microsoft.com/office/powerpoint/2010/main" val="488171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5651" name="Rectangle 3"/>
          <p:cNvSpPr>
            <a:spLocks noGrp="1" noChangeArrowheads="1"/>
          </p:cNvSpPr>
          <p:nvPr>
            <p:ph idx="1"/>
          </p:nvPr>
        </p:nvSpPr>
        <p:spPr>
          <a:xfrm>
            <a:off x="595563" y="1879265"/>
            <a:ext cx="8343900" cy="2584451"/>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a:t>
            </a:r>
            <a:r>
              <a:rPr lang="en-GB" altLang="en-US" sz="2800" dirty="0">
                <a:latin typeface="Arial" charset="0"/>
                <a:cs typeface="Arial" charset="0"/>
              </a:rPr>
              <a:t>Each stage of the problem-solving process involves a closing down or ‘funnelling process’.</a:t>
            </a:r>
          </a:p>
          <a:p>
            <a:pPr>
              <a:buFontTx/>
              <a:buNone/>
            </a:pPr>
            <a:endParaRPr lang="en-GB" altLang="en-US"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48BC24CA-1DAA-42C1-AFD6-1F8F3452A9CD}" type="slidenum">
              <a:rPr lang="en-GB" smtClean="0"/>
              <a:pPr>
                <a:defRPr/>
              </a:pPr>
              <a:t>10</a:t>
            </a:fld>
            <a:endParaRPr lang="en-GB"/>
          </a:p>
        </p:txBody>
      </p:sp>
      <p:sp>
        <p:nvSpPr>
          <p:cNvPr id="155650" name="Rectangle 2"/>
          <p:cNvSpPr>
            <a:spLocks noGrp="1" noChangeArrowheads="1"/>
          </p:cNvSpPr>
          <p:nvPr>
            <p:ph type="title"/>
          </p:nvPr>
        </p:nvSpPr>
        <p:spPr/>
        <p:txBody>
          <a:bodyPr>
            <a:normAutofit fontScale="90000"/>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Stages of Creative Problem Solving</a:t>
            </a:r>
          </a:p>
        </p:txBody>
      </p:sp>
    </p:spTree>
    <p:extLst>
      <p:ext uri="{BB962C8B-B14F-4D97-AF65-F5344CB8AC3E}">
        <p14:creationId xmlns:p14="http://schemas.microsoft.com/office/powerpoint/2010/main" val="1420226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56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4328CCA-438E-49DA-9F66-EEBBFC0DFE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4629" y="385614"/>
            <a:ext cx="3730392" cy="5278857"/>
          </a:xfrm>
          <a:prstGeom prst="rect">
            <a:avLst/>
          </a:prstGeom>
        </p:spPr>
      </p:pic>
      <p:sp>
        <p:nvSpPr>
          <p:cNvPr id="9" name="Rectangle 8">
            <a:extLst>
              <a:ext uri="{FF2B5EF4-FFF2-40B4-BE49-F238E27FC236}">
                <a16:creationId xmlns:a16="http://schemas.microsoft.com/office/drawing/2014/main" id="{B9BA0837-5561-4083-976B-CF9D093AD96E}"/>
              </a:ext>
            </a:extLst>
          </p:cNvPr>
          <p:cNvSpPr/>
          <p:nvPr/>
        </p:nvSpPr>
        <p:spPr>
          <a:xfrm>
            <a:off x="2286000" y="1659165"/>
            <a:ext cx="4572000" cy="507831"/>
          </a:xfrm>
          <a:prstGeom prst="rect">
            <a:avLst/>
          </a:prstGeom>
        </p:spPr>
        <p:txBody>
          <a:bodyPr>
            <a:spAutoFit/>
          </a:bodyPr>
          <a:lstStyle/>
          <a:p>
            <a:pPr algn="ctr"/>
            <a:r>
              <a:rPr lang="en-GB" altLang="en-US" sz="1350" dirty="0">
                <a:latin typeface="Arial" charset="0"/>
              </a:rPr>
              <a:t>Problem</a:t>
            </a:r>
          </a:p>
          <a:p>
            <a:pPr algn="ctr"/>
            <a:r>
              <a:rPr lang="en-GB" altLang="en-US" sz="1350" dirty="0">
                <a:latin typeface="Arial" charset="0"/>
              </a:rPr>
              <a:t>Identification</a:t>
            </a:r>
          </a:p>
        </p:txBody>
      </p:sp>
      <p:sp>
        <p:nvSpPr>
          <p:cNvPr id="10" name="Rectangle 9">
            <a:extLst>
              <a:ext uri="{FF2B5EF4-FFF2-40B4-BE49-F238E27FC236}">
                <a16:creationId xmlns:a16="http://schemas.microsoft.com/office/drawing/2014/main" id="{CC882589-5FDA-40FC-B829-6730DE3F61DD}"/>
              </a:ext>
            </a:extLst>
          </p:cNvPr>
          <p:cNvSpPr/>
          <p:nvPr/>
        </p:nvSpPr>
        <p:spPr>
          <a:xfrm>
            <a:off x="3859306" y="2807324"/>
            <a:ext cx="1425390" cy="300082"/>
          </a:xfrm>
          <a:prstGeom prst="rect">
            <a:avLst/>
          </a:prstGeom>
        </p:spPr>
        <p:txBody>
          <a:bodyPr wrap="none">
            <a:spAutoFit/>
          </a:bodyPr>
          <a:lstStyle/>
          <a:p>
            <a:pPr algn="ctr"/>
            <a:r>
              <a:rPr lang="en-GB" altLang="en-US" sz="1350" dirty="0">
                <a:latin typeface="Arial" charset="0"/>
              </a:rPr>
              <a:t>Idea Generation</a:t>
            </a:r>
          </a:p>
        </p:txBody>
      </p:sp>
      <p:sp>
        <p:nvSpPr>
          <p:cNvPr id="11" name="Rectangle 10">
            <a:extLst>
              <a:ext uri="{FF2B5EF4-FFF2-40B4-BE49-F238E27FC236}">
                <a16:creationId xmlns:a16="http://schemas.microsoft.com/office/drawing/2014/main" id="{9982FE10-8C7B-45BB-987B-30E95A6B2DB7}"/>
              </a:ext>
            </a:extLst>
          </p:cNvPr>
          <p:cNvSpPr/>
          <p:nvPr/>
        </p:nvSpPr>
        <p:spPr>
          <a:xfrm>
            <a:off x="4075709" y="3470737"/>
            <a:ext cx="992580" cy="300082"/>
          </a:xfrm>
          <a:prstGeom prst="rect">
            <a:avLst/>
          </a:prstGeom>
        </p:spPr>
        <p:txBody>
          <a:bodyPr wrap="none">
            <a:spAutoFit/>
          </a:bodyPr>
          <a:lstStyle/>
          <a:p>
            <a:pPr algn="ctr"/>
            <a:r>
              <a:rPr lang="en-GB" altLang="en-US" sz="1350" dirty="0">
                <a:latin typeface="Arial" charset="0"/>
              </a:rPr>
              <a:t>Evaluation</a:t>
            </a:r>
          </a:p>
        </p:txBody>
      </p:sp>
      <p:sp>
        <p:nvSpPr>
          <p:cNvPr id="12" name="Rectangle 11">
            <a:extLst>
              <a:ext uri="{FF2B5EF4-FFF2-40B4-BE49-F238E27FC236}">
                <a16:creationId xmlns:a16="http://schemas.microsoft.com/office/drawing/2014/main" id="{D189A0D2-48A8-467B-99E8-3E22A07E919D}"/>
              </a:ext>
            </a:extLst>
          </p:cNvPr>
          <p:cNvSpPr/>
          <p:nvPr/>
        </p:nvSpPr>
        <p:spPr>
          <a:xfrm>
            <a:off x="3917014" y="4134151"/>
            <a:ext cx="1367682" cy="300082"/>
          </a:xfrm>
          <a:prstGeom prst="rect">
            <a:avLst/>
          </a:prstGeom>
        </p:spPr>
        <p:txBody>
          <a:bodyPr wrap="none">
            <a:spAutoFit/>
          </a:bodyPr>
          <a:lstStyle/>
          <a:p>
            <a:pPr algn="ctr"/>
            <a:r>
              <a:rPr lang="en-GB" altLang="en-US" sz="1350" dirty="0">
                <a:latin typeface="Arial" charset="0"/>
              </a:rPr>
              <a:t>Implementation</a:t>
            </a:r>
          </a:p>
        </p:txBody>
      </p:sp>
    </p:spTree>
    <p:extLst>
      <p:ext uri="{BB962C8B-B14F-4D97-AF65-F5344CB8AC3E}">
        <p14:creationId xmlns:p14="http://schemas.microsoft.com/office/powerpoint/2010/main" val="19612251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5" name="Rectangle 3"/>
          <p:cNvSpPr>
            <a:spLocks noGrp="1" noChangeArrowheads="1"/>
          </p:cNvSpPr>
          <p:nvPr>
            <p:ph idx="1"/>
          </p:nvPr>
        </p:nvSpPr>
        <p:spPr>
          <a:xfrm>
            <a:off x="355600" y="1771653"/>
            <a:ext cx="8572500" cy="3702844"/>
          </a:xfrm>
        </p:spPr>
        <p:txBody>
          <a:bodyPr/>
          <a:lstStyle/>
          <a:p>
            <a:pPr>
              <a:buFontTx/>
              <a:buNone/>
            </a:pPr>
            <a:endParaRPr lang="en-GB" altLang="en-US" dirty="0">
              <a:latin typeface="Arial" charset="0"/>
              <a:cs typeface="Arial" charset="0"/>
            </a:endParaRPr>
          </a:p>
          <a:p>
            <a:pPr lvl="1">
              <a:buFontTx/>
              <a:buNone/>
            </a:pPr>
            <a:endParaRPr lang="en-GB" altLang="en-US" sz="2400" dirty="0">
              <a:latin typeface="Arial" charset="0"/>
              <a:cs typeface="Arial" charset="0"/>
            </a:endParaRPr>
          </a:p>
          <a:p>
            <a:pPr lvl="1" algn="ctr">
              <a:buFontTx/>
              <a:buNone/>
            </a:pPr>
            <a:r>
              <a:rPr lang="en-GB" altLang="en-US" sz="2800" dirty="0" smtClean="0">
                <a:latin typeface="Arial" charset="0"/>
                <a:cs typeface="Arial" charset="0"/>
              </a:rPr>
              <a:t>Applying </a:t>
            </a:r>
            <a:r>
              <a:rPr lang="en-GB" altLang="en-US" sz="2800" dirty="0">
                <a:latin typeface="Arial" charset="0"/>
                <a:cs typeface="Arial" charset="0"/>
              </a:rPr>
              <a:t>both analytical and creative skills:</a:t>
            </a:r>
          </a:p>
          <a:p>
            <a:pPr>
              <a:buFontTx/>
              <a:buNone/>
            </a:pPr>
            <a:endParaRPr lang="en-GB" altLang="en-US" dirty="0">
              <a:latin typeface="Arial" charset="0"/>
              <a:cs typeface="Arial" charset="0"/>
            </a:endParaRPr>
          </a:p>
          <a:p>
            <a:pPr>
              <a:buFontTx/>
              <a:buNone/>
            </a:pPr>
            <a:endParaRPr lang="en-GB" altLang="en-US"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37F3857D-7631-4A2B-9535-C376DEC470D5}" type="slidenum">
              <a:rPr lang="en-GB" smtClean="0"/>
              <a:pPr>
                <a:defRPr/>
              </a:pPr>
              <a:t>12</a:t>
            </a:fld>
            <a:endParaRPr lang="en-GB"/>
          </a:p>
        </p:txBody>
      </p:sp>
      <p:sp>
        <p:nvSpPr>
          <p:cNvPr id="161794"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and Analytical Skills</a:t>
            </a:r>
          </a:p>
        </p:txBody>
      </p:sp>
    </p:spTree>
    <p:extLst>
      <p:ext uri="{BB962C8B-B14F-4D97-AF65-F5344CB8AC3E}">
        <p14:creationId xmlns:p14="http://schemas.microsoft.com/office/powerpoint/2010/main" val="16541878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1794"/>
                                        </p:tgtEl>
                                        <p:attrNameLst>
                                          <p:attrName>style.visibility</p:attrName>
                                        </p:attrNameLst>
                                      </p:cBhvr>
                                      <p:to>
                                        <p:strVal val="visible"/>
                                      </p:to>
                                    </p:set>
                                    <p:anim calcmode="lin" valueType="num">
                                      <p:cBhvr additive="base">
                                        <p:cTn id="7" dur="1000" fill="hold"/>
                                        <p:tgtEl>
                                          <p:spTgt spid="161794"/>
                                        </p:tgtEl>
                                        <p:attrNameLst>
                                          <p:attrName>ppt_x</p:attrName>
                                        </p:attrNameLst>
                                      </p:cBhvr>
                                      <p:tavLst>
                                        <p:tav tm="0">
                                          <p:val>
                                            <p:strVal val="#ppt_x"/>
                                          </p:val>
                                        </p:tav>
                                        <p:tav tm="100000">
                                          <p:val>
                                            <p:strVal val="#ppt_x"/>
                                          </p:val>
                                        </p:tav>
                                      </p:tavLst>
                                    </p:anim>
                                    <p:anim calcmode="lin" valueType="num">
                                      <p:cBhvr additive="base">
                                        <p:cTn id="8" dur="1000" fill="hold"/>
                                        <p:tgtEl>
                                          <p:spTgt spid="16179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1795">
                                            <p:txEl>
                                              <p:pRg st="2" end="2"/>
                                            </p:txEl>
                                          </p:spTgt>
                                        </p:tgtEl>
                                        <p:attrNameLst>
                                          <p:attrName>style.visibility</p:attrName>
                                        </p:attrNameLst>
                                      </p:cBhvr>
                                      <p:to>
                                        <p:strVal val="visible"/>
                                      </p:to>
                                    </p:set>
                                    <p:anim calcmode="lin" valueType="num">
                                      <p:cBhvr additive="base">
                                        <p:cTn id="13" dur="1000" fill="hold"/>
                                        <p:tgtEl>
                                          <p:spTgt spid="161795">
                                            <p:txEl>
                                              <p:pRg st="2" end="2"/>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6179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5" grpId="0" build="p"/>
      <p:bldP spid="16179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490665" y="255389"/>
            <a:ext cx="6000750" cy="912019"/>
          </a:xfrm>
        </p:spPr>
        <p:txBody>
          <a:bodyPr/>
          <a:lstStyle/>
          <a:p>
            <a:r>
              <a:rPr lang="en-GB" altLang="en-US" b="1" dirty="0">
                <a:latin typeface="Arial Rounded MT Bold" panose="020F0704030504030204" pitchFamily="34" charset="0"/>
              </a:rPr>
              <a:t>Exercise 1 - Dots</a:t>
            </a:r>
          </a:p>
        </p:txBody>
      </p:sp>
      <p:sp>
        <p:nvSpPr>
          <p:cNvPr id="26627" name="Rectangle 3"/>
          <p:cNvSpPr>
            <a:spLocks noGrp="1" noChangeArrowheads="1"/>
          </p:cNvSpPr>
          <p:nvPr>
            <p:ph type="body" sz="half" idx="1"/>
          </p:nvPr>
        </p:nvSpPr>
        <p:spPr>
          <a:xfrm>
            <a:off x="1547813" y="2184797"/>
            <a:ext cx="2409825" cy="3151584"/>
          </a:xfrm>
        </p:spPr>
        <p:txBody>
          <a:bodyPr/>
          <a:lstStyle/>
          <a:p>
            <a:pPr>
              <a:buFontTx/>
              <a:buNone/>
            </a:pPr>
            <a:r>
              <a:rPr lang="en-GB" altLang="en-US" dirty="0">
                <a:latin typeface="Arial" charset="0"/>
                <a:cs typeface="Arial" charset="0"/>
              </a:rPr>
              <a:t>	Join all the dots using  </a:t>
            </a:r>
            <a:r>
              <a:rPr lang="en-GB" altLang="en-US" b="1" dirty="0">
                <a:latin typeface="Arial" charset="0"/>
                <a:cs typeface="Arial" charset="0"/>
              </a:rPr>
              <a:t>four</a:t>
            </a:r>
            <a:r>
              <a:rPr lang="en-GB" altLang="en-US" dirty="0">
                <a:latin typeface="Arial" charset="0"/>
                <a:cs typeface="Arial" charset="0"/>
              </a:rPr>
              <a:t> lines</a:t>
            </a:r>
          </a:p>
          <a:p>
            <a:pPr>
              <a:buFontTx/>
              <a:buNone/>
            </a:pPr>
            <a:endParaRPr lang="en-GB" altLang="en-US" dirty="0">
              <a:latin typeface="Arial" charset="0"/>
              <a:cs typeface="Arial" charset="0"/>
            </a:endParaRPr>
          </a:p>
          <a:p>
            <a:pPr>
              <a:buFontTx/>
              <a:buNone/>
            </a:pPr>
            <a:r>
              <a:rPr lang="en-GB" altLang="en-US" dirty="0">
                <a:latin typeface="Arial" charset="0"/>
                <a:cs typeface="Arial" charset="0"/>
              </a:rPr>
              <a:t>	Individual -     3 mins</a:t>
            </a:r>
          </a:p>
          <a:p>
            <a:pPr>
              <a:buFontTx/>
              <a:buNone/>
            </a:pPr>
            <a:endParaRPr lang="en-GB" altLang="en-US" dirty="0">
              <a:latin typeface="Arial" charset="0"/>
              <a:cs typeface="Arial" charset="0"/>
            </a:endParaRPr>
          </a:p>
        </p:txBody>
      </p:sp>
      <p:graphicFrame>
        <p:nvGraphicFramePr>
          <p:cNvPr id="169988" name="Group 4"/>
          <p:cNvGraphicFramePr>
            <a:graphicFrameLocks noGrp="1"/>
          </p:cNvGraphicFramePr>
          <p:nvPr>
            <p:ph sz="half" idx="2"/>
          </p:nvPr>
        </p:nvGraphicFramePr>
        <p:xfrm>
          <a:off x="4031456" y="2078831"/>
          <a:ext cx="3618312" cy="3671889"/>
        </p:xfrm>
        <a:graphic>
          <a:graphicData uri="http://schemas.openxmlformats.org/drawingml/2006/table">
            <a:tbl>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0" name="Slide Number Placeholder 6"/>
          <p:cNvSpPr>
            <a:spLocks noGrp="1"/>
          </p:cNvSpPr>
          <p:nvPr>
            <p:ph type="sldNum" sz="quarter" idx="12"/>
          </p:nvPr>
        </p:nvSpPr>
        <p:spPr>
          <a:xfrm>
            <a:off x="6057900" y="5624515"/>
            <a:ext cx="1600200" cy="273844"/>
          </a:xfrm>
        </p:spPr>
        <p:txBody>
          <a:bodyPr/>
          <a:lstStyle/>
          <a:p>
            <a:pPr>
              <a:defRPr/>
            </a:pPr>
            <a:fld id="{36833755-BCB5-49F1-BF93-F12689AE9A36}" type="slidenum">
              <a:rPr lang="en-GB" smtClean="0"/>
              <a:pPr>
                <a:defRPr/>
              </a:pPr>
              <a:t>13</a:t>
            </a:fld>
            <a:endParaRPr lang="en-GB"/>
          </a:p>
        </p:txBody>
      </p:sp>
      <p:sp>
        <p:nvSpPr>
          <p:cNvPr id="26638" name="Line 26"/>
          <p:cNvSpPr>
            <a:spLocks noChangeShapeType="1"/>
          </p:cNvSpPr>
          <p:nvPr/>
        </p:nvSpPr>
        <p:spPr bwMode="auto">
          <a:xfrm>
            <a:off x="4463653"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39" name="Line 32"/>
          <p:cNvSpPr>
            <a:spLocks noChangeShapeType="1"/>
          </p:cNvSpPr>
          <p:nvPr/>
        </p:nvSpPr>
        <p:spPr bwMode="auto">
          <a:xfrm flipH="1">
            <a:off x="4463653"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0" name="Line 34"/>
          <p:cNvSpPr>
            <a:spLocks noChangeShapeType="1"/>
          </p:cNvSpPr>
          <p:nvPr/>
        </p:nvSpPr>
        <p:spPr bwMode="auto">
          <a:xfrm flipV="1">
            <a:off x="4463656"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1" name="Line 36"/>
          <p:cNvSpPr>
            <a:spLocks noChangeShapeType="1"/>
          </p:cNvSpPr>
          <p:nvPr/>
        </p:nvSpPr>
        <p:spPr bwMode="auto">
          <a:xfrm>
            <a:off x="4518422" y="2294335"/>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Tree>
    <p:extLst>
      <p:ext uri="{BB962C8B-B14F-4D97-AF65-F5344CB8AC3E}">
        <p14:creationId xmlns:p14="http://schemas.microsoft.com/office/powerpoint/2010/main" val="3510281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73" name="Rectangle 2"/>
          <p:cNvSpPr>
            <a:spLocks noGrp="1" noChangeArrowheads="1"/>
          </p:cNvSpPr>
          <p:nvPr>
            <p:ph type="title"/>
          </p:nvPr>
        </p:nvSpPr>
        <p:spPr>
          <a:xfrm>
            <a:off x="1419225" y="409453"/>
            <a:ext cx="6000750" cy="912019"/>
          </a:xfrm>
        </p:spPr>
        <p:txBody>
          <a:bodyPr>
            <a:normAutofit/>
          </a:bodyPr>
          <a:lstStyle/>
          <a:p>
            <a:r>
              <a:rPr lang="en-GB" altLang="en-US" sz="3600" b="1" dirty="0">
                <a:latin typeface="Arial Rounded MT Bold" panose="020F0704030504030204" pitchFamily="34" charset="0"/>
              </a:rPr>
              <a:t>Exercise 1 - Dots</a:t>
            </a:r>
          </a:p>
        </p:txBody>
      </p:sp>
      <p:sp>
        <p:nvSpPr>
          <p:cNvPr id="27650" name="Rectangle 34"/>
          <p:cNvSpPr>
            <a:spLocks noGrp="1" noChangeArrowheads="1"/>
          </p:cNvSpPr>
          <p:nvPr>
            <p:ph type="body" sz="half" idx="1"/>
          </p:nvPr>
        </p:nvSpPr>
        <p:spPr>
          <a:xfrm>
            <a:off x="127000" y="2028826"/>
            <a:ext cx="4292600" cy="3342085"/>
          </a:xfrm>
        </p:spPr>
        <p:txBody>
          <a:bodyPr/>
          <a:lstStyle/>
          <a:p>
            <a:pPr>
              <a:buFontTx/>
              <a:buNone/>
            </a:pPr>
            <a:r>
              <a:rPr lang="en-GB" altLang="en-US" dirty="0">
                <a:latin typeface="Arial" charset="0"/>
                <a:cs typeface="Arial" charset="0"/>
              </a:rPr>
              <a:t>	Spatial and</a:t>
            </a:r>
          </a:p>
          <a:p>
            <a:pPr>
              <a:buFontTx/>
              <a:buNone/>
            </a:pPr>
            <a:r>
              <a:rPr lang="en-GB" altLang="en-US" dirty="0">
                <a:latin typeface="Arial" charset="0"/>
                <a:cs typeface="Arial" charset="0"/>
              </a:rPr>
              <a:t>	creative thinking to solve the</a:t>
            </a:r>
          </a:p>
          <a:p>
            <a:pPr>
              <a:buFontTx/>
              <a:buNone/>
            </a:pPr>
            <a:r>
              <a:rPr lang="en-GB" altLang="en-US" dirty="0">
                <a:latin typeface="Arial" charset="0"/>
                <a:cs typeface="Arial" charset="0"/>
              </a:rPr>
              <a:t>	problem by going</a:t>
            </a:r>
          </a:p>
          <a:p>
            <a:pPr>
              <a:buFontTx/>
              <a:buNone/>
            </a:pPr>
            <a:r>
              <a:rPr lang="en-GB" altLang="en-US" dirty="0">
                <a:latin typeface="Arial" charset="0"/>
                <a:cs typeface="Arial" charset="0"/>
              </a:rPr>
              <a:t>	outside the dots </a:t>
            </a:r>
          </a:p>
          <a:p>
            <a:pPr>
              <a:buFontTx/>
              <a:buNone/>
            </a:pPr>
            <a:r>
              <a:rPr lang="en-GB" altLang="en-US" dirty="0">
                <a:latin typeface="Arial" charset="0"/>
                <a:cs typeface="Arial" charset="0"/>
              </a:rPr>
              <a:t>	to arrive at the</a:t>
            </a:r>
          </a:p>
          <a:p>
            <a:pPr>
              <a:buFontTx/>
              <a:buNone/>
            </a:pPr>
            <a:r>
              <a:rPr lang="en-GB" altLang="en-US" dirty="0">
                <a:latin typeface="Arial" charset="0"/>
                <a:cs typeface="Arial" charset="0"/>
              </a:rPr>
              <a:t>	solution</a:t>
            </a:r>
          </a:p>
        </p:txBody>
      </p:sp>
      <p:graphicFrame>
        <p:nvGraphicFramePr>
          <p:cNvPr id="171084" name="Group 76"/>
          <p:cNvGraphicFramePr>
            <a:graphicFrameLocks noGrp="1"/>
          </p:cNvGraphicFramePr>
          <p:nvPr>
            <p:ph sz="half" idx="2"/>
          </p:nvPr>
        </p:nvGraphicFramePr>
        <p:xfrm>
          <a:off x="4630341" y="2057403"/>
          <a:ext cx="3027760" cy="3342086"/>
        </p:xfrm>
        <a:graphic>
          <a:graphicData uri="http://schemas.openxmlformats.org/drawingml/2006/table">
            <a:tbl>
              <a:tblPr/>
              <a:tblGrid>
                <a:gridCol w="757238">
                  <a:extLst>
                    <a:ext uri="{9D8B030D-6E8A-4147-A177-3AD203B41FA5}">
                      <a16:colId xmlns:a16="http://schemas.microsoft.com/office/drawing/2014/main" val="20000"/>
                    </a:ext>
                  </a:extLst>
                </a:gridCol>
                <a:gridCol w="757238">
                  <a:extLst>
                    <a:ext uri="{9D8B030D-6E8A-4147-A177-3AD203B41FA5}">
                      <a16:colId xmlns:a16="http://schemas.microsoft.com/office/drawing/2014/main" val="20001"/>
                    </a:ext>
                  </a:extLst>
                </a:gridCol>
                <a:gridCol w="763190">
                  <a:extLst>
                    <a:ext uri="{9D8B030D-6E8A-4147-A177-3AD203B41FA5}">
                      <a16:colId xmlns:a16="http://schemas.microsoft.com/office/drawing/2014/main" val="20002"/>
                    </a:ext>
                  </a:extLst>
                </a:gridCol>
                <a:gridCol w="750094">
                  <a:extLst>
                    <a:ext uri="{9D8B030D-6E8A-4147-A177-3AD203B41FA5}">
                      <a16:colId xmlns:a16="http://schemas.microsoft.com/office/drawing/2014/main" val="20003"/>
                    </a:ext>
                  </a:extLst>
                </a:gridCol>
              </a:tblGrid>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83462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3"/>
                  </a:ext>
                </a:extLst>
              </a:tr>
            </a:tbl>
          </a:graphicData>
        </a:graphic>
      </p:graphicFrame>
      <p:sp>
        <p:nvSpPr>
          <p:cNvPr id="10" name="Slide Number Placeholder 6"/>
          <p:cNvSpPr>
            <a:spLocks noGrp="1"/>
          </p:cNvSpPr>
          <p:nvPr>
            <p:ph type="sldNum" sz="quarter" idx="12"/>
          </p:nvPr>
        </p:nvSpPr>
        <p:spPr>
          <a:xfrm>
            <a:off x="6057900" y="5624515"/>
            <a:ext cx="1600200" cy="273844"/>
          </a:xfrm>
        </p:spPr>
        <p:txBody>
          <a:bodyPr/>
          <a:lstStyle/>
          <a:p>
            <a:pPr>
              <a:defRPr/>
            </a:pPr>
            <a:fld id="{2751BE0F-0CA4-44D7-B7B8-E814279CB5D8}" type="slidenum">
              <a:rPr lang="en-GB" smtClean="0"/>
              <a:pPr>
                <a:defRPr/>
              </a:pPr>
              <a:t>14</a:t>
            </a:fld>
            <a:endParaRPr lang="en-GB"/>
          </a:p>
        </p:txBody>
      </p:sp>
      <p:sp>
        <p:nvSpPr>
          <p:cNvPr id="30741" name="Line 67"/>
          <p:cNvSpPr>
            <a:spLocks noChangeShapeType="1"/>
          </p:cNvSpPr>
          <p:nvPr/>
        </p:nvSpPr>
        <p:spPr bwMode="auto">
          <a:xfrm>
            <a:off x="4755356" y="2327672"/>
            <a:ext cx="2301479" cy="0"/>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2" name="Line 68"/>
          <p:cNvSpPr>
            <a:spLocks noChangeShapeType="1"/>
          </p:cNvSpPr>
          <p:nvPr/>
        </p:nvSpPr>
        <p:spPr bwMode="auto">
          <a:xfrm flipH="1">
            <a:off x="4733928" y="2327675"/>
            <a:ext cx="2322910" cy="2559844"/>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3" name="Line 70"/>
          <p:cNvSpPr>
            <a:spLocks noChangeShapeType="1"/>
          </p:cNvSpPr>
          <p:nvPr/>
        </p:nvSpPr>
        <p:spPr bwMode="auto">
          <a:xfrm flipH="1">
            <a:off x="4760121" y="2307434"/>
            <a:ext cx="27385" cy="2580085"/>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4" name="Line 71"/>
          <p:cNvSpPr>
            <a:spLocks noChangeShapeType="1"/>
          </p:cNvSpPr>
          <p:nvPr/>
        </p:nvSpPr>
        <p:spPr bwMode="auto">
          <a:xfrm>
            <a:off x="4787506" y="2327675"/>
            <a:ext cx="2269331" cy="2559844"/>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Tree>
    <p:extLst>
      <p:ext uri="{BB962C8B-B14F-4D97-AF65-F5344CB8AC3E}">
        <p14:creationId xmlns:p14="http://schemas.microsoft.com/office/powerpoint/2010/main" val="5783032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4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4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7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pPr>
              <a:defRPr/>
            </a:pPr>
            <a:fld id="{B4F11A85-8942-4F43-8E62-4B48144035C9}" type="slidenum">
              <a:rPr lang="en-GB" smtClean="0"/>
              <a:pPr>
                <a:defRPr/>
              </a:pPr>
              <a:t>15</a:t>
            </a:fld>
            <a:endParaRPr lang="en-GB"/>
          </a:p>
        </p:txBody>
      </p:sp>
      <p:sp>
        <p:nvSpPr>
          <p:cNvPr id="174082" name="Rectangle 2"/>
          <p:cNvSpPr>
            <a:spLocks noGrp="1" noChangeArrowheads="1"/>
          </p:cNvSpPr>
          <p:nvPr>
            <p:ph type="title"/>
          </p:nvPr>
        </p:nvSpPr>
        <p:spPr>
          <a:xfrm>
            <a:off x="457200" y="136521"/>
            <a:ext cx="82296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First Glance</a:t>
            </a:r>
          </a:p>
        </p:txBody>
      </p:sp>
      <p:pic>
        <p:nvPicPr>
          <p:cNvPr id="28676" name="Picture 2" descr="http://1.bp.blogspot.com/-exuDsmMp8GE/UE1gIUk9pVI/AAAAAAAAB3U/LWrUJ-YnUH0/s1600/DifferentPerspectives.jpg"/>
          <p:cNvPicPr>
            <a:picLocks noChangeAspect="1" noChangeArrowheads="1"/>
          </p:cNvPicPr>
          <p:nvPr/>
        </p:nvPicPr>
        <p:blipFill rotWithShape="1">
          <a:blip r:embed="rId2">
            <a:extLst>
              <a:ext uri="{28A0092B-C50C-407E-A947-70E740481C1C}">
                <a14:useLocalDpi xmlns:a14="http://schemas.microsoft.com/office/drawing/2010/main" val="0"/>
              </a:ext>
            </a:extLst>
          </a:blip>
          <a:srcRect t="18238"/>
          <a:stretch/>
        </p:blipFill>
        <p:spPr bwMode="auto">
          <a:xfrm>
            <a:off x="1456908" y="2285999"/>
            <a:ext cx="6052212" cy="3875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8F8B989-ABF6-463B-A79C-06024822683D}"/>
              </a:ext>
            </a:extLst>
          </p:cNvPr>
          <p:cNvSpPr txBox="1"/>
          <p:nvPr/>
        </p:nvSpPr>
        <p:spPr>
          <a:xfrm>
            <a:off x="647700" y="993771"/>
            <a:ext cx="8496300" cy="738664"/>
          </a:xfrm>
          <a:prstGeom prst="rect">
            <a:avLst/>
          </a:prstGeom>
          <a:noFill/>
        </p:spPr>
        <p:txBody>
          <a:bodyPr wrap="square" rtlCol="0">
            <a:spAutoFit/>
          </a:bodyPr>
          <a:lstStyle/>
          <a:p>
            <a:r>
              <a:rPr lang="en-GB" sz="2100" dirty="0">
                <a:latin typeface="Arial" panose="020B0604020202020204" pitchFamily="34" charset="0"/>
                <a:cs typeface="Arial" panose="020B060402020202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4122856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7" name="Rectangle 3"/>
          <p:cNvSpPr>
            <a:spLocks noGrp="1" noChangeArrowheads="1"/>
          </p:cNvSpPr>
          <p:nvPr>
            <p:ph idx="1"/>
          </p:nvPr>
        </p:nvSpPr>
        <p:spPr>
          <a:xfrm>
            <a:off x="457200" y="1958518"/>
            <a:ext cx="8369300" cy="3240881"/>
          </a:xfrm>
        </p:spPr>
        <p:txBody>
          <a:bodyPr>
            <a:normAutofit lnSpcReduction="10000"/>
          </a:bodyPr>
          <a:lstStyle/>
          <a:p>
            <a:pPr>
              <a:buFontTx/>
              <a:buNone/>
            </a:pPr>
            <a:r>
              <a:rPr lang="en-GB" altLang="en-US" b="1" dirty="0"/>
              <a:t>Exercise 2</a:t>
            </a:r>
            <a:r>
              <a:rPr lang="en-GB" altLang="en-US" dirty="0"/>
              <a:t>:</a:t>
            </a:r>
          </a:p>
          <a:p>
            <a:pPr>
              <a:buFontTx/>
              <a:buNone/>
            </a:pPr>
            <a:endParaRPr lang="en-GB" altLang="en-US" dirty="0"/>
          </a:p>
          <a:p>
            <a:pPr>
              <a:buFontTx/>
              <a:buNone/>
            </a:pPr>
            <a:r>
              <a:rPr lang="en-GB" altLang="en-US" dirty="0"/>
              <a:t>Add one straight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16</a:t>
            </a:fld>
            <a:endParaRPr lang="en-GB"/>
          </a:p>
        </p:txBody>
      </p:sp>
      <p:sp>
        <p:nvSpPr>
          <p:cNvPr id="5" name="Rectangle 2"/>
          <p:cNvSpPr>
            <a:spLocks noGrp="1" noChangeArrowheads="1"/>
          </p:cNvSpPr>
          <p:nvPr>
            <p:ph type="title"/>
          </p:nvPr>
        </p:nvSpPr>
        <p:spPr>
          <a:xfrm>
            <a:off x="457200" y="136521"/>
            <a:ext cx="8229600" cy="1143000"/>
          </a:xfrm>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
        <p:nvSpPr>
          <p:cNvPr id="2" name="TextBox 1"/>
          <p:cNvSpPr txBox="1">
            <a:spLocks noChangeArrowheads="1"/>
          </p:cNvSpPr>
          <p:nvPr/>
        </p:nvSpPr>
        <p:spPr bwMode="auto">
          <a:xfrm>
            <a:off x="2064940" y="2078833"/>
            <a:ext cx="2415619"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smtClean="0">
                <a:latin typeface="Arial" charset="0"/>
              </a:rPr>
              <a:t>Pairs – 3 minutes </a:t>
            </a:r>
            <a:endParaRPr lang="en-GB" altLang="en-US" sz="2100" dirty="0">
              <a:latin typeface="Arial" charset="0"/>
            </a:endParaRPr>
          </a:p>
        </p:txBody>
      </p:sp>
    </p:spTree>
    <p:extLst>
      <p:ext uri="{BB962C8B-B14F-4D97-AF65-F5344CB8AC3E}">
        <p14:creationId xmlns:p14="http://schemas.microsoft.com/office/powerpoint/2010/main" val="5990528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7" name="Rectangle 3"/>
          <p:cNvSpPr>
            <a:spLocks noGrp="1" noChangeArrowheads="1"/>
          </p:cNvSpPr>
          <p:nvPr>
            <p:ph idx="1"/>
          </p:nvPr>
        </p:nvSpPr>
        <p:spPr>
          <a:xfrm>
            <a:off x="457201" y="2078834"/>
            <a:ext cx="8445500" cy="3240881"/>
          </a:xfrm>
        </p:spPr>
        <p:txBody>
          <a:bodyPr>
            <a:normAutofit lnSpcReduction="10000"/>
          </a:bodyPr>
          <a:lstStyle/>
          <a:p>
            <a:pPr>
              <a:buFontTx/>
              <a:buNone/>
            </a:pPr>
            <a:r>
              <a:rPr lang="en-GB" altLang="en-US" b="1" dirty="0"/>
              <a:t>Exercise 2</a:t>
            </a:r>
            <a:r>
              <a:rPr lang="en-GB" altLang="en-US" dirty="0" smtClean="0"/>
              <a:t>: Solution</a:t>
            </a:r>
            <a:endParaRPr lang="en-GB" altLang="en-US" dirty="0"/>
          </a:p>
          <a:p>
            <a:pPr>
              <a:buFontTx/>
              <a:buNone/>
            </a:pPr>
            <a:endParaRPr lang="en-GB" altLang="en-US" dirty="0"/>
          </a:p>
          <a:p>
            <a:pPr>
              <a:buFontTx/>
              <a:buNone/>
            </a:pPr>
            <a:r>
              <a:rPr lang="en-GB" altLang="en-US" dirty="0"/>
              <a:t>Add one straight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17</a:t>
            </a:fld>
            <a:endParaRPr lang="en-GB"/>
          </a:p>
        </p:txBody>
      </p:sp>
      <p:sp>
        <p:nvSpPr>
          <p:cNvPr id="5"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
        <p:nvSpPr>
          <p:cNvPr id="2" name="TextBox 1"/>
          <p:cNvSpPr txBox="1">
            <a:spLocks noChangeArrowheads="1"/>
          </p:cNvSpPr>
          <p:nvPr/>
        </p:nvSpPr>
        <p:spPr bwMode="auto">
          <a:xfrm>
            <a:off x="5963840" y="3375424"/>
            <a:ext cx="2479119"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a:latin typeface="Arial" charset="0"/>
              </a:rPr>
              <a:t>Pairs – 3 Mins</a:t>
            </a:r>
          </a:p>
        </p:txBody>
      </p:sp>
      <p:cxnSp>
        <p:nvCxnSpPr>
          <p:cNvPr id="4" name="Straight Connector 3"/>
          <p:cNvCxnSpPr>
            <a:cxnSpLocks/>
          </p:cNvCxnSpPr>
          <p:nvPr/>
        </p:nvCxnSpPr>
        <p:spPr>
          <a:xfrm flipH="1">
            <a:off x="4023362" y="4210050"/>
            <a:ext cx="215900" cy="228600"/>
          </a:xfrm>
          <a:prstGeom prst="line">
            <a:avLst/>
          </a:prstGeom>
          <a:ln w="76200"/>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831057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3" name="Rectangle 3"/>
          <p:cNvSpPr>
            <a:spLocks noGrp="1" noChangeArrowheads="1"/>
          </p:cNvSpPr>
          <p:nvPr>
            <p:ph idx="1"/>
          </p:nvPr>
        </p:nvSpPr>
        <p:spPr>
          <a:xfrm>
            <a:off x="368301" y="1920479"/>
            <a:ext cx="8318500" cy="3554016"/>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Problems can often be deceptive –  what appears to be a small problem can sometimes turn out to be a far bigger and possibly different problem.</a:t>
            </a:r>
          </a:p>
        </p:txBody>
      </p:sp>
      <p:sp>
        <p:nvSpPr>
          <p:cNvPr id="5" name="Slide Number Placeholder 6"/>
          <p:cNvSpPr>
            <a:spLocks noGrp="1"/>
          </p:cNvSpPr>
          <p:nvPr>
            <p:ph type="sldNum" sz="quarter" idx="12"/>
          </p:nvPr>
        </p:nvSpPr>
        <p:spPr/>
        <p:txBody>
          <a:bodyPr/>
          <a:lstStyle/>
          <a:p>
            <a:pPr>
              <a:defRPr/>
            </a:pPr>
            <a:fld id="{BED6C08D-3E94-47A2-BC5B-3696B4A060B9}" type="slidenum">
              <a:rPr lang="en-GB" smtClean="0"/>
              <a:pPr>
                <a:defRPr/>
              </a:pPr>
              <a:t>18</a:t>
            </a:fld>
            <a:endParaRPr lang="en-GB"/>
          </a:p>
        </p:txBody>
      </p:sp>
      <p:sp>
        <p:nvSpPr>
          <p:cNvPr id="179202" name="Rectangle 2"/>
          <p:cNvSpPr>
            <a:spLocks noGrp="1" noChangeArrowheads="1"/>
          </p:cNvSpPr>
          <p:nvPr>
            <p:ph type="title"/>
          </p:nvPr>
        </p:nvSpPr>
        <p:spPr/>
        <p:txBody>
          <a:body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size of the problem</a:t>
            </a:r>
          </a:p>
        </p:txBody>
      </p:sp>
    </p:spTree>
    <p:extLst>
      <p:ext uri="{BB962C8B-B14F-4D97-AF65-F5344CB8AC3E}">
        <p14:creationId xmlns:p14="http://schemas.microsoft.com/office/powerpoint/2010/main" val="4270607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92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3"/>
          <p:cNvSpPr>
            <a:spLocks noGrp="1"/>
          </p:cNvSpPr>
          <p:nvPr>
            <p:ph type="sldNum" sz="quarter" idx="12"/>
          </p:nvPr>
        </p:nvSpPr>
        <p:spPr/>
        <p:txBody>
          <a:bodyPr/>
          <a:lstStyle/>
          <a:p>
            <a:pPr>
              <a:defRPr/>
            </a:pPr>
            <a:fld id="{444E112C-5923-48AD-A0FB-FAB289D6B37F}" type="slidenum">
              <a:rPr lang="en-GB" smtClean="0"/>
              <a:pPr>
                <a:defRPr/>
              </a:pPr>
              <a:t>19</a:t>
            </a:fld>
            <a:endParaRPr lang="en-GB" dirty="0"/>
          </a:p>
        </p:txBody>
      </p:sp>
      <p:sp>
        <p:nvSpPr>
          <p:cNvPr id="33794" name="Rectangle 2"/>
          <p:cNvSpPr>
            <a:spLocks noGrp="1" noChangeArrowheads="1"/>
          </p:cNvSpPr>
          <p:nvPr>
            <p:ph type="title"/>
          </p:nvPr>
        </p:nvSpPr>
        <p:spPr>
          <a:xfrm>
            <a:off x="1398986" y="373675"/>
            <a:ext cx="6172200" cy="727472"/>
          </a:xfrm>
        </p:spPr>
        <p:txBody>
          <a:bodyPr>
            <a:normAutofit fontScale="90000"/>
          </a:bodyPr>
          <a:lstStyle/>
          <a:p>
            <a:pPr>
              <a:defRPr/>
            </a:pP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Models</a:t>
            </a:r>
            <a:r>
              <a:rPr lang="en-GB" alt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r>
            <a:br>
              <a:rPr lang="en-GB" alt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alt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2771" name="Rectangle 4"/>
          <p:cNvSpPr>
            <a:spLocks noChangeArrowheads="1"/>
          </p:cNvSpPr>
          <p:nvPr/>
        </p:nvSpPr>
        <p:spPr bwMode="auto">
          <a:xfrm>
            <a:off x="3358756" y="3320059"/>
            <a:ext cx="2753915" cy="379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90000"/>
              </a:lnSpc>
            </a:pPr>
            <a:r>
              <a:rPr lang="en-GB" altLang="en-US" sz="2400" b="1" dirty="0">
                <a:solidFill>
                  <a:srgbClr val="0033CC"/>
                </a:solidFill>
                <a:latin typeface="Gill Sans MT" pitchFamily="34" charset="0"/>
              </a:rPr>
              <a:t>Problem Solving Models</a:t>
            </a:r>
          </a:p>
        </p:txBody>
      </p:sp>
      <p:sp>
        <p:nvSpPr>
          <p:cNvPr id="33806" name="Freeform 14"/>
          <p:cNvSpPr>
            <a:spLocks/>
          </p:cNvSpPr>
          <p:nvPr/>
        </p:nvSpPr>
        <p:spPr bwMode="auto">
          <a:xfrm>
            <a:off x="2303862" y="2824165"/>
            <a:ext cx="2026840" cy="271901"/>
          </a:xfrm>
          <a:custGeom>
            <a:avLst/>
            <a:gdLst>
              <a:gd name="T0" fmla="*/ 2147483647 w 2009"/>
              <a:gd name="T1" fmla="*/ 1281612785 h 597"/>
              <a:gd name="T2" fmla="*/ 2147483647 w 2009"/>
              <a:gd name="T3" fmla="*/ 352068320 h 597"/>
              <a:gd name="T4" fmla="*/ 2147483647 w 2009"/>
              <a:gd name="T5" fmla="*/ 169593225 h 597"/>
              <a:gd name="T6" fmla="*/ 2011517534 w 2009"/>
              <a:gd name="T7" fmla="*/ 47228641 h 597"/>
              <a:gd name="T8" fmla="*/ 1782356810 w 2009"/>
              <a:gd name="T9" fmla="*/ 17173385 h 597"/>
              <a:gd name="T10" fmla="*/ 0 w 2009"/>
              <a:gd name="T11" fmla="*/ 0 h 5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09" h="597">
                <a:moveTo>
                  <a:pt x="2009" y="597"/>
                </a:moveTo>
                <a:lnTo>
                  <a:pt x="1785" y="164"/>
                </a:lnTo>
                <a:lnTo>
                  <a:pt x="1686" y="79"/>
                </a:lnTo>
                <a:lnTo>
                  <a:pt x="1501" y="22"/>
                </a:lnTo>
                <a:lnTo>
                  <a:pt x="1330" y="8"/>
                </a:lnTo>
                <a:lnTo>
                  <a:pt x="0"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2774" name="Rectangle 16"/>
          <p:cNvSpPr>
            <a:spLocks noChangeArrowheads="1"/>
          </p:cNvSpPr>
          <p:nvPr/>
        </p:nvSpPr>
        <p:spPr bwMode="auto">
          <a:xfrm rot="2390579">
            <a:off x="3600453" y="4131471"/>
            <a:ext cx="432197" cy="216694"/>
          </a:xfrm>
          <a:prstGeom prst="rect">
            <a:avLst/>
          </a:prstGeom>
          <a:solidFill>
            <a:schemeClr val="bg1"/>
          </a:solidFill>
          <a:ln w="1588">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z="1350">
              <a:solidFill>
                <a:srgbClr val="000000"/>
              </a:solidFill>
              <a:latin typeface="Gill Sans MT" pitchFamily="34" charset="0"/>
            </a:endParaRPr>
          </a:p>
        </p:txBody>
      </p:sp>
      <p:sp>
        <p:nvSpPr>
          <p:cNvPr id="33809" name="Freeform 17"/>
          <p:cNvSpPr>
            <a:spLocks/>
          </p:cNvSpPr>
          <p:nvPr/>
        </p:nvSpPr>
        <p:spPr bwMode="auto">
          <a:xfrm>
            <a:off x="2250281" y="3736184"/>
            <a:ext cx="1843088" cy="281993"/>
          </a:xfrm>
          <a:custGeom>
            <a:avLst/>
            <a:gdLst>
              <a:gd name="T0" fmla="*/ 2147483647 w 2030"/>
              <a:gd name="T1" fmla="*/ 0 h 597"/>
              <a:gd name="T2" fmla="*/ 2147483647 w 2030"/>
              <a:gd name="T3" fmla="*/ 1078805760 h 597"/>
              <a:gd name="T4" fmla="*/ 2147483647 w 2030"/>
              <a:gd name="T5" fmla="*/ 1252736089 h 597"/>
              <a:gd name="T6" fmla="*/ 1969592910 w 2030"/>
              <a:gd name="T7" fmla="*/ 1314381793 h 597"/>
              <a:gd name="T8" fmla="*/ 0 w 2030"/>
              <a:gd name="T9" fmla="*/ 1314381793 h 59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30" h="597">
                <a:moveTo>
                  <a:pt x="2030" y="0"/>
                </a:moveTo>
                <a:lnTo>
                  <a:pt x="1707" y="490"/>
                </a:lnTo>
                <a:lnTo>
                  <a:pt x="1536" y="569"/>
                </a:lnTo>
                <a:lnTo>
                  <a:pt x="1344" y="597"/>
                </a:lnTo>
                <a:lnTo>
                  <a:pt x="0" y="597"/>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0" name="Freeform 18"/>
          <p:cNvSpPr>
            <a:spLocks/>
          </p:cNvSpPr>
          <p:nvPr/>
        </p:nvSpPr>
        <p:spPr bwMode="auto">
          <a:xfrm>
            <a:off x="2303863" y="3863580"/>
            <a:ext cx="1877615" cy="920354"/>
          </a:xfrm>
          <a:custGeom>
            <a:avLst/>
            <a:gdLst>
              <a:gd name="T0" fmla="*/ 2147483647 w 2167"/>
              <a:gd name="T1" fmla="*/ 0 h 1403"/>
              <a:gd name="T2" fmla="*/ 2147483647 w 2167"/>
              <a:gd name="T3" fmla="*/ 2147483647 h 1403"/>
              <a:gd name="T4" fmla="*/ 2147483647 w 2167"/>
              <a:gd name="T5" fmla="*/ 2147483647 h 1403"/>
              <a:gd name="T6" fmla="*/ 2147483647 w 2167"/>
              <a:gd name="T7" fmla="*/ 2147483647 h 1403"/>
              <a:gd name="T8" fmla="*/ 2147483647 w 2167"/>
              <a:gd name="T9" fmla="*/ 2147483647 h 1403"/>
              <a:gd name="T10" fmla="*/ 1957956734 w 2167"/>
              <a:gd name="T11" fmla="*/ 2147483647 h 1403"/>
              <a:gd name="T12" fmla="*/ 0 w 2167"/>
              <a:gd name="T13" fmla="*/ 2147483647 h 14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167" h="1403">
                <a:moveTo>
                  <a:pt x="2167" y="0"/>
                </a:moveTo>
                <a:lnTo>
                  <a:pt x="1980" y="1012"/>
                </a:lnTo>
                <a:lnTo>
                  <a:pt x="1916" y="1155"/>
                </a:lnTo>
                <a:lnTo>
                  <a:pt x="1795" y="1283"/>
                </a:lnTo>
                <a:lnTo>
                  <a:pt x="1652" y="1375"/>
                </a:lnTo>
                <a:lnTo>
                  <a:pt x="1467" y="1403"/>
                </a:lnTo>
                <a:lnTo>
                  <a:pt x="0" y="1403"/>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1" name="Freeform 19"/>
          <p:cNvSpPr>
            <a:spLocks/>
          </p:cNvSpPr>
          <p:nvPr/>
        </p:nvSpPr>
        <p:spPr bwMode="auto">
          <a:xfrm>
            <a:off x="4978006" y="1970488"/>
            <a:ext cx="2594371" cy="1085846"/>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
        <p:nvSpPr>
          <p:cNvPr id="33813" name="Freeform 21"/>
          <p:cNvSpPr>
            <a:spLocks/>
          </p:cNvSpPr>
          <p:nvPr/>
        </p:nvSpPr>
        <p:spPr bwMode="auto">
          <a:xfrm>
            <a:off x="5112545" y="3861198"/>
            <a:ext cx="2746164" cy="189311"/>
          </a:xfrm>
          <a:custGeom>
            <a:avLst/>
            <a:gdLst>
              <a:gd name="T0" fmla="*/ 0 w 2146"/>
              <a:gd name="T1" fmla="*/ 0 h 540"/>
              <a:gd name="T2" fmla="*/ 564515000 w 2146"/>
              <a:gd name="T3" fmla="*/ 947578750 h 540"/>
              <a:gd name="T4" fmla="*/ 904736888 w 2146"/>
              <a:gd name="T5" fmla="*/ 1164312188 h 540"/>
              <a:gd name="T6" fmla="*/ 1406247188 w 2146"/>
              <a:gd name="T7" fmla="*/ 1343244075 h 540"/>
              <a:gd name="T8" fmla="*/ 2033766888 w 2146"/>
              <a:gd name="T9" fmla="*/ 1360884375 h 540"/>
              <a:gd name="T10" fmla="*/ 2147483647 w 2146"/>
              <a:gd name="T11" fmla="*/ 1348284388 h 54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46" h="540">
                <a:moveTo>
                  <a:pt x="0" y="0"/>
                </a:moveTo>
                <a:lnTo>
                  <a:pt x="224" y="376"/>
                </a:lnTo>
                <a:lnTo>
                  <a:pt x="359" y="462"/>
                </a:lnTo>
                <a:lnTo>
                  <a:pt x="558" y="533"/>
                </a:lnTo>
                <a:lnTo>
                  <a:pt x="807" y="540"/>
                </a:lnTo>
                <a:lnTo>
                  <a:pt x="2146" y="535"/>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4" name="Freeform 22"/>
          <p:cNvSpPr>
            <a:spLocks/>
          </p:cNvSpPr>
          <p:nvPr/>
        </p:nvSpPr>
        <p:spPr bwMode="auto">
          <a:xfrm>
            <a:off x="4580337" y="3863581"/>
            <a:ext cx="3064669" cy="985834"/>
          </a:xfrm>
          <a:custGeom>
            <a:avLst/>
            <a:gdLst>
              <a:gd name="T0" fmla="*/ 0 w 2574"/>
              <a:gd name="T1" fmla="*/ 0 h 1358"/>
              <a:gd name="T2" fmla="*/ 662801888 w 2574"/>
              <a:gd name="T3" fmla="*/ 1988404075 h 1358"/>
              <a:gd name="T4" fmla="*/ 1146671888 w 2574"/>
              <a:gd name="T5" fmla="*/ 2147483647 h 1358"/>
              <a:gd name="T6" fmla="*/ 1595259700 w 2574"/>
              <a:gd name="T7" fmla="*/ 2147483647 h 1358"/>
              <a:gd name="T8" fmla="*/ 2147483647 w 2574"/>
              <a:gd name="T9" fmla="*/ 2147483647 h 1358"/>
              <a:gd name="T10" fmla="*/ 2147483647 w 2574"/>
              <a:gd name="T11" fmla="*/ 2147483647 h 1358"/>
              <a:gd name="T12" fmla="*/ 2147483647 w 2574"/>
              <a:gd name="T13" fmla="*/ 2147483647 h 1358"/>
              <a:gd name="T14" fmla="*/ 2147483647 w 2574"/>
              <a:gd name="T15" fmla="*/ 2147483647 h 135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74" h="1358">
                <a:moveTo>
                  <a:pt x="0" y="0"/>
                </a:moveTo>
                <a:lnTo>
                  <a:pt x="263" y="789"/>
                </a:lnTo>
                <a:lnTo>
                  <a:pt x="455" y="1031"/>
                </a:lnTo>
                <a:lnTo>
                  <a:pt x="633" y="1187"/>
                </a:lnTo>
                <a:lnTo>
                  <a:pt x="853" y="1272"/>
                </a:lnTo>
                <a:lnTo>
                  <a:pt x="1003" y="1308"/>
                </a:lnTo>
                <a:lnTo>
                  <a:pt x="1216" y="1351"/>
                </a:lnTo>
                <a:lnTo>
                  <a:pt x="2574" y="1358"/>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5" name="Text Box 23"/>
          <p:cNvSpPr txBox="1">
            <a:spLocks noChangeArrowheads="1"/>
          </p:cNvSpPr>
          <p:nvPr/>
        </p:nvSpPr>
        <p:spPr bwMode="auto">
          <a:xfrm>
            <a:off x="136922" y="2096691"/>
            <a:ext cx="2719655" cy="1034129"/>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Cause &amp; Effect Diagram </a:t>
            </a:r>
          </a:p>
          <a:p>
            <a:pPr eaLnBrk="0" hangingPunct="0">
              <a:spcBef>
                <a:spcPct val="20000"/>
              </a:spcBef>
            </a:pPr>
            <a:r>
              <a:rPr lang="en-GB" altLang="en-US" sz="1800" dirty="0">
                <a:solidFill>
                  <a:srgbClr val="000000"/>
                </a:solidFill>
                <a:latin typeface="Arial" charset="0"/>
              </a:rPr>
              <a:t>Fishbone Diagram </a:t>
            </a:r>
          </a:p>
          <a:p>
            <a:pPr eaLnBrk="0" hangingPunct="0">
              <a:spcBef>
                <a:spcPct val="20000"/>
              </a:spcBef>
            </a:pPr>
            <a:r>
              <a:rPr lang="en-GB" altLang="en-US" sz="1800" dirty="0">
                <a:solidFill>
                  <a:srgbClr val="000000"/>
                </a:solidFill>
                <a:latin typeface="Arial" charset="0"/>
              </a:rPr>
              <a:t>Ishikawa Diagram? </a:t>
            </a:r>
          </a:p>
        </p:txBody>
      </p:sp>
      <p:sp>
        <p:nvSpPr>
          <p:cNvPr id="33816" name="Text Box 24"/>
          <p:cNvSpPr txBox="1">
            <a:spLocks noChangeArrowheads="1"/>
          </p:cNvSpPr>
          <p:nvPr/>
        </p:nvSpPr>
        <p:spPr bwMode="auto">
          <a:xfrm>
            <a:off x="5988846" y="1658541"/>
            <a:ext cx="1970485" cy="64633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a:solidFill>
                  <a:srgbClr val="000000"/>
                </a:solidFill>
                <a:latin typeface="Arial" charset="0"/>
              </a:rPr>
              <a:t>Force-field Analysis?</a:t>
            </a:r>
          </a:p>
        </p:txBody>
      </p:sp>
      <p:sp>
        <p:nvSpPr>
          <p:cNvPr id="33817" name="Text Box 25"/>
          <p:cNvSpPr txBox="1">
            <a:spLocks noChangeArrowheads="1"/>
          </p:cNvSpPr>
          <p:nvPr/>
        </p:nvSpPr>
        <p:spPr bwMode="auto">
          <a:xfrm>
            <a:off x="1250754" y="3539348"/>
            <a:ext cx="1782365"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Mind Mapping?</a:t>
            </a:r>
          </a:p>
        </p:txBody>
      </p:sp>
      <p:sp>
        <p:nvSpPr>
          <p:cNvPr id="33818" name="Text Box 26"/>
          <p:cNvSpPr txBox="1">
            <a:spLocks noChangeArrowheads="1"/>
          </p:cNvSpPr>
          <p:nvPr/>
        </p:nvSpPr>
        <p:spPr bwMode="auto">
          <a:xfrm>
            <a:off x="1398986" y="4379715"/>
            <a:ext cx="1736373"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Brainstorming?</a:t>
            </a:r>
          </a:p>
        </p:txBody>
      </p:sp>
      <p:sp>
        <p:nvSpPr>
          <p:cNvPr id="33819" name="Text Box 27"/>
          <p:cNvSpPr txBox="1">
            <a:spLocks noChangeArrowheads="1"/>
          </p:cNvSpPr>
          <p:nvPr/>
        </p:nvSpPr>
        <p:spPr bwMode="auto">
          <a:xfrm>
            <a:off x="6607375" y="2472135"/>
            <a:ext cx="1975926"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SWOT Analysis ?</a:t>
            </a:r>
          </a:p>
        </p:txBody>
      </p:sp>
      <p:sp>
        <p:nvSpPr>
          <p:cNvPr id="33821" name="Text Box 29"/>
          <p:cNvSpPr txBox="1">
            <a:spLocks noChangeArrowheads="1"/>
          </p:cNvSpPr>
          <p:nvPr/>
        </p:nvSpPr>
        <p:spPr bwMode="auto">
          <a:xfrm>
            <a:off x="6434139" y="3602831"/>
            <a:ext cx="1672317"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Risk Analysis?</a:t>
            </a:r>
          </a:p>
        </p:txBody>
      </p:sp>
      <p:sp>
        <p:nvSpPr>
          <p:cNvPr id="33822" name="Text Box 30"/>
          <p:cNvSpPr txBox="1">
            <a:spLocks noChangeArrowheads="1"/>
          </p:cNvSpPr>
          <p:nvPr/>
        </p:nvSpPr>
        <p:spPr bwMode="auto">
          <a:xfrm>
            <a:off x="5880897" y="4495800"/>
            <a:ext cx="2172454"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 PESTLE Analysis?</a:t>
            </a:r>
          </a:p>
        </p:txBody>
      </p:sp>
      <p:sp>
        <p:nvSpPr>
          <p:cNvPr id="23" name="Freeform 19">
            <a:extLst>
              <a:ext uri="{FF2B5EF4-FFF2-40B4-BE49-F238E27FC236}">
                <a16:creationId xmlns:a16="http://schemas.microsoft.com/office/drawing/2014/main" id="{5041FA39-1F47-47FE-AB81-95C8875E0A2D}"/>
              </a:ext>
            </a:extLst>
          </p:cNvPr>
          <p:cNvSpPr>
            <a:spLocks/>
          </p:cNvSpPr>
          <p:nvPr/>
        </p:nvSpPr>
        <p:spPr bwMode="auto">
          <a:xfrm>
            <a:off x="5638802" y="2862266"/>
            <a:ext cx="2563219" cy="296465"/>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Tree>
    <p:extLst>
      <p:ext uri="{BB962C8B-B14F-4D97-AF65-F5344CB8AC3E}">
        <p14:creationId xmlns:p14="http://schemas.microsoft.com/office/powerpoint/2010/main" val="96603217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806"/>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3815"/>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33809"/>
                                        </p:tgtEl>
                                        <p:attrNameLst>
                                          <p:attrName>style.visibility</p:attrName>
                                        </p:attrNameLst>
                                      </p:cBhvr>
                                      <p:to>
                                        <p:strVal val="visible"/>
                                      </p:to>
                                    </p:set>
                                  </p:childTnLst>
                                </p:cTn>
                              </p:par>
                            </p:childTnLst>
                          </p:cTn>
                        </p:par>
                        <p:par>
                          <p:cTn id="14" fill="hold" nodeType="afterGroup">
                            <p:stCondLst>
                              <p:cond delay="0"/>
                            </p:stCondLst>
                            <p:childTnLst>
                              <p:par>
                                <p:cTn id="15" presetID="1" presetClass="entr" presetSubtype="0" fill="hold" grpId="0" nodeType="afterEffect">
                                  <p:stCondLst>
                                    <p:cond delay="0"/>
                                  </p:stCondLst>
                                  <p:childTnLst>
                                    <p:set>
                                      <p:cBhvr>
                                        <p:cTn id="16" dur="1" fill="hold">
                                          <p:stCondLst>
                                            <p:cond delay="0"/>
                                          </p:stCondLst>
                                        </p:cTn>
                                        <p:tgtEl>
                                          <p:spTgt spid="33817"/>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3810"/>
                                        </p:tgtEl>
                                        <p:attrNameLst>
                                          <p:attrName>style.visibility</p:attrName>
                                        </p:attrNameLst>
                                      </p:cBhvr>
                                      <p:to>
                                        <p:strVal val="visible"/>
                                      </p:to>
                                    </p:set>
                                  </p:childTnLst>
                                </p:cTn>
                              </p:par>
                            </p:childTnLst>
                          </p:cTn>
                        </p:par>
                        <p:par>
                          <p:cTn id="21" fill="hold" nodeType="afterGroup">
                            <p:stCondLst>
                              <p:cond delay="0"/>
                            </p:stCondLst>
                            <p:childTnLst>
                              <p:par>
                                <p:cTn id="22" presetID="1" presetClass="entr" presetSubtype="0" fill="hold" grpId="0" nodeType="afterEffect">
                                  <p:stCondLst>
                                    <p:cond delay="0"/>
                                  </p:stCondLst>
                                  <p:childTnLst>
                                    <p:set>
                                      <p:cBhvr>
                                        <p:cTn id="23" dur="1" fill="hold">
                                          <p:stCondLst>
                                            <p:cond delay="0"/>
                                          </p:stCondLst>
                                        </p:cTn>
                                        <p:tgtEl>
                                          <p:spTgt spid="33818"/>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33811"/>
                                        </p:tgtEl>
                                        <p:attrNameLst>
                                          <p:attrName>style.visibility</p:attrName>
                                        </p:attrNameLst>
                                      </p:cBhvr>
                                      <p:to>
                                        <p:strVal val="visible"/>
                                      </p:to>
                                    </p:set>
                                  </p:childTnLst>
                                </p:cTn>
                              </p:par>
                            </p:childTnLst>
                          </p:cTn>
                        </p:par>
                        <p:par>
                          <p:cTn id="28" fill="hold" nodeType="afterGroup">
                            <p:stCondLst>
                              <p:cond delay="0"/>
                            </p:stCondLst>
                            <p:childTnLst>
                              <p:par>
                                <p:cTn id="29" presetID="1" presetClass="entr" presetSubtype="0" fill="hold" grpId="0" nodeType="afterEffect">
                                  <p:stCondLst>
                                    <p:cond delay="0"/>
                                  </p:stCondLst>
                                  <p:childTnLst>
                                    <p:set>
                                      <p:cBhvr>
                                        <p:cTn id="30" dur="1" fill="hold">
                                          <p:stCondLst>
                                            <p:cond delay="0"/>
                                          </p:stCondLst>
                                        </p:cTn>
                                        <p:tgtEl>
                                          <p:spTgt spid="33816"/>
                                        </p:tgtEl>
                                        <p:attrNameLst>
                                          <p:attrName>style.visibility</p:attrName>
                                        </p:attrNameLst>
                                      </p:cBhvr>
                                      <p:to>
                                        <p:strVal val="visible"/>
                                      </p:to>
                                    </p:set>
                                  </p:childTnLst>
                                </p:cTn>
                              </p:par>
                            </p:childTnLst>
                          </p:cTn>
                        </p:par>
                        <p:par>
                          <p:cTn id="31" fill="hold" nodeType="afterGroup">
                            <p:stCondLst>
                              <p:cond delay="0"/>
                            </p:stCondLst>
                            <p:childTnLst>
                              <p:par>
                                <p:cTn id="32" presetID="1" presetClass="entr" presetSubtype="0" fill="hold" grpId="0" nodeType="afterEffect">
                                  <p:stCondLst>
                                    <p:cond delay="0"/>
                                  </p:stCondLst>
                                  <p:childTnLst>
                                    <p:set>
                                      <p:cBhvr>
                                        <p:cTn id="33" dur="1" fill="hold">
                                          <p:stCondLst>
                                            <p:cond delay="0"/>
                                          </p:stCondLst>
                                        </p:cTn>
                                        <p:tgtEl>
                                          <p:spTgt spid="33819"/>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33813"/>
                                        </p:tgtEl>
                                        <p:attrNameLst>
                                          <p:attrName>style.visibility</p:attrName>
                                        </p:attrNameLst>
                                      </p:cBhvr>
                                      <p:to>
                                        <p:strVal val="visible"/>
                                      </p:to>
                                    </p:set>
                                  </p:childTnLst>
                                </p:cTn>
                              </p:par>
                            </p:childTnLst>
                          </p:cTn>
                        </p:par>
                        <p:par>
                          <p:cTn id="38" fill="hold" nodeType="afterGroup">
                            <p:stCondLst>
                              <p:cond delay="0"/>
                            </p:stCondLst>
                            <p:childTnLst>
                              <p:par>
                                <p:cTn id="39" presetID="1" presetClass="entr" presetSubtype="0" fill="hold" grpId="0" nodeType="afterEffect">
                                  <p:stCondLst>
                                    <p:cond delay="0"/>
                                  </p:stCondLst>
                                  <p:childTnLst>
                                    <p:set>
                                      <p:cBhvr>
                                        <p:cTn id="40" dur="1" fill="hold">
                                          <p:stCondLst>
                                            <p:cond delay="0"/>
                                          </p:stCondLst>
                                        </p:cTn>
                                        <p:tgtEl>
                                          <p:spTgt spid="33821"/>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33814"/>
                                        </p:tgtEl>
                                        <p:attrNameLst>
                                          <p:attrName>style.visibility</p:attrName>
                                        </p:attrNameLst>
                                      </p:cBhvr>
                                      <p:to>
                                        <p:strVal val="visible"/>
                                      </p:to>
                                    </p:set>
                                  </p:childTnLst>
                                </p:cTn>
                              </p:par>
                            </p:childTnLst>
                          </p:cTn>
                        </p:par>
                        <p:par>
                          <p:cTn id="45" fill="hold" nodeType="afterGroup">
                            <p:stCondLst>
                              <p:cond delay="0"/>
                            </p:stCondLst>
                            <p:childTnLst>
                              <p:par>
                                <p:cTn id="46" presetID="1" presetClass="entr" presetSubtype="0" fill="hold" grpId="0" nodeType="afterEffect">
                                  <p:stCondLst>
                                    <p:cond delay="0"/>
                                  </p:stCondLst>
                                  <p:childTnLst>
                                    <p:set>
                                      <p:cBhvr>
                                        <p:cTn id="47" dur="1" fill="hold">
                                          <p:stCondLst>
                                            <p:cond delay="0"/>
                                          </p:stCondLst>
                                        </p:cTn>
                                        <p:tgtEl>
                                          <p:spTgt spid="33822"/>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15" grpId="0"/>
      <p:bldP spid="33816" grpId="0"/>
      <p:bldP spid="33817" grpId="0"/>
      <p:bldP spid="33818" grpId="0"/>
      <p:bldP spid="33819" grpId="0"/>
      <p:bldP spid="33821" grpId="0"/>
      <p:bldP spid="338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768270" y="2514600"/>
            <a:ext cx="7390892" cy="3901440"/>
          </a:xfrm>
        </p:spPr>
        <p:txBody>
          <a:bodyPr>
            <a:normAutofit fontScale="92500"/>
          </a:bodyPr>
          <a:lstStyle/>
          <a:p>
            <a:pPr>
              <a:lnSpc>
                <a:spcPct val="90000"/>
              </a:lnSpc>
              <a:spcAft>
                <a:spcPct val="40000"/>
              </a:spcAft>
            </a:pPr>
            <a:r>
              <a:rPr lang="en-GB" altLang="en-US" sz="2100" dirty="0">
                <a:latin typeface="Arial" charset="0"/>
                <a:cs typeface="Arial" charset="0"/>
              </a:rPr>
              <a:t>Simple ways to recognise, investigate and analyse problems.</a:t>
            </a:r>
          </a:p>
          <a:p>
            <a:pPr>
              <a:lnSpc>
                <a:spcPct val="90000"/>
              </a:lnSpc>
              <a:spcAft>
                <a:spcPct val="40000"/>
              </a:spcAft>
            </a:pPr>
            <a:r>
              <a:rPr lang="en-GB" altLang="en-US" sz="2100" dirty="0">
                <a:latin typeface="Arial" charset="0"/>
                <a:cs typeface="Arial" charset="0"/>
              </a:rPr>
              <a:t>Objective setting in relation to problem</a:t>
            </a:r>
          </a:p>
          <a:p>
            <a:pPr>
              <a:lnSpc>
                <a:spcPct val="90000"/>
              </a:lnSpc>
              <a:spcAft>
                <a:spcPct val="40000"/>
              </a:spcAft>
            </a:pPr>
            <a:r>
              <a:rPr lang="en-GB" altLang="en-US" sz="2100" dirty="0">
                <a:latin typeface="Arial" charset="0"/>
                <a:cs typeface="Arial" charset="0"/>
              </a:rPr>
              <a:t>Brainstorming and creative thinking techniques</a:t>
            </a:r>
          </a:p>
          <a:p>
            <a:pPr>
              <a:lnSpc>
                <a:spcPct val="90000"/>
              </a:lnSpc>
              <a:spcAft>
                <a:spcPct val="40000"/>
              </a:spcAft>
            </a:pPr>
            <a:r>
              <a:rPr lang="en-GB" altLang="en-US" sz="2100" dirty="0">
                <a:latin typeface="Arial" charset="0"/>
                <a:cs typeface="Arial" charset="0"/>
              </a:rPr>
              <a:t>How to evaluate options</a:t>
            </a:r>
          </a:p>
          <a:p>
            <a:pPr>
              <a:lnSpc>
                <a:spcPct val="90000"/>
              </a:lnSpc>
              <a:spcAft>
                <a:spcPct val="40000"/>
              </a:spcAft>
            </a:pPr>
            <a:r>
              <a:rPr lang="en-GB" altLang="en-US" sz="2100" dirty="0">
                <a:latin typeface="Arial" charset="0"/>
                <a:cs typeface="Arial" charset="0"/>
              </a:rPr>
              <a:t>Simple decision making techniques</a:t>
            </a:r>
          </a:p>
          <a:p>
            <a:pPr>
              <a:lnSpc>
                <a:spcPct val="90000"/>
              </a:lnSpc>
              <a:spcAft>
                <a:spcPct val="40000"/>
              </a:spcAft>
            </a:pPr>
            <a:r>
              <a:rPr lang="en-GB" altLang="en-US" sz="2100" dirty="0">
                <a:latin typeface="Arial" charset="0"/>
                <a:cs typeface="Arial" charset="0"/>
              </a:rPr>
              <a:t>Effective presentation of a case – i.e. providing facts and evidence, not just opinion</a:t>
            </a:r>
          </a:p>
          <a:p>
            <a:pPr>
              <a:lnSpc>
                <a:spcPct val="90000"/>
              </a:lnSpc>
              <a:spcAft>
                <a:spcPct val="40000"/>
              </a:spcAft>
            </a:pPr>
            <a:r>
              <a:rPr lang="en-GB" altLang="en-US" sz="2100" dirty="0">
                <a:latin typeface="Arial" charset="0"/>
                <a:cs typeface="Arial" charset="0"/>
              </a:rPr>
              <a:t>Monitoring and review techniques to evaluate outcomes of problem solving activities </a:t>
            </a:r>
          </a:p>
          <a:p>
            <a:pPr marL="0" indent="0">
              <a:lnSpc>
                <a:spcPct val="90000"/>
              </a:lnSpc>
              <a:buNone/>
            </a:pPr>
            <a:endParaRPr lang="en-US" altLang="en-US" sz="2100"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491D0F62-7BB3-4BC4-9E4A-25B77B722AC8}" type="slidenum">
              <a:rPr lang="en-GB" smtClean="0"/>
              <a:pPr>
                <a:defRPr/>
              </a:pPr>
              <a:t>20</a:t>
            </a:fld>
            <a:endParaRPr lang="en-GB"/>
          </a:p>
        </p:txBody>
      </p:sp>
      <p:sp>
        <p:nvSpPr>
          <p:cNvPr id="40962" name="Rectangle 2"/>
          <p:cNvSpPr>
            <a:spLocks noGrp="1" noChangeArrowheads="1"/>
          </p:cNvSpPr>
          <p:nvPr>
            <p:ph type="title"/>
          </p:nvPr>
        </p:nvSpPr>
        <p:spPr>
          <a:xfrm>
            <a:off x="348916" y="136521"/>
            <a:ext cx="8229600" cy="1143000"/>
          </a:xfrm>
        </p:spPr>
        <p:txBody>
          <a:body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Skills</a:t>
            </a:r>
            <a:endPar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9368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246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5" end="5"/>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24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1040731" y="2636519"/>
            <a:ext cx="7110663" cy="2674545"/>
          </a:xfrm>
        </p:spPr>
        <p:txBody>
          <a:bodyPr>
            <a:normAutofit lnSpcReduction="10000"/>
          </a:bodyPr>
          <a:lstStyle/>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Identify the problem</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Specify the cause, the reasons and the effects</a:t>
            </a:r>
          </a:p>
          <a:p>
            <a:pPr marL="342900" indent="-3429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Identify possible solutions</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Evaluate and select the most promising solutions</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Plan the action and</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Action the plan and……monitor</a:t>
            </a:r>
          </a:p>
          <a:p>
            <a:pPr marL="457200" indent="-457200">
              <a:buNone/>
              <a:defRPr/>
            </a:pPr>
            <a:endParaRPr lang="en-GB" altLang="en-US" sz="2100" b="1" dirty="0">
              <a:solidFill>
                <a:schemeClr val="tx2"/>
              </a:solidFill>
              <a:latin typeface="Arial" panose="020B0604020202020204" pitchFamily="34" charset="0"/>
              <a:cs typeface="Arial" panose="020B0604020202020204" pitchFamily="34" charset="0"/>
            </a:endParaRPr>
          </a:p>
        </p:txBody>
      </p:sp>
      <p:sp>
        <p:nvSpPr>
          <p:cNvPr id="348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777F3F79-FC97-4383-A36A-31ECB07D6726}" type="slidenum">
              <a:rPr lang="en-GB" altLang="en-US" sz="900">
                <a:latin typeface="Arial" charset="0"/>
                <a:cs typeface="Arial" charset="0"/>
              </a:rPr>
              <a:pPr fontAlgn="base">
                <a:spcBef>
                  <a:spcPct val="0"/>
                </a:spcBef>
                <a:spcAft>
                  <a:spcPct val="0"/>
                </a:spcAft>
              </a:pPr>
              <a:t>21</a:t>
            </a:fld>
            <a:endParaRPr lang="en-GB" altLang="en-US" sz="900">
              <a:latin typeface="Arial" charset="0"/>
              <a:cs typeface="Arial" charset="0"/>
            </a:endParaRPr>
          </a:p>
        </p:txBody>
      </p:sp>
      <p:sp>
        <p:nvSpPr>
          <p:cNvPr id="35842" name="Rectangle 2"/>
          <p:cNvSpPr>
            <a:spLocks noGrp="1" noRot="1" noChangeArrowheads="1"/>
          </p:cNvSpPr>
          <p:nvPr>
            <p:ph type="title"/>
          </p:nvPr>
        </p:nvSpPr>
        <p:spPr>
          <a:xfrm>
            <a:off x="661737" y="136521"/>
            <a:ext cx="7868652" cy="1068264"/>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Six steps to effective problem solving</a:t>
            </a:r>
          </a:p>
        </p:txBody>
      </p:sp>
    </p:spTree>
    <p:extLst>
      <p:ext uri="{BB962C8B-B14F-4D97-AF65-F5344CB8AC3E}">
        <p14:creationId xmlns:p14="http://schemas.microsoft.com/office/powerpoint/2010/main" val="1706214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55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5539">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A2487-2796-4C1B-AE8B-227A67D494AE}"/>
              </a:ext>
            </a:extLst>
          </p:cNvPr>
          <p:cNvSpPr>
            <a:spLocks noGrp="1"/>
          </p:cNvSpPr>
          <p:nvPr>
            <p:ph idx="1"/>
          </p:nvPr>
        </p:nvSpPr>
        <p:spPr/>
        <p:txBody>
          <a:bodyPr/>
          <a:lstStyle/>
          <a:p>
            <a:pPr marL="0" indent="0">
              <a:buNone/>
            </a:pPr>
            <a:r>
              <a:rPr lang="en-GB" altLang="en-US" b="1" dirty="0"/>
              <a:t>Exercise 3</a:t>
            </a:r>
            <a:r>
              <a:rPr lang="en-GB" altLang="en-US" dirty="0"/>
              <a:t>:  </a:t>
            </a:r>
            <a:r>
              <a:rPr lang="en-GB" altLang="en-US" b="1" dirty="0">
                <a:latin typeface="Arial" panose="020B0604020202020204" pitchFamily="34" charset="0"/>
                <a:cs typeface="Arial" panose="020B0604020202020204" pitchFamily="34" charset="0"/>
              </a:rPr>
              <a:t>Pairs </a:t>
            </a:r>
            <a:r>
              <a:rPr lang="en-GB" altLang="en-US" dirty="0">
                <a:latin typeface="Arial" panose="020B0604020202020204" pitchFamily="34" charset="0"/>
                <a:cs typeface="Arial" panose="020B0604020202020204" pitchFamily="34" charset="0"/>
              </a:rPr>
              <a:t>– 5 mins</a:t>
            </a:r>
          </a:p>
          <a:p>
            <a:pPr>
              <a:buFontTx/>
              <a:buNone/>
              <a:defRPr/>
            </a:pPr>
            <a:endParaRPr lang="en-GB" altLang="en-US" b="1" dirty="0">
              <a:latin typeface="Arial" panose="020B0604020202020204" pitchFamily="34" charset="0"/>
              <a:cs typeface="Arial" panose="020B0604020202020204" pitchFamily="34" charset="0"/>
            </a:endParaRPr>
          </a:p>
          <a:p>
            <a:pPr>
              <a:buFontTx/>
              <a:buNone/>
              <a:defRPr/>
            </a:pPr>
            <a:r>
              <a:rPr lang="en-GB" altLang="en-US" dirty="0">
                <a:latin typeface="Arial" panose="020B0604020202020204" pitchFamily="34" charset="0"/>
                <a:cs typeface="Arial" panose="020B0604020202020204" pitchFamily="34" charset="0"/>
              </a:rPr>
              <a:t>	Think up a sentence of more than 15 words all beginning with the letter ‘</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r>
              <a:rPr lang="en-GB" altLang="en-US" dirty="0">
                <a:latin typeface="Arial" panose="020B0604020202020204" pitchFamily="34" charset="0"/>
                <a:cs typeface="Arial" panose="020B0604020202020204" pitchFamily="34" charset="0"/>
              </a:rPr>
              <a:t>’</a:t>
            </a:r>
          </a:p>
          <a:p>
            <a:pPr marL="0" indent="0">
              <a:buNone/>
            </a:pPr>
            <a:endParaRPr lang="en-GB" dirty="0"/>
          </a:p>
        </p:txBody>
      </p:sp>
      <p:sp>
        <p:nvSpPr>
          <p:cNvPr id="4" name="Rectangle 2">
            <a:extLst>
              <a:ext uri="{FF2B5EF4-FFF2-40B4-BE49-F238E27FC236}">
                <a16:creationId xmlns:a16="http://schemas.microsoft.com/office/drawing/2014/main" id="{49316B4D-128B-4FE2-BE18-E1657A9998F7}"/>
              </a:ext>
            </a:extLst>
          </p:cNvPr>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Tree>
    <p:extLst>
      <p:ext uri="{BB962C8B-B14F-4D97-AF65-F5344CB8AC3E}">
        <p14:creationId xmlns:p14="http://schemas.microsoft.com/office/powerpoint/2010/main" val="3445462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idx="1"/>
          </p:nvPr>
        </p:nvSpPr>
        <p:spPr>
          <a:xfrm>
            <a:off x="292101" y="2349105"/>
            <a:ext cx="8394700" cy="3125390"/>
          </a:xfrm>
        </p:spPr>
        <p:txBody>
          <a:bodyPr/>
          <a:lstStyle/>
          <a:p>
            <a:pPr>
              <a:buFontTx/>
              <a:buNone/>
            </a:pPr>
            <a:r>
              <a:rPr lang="en-GB" altLang="en-US" sz="2775" dirty="0">
                <a:latin typeface="Arial" charset="0"/>
                <a:cs typeface="Arial" charset="0"/>
              </a:rPr>
              <a:t>	</a:t>
            </a:r>
            <a:r>
              <a:rPr lang="en-GB" altLang="en-US" sz="2775" b="1" dirty="0">
                <a:latin typeface="Arial" charset="0"/>
                <a:cs typeface="Arial" charset="0"/>
              </a:rPr>
              <a:t>T</a:t>
            </a:r>
            <a:r>
              <a:rPr lang="en-GB" altLang="en-US" sz="2775" dirty="0">
                <a:latin typeface="Arial" charset="0"/>
                <a:cs typeface="Arial" charset="0"/>
              </a:rPr>
              <a:t>revor </a:t>
            </a:r>
            <a:r>
              <a:rPr lang="en-GB" altLang="en-US" sz="2775" b="1" dirty="0">
                <a:latin typeface="Arial" charset="0"/>
                <a:cs typeface="Arial" charset="0"/>
              </a:rPr>
              <a:t>t</a:t>
            </a:r>
            <a:r>
              <a:rPr lang="en-GB" altLang="en-US" sz="2775" dirty="0">
                <a:latin typeface="Arial" charset="0"/>
                <a:cs typeface="Arial" charset="0"/>
              </a:rPr>
              <a:t>ook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rouble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ake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rain </a:t>
            </a:r>
            <a:r>
              <a:rPr lang="en-GB" altLang="en-US" sz="2775" b="1" dirty="0">
                <a:latin typeface="Arial" charset="0"/>
                <a:cs typeface="Arial" charset="0"/>
              </a:rPr>
              <a:t>t</a:t>
            </a:r>
            <a:r>
              <a:rPr lang="en-GB" altLang="en-US" sz="2775" dirty="0">
                <a:latin typeface="Arial" charset="0"/>
                <a:cs typeface="Arial" charset="0"/>
              </a:rPr>
              <a:t>icket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erminus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ransfer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rain </a:t>
            </a:r>
            <a:r>
              <a:rPr lang="en-GB" altLang="en-US" sz="2775" b="1" dirty="0">
                <a:latin typeface="Arial" charset="0"/>
                <a:cs typeface="Arial" charset="0"/>
              </a:rPr>
              <a:t>t</a:t>
            </a:r>
            <a:r>
              <a:rPr lang="en-GB" altLang="en-US" sz="2775" dirty="0">
                <a:latin typeface="Arial" charset="0"/>
                <a:cs typeface="Arial" charset="0"/>
              </a:rPr>
              <a:t>ime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en </a:t>
            </a:r>
            <a:r>
              <a:rPr lang="en-GB" altLang="en-US" sz="2775" b="1" dirty="0">
                <a:latin typeface="Arial" charset="0"/>
                <a:cs typeface="Arial" charset="0"/>
              </a:rPr>
              <a:t>t</a:t>
            </a:r>
            <a:r>
              <a:rPr lang="en-GB" altLang="en-US" sz="2775" dirty="0">
                <a:latin typeface="Arial" charset="0"/>
                <a:cs typeface="Arial" charset="0"/>
              </a:rPr>
              <a:t>omorrow.</a:t>
            </a:r>
          </a:p>
          <a:p>
            <a:pPr>
              <a:buFontTx/>
              <a:buNone/>
            </a:pPr>
            <a:endParaRPr lang="en-GB" altLang="en-US" sz="2775" dirty="0">
              <a:latin typeface="Arial" charset="0"/>
              <a:cs typeface="Arial" charset="0"/>
            </a:endParaRPr>
          </a:p>
        </p:txBody>
      </p:sp>
      <p:sp>
        <p:nvSpPr>
          <p:cNvPr id="5"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r>
              <a:rPr lang="en-GB" altLang="en-US" sz="3600" dirty="0">
                <a:latin typeface="Arial" panose="020B0604020202020204" pitchFamily="34" charset="0"/>
                <a:cs typeface="Arial" panose="020B0604020202020204" pitchFamily="34" charset="0"/>
              </a:rPr>
              <a:t> – Exercise </a:t>
            </a:r>
            <a:r>
              <a:rPr lang="en-GB" altLang="en-US" sz="3600" dirty="0" smtClean="0">
                <a:latin typeface="Arial" panose="020B0604020202020204" pitchFamily="34" charset="0"/>
                <a:cs typeface="Arial" panose="020B0604020202020204" pitchFamily="34" charset="0"/>
              </a:rPr>
              <a:t>3 Solution</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1222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A544F1-7940-4938-986F-7F731EA14081}"/>
              </a:ext>
            </a:extLst>
          </p:cNvPr>
          <p:cNvSpPr>
            <a:spLocks noGrp="1"/>
          </p:cNvSpPr>
          <p:nvPr>
            <p:ph idx="1"/>
          </p:nvPr>
        </p:nvSpPr>
        <p:spPr/>
        <p:txBody>
          <a:bodyPr/>
          <a:lstStyle/>
          <a:p>
            <a:pPr marL="0" indent="0">
              <a:buNone/>
            </a:pPr>
            <a:r>
              <a:rPr lang="en-GB" altLang="en-US" sz="3600" dirty="0"/>
              <a:t>Scope &amp; Impact</a:t>
            </a:r>
          </a:p>
          <a:p>
            <a:endParaRPr lang="en-GB" dirty="0"/>
          </a:p>
        </p:txBody>
      </p:sp>
      <p:sp>
        <p:nvSpPr>
          <p:cNvPr id="2" name="Title 1">
            <a:extLst>
              <a:ext uri="{FF2B5EF4-FFF2-40B4-BE49-F238E27FC236}">
                <a16:creationId xmlns:a16="http://schemas.microsoft.com/office/drawing/2014/main" id="{8665BCC8-4AF2-49D1-8B70-8D7BF4DDAD5A}"/>
              </a:ext>
            </a:extLst>
          </p:cNvPr>
          <p:cNvSpPr>
            <a:spLocks noGrp="1"/>
          </p:cNvSpPr>
          <p:nvPr>
            <p:ph type="title"/>
          </p:nvPr>
        </p:nvSpPr>
        <p:spPr>
          <a:xfrm>
            <a:off x="457200" y="197767"/>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endParaRPr lang="en-GB" sz="3600" dirty="0"/>
          </a:p>
        </p:txBody>
      </p:sp>
      <p:pic>
        <p:nvPicPr>
          <p:cNvPr id="4" name="Picture 2" descr="http://barry-overstreet.com/wp-content/uploads/2013/03/Problem-Solving-Skills.jpg">
            <a:extLst>
              <a:ext uri="{FF2B5EF4-FFF2-40B4-BE49-F238E27FC236}">
                <a16:creationId xmlns:a16="http://schemas.microsoft.com/office/drawing/2014/main" id="{0294B3C6-CE9C-4D15-824C-EBAEC1299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4842" y="1997885"/>
            <a:ext cx="3396790" cy="339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4863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1286DE-DA08-44C5-8840-63271ECCDC8A}"/>
              </a:ext>
            </a:extLst>
          </p:cNvPr>
          <p:cNvSpPr>
            <a:spLocks noGrp="1"/>
          </p:cNvSpPr>
          <p:nvPr>
            <p:ph idx="1"/>
          </p:nvPr>
        </p:nvSpPr>
        <p:spPr>
          <a:xfrm>
            <a:off x="355600" y="2453639"/>
            <a:ext cx="8788400" cy="1699325"/>
          </a:xfrm>
        </p:spPr>
        <p:txBody>
          <a:bodyPr/>
          <a:lstStyle/>
          <a:p>
            <a:r>
              <a:rPr lang="en-GB" dirty="0"/>
              <a:t>Scope – How wide does the problem reach? Who is affected?</a:t>
            </a:r>
          </a:p>
          <a:p>
            <a:r>
              <a:rPr lang="en-GB" dirty="0"/>
              <a:t>Impact – How are they affected?</a:t>
            </a:r>
          </a:p>
        </p:txBody>
      </p:sp>
      <p:sp>
        <p:nvSpPr>
          <p:cNvPr id="2" name="Title 1">
            <a:extLst>
              <a:ext uri="{FF2B5EF4-FFF2-40B4-BE49-F238E27FC236}">
                <a16:creationId xmlns:a16="http://schemas.microsoft.com/office/drawing/2014/main" id="{D89030B5-F457-417D-B19C-2C8A7DAF085B}"/>
              </a:ext>
            </a:extLst>
          </p:cNvPr>
          <p:cNvSpPr>
            <a:spLocks noGrp="1"/>
          </p:cNvSpPr>
          <p:nvPr>
            <p:ph type="title"/>
          </p:nvPr>
        </p:nvSpPr>
        <p:spPr>
          <a:xfrm>
            <a:off x="444500" y="341335"/>
            <a:ext cx="8229600" cy="733822"/>
          </a:xfrm>
        </p:spPr>
        <p:txBody>
          <a:bodyPr>
            <a:normAutofit fontScale="90000"/>
          </a:bodyPr>
          <a:lstStyle/>
          <a:p>
            <a:r>
              <a:rPr lang="en-GB" altLang="en-US" sz="4000" b="1" dirty="0">
                <a:effectLst>
                  <a:outerShdw blurRad="38100" dist="38100" dir="2700000" algn="tl">
                    <a:srgbClr val="000000">
                      <a:alpha val="43137"/>
                    </a:srgbClr>
                  </a:outerShdw>
                </a:effectLst>
                <a:latin typeface="Arial Rounded MT Bold" panose="020F0704030504030204" pitchFamily="34" charset="0"/>
              </a:rPr>
              <a:t>Scope &amp; Impact</a:t>
            </a:r>
            <a:r>
              <a:rPr lang="en-GB" altLang="en-US" dirty="0"/>
              <a:t/>
            </a:r>
            <a:br>
              <a:rPr lang="en-GB" altLang="en-US" dirty="0"/>
            </a:br>
            <a:endParaRPr lang="en-GB" dirty="0"/>
          </a:p>
        </p:txBody>
      </p:sp>
      <p:pic>
        <p:nvPicPr>
          <p:cNvPr id="1026" name="Picture 2" descr="Image result for ripples on the pond">
            <a:extLst>
              <a:ext uri="{FF2B5EF4-FFF2-40B4-BE49-F238E27FC236}">
                <a16:creationId xmlns:a16="http://schemas.microsoft.com/office/drawing/2014/main"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6638" y="3633439"/>
            <a:ext cx="4886156" cy="3224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294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9485" y="3178018"/>
            <a:ext cx="8521700" cy="3556793"/>
          </a:xfrm>
        </p:spPr>
        <p:txBody>
          <a:bodyPr>
            <a:normAutofit fontScale="92500" lnSpcReduction="10000"/>
          </a:bodyPr>
          <a:lstStyle/>
          <a:p>
            <a:pPr marL="0" indent="0">
              <a:buNone/>
            </a:pPr>
            <a:r>
              <a:rPr lang="en-GB" altLang="en-US" dirty="0">
                <a:latin typeface="Arial" charset="0"/>
                <a:cs typeface="Arial" charset="0"/>
              </a:rPr>
              <a:t>£18,000  Annual Salary</a:t>
            </a:r>
          </a:p>
          <a:p>
            <a:pPr marL="0" indent="0">
              <a:buNone/>
            </a:pPr>
            <a:r>
              <a:rPr lang="en-GB" altLang="en-US" dirty="0">
                <a:latin typeface="Arial" charset="0"/>
                <a:cs typeface="Arial" charset="0"/>
              </a:rPr>
              <a:t>48 working weeks/year</a:t>
            </a:r>
          </a:p>
          <a:p>
            <a:pPr marL="0" indent="0">
              <a:buNone/>
            </a:pPr>
            <a:r>
              <a:rPr lang="en-GB" altLang="en-US" dirty="0">
                <a:latin typeface="Arial" charset="0"/>
                <a:cs typeface="Arial" charset="0"/>
              </a:rPr>
              <a:t>37.5 paid working hours/per week</a:t>
            </a:r>
          </a:p>
          <a:p>
            <a:pPr marL="0" indent="0">
              <a:buNone/>
            </a:pPr>
            <a:r>
              <a:rPr lang="en-GB" altLang="en-US" dirty="0">
                <a:latin typeface="Arial" charset="0"/>
                <a:cs typeface="Arial" charset="0"/>
              </a:rPr>
              <a:t>= £10/hour +10% employers NI, etc                                         </a:t>
            </a:r>
            <a:r>
              <a:rPr lang="en-GB" altLang="en-US" dirty="0">
                <a:solidFill>
                  <a:srgbClr val="FF0000"/>
                </a:solidFill>
                <a:latin typeface="Arial" charset="0"/>
                <a:cs typeface="Arial" charset="0"/>
              </a:rPr>
              <a:t>=</a:t>
            </a:r>
            <a:r>
              <a:rPr lang="en-GB" altLang="en-US" dirty="0">
                <a:latin typeface="Arial" charset="0"/>
                <a:cs typeface="Arial" charset="0"/>
              </a:rPr>
              <a:t> </a:t>
            </a:r>
            <a:r>
              <a:rPr lang="en-GB" altLang="en-US" b="1" dirty="0">
                <a:solidFill>
                  <a:srgbClr val="FF0000"/>
                </a:solidFill>
                <a:latin typeface="Arial" charset="0"/>
                <a:cs typeface="Arial" charset="0"/>
              </a:rPr>
              <a:t>£14/paid hour</a:t>
            </a:r>
          </a:p>
          <a:p>
            <a:pPr marL="0" indent="0">
              <a:buNone/>
            </a:pPr>
            <a:r>
              <a:rPr lang="en-GB" altLang="en-US" b="1" dirty="0">
                <a:solidFill>
                  <a:srgbClr val="FF0000"/>
                </a:solidFill>
                <a:latin typeface="Arial" charset="0"/>
                <a:cs typeface="Arial" charset="0"/>
              </a:rPr>
              <a:t>= £0.23 pence per minute of paid employment</a:t>
            </a:r>
          </a:p>
          <a:p>
            <a:pPr marL="0" indent="0">
              <a:buNone/>
            </a:pPr>
            <a:r>
              <a:rPr lang="en-GB" altLang="en-US" dirty="0">
                <a:latin typeface="Arial" charset="0"/>
                <a:cs typeface="Arial" charset="0"/>
              </a:rPr>
              <a:t>How many were late ( </a:t>
            </a:r>
            <a:r>
              <a:rPr lang="en-GB" altLang="en-US" b="1" dirty="0">
                <a:latin typeface="Arial" charset="0"/>
                <a:cs typeface="Arial" charset="0"/>
              </a:rPr>
              <a:t>The Scope </a:t>
            </a:r>
            <a:r>
              <a:rPr lang="en-GB" altLang="en-US" dirty="0">
                <a:latin typeface="Arial" charset="0"/>
                <a:cs typeface="Arial" charset="0"/>
              </a:rPr>
              <a:t>)</a:t>
            </a:r>
          </a:p>
          <a:p>
            <a:pPr marL="0" indent="0">
              <a:buNone/>
            </a:pPr>
            <a:r>
              <a:rPr lang="en-GB" altLang="en-US" dirty="0">
                <a:latin typeface="Arial" charset="0"/>
                <a:cs typeface="Arial" charset="0"/>
              </a:rPr>
              <a:t>No of people late x No. of mins x cost/min.</a:t>
            </a:r>
          </a:p>
          <a:p>
            <a:pPr marL="0" indent="0">
              <a:buNone/>
            </a:pPr>
            <a:r>
              <a:rPr lang="en-GB" altLang="en-US" dirty="0">
                <a:latin typeface="Arial" charset="0"/>
                <a:cs typeface="Arial" charset="0"/>
              </a:rPr>
              <a:t>= £                 (</a:t>
            </a:r>
            <a:r>
              <a:rPr lang="en-GB" altLang="en-US" b="1" dirty="0">
                <a:latin typeface="Arial" charset="0"/>
                <a:cs typeface="Arial" charset="0"/>
              </a:rPr>
              <a:t>The</a:t>
            </a:r>
            <a:r>
              <a:rPr lang="en-GB" altLang="en-US" dirty="0">
                <a:latin typeface="Arial" charset="0"/>
                <a:cs typeface="Arial" charset="0"/>
              </a:rPr>
              <a:t> </a:t>
            </a:r>
            <a:r>
              <a:rPr lang="en-GB" altLang="en-US" b="1" dirty="0">
                <a:latin typeface="Arial" charset="0"/>
                <a:cs typeface="Arial" charset="0"/>
              </a:rPr>
              <a:t>Impact</a:t>
            </a:r>
            <a:r>
              <a:rPr lang="en-GB" altLang="en-US" dirty="0">
                <a:latin typeface="Arial" charset="0"/>
                <a:cs typeface="Arial" charset="0"/>
              </a:rPr>
              <a:t>) </a:t>
            </a:r>
          </a:p>
          <a:p>
            <a:pPr marL="0" indent="0">
              <a:buNone/>
            </a:pPr>
            <a:endParaRPr lang="en-GB" altLang="en-US" b="1" dirty="0">
              <a:solidFill>
                <a:srgbClr val="FF0000"/>
              </a:solidFill>
              <a:latin typeface="Arial" charset="0"/>
              <a:cs typeface="Arial" charset="0"/>
            </a:endParaRPr>
          </a:p>
        </p:txBody>
      </p:sp>
      <p:sp>
        <p:nvSpPr>
          <p:cNvPr id="2" name="Title 1"/>
          <p:cNvSpPr>
            <a:spLocks noGrp="1"/>
          </p:cNvSpPr>
          <p:nvPr>
            <p:ph type="title"/>
          </p:nvPr>
        </p:nvSpPr>
        <p:spPr>
          <a:xfrm>
            <a:off x="1494235" y="940594"/>
            <a:ext cx="6172200" cy="857250"/>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Cost of employment</a:t>
            </a:r>
          </a:p>
        </p:txBody>
      </p:sp>
      <p:sp>
        <p:nvSpPr>
          <p:cNvPr id="4" name="TextBox 3"/>
          <p:cNvSpPr txBox="1">
            <a:spLocks noChangeArrowheads="1"/>
          </p:cNvSpPr>
          <p:nvPr/>
        </p:nvSpPr>
        <p:spPr bwMode="auto">
          <a:xfrm>
            <a:off x="152400" y="2111308"/>
            <a:ext cx="8351520" cy="738664"/>
          </a:xfrm>
          <a:prstGeom prst="rect">
            <a:avLst/>
          </a:prstGeom>
          <a:solidFill>
            <a:schemeClr val="bg1"/>
          </a:solidFill>
          <a:ln w="9525">
            <a:solidFill>
              <a:schemeClr val="bg1"/>
            </a:solidFill>
            <a:miter lim="800000"/>
            <a:headEnd/>
            <a:tailEnd/>
          </a:ln>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b="1" dirty="0">
                <a:solidFill>
                  <a:srgbClr val="FF0000"/>
                </a:solidFill>
                <a:latin typeface="Arial" charset="0"/>
              </a:rPr>
              <a:t>Use this formulae on the time wasted on today’s breaks, chats, delays…etc</a:t>
            </a:r>
          </a:p>
        </p:txBody>
      </p:sp>
    </p:spTree>
    <p:extLst>
      <p:ext uri="{BB962C8B-B14F-4D97-AF65-F5344CB8AC3E}">
        <p14:creationId xmlns:p14="http://schemas.microsoft.com/office/powerpoint/2010/main" val="1660070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9"/>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9"/>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9"/>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9"/>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9"/>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9"/>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9"/>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9"/>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852936"/>
            <a:ext cx="8640960" cy="3273227"/>
          </a:xfrm>
        </p:spPr>
        <p:txBody>
          <a:bodyPr/>
          <a:lstStyle/>
          <a:p>
            <a:r>
              <a:rPr lang="cy-GB" dirty="0" smtClean="0"/>
              <a:t>The NHS is a </a:t>
            </a:r>
            <a:r>
              <a:rPr lang="cy-GB" b="1" dirty="0" smtClean="0"/>
              <a:t>public sector organisation</a:t>
            </a:r>
            <a:r>
              <a:rPr lang="cy-GB" dirty="0" smtClean="0"/>
              <a:t>.</a:t>
            </a:r>
          </a:p>
          <a:p>
            <a:pPr>
              <a:buNone/>
            </a:pPr>
            <a:endParaRPr lang="cy-GB" sz="1600" dirty="0" smtClean="0"/>
          </a:p>
          <a:p>
            <a:r>
              <a:rPr lang="cy-GB" dirty="0" smtClean="0"/>
              <a:t>Its main principle is that it provides healthcare to all British citizens, </a:t>
            </a:r>
            <a:r>
              <a:rPr lang="cy-GB" b="1" dirty="0" smtClean="0"/>
              <a:t>free at the point of use</a:t>
            </a:r>
            <a:r>
              <a:rPr lang="cy-GB" dirty="0" smtClean="0"/>
              <a:t>, based on need.</a:t>
            </a:r>
          </a:p>
          <a:p>
            <a:endParaRPr lang="cy-GB" sz="1600" dirty="0" smtClean="0"/>
          </a:p>
          <a:p>
            <a:r>
              <a:rPr lang="cy-GB" dirty="0" smtClean="0"/>
              <a:t>It was founded in 1948 by a Welshman and Labour Health Minister, </a:t>
            </a:r>
            <a:r>
              <a:rPr lang="cy-GB" b="1" dirty="0" smtClean="0"/>
              <a:t>Aneurin Bevan</a:t>
            </a:r>
            <a:r>
              <a:rPr lang="cy-GB" dirty="0" smtClean="0"/>
              <a:t>.</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27</a:t>
            </a:fld>
            <a:endParaRPr lang="en-US"/>
          </a:p>
        </p:txBody>
      </p:sp>
      <p:sp>
        <p:nvSpPr>
          <p:cNvPr id="2" name="Title 1"/>
          <p:cNvSpPr>
            <a:spLocks noGrp="1"/>
          </p:cNvSpPr>
          <p:nvPr>
            <p:ph type="title"/>
          </p:nvPr>
        </p:nvSpPr>
        <p:spPr/>
        <p:txBody>
          <a:bodyPr>
            <a:normAutofit fontScale="90000"/>
          </a:bodyPr>
          <a:lstStyle/>
          <a:p>
            <a:r>
              <a:rPr lang="cy-GB" sz="4000" dirty="0" smtClean="0"/>
              <a:t>Back to the NHS:  Principles and Inception</a:t>
            </a:r>
            <a:endParaRPr lang="cy-GB" sz="4000" dirty="0"/>
          </a:p>
        </p:txBody>
      </p:sp>
    </p:spTree>
    <p:extLst>
      <p:ext uri="{BB962C8B-B14F-4D97-AF65-F5344CB8AC3E}">
        <p14:creationId xmlns:p14="http://schemas.microsoft.com/office/powerpoint/2010/main" val="1276808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cy-GB" dirty="0" smtClean="0">
                <a:hlinkClick r:id="rId2"/>
              </a:rPr>
              <a:t>http://www.bbc.co.uk/archive/nhs/5150.shtml</a:t>
            </a:r>
            <a:r>
              <a:rPr lang="cy-GB" dirty="0" smtClean="0"/>
              <a:t> </a:t>
            </a:r>
          </a:p>
          <a:p>
            <a:endParaRPr lang="cy-GB" dirty="0" smtClean="0"/>
          </a:p>
          <a:p>
            <a:r>
              <a:rPr lang="cy-GB" dirty="0" smtClean="0"/>
              <a:t>Please listen to the audio:  are the issues raised similar or different to current issues?</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28</a:t>
            </a:fld>
            <a:endParaRPr lang="en-US"/>
          </a:p>
        </p:txBody>
      </p:sp>
      <p:sp>
        <p:nvSpPr>
          <p:cNvPr id="2" name="Title 1"/>
          <p:cNvSpPr>
            <a:spLocks noGrp="1"/>
          </p:cNvSpPr>
          <p:nvPr>
            <p:ph type="title"/>
          </p:nvPr>
        </p:nvSpPr>
        <p:spPr/>
        <p:txBody>
          <a:bodyPr/>
          <a:lstStyle/>
          <a:p>
            <a:r>
              <a:rPr lang="cy-GB" sz="3600" dirty="0" smtClean="0"/>
              <a:t>The NHS:   1 Year After Foundation</a:t>
            </a:r>
            <a:endParaRPr lang="cy-GB" sz="3600" dirty="0"/>
          </a:p>
        </p:txBody>
      </p:sp>
    </p:spTree>
    <p:extLst>
      <p:ext uri="{BB962C8B-B14F-4D97-AF65-F5344CB8AC3E}">
        <p14:creationId xmlns:p14="http://schemas.microsoft.com/office/powerpoint/2010/main" val="2512468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2"/>
              </a:rPr>
              <a:t>http://news.bbc.co.uk/1/hi/health/7462013.stm</a:t>
            </a:r>
            <a:endParaRPr lang="en-GB" dirty="0" smtClean="0"/>
          </a:p>
          <a:p>
            <a:pPr>
              <a:buNone/>
            </a:pPr>
            <a:endParaRPr lang="en-GB" dirty="0" smtClean="0"/>
          </a:p>
          <a:p>
            <a:r>
              <a:rPr lang="en-GB" dirty="0" smtClean="0"/>
              <a:t>Please consider the main headings and their impact particularly on women and the post-war working class.</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29</a:t>
            </a:fld>
            <a:endParaRPr lang="en-US"/>
          </a:p>
        </p:txBody>
      </p:sp>
      <p:sp>
        <p:nvSpPr>
          <p:cNvPr id="2" name="Title 1"/>
          <p:cNvSpPr>
            <a:spLocks noGrp="1"/>
          </p:cNvSpPr>
          <p:nvPr>
            <p:ph type="title"/>
          </p:nvPr>
        </p:nvSpPr>
        <p:spPr/>
        <p:txBody>
          <a:bodyPr/>
          <a:lstStyle/>
          <a:p>
            <a:r>
              <a:rPr lang="cy-GB" dirty="0" smtClean="0"/>
              <a:t>The NHS:  Key Milestones</a:t>
            </a:r>
            <a:endParaRPr lang="cy-GB" dirty="0"/>
          </a:p>
        </p:txBody>
      </p:sp>
    </p:spTree>
    <p:extLst>
      <p:ext uri="{BB962C8B-B14F-4D97-AF65-F5344CB8AC3E}">
        <p14:creationId xmlns:p14="http://schemas.microsoft.com/office/powerpoint/2010/main" val="196771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hlinkClick r:id="rId2"/>
              </a:rPr>
              <a:t>https://www.nuffieldtrust.org.uk/resource/nhs-in-numbers#finance</a:t>
            </a:r>
            <a:r>
              <a:rPr lang="en-GB" dirty="0" smtClean="0"/>
              <a:t>  </a:t>
            </a:r>
          </a:p>
          <a:p>
            <a:endParaRPr lang="en-GB" dirty="0" smtClean="0"/>
          </a:p>
          <a:p>
            <a:r>
              <a:rPr lang="en-GB" dirty="0" smtClean="0"/>
              <a:t>Please discuss a selection of the charts.  This is an excellent resource!</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30</a:t>
            </a:fld>
            <a:endParaRPr lang="en-US"/>
          </a:p>
        </p:txBody>
      </p:sp>
      <p:sp>
        <p:nvSpPr>
          <p:cNvPr id="2" name="Title 1"/>
          <p:cNvSpPr>
            <a:spLocks noGrp="1"/>
          </p:cNvSpPr>
          <p:nvPr>
            <p:ph type="title"/>
          </p:nvPr>
        </p:nvSpPr>
        <p:spPr/>
        <p:txBody>
          <a:bodyPr/>
          <a:lstStyle/>
          <a:p>
            <a:r>
              <a:rPr lang="cy-GB" dirty="0" smtClean="0"/>
              <a:t>The NHS:  Figures</a:t>
            </a:r>
            <a:endParaRPr lang="cy-GB" dirty="0"/>
          </a:p>
        </p:txBody>
      </p:sp>
    </p:spTree>
    <p:extLst>
      <p:ext uri="{BB962C8B-B14F-4D97-AF65-F5344CB8AC3E}">
        <p14:creationId xmlns:p14="http://schemas.microsoft.com/office/powerpoint/2010/main" val="39962451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Classwork</a:t>
            </a:r>
            <a:endParaRPr lang="cy-GB" dirty="0"/>
          </a:p>
        </p:txBody>
      </p:sp>
      <p:sp>
        <p:nvSpPr>
          <p:cNvPr id="3" name="Content Placeholder 2"/>
          <p:cNvSpPr>
            <a:spLocks noGrp="1"/>
          </p:cNvSpPr>
          <p:nvPr>
            <p:ph idx="1"/>
          </p:nvPr>
        </p:nvSpPr>
        <p:spPr/>
        <p:txBody>
          <a:bodyPr/>
          <a:lstStyle/>
          <a:p>
            <a:pPr lvl="0"/>
            <a:r>
              <a:rPr lang="en-GB" dirty="0" smtClean="0"/>
              <a:t>Describe the NHS problem, in particular its nature and scope.</a:t>
            </a:r>
          </a:p>
          <a:p>
            <a:pPr lvl="0">
              <a:buNone/>
            </a:pPr>
            <a:endParaRPr lang="en-GB" sz="1600" dirty="0" smtClean="0"/>
          </a:p>
        </p:txBody>
      </p:sp>
      <p:sp>
        <p:nvSpPr>
          <p:cNvPr id="4" name="Slide Number Placeholder 3"/>
          <p:cNvSpPr>
            <a:spLocks noGrp="1"/>
          </p:cNvSpPr>
          <p:nvPr>
            <p:ph type="sldNum" sz="quarter" idx="12"/>
          </p:nvPr>
        </p:nvSpPr>
        <p:spPr/>
        <p:txBody>
          <a:bodyPr/>
          <a:lstStyle/>
          <a:p>
            <a:fld id="{04657A23-F046-44D7-AC1D-38111E7AC05F}" type="slidenum">
              <a:rPr lang="en-US" smtClean="0"/>
              <a:pPr/>
              <a:t>31</a:t>
            </a:fld>
            <a:endParaRPr lang="en-US"/>
          </a:p>
        </p:txBody>
      </p:sp>
    </p:spTree>
    <p:extLst>
      <p:ext uri="{BB962C8B-B14F-4D97-AF65-F5344CB8AC3E}">
        <p14:creationId xmlns:p14="http://schemas.microsoft.com/office/powerpoint/2010/main" val="3196400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cy-GB" dirty="0" smtClean="0"/>
              <a:t>Read chapter 9 of Maund, Schriek &amp; Tinkler (2017).</a:t>
            </a:r>
          </a:p>
          <a:p>
            <a:pPr>
              <a:buNone/>
            </a:pPr>
            <a:endParaRPr lang="cy-GB" sz="1600" dirty="0" smtClean="0"/>
          </a:p>
          <a:p>
            <a:r>
              <a:rPr lang="cy-GB" dirty="0" smtClean="0"/>
              <a:t>Read Chapter 14 Morgan ( 2017).</a:t>
            </a:r>
          </a:p>
          <a:p>
            <a:pPr>
              <a:buNone/>
            </a:pPr>
            <a:endParaRPr lang="cy-GB" sz="1600" dirty="0" smtClean="0"/>
          </a:p>
          <a:p>
            <a:r>
              <a:rPr lang="cy-GB" dirty="0" smtClean="0"/>
              <a:t>You will be asked questions about these next week.</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32</a:t>
            </a:fld>
            <a:endParaRPr lang="en-US"/>
          </a:p>
        </p:txBody>
      </p:sp>
      <p:sp>
        <p:nvSpPr>
          <p:cNvPr id="2" name="Title 1"/>
          <p:cNvSpPr>
            <a:spLocks noGrp="1"/>
          </p:cNvSpPr>
          <p:nvPr>
            <p:ph type="title"/>
          </p:nvPr>
        </p:nvSpPr>
        <p:spPr/>
        <p:txBody>
          <a:bodyPr/>
          <a:lstStyle/>
          <a:p>
            <a:r>
              <a:rPr lang="cy-GB" dirty="0" smtClean="0"/>
              <a:t>Homework</a:t>
            </a:r>
            <a:endParaRPr lang="cy-GB" dirty="0"/>
          </a:p>
        </p:txBody>
      </p:sp>
    </p:spTree>
    <p:extLst>
      <p:ext uri="{BB962C8B-B14F-4D97-AF65-F5344CB8AC3E}">
        <p14:creationId xmlns:p14="http://schemas.microsoft.com/office/powerpoint/2010/main" val="394232695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Books of Prime Entry (1)</Template>
  <TotalTime>201</TotalTime>
  <Words>2153</Words>
  <Application>Microsoft Office PowerPoint</Application>
  <PresentationFormat>On-screen Show (4:3)</PresentationFormat>
  <Paragraphs>289</Paragraphs>
  <Slides>32</Slides>
  <Notes>7</Notes>
  <HiddenSlides>3</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Arial Rounded MT Bold</vt:lpstr>
      <vt:lpstr>Book Antiqua</vt:lpstr>
      <vt:lpstr>Calibri</vt:lpstr>
      <vt:lpstr>Gill Sans MT</vt:lpstr>
      <vt:lpstr>Verdana</vt:lpstr>
      <vt:lpstr>Wingdings</vt:lpstr>
      <vt:lpstr>Hardcover</vt:lpstr>
      <vt:lpstr>   Problem Solving and Decision Making  Session 2  </vt:lpstr>
      <vt:lpstr>Last Time ……….</vt:lpstr>
      <vt:lpstr>This week</vt:lpstr>
      <vt:lpstr>Creative Problem Solving</vt:lpstr>
      <vt:lpstr>Creative Problem Solving</vt:lpstr>
      <vt:lpstr>Creative Problem Solving</vt:lpstr>
      <vt:lpstr>Creative Problem Solving</vt:lpstr>
      <vt:lpstr>Problem types</vt:lpstr>
      <vt:lpstr>Problem Categories</vt:lpstr>
      <vt:lpstr>Stages of Creative Problem Solving</vt:lpstr>
      <vt:lpstr>PowerPoint Presentation</vt:lpstr>
      <vt:lpstr>Creative and Analytical Skills</vt:lpstr>
      <vt:lpstr>Exercise 1 - Dots</vt:lpstr>
      <vt:lpstr>Exercise 1 - Dots</vt:lpstr>
      <vt:lpstr>At First Glance</vt:lpstr>
      <vt:lpstr>Mental Agility</vt:lpstr>
      <vt:lpstr>Mental Agility</vt:lpstr>
      <vt:lpstr>The size of the problem</vt:lpstr>
      <vt:lpstr>Problem Solving Models </vt:lpstr>
      <vt:lpstr> Problem Solving Skills</vt:lpstr>
      <vt:lpstr>Six steps to effective problem solving</vt:lpstr>
      <vt:lpstr>Mental Agility</vt:lpstr>
      <vt:lpstr>Mental Agility – Exercise 3 Solution</vt:lpstr>
      <vt:lpstr>Problem Solving</vt:lpstr>
      <vt:lpstr>Scope &amp; Impact </vt:lpstr>
      <vt:lpstr>Cost of employment</vt:lpstr>
      <vt:lpstr>Back to the NHS:  Principles and Inception</vt:lpstr>
      <vt:lpstr>The NHS:   1 Year After Foundation</vt:lpstr>
      <vt:lpstr>The NHS:  Key Milestones</vt:lpstr>
      <vt:lpstr>The NHS:  Figures</vt:lpstr>
      <vt:lpstr>Classwork</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Anthony Burns</cp:lastModifiedBy>
  <cp:revision>30</cp:revision>
  <dcterms:created xsi:type="dcterms:W3CDTF">2017-12-11T18:00:04Z</dcterms:created>
  <dcterms:modified xsi:type="dcterms:W3CDTF">2018-09-12T10:52:37Z</dcterms:modified>
</cp:coreProperties>
</file>