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88" r:id="rId2"/>
    <p:sldId id="264" r:id="rId3"/>
    <p:sldId id="286" r:id="rId4"/>
    <p:sldId id="282" r:id="rId5"/>
    <p:sldId id="290" r:id="rId6"/>
    <p:sldId id="291" r:id="rId7"/>
    <p:sldId id="274" r:id="rId8"/>
    <p:sldId id="292" r:id="rId9"/>
    <p:sldId id="265" r:id="rId10"/>
    <p:sldId id="269" r:id="rId11"/>
    <p:sldId id="270" r:id="rId12"/>
    <p:sldId id="268" r:id="rId13"/>
    <p:sldId id="289" r:id="rId14"/>
    <p:sldId id="277" r:id="rId15"/>
    <p:sldId id="271" r:id="rId16"/>
    <p:sldId id="272" r:id="rId17"/>
    <p:sldId id="273" r:id="rId18"/>
    <p:sldId id="275" r:id="rId19"/>
    <p:sldId id="266"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34868"/>
    <p:restoredTop sz="94694"/>
  </p:normalViewPr>
  <p:slideViewPr>
    <p:cSldViewPr snapToGrid="0" snapToObjects="1">
      <p:cViewPr varScale="1">
        <p:scale>
          <a:sx n="93" d="100"/>
          <a:sy n="93" d="100"/>
        </p:scale>
        <p:origin x="168" y="54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2.svg"/><Relationship Id="rId1"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8C597DC-7029-41CB-BA7B-9E4761BE022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C34EA4-A8E8-47C2-A844-7FFBE8B5504E}">
      <dgm:prSet/>
      <dgm:spPr/>
      <dgm:t>
        <a:bodyPr/>
        <a:lstStyle/>
        <a:p>
          <a:r>
            <a:rPr lang="en-US"/>
            <a:t>‘The atmosphere bears the imprint of considered human thought, design and action’ (Hulme 2015: 239) </a:t>
          </a:r>
        </a:p>
      </dgm:t>
    </dgm:pt>
    <dgm:pt modelId="{004C82AB-5A26-42D9-A169-73512B0F74E3}" type="parTrans" cxnId="{981CE0CF-A813-4C39-B1D9-85CE9D7F350E}">
      <dgm:prSet/>
      <dgm:spPr/>
      <dgm:t>
        <a:bodyPr/>
        <a:lstStyle/>
        <a:p>
          <a:endParaRPr lang="en-US"/>
        </a:p>
      </dgm:t>
    </dgm:pt>
    <dgm:pt modelId="{CA8D03F5-5539-4038-92EF-CC5643D1CD27}" type="sibTrans" cxnId="{981CE0CF-A813-4C39-B1D9-85CE9D7F350E}">
      <dgm:prSet/>
      <dgm:spPr/>
      <dgm:t>
        <a:bodyPr/>
        <a:lstStyle/>
        <a:p>
          <a:endParaRPr lang="en-US"/>
        </a:p>
      </dgm:t>
    </dgm:pt>
    <dgm:pt modelId="{152A0A0D-3649-4123-9198-C55BB4EA6F0D}">
      <dgm:prSet/>
      <dgm:spPr/>
      <dgm:t>
        <a:bodyPr/>
        <a:lstStyle/>
        <a:p>
          <a:r>
            <a:rPr lang="en-US"/>
            <a:t>(e.g., CFCs [chlorofluorocarbons], fossil carbon dioxide, sulphate aerosols) and of land practices (e.g., methane, smoke, aerosol particulates) See example of one consequence on next slide.</a:t>
          </a:r>
        </a:p>
      </dgm:t>
    </dgm:pt>
    <dgm:pt modelId="{7E7B26CD-3EB7-4BDD-AE1C-4F27992D6451}" type="parTrans" cxnId="{B31C1957-709D-44B0-BFE4-DFC6C0CE7C2D}">
      <dgm:prSet/>
      <dgm:spPr/>
      <dgm:t>
        <a:bodyPr/>
        <a:lstStyle/>
        <a:p>
          <a:endParaRPr lang="en-US"/>
        </a:p>
      </dgm:t>
    </dgm:pt>
    <dgm:pt modelId="{24D5C441-0543-4408-8CA1-42A4BC517691}" type="sibTrans" cxnId="{B31C1957-709D-44B0-BFE4-DFC6C0CE7C2D}">
      <dgm:prSet/>
      <dgm:spPr/>
      <dgm:t>
        <a:bodyPr/>
        <a:lstStyle/>
        <a:p>
          <a:endParaRPr lang="en-US"/>
        </a:p>
      </dgm:t>
    </dgm:pt>
    <dgm:pt modelId="{5FE62375-DE65-4ADC-B425-41CBDF2B3667}">
      <dgm:prSet/>
      <dgm:spPr/>
      <dgm:t>
        <a:bodyPr/>
        <a:lstStyle/>
        <a:p>
          <a:r>
            <a:rPr lang="en-US"/>
            <a:t>New technologies to  clean the atmosphere are being developed.</a:t>
          </a:r>
        </a:p>
      </dgm:t>
    </dgm:pt>
    <dgm:pt modelId="{6CCE20DA-805A-4AC3-9A01-6ED41C8101AB}" type="parTrans" cxnId="{E7D0F651-FE70-4C55-84C9-CB3F24B09B91}">
      <dgm:prSet/>
      <dgm:spPr/>
      <dgm:t>
        <a:bodyPr/>
        <a:lstStyle/>
        <a:p>
          <a:endParaRPr lang="en-US"/>
        </a:p>
      </dgm:t>
    </dgm:pt>
    <dgm:pt modelId="{7576A1EA-E2CB-4F3D-8304-1FAB10EA472A}" type="sibTrans" cxnId="{E7D0F651-FE70-4C55-84C9-CB3F24B09B91}">
      <dgm:prSet/>
      <dgm:spPr/>
      <dgm:t>
        <a:bodyPr/>
        <a:lstStyle/>
        <a:p>
          <a:endParaRPr lang="en-US"/>
        </a:p>
      </dgm:t>
    </dgm:pt>
    <dgm:pt modelId="{1CAF724F-2C78-4158-8FB3-20E1CBC67D20}" type="pres">
      <dgm:prSet presAssocID="{D8C597DC-7029-41CB-BA7B-9E4761BE022F}" presName="root" presStyleCnt="0">
        <dgm:presLayoutVars>
          <dgm:dir/>
          <dgm:resizeHandles val="exact"/>
        </dgm:presLayoutVars>
      </dgm:prSet>
      <dgm:spPr/>
    </dgm:pt>
    <dgm:pt modelId="{D0BDDA5E-37C0-482B-A20F-DC5B940FB169}" type="pres">
      <dgm:prSet presAssocID="{3BC34EA4-A8E8-47C2-A844-7FFBE8B5504E}" presName="compNode" presStyleCnt="0"/>
      <dgm:spPr/>
    </dgm:pt>
    <dgm:pt modelId="{759ED653-C92D-4998-8950-920EDE7D5500}" type="pres">
      <dgm:prSet presAssocID="{3BC34EA4-A8E8-47C2-A844-7FFBE8B5504E}" presName="bgRect" presStyleLbl="bgShp" presStyleIdx="0" presStyleCnt="2"/>
      <dgm:spPr/>
    </dgm:pt>
    <dgm:pt modelId="{151E9841-3985-42F4-A578-9866DC861E08}" type="pres">
      <dgm:prSet presAssocID="{3BC34EA4-A8E8-47C2-A844-7FFBE8B550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B5CE92AC-77F1-42FA-866F-0E29841A0D7C}" type="pres">
      <dgm:prSet presAssocID="{3BC34EA4-A8E8-47C2-A844-7FFBE8B5504E}" presName="spaceRect" presStyleCnt="0"/>
      <dgm:spPr/>
    </dgm:pt>
    <dgm:pt modelId="{CB6E5E1E-8978-410B-B386-8F62D67FF93F}" type="pres">
      <dgm:prSet presAssocID="{3BC34EA4-A8E8-47C2-A844-7FFBE8B5504E}" presName="parTx" presStyleLbl="revTx" presStyleIdx="0" presStyleCnt="3">
        <dgm:presLayoutVars>
          <dgm:chMax val="0"/>
          <dgm:chPref val="0"/>
        </dgm:presLayoutVars>
      </dgm:prSet>
      <dgm:spPr/>
    </dgm:pt>
    <dgm:pt modelId="{D022F418-72EE-4B6F-9735-9E5DA4E19AA4}" type="pres">
      <dgm:prSet presAssocID="{3BC34EA4-A8E8-47C2-A844-7FFBE8B5504E}" presName="desTx" presStyleLbl="revTx" presStyleIdx="1" presStyleCnt="3">
        <dgm:presLayoutVars/>
      </dgm:prSet>
      <dgm:spPr/>
    </dgm:pt>
    <dgm:pt modelId="{49AEAD37-5333-41C9-A753-D6A7285EE841}" type="pres">
      <dgm:prSet presAssocID="{CA8D03F5-5539-4038-92EF-CC5643D1CD27}" presName="sibTrans" presStyleCnt="0"/>
      <dgm:spPr/>
    </dgm:pt>
    <dgm:pt modelId="{81651230-47A8-4FD1-86BA-5A21874906B4}" type="pres">
      <dgm:prSet presAssocID="{5FE62375-DE65-4ADC-B425-41CBDF2B3667}" presName="compNode" presStyleCnt="0"/>
      <dgm:spPr/>
    </dgm:pt>
    <dgm:pt modelId="{DBD687F6-EF22-48A3-B6C0-5616DC56D3E8}" type="pres">
      <dgm:prSet presAssocID="{5FE62375-DE65-4ADC-B425-41CBDF2B3667}" presName="bgRect" presStyleLbl="bgShp" presStyleIdx="1" presStyleCnt="2"/>
      <dgm:spPr/>
    </dgm:pt>
    <dgm:pt modelId="{ACCEA33C-5DD2-40D9-9B81-C544057C20EC}" type="pres">
      <dgm:prSet presAssocID="{5FE62375-DE65-4ADC-B425-41CBDF2B36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FB3EF7FC-66EA-4890-94AD-FA4A677B8895}" type="pres">
      <dgm:prSet presAssocID="{5FE62375-DE65-4ADC-B425-41CBDF2B3667}" presName="spaceRect" presStyleCnt="0"/>
      <dgm:spPr/>
    </dgm:pt>
    <dgm:pt modelId="{310BEA00-DD1E-4AAE-A88B-5A5E01CAB5B9}" type="pres">
      <dgm:prSet presAssocID="{5FE62375-DE65-4ADC-B425-41CBDF2B3667}" presName="parTx" presStyleLbl="revTx" presStyleIdx="2" presStyleCnt="3">
        <dgm:presLayoutVars>
          <dgm:chMax val="0"/>
          <dgm:chPref val="0"/>
        </dgm:presLayoutVars>
      </dgm:prSet>
      <dgm:spPr/>
    </dgm:pt>
  </dgm:ptLst>
  <dgm:cxnLst>
    <dgm:cxn modelId="{3D6A1614-F899-4DBC-8A17-F9094CB99F6E}" type="presOf" srcId="{152A0A0D-3649-4123-9198-C55BB4EA6F0D}" destId="{D022F418-72EE-4B6F-9735-9E5DA4E19AA4}" srcOrd="0" destOrd="0" presId="urn:microsoft.com/office/officeart/2018/2/layout/IconVerticalSolidList"/>
    <dgm:cxn modelId="{12E9131D-EE62-48D6-B724-DF1928FAA465}" type="presOf" srcId="{3BC34EA4-A8E8-47C2-A844-7FFBE8B5504E}" destId="{CB6E5E1E-8978-410B-B386-8F62D67FF93F}" srcOrd="0" destOrd="0" presId="urn:microsoft.com/office/officeart/2018/2/layout/IconVerticalSolidList"/>
    <dgm:cxn modelId="{E7D0F651-FE70-4C55-84C9-CB3F24B09B91}" srcId="{D8C597DC-7029-41CB-BA7B-9E4761BE022F}" destId="{5FE62375-DE65-4ADC-B425-41CBDF2B3667}" srcOrd="1" destOrd="0" parTransId="{6CCE20DA-805A-4AC3-9A01-6ED41C8101AB}" sibTransId="{7576A1EA-E2CB-4F3D-8304-1FAB10EA472A}"/>
    <dgm:cxn modelId="{B31C1957-709D-44B0-BFE4-DFC6C0CE7C2D}" srcId="{3BC34EA4-A8E8-47C2-A844-7FFBE8B5504E}" destId="{152A0A0D-3649-4123-9198-C55BB4EA6F0D}" srcOrd="0" destOrd="0" parTransId="{7E7B26CD-3EB7-4BDD-AE1C-4F27992D6451}" sibTransId="{24D5C441-0543-4408-8CA1-42A4BC517691}"/>
    <dgm:cxn modelId="{FF54FFA1-9757-4084-97B6-C804D2F486C1}" type="presOf" srcId="{5FE62375-DE65-4ADC-B425-41CBDF2B3667}" destId="{310BEA00-DD1E-4AAE-A88B-5A5E01CAB5B9}" srcOrd="0" destOrd="0" presId="urn:microsoft.com/office/officeart/2018/2/layout/IconVerticalSolidList"/>
    <dgm:cxn modelId="{53820CA9-1DC7-4742-AC98-0836C9BFCCC7}" type="presOf" srcId="{D8C597DC-7029-41CB-BA7B-9E4761BE022F}" destId="{1CAF724F-2C78-4158-8FB3-20E1CBC67D20}" srcOrd="0" destOrd="0" presId="urn:microsoft.com/office/officeart/2018/2/layout/IconVerticalSolidList"/>
    <dgm:cxn modelId="{981CE0CF-A813-4C39-B1D9-85CE9D7F350E}" srcId="{D8C597DC-7029-41CB-BA7B-9E4761BE022F}" destId="{3BC34EA4-A8E8-47C2-A844-7FFBE8B5504E}" srcOrd="0" destOrd="0" parTransId="{004C82AB-5A26-42D9-A169-73512B0F74E3}" sibTransId="{CA8D03F5-5539-4038-92EF-CC5643D1CD27}"/>
    <dgm:cxn modelId="{231330A1-B7CF-4D7B-AE06-01F1F6A8E455}" type="presParOf" srcId="{1CAF724F-2C78-4158-8FB3-20E1CBC67D20}" destId="{D0BDDA5E-37C0-482B-A20F-DC5B940FB169}" srcOrd="0" destOrd="0" presId="urn:microsoft.com/office/officeart/2018/2/layout/IconVerticalSolidList"/>
    <dgm:cxn modelId="{2408EAC3-B044-4BD5-B74C-E3C621AF6406}" type="presParOf" srcId="{D0BDDA5E-37C0-482B-A20F-DC5B940FB169}" destId="{759ED653-C92D-4998-8950-920EDE7D5500}" srcOrd="0" destOrd="0" presId="urn:microsoft.com/office/officeart/2018/2/layout/IconVerticalSolidList"/>
    <dgm:cxn modelId="{1C63EFE2-C441-48A1-B925-70DDCA4DDA4A}" type="presParOf" srcId="{D0BDDA5E-37C0-482B-A20F-DC5B940FB169}" destId="{151E9841-3985-42F4-A578-9866DC861E08}" srcOrd="1" destOrd="0" presId="urn:microsoft.com/office/officeart/2018/2/layout/IconVerticalSolidList"/>
    <dgm:cxn modelId="{BAE58A3B-4E07-44A0-A945-74B79E62B563}" type="presParOf" srcId="{D0BDDA5E-37C0-482B-A20F-DC5B940FB169}" destId="{B5CE92AC-77F1-42FA-866F-0E29841A0D7C}" srcOrd="2" destOrd="0" presId="urn:microsoft.com/office/officeart/2018/2/layout/IconVerticalSolidList"/>
    <dgm:cxn modelId="{63FE9EAD-8EBA-4446-9C9C-5F900CDAEC18}" type="presParOf" srcId="{D0BDDA5E-37C0-482B-A20F-DC5B940FB169}" destId="{CB6E5E1E-8978-410B-B386-8F62D67FF93F}" srcOrd="3" destOrd="0" presId="urn:microsoft.com/office/officeart/2018/2/layout/IconVerticalSolidList"/>
    <dgm:cxn modelId="{FEB08147-9B5A-44C7-B0F3-EA2B6763E7FD}" type="presParOf" srcId="{D0BDDA5E-37C0-482B-A20F-DC5B940FB169}" destId="{D022F418-72EE-4B6F-9735-9E5DA4E19AA4}" srcOrd="4" destOrd="0" presId="urn:microsoft.com/office/officeart/2018/2/layout/IconVerticalSolidList"/>
    <dgm:cxn modelId="{91E005E8-C571-4FB1-9420-B2798F45C114}" type="presParOf" srcId="{1CAF724F-2C78-4158-8FB3-20E1CBC67D20}" destId="{49AEAD37-5333-41C9-A753-D6A7285EE841}" srcOrd="1" destOrd="0" presId="urn:microsoft.com/office/officeart/2018/2/layout/IconVerticalSolidList"/>
    <dgm:cxn modelId="{960E798D-0125-4185-A2EC-559B24381912}" type="presParOf" srcId="{1CAF724F-2C78-4158-8FB3-20E1CBC67D20}" destId="{81651230-47A8-4FD1-86BA-5A21874906B4}" srcOrd="2" destOrd="0" presId="urn:microsoft.com/office/officeart/2018/2/layout/IconVerticalSolidList"/>
    <dgm:cxn modelId="{4F6E4464-CA76-4318-AE19-2CDCE70CE924}" type="presParOf" srcId="{81651230-47A8-4FD1-86BA-5A21874906B4}" destId="{DBD687F6-EF22-48A3-B6C0-5616DC56D3E8}" srcOrd="0" destOrd="0" presId="urn:microsoft.com/office/officeart/2018/2/layout/IconVerticalSolidList"/>
    <dgm:cxn modelId="{21480BB5-C0A3-44F7-AB19-F03AB8986850}" type="presParOf" srcId="{81651230-47A8-4FD1-86BA-5A21874906B4}" destId="{ACCEA33C-5DD2-40D9-9B81-C544057C20EC}" srcOrd="1" destOrd="0" presId="urn:microsoft.com/office/officeart/2018/2/layout/IconVerticalSolidList"/>
    <dgm:cxn modelId="{88CB0DBB-A197-4BA0-AB55-BA2187C877FD}" type="presParOf" srcId="{81651230-47A8-4FD1-86BA-5A21874906B4}" destId="{FB3EF7FC-66EA-4890-94AD-FA4A677B8895}" srcOrd="2" destOrd="0" presId="urn:microsoft.com/office/officeart/2018/2/layout/IconVerticalSolidList"/>
    <dgm:cxn modelId="{C31EA7CE-8E0F-4552-8A9A-3338F8596217}" type="presParOf" srcId="{81651230-47A8-4FD1-86BA-5A21874906B4}" destId="{310BEA00-DD1E-4AAE-A88B-5A5E01CAB5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ED653-C92D-4998-8950-920EDE7D5500}">
      <dsp:nvSpPr>
        <dsp:cNvPr id="0" name=""/>
        <dsp:cNvSpPr/>
      </dsp:nvSpPr>
      <dsp:spPr>
        <a:xfrm>
          <a:off x="0" y="960259"/>
          <a:ext cx="6513603" cy="17621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E9841-3985-42F4-A578-9866DC861E08}">
      <dsp:nvSpPr>
        <dsp:cNvPr id="0" name=""/>
        <dsp:cNvSpPr/>
      </dsp:nvSpPr>
      <dsp:spPr>
        <a:xfrm>
          <a:off x="533059" y="1356750"/>
          <a:ext cx="969199" cy="969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6E5E1E-8978-410B-B386-8F62D67FF93F}">
      <dsp:nvSpPr>
        <dsp:cNvPr id="0" name=""/>
        <dsp:cNvSpPr/>
      </dsp:nvSpPr>
      <dsp:spPr>
        <a:xfrm>
          <a:off x="2035319" y="960259"/>
          <a:ext cx="2931121" cy="1762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497" tIns="186497" rIns="186497" bIns="186497" numCol="1" spcCol="1270" anchor="ctr" anchorCtr="0">
          <a:noAutofit/>
        </a:bodyPr>
        <a:lstStyle/>
        <a:p>
          <a:pPr marL="0" lvl="0" indent="0" algn="l" defTabSz="844550">
            <a:lnSpc>
              <a:spcPct val="90000"/>
            </a:lnSpc>
            <a:spcBef>
              <a:spcPct val="0"/>
            </a:spcBef>
            <a:spcAft>
              <a:spcPct val="35000"/>
            </a:spcAft>
            <a:buNone/>
          </a:pPr>
          <a:r>
            <a:rPr lang="en-US" sz="1900" kern="1200"/>
            <a:t>‘The atmosphere bears the imprint of considered human thought, design and action’ (Hulme 2015: 239) </a:t>
          </a:r>
        </a:p>
      </dsp:txBody>
      <dsp:txXfrm>
        <a:off x="2035319" y="960259"/>
        <a:ext cx="2931121" cy="1762180"/>
      </dsp:txXfrm>
    </dsp:sp>
    <dsp:sp modelId="{D022F418-72EE-4B6F-9735-9E5DA4E19AA4}">
      <dsp:nvSpPr>
        <dsp:cNvPr id="0" name=""/>
        <dsp:cNvSpPr/>
      </dsp:nvSpPr>
      <dsp:spPr>
        <a:xfrm>
          <a:off x="4966440" y="960259"/>
          <a:ext cx="1545173" cy="1762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497" tIns="186497" rIns="186497" bIns="186497" numCol="1" spcCol="1270" anchor="ctr" anchorCtr="0">
          <a:noAutofit/>
        </a:bodyPr>
        <a:lstStyle/>
        <a:p>
          <a:pPr marL="0" lvl="0" indent="0" algn="l" defTabSz="488950">
            <a:lnSpc>
              <a:spcPct val="90000"/>
            </a:lnSpc>
            <a:spcBef>
              <a:spcPct val="0"/>
            </a:spcBef>
            <a:spcAft>
              <a:spcPct val="35000"/>
            </a:spcAft>
            <a:buNone/>
          </a:pPr>
          <a:r>
            <a:rPr lang="en-US" sz="1100" kern="1200"/>
            <a:t>(e.g., CFCs [chlorofluorocarbons], fossil carbon dioxide, sulphate aerosols) and of land practices (e.g., methane, smoke, aerosol particulates) See example of one consequence on next slide.</a:t>
          </a:r>
        </a:p>
      </dsp:txBody>
      <dsp:txXfrm>
        <a:off x="4966440" y="960259"/>
        <a:ext cx="1545173" cy="1762180"/>
      </dsp:txXfrm>
    </dsp:sp>
    <dsp:sp modelId="{DBD687F6-EF22-48A3-B6C0-5616DC56D3E8}">
      <dsp:nvSpPr>
        <dsp:cNvPr id="0" name=""/>
        <dsp:cNvSpPr/>
      </dsp:nvSpPr>
      <dsp:spPr>
        <a:xfrm>
          <a:off x="0" y="3162985"/>
          <a:ext cx="6513603" cy="17621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EA33C-5DD2-40D9-9B81-C544057C20EC}">
      <dsp:nvSpPr>
        <dsp:cNvPr id="0" name=""/>
        <dsp:cNvSpPr/>
      </dsp:nvSpPr>
      <dsp:spPr>
        <a:xfrm>
          <a:off x="533059" y="3559476"/>
          <a:ext cx="969199" cy="969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0BEA00-DD1E-4AAE-A88B-5A5E01CAB5B9}">
      <dsp:nvSpPr>
        <dsp:cNvPr id="0" name=""/>
        <dsp:cNvSpPr/>
      </dsp:nvSpPr>
      <dsp:spPr>
        <a:xfrm>
          <a:off x="2035319" y="3162985"/>
          <a:ext cx="4476295" cy="1762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497" tIns="186497" rIns="186497" bIns="186497" numCol="1" spcCol="1270" anchor="ctr" anchorCtr="0">
          <a:noAutofit/>
        </a:bodyPr>
        <a:lstStyle/>
        <a:p>
          <a:pPr marL="0" lvl="0" indent="0" algn="l" defTabSz="844550">
            <a:lnSpc>
              <a:spcPct val="90000"/>
            </a:lnSpc>
            <a:spcBef>
              <a:spcPct val="0"/>
            </a:spcBef>
            <a:spcAft>
              <a:spcPct val="35000"/>
            </a:spcAft>
            <a:buNone/>
          </a:pPr>
          <a:r>
            <a:rPr lang="en-US" sz="1900" kern="1200"/>
            <a:t>New technologies to  clean the atmosphere are being developed.</a:t>
          </a:r>
        </a:p>
      </dsp:txBody>
      <dsp:txXfrm>
        <a:off x="2035319" y="3162985"/>
        <a:ext cx="4476295" cy="17621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80FCB5-ECB9-5B41-9CDE-B3E6512185EE}" type="datetimeFigureOut">
              <a:rPr lang="en-US" smtClean="0"/>
              <a:t>9/26/19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BB75A3-A664-A14F-93C7-1A4F69BBD4F5}" type="slidenum">
              <a:rPr lang="en-US" smtClean="0"/>
              <a:t>‹#›</a:t>
            </a:fld>
            <a:endParaRPr lang="en-US"/>
          </a:p>
        </p:txBody>
      </p:sp>
    </p:spTree>
    <p:extLst>
      <p:ext uri="{BB962C8B-B14F-4D97-AF65-F5344CB8AC3E}">
        <p14:creationId xmlns:p14="http://schemas.microsoft.com/office/powerpoint/2010/main" val="2085927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‘Weather refers to atmospheric conditions that occur locally over short periods of time—from minutes to hours or days. Familiar examples include rain, snow, clouds, winds, floods or thunderstorms.</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Climate, on the other hand, refers to the long-term regional or even global average of temperature, humidity and rainfall patterns over seasons, years or decades.</a:t>
            </a:r>
          </a:p>
          <a:p>
            <a:endParaRPr lang="en-US" sz="1200" b="0" kern="1200" dirty="0">
              <a:solidFill>
                <a:schemeClr val="tx1"/>
              </a:solidFill>
              <a:latin typeface="+mn-lt"/>
              <a:ea typeface="+mn-ea"/>
              <a:cs typeface="+mn-cs"/>
            </a:endParaRPr>
          </a:p>
          <a:p>
            <a:r>
              <a:rPr lang="en-US" sz="1200" b="0" kern="1200" dirty="0">
                <a:solidFill>
                  <a:schemeClr val="tx1"/>
                </a:solidFill>
                <a:latin typeface="+mn-lt"/>
                <a:ea typeface="+mn-ea"/>
                <a:cs typeface="+mn-cs"/>
              </a:rPr>
              <a:t>Global warming refers to the long-term warming of the planet since the early 20th century, and most notably since the late 1970s, due to the increase in fossil fuel emissions since the Industrial Revolution. Worldwide since 1880, the average surface temperature has gone up by about 1 </a:t>
            </a:r>
            <a:r>
              <a:rPr lang="en-US" sz="1200" b="1" kern="1200" dirty="0">
                <a:solidFill>
                  <a:schemeClr val="tx1"/>
                </a:solidFill>
                <a:latin typeface="+mn-lt"/>
                <a:ea typeface="+mn-ea"/>
                <a:cs typeface="+mn-cs"/>
              </a:rPr>
              <a:t>°</a:t>
            </a:r>
            <a:r>
              <a:rPr lang="en-US" sz="1200" b="0" kern="1200" dirty="0">
                <a:solidFill>
                  <a:schemeClr val="tx1"/>
                </a:solidFill>
                <a:latin typeface="+mn-lt"/>
                <a:ea typeface="+mn-ea"/>
                <a:cs typeface="+mn-cs"/>
              </a:rPr>
              <a:t>C (about 2 </a:t>
            </a:r>
            <a:r>
              <a:rPr lang="en-US" sz="1200" b="1" kern="1200" dirty="0">
                <a:solidFill>
                  <a:schemeClr val="tx1"/>
                </a:solidFill>
                <a:latin typeface="+mn-lt"/>
                <a:ea typeface="+mn-ea"/>
                <a:cs typeface="+mn-cs"/>
              </a:rPr>
              <a:t>°</a:t>
            </a:r>
            <a:r>
              <a:rPr lang="en-US" sz="1200" b="0" kern="1200" dirty="0">
                <a:solidFill>
                  <a:schemeClr val="tx1"/>
                </a:solidFill>
                <a:latin typeface="+mn-lt"/>
                <a:ea typeface="+mn-ea"/>
                <a:cs typeface="+mn-cs"/>
              </a:rPr>
              <a:t>F), relative to the mid-20th-century baseline (of 1951-1980). This is on top of about an additional 0.15 </a:t>
            </a:r>
            <a:r>
              <a:rPr lang="en-US" sz="1200" b="1" kern="1200" dirty="0">
                <a:solidFill>
                  <a:schemeClr val="tx1"/>
                </a:solidFill>
                <a:latin typeface="+mn-lt"/>
                <a:ea typeface="+mn-ea"/>
                <a:cs typeface="+mn-cs"/>
              </a:rPr>
              <a:t>°</a:t>
            </a:r>
            <a:r>
              <a:rPr lang="en-US" sz="1200" b="0" kern="1200" dirty="0">
                <a:solidFill>
                  <a:schemeClr val="tx1"/>
                </a:solidFill>
                <a:latin typeface="+mn-lt"/>
                <a:ea typeface="+mn-ea"/>
                <a:cs typeface="+mn-cs"/>
              </a:rPr>
              <a:t>C of warming from between 1750 and 1880</a:t>
            </a:r>
          </a:p>
          <a:p>
            <a:endParaRPr lang="en-US" sz="1200" b="0" kern="1200" dirty="0">
              <a:solidFill>
                <a:schemeClr val="tx1"/>
              </a:solidFill>
              <a:latin typeface="+mn-lt"/>
              <a:ea typeface="+mn-ea"/>
              <a:cs typeface="+mn-cs"/>
            </a:endParaRPr>
          </a:p>
          <a:p>
            <a:r>
              <a:rPr lang="en-US" sz="1200" kern="1200" dirty="0">
                <a:solidFill>
                  <a:schemeClr val="tx1"/>
                </a:solidFill>
                <a:latin typeface="+mn-lt"/>
                <a:ea typeface="+mn-ea"/>
                <a:cs typeface="+mn-cs"/>
              </a:rPr>
              <a:t>Climate change refers to a broad range of global phenomena created predominantly by burning fossil fuels, which add heat-trapping gases to Earth’s atmosphere. These phenomena include the increased temperature trends described by global warming, but also encompass changes such as sea level rise; ice mass loss in Greenland, Antarctica, the Arctic and mountain glaciers worldwide; shifts in flower/plant blooming; and extreme weather events.’</a:t>
            </a:r>
            <a:endParaRPr lang="en-US" sz="1200" b="0" kern="1200" dirty="0">
              <a:solidFill>
                <a:schemeClr val="tx1"/>
              </a:solidFill>
              <a:latin typeface="+mn-lt"/>
              <a:ea typeface="+mn-ea"/>
              <a:cs typeface="+mn-cs"/>
            </a:endParaRPr>
          </a:p>
          <a:p>
            <a:endParaRPr lang="en-US" sz="1200" b="0" kern="1200" dirty="0">
              <a:solidFill>
                <a:schemeClr val="tx1"/>
              </a:solidFill>
              <a:latin typeface="+mn-lt"/>
              <a:ea typeface="+mn-ea"/>
              <a:cs typeface="+mn-cs"/>
            </a:endParaRPr>
          </a:p>
          <a:p>
            <a:r>
              <a:rPr lang="en-US" dirty="0"/>
              <a:t>https://</a:t>
            </a:r>
            <a:r>
              <a:rPr lang="en-US" dirty="0" err="1"/>
              <a:t>climate.nasa.gov</a:t>
            </a:r>
            <a:r>
              <a:rPr lang="en-US" dirty="0"/>
              <a:t>/resources/global-warming/ </a:t>
            </a:r>
          </a:p>
        </p:txBody>
      </p:sp>
      <p:sp>
        <p:nvSpPr>
          <p:cNvPr id="4" name="Slide Number Placeholder 3"/>
          <p:cNvSpPr>
            <a:spLocks noGrp="1"/>
          </p:cNvSpPr>
          <p:nvPr>
            <p:ph type="sldNum" sz="quarter" idx="10"/>
          </p:nvPr>
        </p:nvSpPr>
        <p:spPr/>
        <p:txBody>
          <a:bodyPr/>
          <a:lstStyle/>
          <a:p>
            <a:fld id="{91FFC3EA-0CC1-604B-B174-F6492F82E479}" type="slidenum">
              <a:rPr lang="en-US" smtClean="0"/>
              <a:t>7</a:t>
            </a:fld>
            <a:endParaRPr lang="en-US"/>
          </a:p>
        </p:txBody>
      </p:sp>
    </p:spTree>
    <p:extLst>
      <p:ext uri="{BB962C8B-B14F-4D97-AF65-F5344CB8AC3E}">
        <p14:creationId xmlns:p14="http://schemas.microsoft.com/office/powerpoint/2010/main" val="826597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1FFC3EA-0CC1-604B-B174-F6492F82E479}" type="slidenum">
              <a:rPr lang="en-US" smtClean="0"/>
              <a:t>14</a:t>
            </a:fld>
            <a:endParaRPr lang="en-US"/>
          </a:p>
        </p:txBody>
      </p:sp>
    </p:spTree>
    <p:extLst>
      <p:ext uri="{BB962C8B-B14F-4D97-AF65-F5344CB8AC3E}">
        <p14:creationId xmlns:p14="http://schemas.microsoft.com/office/powerpoint/2010/main" val="2599468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FFC3EA-0CC1-604B-B174-F6492F82E479}" type="slidenum">
              <a:rPr lang="en-US" smtClean="0"/>
              <a:t>15</a:t>
            </a:fld>
            <a:endParaRPr lang="en-US"/>
          </a:p>
        </p:txBody>
      </p:sp>
    </p:spTree>
    <p:extLst>
      <p:ext uri="{BB962C8B-B14F-4D97-AF65-F5344CB8AC3E}">
        <p14:creationId xmlns:p14="http://schemas.microsoft.com/office/powerpoint/2010/main" val="1034781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See: https</a:t>
            </a:r>
            <a:r>
              <a:rPr lang="en-US" dirty="0"/>
              <a:t>://</a:t>
            </a:r>
            <a:r>
              <a:rPr lang="en-US" dirty="0" err="1"/>
              <a:t>www.oii.ox.ac.uk</a:t>
            </a:r>
            <a:r>
              <a:rPr lang="en-US" dirty="0"/>
              <a:t>/news/releases/bulk-of-social-media-content-supports-climate-change-research/</a:t>
            </a:r>
          </a:p>
        </p:txBody>
      </p:sp>
      <p:sp>
        <p:nvSpPr>
          <p:cNvPr id="4" name="Slide Number Placeholder 3"/>
          <p:cNvSpPr>
            <a:spLocks noGrp="1"/>
          </p:cNvSpPr>
          <p:nvPr>
            <p:ph type="sldNum" sz="quarter" idx="10"/>
          </p:nvPr>
        </p:nvSpPr>
        <p:spPr/>
        <p:txBody>
          <a:bodyPr/>
          <a:lstStyle/>
          <a:p>
            <a:fld id="{91FFC3EA-0CC1-604B-B174-F6492F82E479}" type="slidenum">
              <a:rPr lang="en-US" smtClean="0"/>
              <a:t>18</a:t>
            </a:fld>
            <a:endParaRPr lang="en-US"/>
          </a:p>
        </p:txBody>
      </p:sp>
    </p:spTree>
    <p:extLst>
      <p:ext uri="{BB962C8B-B14F-4D97-AF65-F5344CB8AC3E}">
        <p14:creationId xmlns:p14="http://schemas.microsoft.com/office/powerpoint/2010/main" val="3318068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5DF028E-4212-0640-8D9F-E72316DBE7E7}" type="datetimeFigureOut">
              <a:rPr lang="en-US" smtClean="0"/>
              <a:t>9/26/19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4025844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5DF028E-4212-0640-8D9F-E72316DBE7E7}" type="datetimeFigureOut">
              <a:rPr lang="en-US" smtClean="0"/>
              <a:t>9/26/19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3289461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DF028E-4212-0640-8D9F-E72316DBE7E7}" type="datetimeFigureOut">
              <a:rPr lang="en-US" smtClean="0"/>
              <a:t>9/26/19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3469575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5DF028E-4212-0640-8D9F-E72316DBE7E7}" type="datetimeFigureOut">
              <a:rPr lang="en-US" smtClean="0"/>
              <a:t>9/26/19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330597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5DF028E-4212-0640-8D9F-E72316DBE7E7}" type="datetimeFigureOut">
              <a:rPr lang="en-US" smtClean="0"/>
              <a:t>9/26/19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4103948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5DF028E-4212-0640-8D9F-E72316DBE7E7}" type="datetimeFigureOut">
              <a:rPr lang="en-US" smtClean="0"/>
              <a:t>9/26/19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2654295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DF028E-4212-0640-8D9F-E72316DBE7E7}" type="datetimeFigureOut">
              <a:rPr lang="en-US" smtClean="0"/>
              <a:t>9/26/19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722032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5DF028E-4212-0640-8D9F-E72316DBE7E7}" type="datetimeFigureOut">
              <a:rPr lang="en-US" smtClean="0"/>
              <a:t>9/26/19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2462695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5DF028E-4212-0640-8D9F-E72316DBE7E7}" type="datetimeFigureOut">
              <a:rPr lang="en-US" smtClean="0"/>
              <a:t>9/26/19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3737465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5DF028E-4212-0640-8D9F-E72316DBE7E7}" type="datetimeFigureOut">
              <a:rPr lang="en-US" smtClean="0"/>
              <a:t>9/26/19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2304590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5DF028E-4212-0640-8D9F-E72316DBE7E7}" type="datetimeFigureOut">
              <a:rPr lang="en-US" smtClean="0"/>
              <a:t>9/26/19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A5E4-F328-0743-999E-BFD8867BF130}" type="slidenum">
              <a:rPr lang="en-US" smtClean="0"/>
              <a:t>‹#›</a:t>
            </a:fld>
            <a:endParaRPr lang="en-US"/>
          </a:p>
        </p:txBody>
      </p:sp>
    </p:spTree>
    <p:extLst>
      <p:ext uri="{BB962C8B-B14F-4D97-AF65-F5344CB8AC3E}">
        <p14:creationId xmlns:p14="http://schemas.microsoft.com/office/powerpoint/2010/main" val="298805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DF028E-4212-0640-8D9F-E72316DBE7E7}" type="datetimeFigureOut">
              <a:rPr lang="en-US" smtClean="0"/>
              <a:t>9/26/19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13A5E4-F328-0743-999E-BFD8867BF130}" type="slidenum">
              <a:rPr lang="en-US" smtClean="0"/>
              <a:t>‹#›</a:t>
            </a:fld>
            <a:endParaRPr lang="en-US"/>
          </a:p>
        </p:txBody>
      </p:sp>
    </p:spTree>
    <p:extLst>
      <p:ext uri="{BB962C8B-B14F-4D97-AF65-F5344CB8AC3E}">
        <p14:creationId xmlns:p14="http://schemas.microsoft.com/office/powerpoint/2010/main" val="10729913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572A-21C3-7348-82CC-B2A68BDBCA65}"/>
              </a:ext>
            </a:extLst>
          </p:cNvPr>
          <p:cNvSpPr>
            <a:spLocks noGrp="1"/>
          </p:cNvSpPr>
          <p:nvPr>
            <p:ph type="title"/>
          </p:nvPr>
        </p:nvSpPr>
        <p:spPr>
          <a:xfrm>
            <a:off x="655320" y="365125"/>
            <a:ext cx="5120114" cy="1692794"/>
          </a:xfrm>
        </p:spPr>
        <p:txBody>
          <a:bodyPr>
            <a:normAutofit/>
          </a:bodyPr>
          <a:lstStyle/>
          <a:p>
            <a:r>
              <a:rPr lang="en-US"/>
              <a:t>Week 2: Air</a:t>
            </a:r>
          </a:p>
        </p:txBody>
      </p:sp>
      <p:cxnSp>
        <p:nvCxnSpPr>
          <p:cNvPr id="19" name="Straight Arrow Connector 1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26182860-763B-4CA9-8EAA-7A059F204547}"/>
              </a:ext>
            </a:extLst>
          </p:cNvPr>
          <p:cNvSpPr>
            <a:spLocks noGrp="1"/>
          </p:cNvSpPr>
          <p:nvPr>
            <p:ph idx="1"/>
          </p:nvPr>
        </p:nvSpPr>
        <p:spPr>
          <a:xfrm>
            <a:off x="655321" y="2575034"/>
            <a:ext cx="5120113" cy="3462228"/>
          </a:xfrm>
        </p:spPr>
        <p:txBody>
          <a:bodyPr>
            <a:normAutofit/>
          </a:bodyPr>
          <a:lstStyle/>
          <a:p>
            <a:r>
              <a:rPr lang="en-US" sz="1800" dirty="0"/>
              <a:t>Weather, Nature/Culture </a:t>
            </a:r>
            <a:r>
              <a:rPr lang="en-US" sz="1800"/>
              <a:t>Holobionts</a:t>
            </a:r>
            <a:r>
              <a:rPr lang="en-US" sz="1800" dirty="0"/>
              <a:t> and Hyperobjects</a:t>
            </a:r>
          </a:p>
          <a:p>
            <a:endParaRPr lang="en-US" sz="1800" dirty="0"/>
          </a:p>
        </p:txBody>
      </p:sp>
      <p:pic>
        <p:nvPicPr>
          <p:cNvPr id="5" name="Content Placeholder 4" descr="A windmill on a dirt road&#10;&#10;Description automatically generated">
            <a:extLst>
              <a:ext uri="{FF2B5EF4-FFF2-40B4-BE49-F238E27FC236}">
                <a16:creationId xmlns:a16="http://schemas.microsoft.com/office/drawing/2014/main" id="{7907F53A-72AD-CB42-9CAA-ADD45D2C4569}"/>
              </a:ext>
            </a:extLst>
          </p:cNvPr>
          <p:cNvPicPr>
            <a:picLocks noChangeAspect="1"/>
          </p:cNvPicPr>
          <p:nvPr/>
        </p:nvPicPr>
        <p:blipFill rotWithShape="1">
          <a:blip r:embed="rId2"/>
          <a:srcRect l="26198" r="2777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620580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5127031" cy="1676603"/>
          </a:xfrm>
        </p:spPr>
        <p:txBody>
          <a:bodyPr vert="horz" lIns="91440" tIns="45720" rIns="91440" bIns="45720" rtlCol="0" anchor="ctr">
            <a:normAutofit/>
          </a:bodyPr>
          <a:lstStyle/>
          <a:p>
            <a:r>
              <a:rPr lang="en-US" dirty="0"/>
              <a:t>Morton’s </a:t>
            </a:r>
            <a:r>
              <a:rPr lang="en-US"/>
              <a:t>Hyperobjects</a:t>
            </a:r>
            <a:endParaRPr lang="en-US" dirty="0"/>
          </a:p>
        </p:txBody>
      </p:sp>
      <p:sp>
        <p:nvSpPr>
          <p:cNvPr id="3" name="Content Placeholder 2"/>
          <p:cNvSpPr>
            <a:spLocks noGrp="1"/>
          </p:cNvSpPr>
          <p:nvPr>
            <p:ph sz="half" idx="1"/>
          </p:nvPr>
        </p:nvSpPr>
        <p:spPr>
          <a:xfrm>
            <a:off x="648930" y="2438400"/>
            <a:ext cx="5127029" cy="3785419"/>
          </a:xfrm>
        </p:spPr>
        <p:txBody>
          <a:bodyPr vert="horz" lIns="91440" tIns="45720" rIns="91440" bIns="45720" rtlCol="0">
            <a:normAutofit/>
          </a:bodyPr>
          <a:lstStyle/>
          <a:p>
            <a:r>
              <a:rPr lang="en-US" sz="2000"/>
              <a:t>Vast, ungraspable entities that span geography and time</a:t>
            </a:r>
          </a:p>
          <a:p>
            <a:r>
              <a:rPr lang="en-US" sz="2000"/>
              <a:t>Hyperobject behaviours act as warnings</a:t>
            </a:r>
          </a:p>
        </p:txBody>
      </p:sp>
      <p:pic>
        <p:nvPicPr>
          <p:cNvPr id="5" name="Content Placeholder 4" descr="2014-10-13-morton_hyperobjects_cover_hi_res-thumb.jpg"/>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l="83" r="-1" b="-1"/>
          <a:stretch/>
        </p:blipFill>
        <p:spPr>
          <a:xfrm>
            <a:off x="6090612" y="10"/>
            <a:ext cx="6101387" cy="6857990"/>
          </a:xfrm>
          <a:prstGeom prst="rect">
            <a:avLst/>
          </a:prstGeom>
          <a:effectLst/>
        </p:spPr>
      </p:pic>
    </p:spTree>
    <p:extLst>
      <p:ext uri="{BB962C8B-B14F-4D97-AF65-F5344CB8AC3E}">
        <p14:creationId xmlns:p14="http://schemas.microsoft.com/office/powerpoint/2010/main" val="423164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BF896-31AB-4A4A-B411-9F5C8E5DB5DA}"/>
              </a:ext>
            </a:extLst>
          </p:cNvPr>
          <p:cNvSpPr>
            <a:spLocks noGrp="1"/>
          </p:cNvSpPr>
          <p:nvPr>
            <p:ph type="title"/>
          </p:nvPr>
        </p:nvSpPr>
        <p:spPr>
          <a:xfrm>
            <a:off x="764949" y="3499076"/>
            <a:ext cx="6053558" cy="2424774"/>
          </a:xfrm>
        </p:spPr>
        <p:txBody>
          <a:bodyPr>
            <a:normAutofit/>
          </a:bodyPr>
          <a:lstStyle/>
          <a:p>
            <a:r>
              <a:rPr lang="en-US">
                <a:solidFill>
                  <a:srgbClr val="FFFFFF"/>
                </a:solidFill>
              </a:rPr>
              <a:t>Hyperobjects are</a:t>
            </a:r>
          </a:p>
        </p:txBody>
      </p:sp>
      <p:sp>
        <p:nvSpPr>
          <p:cNvPr id="29" name="Freeform: Shape 23">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24D647-4F15-A042-985D-E1CB3AFC36F8}"/>
              </a:ext>
            </a:extLst>
          </p:cNvPr>
          <p:cNvSpPr>
            <a:spLocks noGrp="1"/>
          </p:cNvSpPr>
          <p:nvPr>
            <p:ph sz="half" idx="1"/>
          </p:nvPr>
        </p:nvSpPr>
        <p:spPr>
          <a:xfrm>
            <a:off x="4215161" y="356187"/>
            <a:ext cx="2878409" cy="1792281"/>
          </a:xfrm>
        </p:spPr>
        <p:txBody>
          <a:bodyPr anchor="ctr">
            <a:normAutofit/>
          </a:bodyPr>
          <a:lstStyle/>
          <a:p>
            <a:r>
              <a:rPr lang="en-US" sz="2000"/>
              <a:t>Viscose</a:t>
            </a:r>
          </a:p>
          <a:p>
            <a:r>
              <a:rPr lang="en-US" sz="2000"/>
              <a:t>Nonlocal</a:t>
            </a:r>
          </a:p>
          <a:p>
            <a:r>
              <a:rPr lang="en-US" sz="2000"/>
              <a:t>Temporal </a:t>
            </a:r>
          </a:p>
          <a:p>
            <a:r>
              <a:rPr lang="en-US" sz="2000"/>
              <a:t>Phasing</a:t>
            </a:r>
          </a:p>
        </p:txBody>
      </p:sp>
      <p:sp>
        <p:nvSpPr>
          <p:cNvPr id="30" name="Freeform: Shape 29">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FF87CDE0-9903-E244-A811-F11FEA50840E}"/>
              </a:ext>
            </a:extLst>
          </p:cNvPr>
          <p:cNvSpPr>
            <a:spLocks noGrp="1"/>
          </p:cNvSpPr>
          <p:nvPr>
            <p:ph sz="half" idx="2"/>
          </p:nvPr>
        </p:nvSpPr>
        <p:spPr>
          <a:xfrm>
            <a:off x="8386139" y="3143438"/>
            <a:ext cx="3474621" cy="2780412"/>
          </a:xfrm>
        </p:spPr>
        <p:txBody>
          <a:bodyPr anchor="ctr">
            <a:noAutofit/>
          </a:bodyPr>
          <a:lstStyle/>
          <a:p>
            <a:r>
              <a:rPr lang="en-GB" sz="1600" dirty="0"/>
              <a:t>‘you can’t get closer to objects. This becomes clearer as we enter the ecological crisis – ‘has it started yet? How far in are we?’ This anxiety is a symptom of the emergence of Hyperobjects. It’s like trying to get closer to the moon by running towards it, all the while forgetting that you are on the surface of the earth. The more data we have about lifeforms, the more we realise we can never truly know them….</a:t>
            </a:r>
          </a:p>
          <a:p>
            <a:r>
              <a:rPr lang="en-US" sz="1600" dirty="0"/>
              <a:t>When you look at oil, you are looking at the past’ (Morton, 2013:56)</a:t>
            </a:r>
          </a:p>
        </p:txBody>
      </p:sp>
    </p:spTree>
    <p:extLst>
      <p:ext uri="{BB962C8B-B14F-4D97-AF65-F5344CB8AC3E}">
        <p14:creationId xmlns:p14="http://schemas.microsoft.com/office/powerpoint/2010/main" val="1835560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16C56282-6C23-4D44-9BED-BBC227017384}"/>
              </a:ext>
            </a:extLst>
          </p:cNvPr>
          <p:cNvPicPr>
            <a:picLocks noChangeAspect="1"/>
          </p:cNvPicPr>
          <p:nvPr/>
        </p:nvPicPr>
        <p:blipFill rotWithShape="1">
          <a:blip r:embed="rId2"/>
          <a:srcRect/>
          <a:stretch/>
        </p:blipFill>
        <p:spPr>
          <a:xfrm>
            <a:off x="20" y="10"/>
            <a:ext cx="12191980" cy="6857990"/>
          </a:xfrm>
          <a:prstGeom prst="rect">
            <a:avLst/>
          </a:prstGeom>
        </p:spPr>
      </p:pic>
      <p:sp>
        <p:nvSpPr>
          <p:cNvPr id="2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A30CB2C-86F0-6D4D-8D43-FFCB0724F941}"/>
              </a:ext>
            </a:extLst>
          </p:cNvPr>
          <p:cNvSpPr>
            <a:spLocks noGrp="1"/>
          </p:cNvSpPr>
          <p:nvPr>
            <p:ph type="ctrTitle"/>
          </p:nvPr>
        </p:nvSpPr>
        <p:spPr>
          <a:xfrm>
            <a:off x="8022021" y="3231931"/>
            <a:ext cx="3852041" cy="1834056"/>
          </a:xfrm>
        </p:spPr>
        <p:txBody>
          <a:bodyPr>
            <a:normAutofit/>
          </a:bodyPr>
          <a:lstStyle/>
          <a:p>
            <a:r>
              <a:rPr lang="en-US" sz="4000"/>
              <a:t>The weather, air and climate change</a:t>
            </a:r>
          </a:p>
        </p:txBody>
      </p:sp>
      <p:sp>
        <p:nvSpPr>
          <p:cNvPr id="5" name="Subtitle 4">
            <a:extLst>
              <a:ext uri="{FF2B5EF4-FFF2-40B4-BE49-F238E27FC236}">
                <a16:creationId xmlns:a16="http://schemas.microsoft.com/office/drawing/2014/main" id="{00F31A96-7A0A-8040-B31C-E6EF33AB2592}"/>
              </a:ext>
            </a:extLst>
          </p:cNvPr>
          <p:cNvSpPr>
            <a:spLocks noGrp="1"/>
          </p:cNvSpPr>
          <p:nvPr>
            <p:ph type="subTitle" idx="1"/>
          </p:nvPr>
        </p:nvSpPr>
        <p:spPr>
          <a:xfrm>
            <a:off x="7782910" y="5242675"/>
            <a:ext cx="4330262" cy="683284"/>
          </a:xfrm>
        </p:spPr>
        <p:txBody>
          <a:bodyPr>
            <a:normAutofit/>
          </a:bodyPr>
          <a:lstStyle/>
          <a:p>
            <a:endParaRPr lang="en-US" sz="2000"/>
          </a:p>
        </p:txBody>
      </p:sp>
      <p:cxnSp>
        <p:nvCxnSpPr>
          <p:cNvPr id="23" name="Straight Connector 2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3508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8DB402E-C73C-8E49-B866-D1DF96F903F1}"/>
              </a:ext>
            </a:extLst>
          </p:cNvPr>
          <p:cNvPicPr>
            <a:picLocks noGrp="1" noChangeAspect="1"/>
          </p:cNvPicPr>
          <p:nvPr>
            <p:ph sz="half" idx="2"/>
          </p:nvPr>
        </p:nvPicPr>
        <p:blipFill rotWithShape="1">
          <a:blip r:embed="rId2"/>
          <a:srcRect t="45473" b="45245"/>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7ED71B3-4A5B-8E42-9CC5-5AE43DC9B666}"/>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a:t>Air pollution</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62E2A6-8702-B142-BAB8-CD121267A3E1}"/>
              </a:ext>
            </a:extLst>
          </p:cNvPr>
          <p:cNvSpPr>
            <a:spLocks noGrp="1"/>
          </p:cNvSpPr>
          <p:nvPr>
            <p:ph sz="half" idx="1"/>
          </p:nvPr>
        </p:nvSpPr>
        <p:spPr>
          <a:xfrm>
            <a:off x="525516" y="3417573"/>
            <a:ext cx="4593021" cy="2619839"/>
          </a:xfrm>
        </p:spPr>
        <p:txBody>
          <a:bodyPr vert="horz" lIns="91440" tIns="45720" rIns="91440" bIns="45720" rtlCol="0" anchor="ctr">
            <a:normAutofit/>
          </a:bodyPr>
          <a:lstStyle/>
          <a:p>
            <a:r>
              <a:rPr lang="en-US" sz="1800"/>
              <a:t>A leading cause of death according to WHO</a:t>
            </a:r>
          </a:p>
          <a:p>
            <a:r>
              <a:rPr lang="en-US" sz="1800"/>
              <a:t>Household air pollution causes 7 million premature deaths p.a.</a:t>
            </a:r>
          </a:p>
          <a:p>
            <a:r>
              <a:rPr lang="en-US" sz="1800"/>
              <a:t>Air pollution causes other conditions to develop – e.g.: diabetes</a:t>
            </a:r>
          </a:p>
          <a:p>
            <a:r>
              <a:rPr lang="en-US" sz="1800"/>
              <a:t>Reducing air pollution is, therefore, vital</a:t>
            </a:r>
          </a:p>
        </p:txBody>
      </p:sp>
    </p:spTree>
    <p:extLst>
      <p:ext uri="{BB962C8B-B14F-4D97-AF65-F5344CB8AC3E}">
        <p14:creationId xmlns:p14="http://schemas.microsoft.com/office/powerpoint/2010/main" val="303842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24942F1-8470-B542-8300-F603BAEEBD13}"/>
              </a:ext>
            </a:extLst>
          </p:cNvPr>
          <p:cNvPicPr>
            <a:picLocks noGrp="1" noChangeAspect="1"/>
          </p:cNvPicPr>
          <p:nvPr>
            <p:ph sz="half" idx="2"/>
          </p:nvPr>
        </p:nvPicPr>
        <p:blipFill rotWithShape="1">
          <a:blip r:embed="rId2"/>
          <a:srcRect b="10000"/>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53F46D6-476C-6247-BDE9-E2E3AA7402C1}"/>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a:t>Understanding the materiality of the air?</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A9425A-9184-8546-9163-266C5208E1CA}"/>
              </a:ext>
            </a:extLst>
          </p:cNvPr>
          <p:cNvSpPr>
            <a:spLocks noGrp="1"/>
          </p:cNvSpPr>
          <p:nvPr>
            <p:ph sz="half" idx="1"/>
          </p:nvPr>
        </p:nvSpPr>
        <p:spPr>
          <a:xfrm>
            <a:off x="525516" y="3417573"/>
            <a:ext cx="4593021" cy="2619839"/>
          </a:xfrm>
        </p:spPr>
        <p:txBody>
          <a:bodyPr vert="horz" lIns="91440" tIns="45720" rIns="91440" bIns="45720" rtlCol="0" anchor="ctr">
            <a:normAutofit/>
          </a:bodyPr>
          <a:lstStyle/>
          <a:p>
            <a:r>
              <a:rPr lang="en-US" sz="1800"/>
              <a:t>It’s often invisible, so we don’t see what it contains</a:t>
            </a:r>
          </a:p>
          <a:p>
            <a:r>
              <a:rPr lang="en-US" sz="1800"/>
              <a:t>It is ungraspable, moving bringing with it items from other locations</a:t>
            </a:r>
          </a:p>
          <a:p>
            <a:r>
              <a:rPr lang="en-US" sz="1800"/>
              <a:t>But it goes in an out of our body with each breath, ‘feeding’ and cleaning our blood and cells.</a:t>
            </a:r>
          </a:p>
          <a:p>
            <a:r>
              <a:rPr lang="en-US" sz="1800"/>
              <a:t>What does this mean for Climate Change?</a:t>
            </a:r>
          </a:p>
        </p:txBody>
      </p:sp>
    </p:spTree>
    <p:extLst>
      <p:ext uri="{BB962C8B-B14F-4D97-AF65-F5344CB8AC3E}">
        <p14:creationId xmlns:p14="http://schemas.microsoft.com/office/powerpoint/2010/main" val="277606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vert="horz" lIns="91440" tIns="45720" rIns="91440" bIns="45720" rtlCol="0" anchor="ctr">
            <a:normAutofit/>
          </a:bodyPr>
          <a:lstStyle/>
          <a:p>
            <a:r>
              <a:rPr lang="en-US" sz="3700"/>
              <a:t>What does Climate Change </a:t>
            </a:r>
            <a:br>
              <a:rPr lang="en-US" sz="3700"/>
            </a:br>
            <a:r>
              <a:rPr lang="en-US" sz="3700"/>
              <a:t>even mean?</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655321" y="2575034"/>
            <a:ext cx="5120113" cy="3462228"/>
          </a:xfrm>
        </p:spPr>
        <p:txBody>
          <a:bodyPr vert="horz" lIns="91440" tIns="45720" rIns="91440" bIns="45720" rtlCol="0">
            <a:normAutofit/>
          </a:bodyPr>
          <a:lstStyle/>
          <a:p>
            <a:r>
              <a:rPr lang="en-US" sz="1800"/>
              <a:t>Climate Change (CC) refers to global phenomena</a:t>
            </a:r>
          </a:p>
          <a:p>
            <a:r>
              <a:rPr lang="en-US" sz="1800"/>
              <a:t>The notion CC has shifted from being a descriptive index to a causative agent (Hulme 2014).</a:t>
            </a:r>
          </a:p>
          <a:p>
            <a:r>
              <a:rPr lang="en-US" sz="1800"/>
              <a:t>This shift has given CC the power to alter social and political lives too….how so?</a:t>
            </a:r>
          </a:p>
        </p:txBody>
      </p:sp>
      <p:pic>
        <p:nvPicPr>
          <p:cNvPr id="5" name="Content Placeholder 4" descr="1321_cc-vs-gw-vs-wx-768px.jp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t="3048" r="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4200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CC4C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0B9E9B-F3F5-2F47-A11D-681F44BD437C}"/>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700">
                <a:solidFill>
                  <a:srgbClr val="FFFFFF"/>
                </a:solidFill>
              </a:rPr>
              <a:t>Hulme (2015) makes a distinction between weather and climate</a:t>
            </a:r>
          </a:p>
        </p:txBody>
      </p:sp>
      <p:pic>
        <p:nvPicPr>
          <p:cNvPr id="5" name="Content Placeholder 4">
            <a:extLst>
              <a:ext uri="{FF2B5EF4-FFF2-40B4-BE49-F238E27FC236}">
                <a16:creationId xmlns:a16="http://schemas.microsoft.com/office/drawing/2014/main" id="{F519C2A9-EBD0-004B-97E5-09EA73D772C5}"/>
              </a:ext>
            </a:extLst>
          </p:cNvPr>
          <p:cNvPicPr>
            <a:picLocks noGrp="1" noChangeAspect="1"/>
          </p:cNvPicPr>
          <p:nvPr>
            <p:ph sz="half" idx="2"/>
          </p:nvPr>
        </p:nvPicPr>
        <p:blipFill rotWithShape="1">
          <a:blip r:embed="rId2"/>
          <a:srcRect t="4869" r="1" b="7625"/>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42B8B73-54BD-FA44-B5FC-F4DCDDA120C9}"/>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000">
                <a:solidFill>
                  <a:srgbClr val="FFFFFF"/>
                </a:solidFill>
              </a:rPr>
              <a:t>Weather is daily and local, unruly and changeable</a:t>
            </a:r>
          </a:p>
          <a:p>
            <a:r>
              <a:rPr lang="en-US" sz="2000">
                <a:solidFill>
                  <a:srgbClr val="FFFFFF"/>
                </a:solidFill>
              </a:rPr>
              <a:t>Climate is a broader pattern that offers stability</a:t>
            </a:r>
          </a:p>
        </p:txBody>
      </p:sp>
    </p:spTree>
    <p:extLst>
      <p:ext uri="{BB962C8B-B14F-4D97-AF65-F5344CB8AC3E}">
        <p14:creationId xmlns:p14="http://schemas.microsoft.com/office/powerpoint/2010/main" val="1233087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vert="horz" lIns="91440" tIns="45720" rIns="91440" bIns="45720" rtlCol="0" anchor="ctr">
            <a:normAutofit/>
          </a:bodyPr>
          <a:lstStyle/>
          <a:p>
            <a:r>
              <a:rPr lang="en-US"/>
              <a:t>Hulme</a:t>
            </a:r>
            <a:r>
              <a:rPr lang="en-US" dirty="0"/>
              <a:t> 2015 </a:t>
            </a:r>
            <a:r>
              <a:rPr lang="en-US" i="1" dirty="0"/>
              <a:t>Better weather?</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655321" y="2316480"/>
            <a:ext cx="5120113" cy="4176390"/>
          </a:xfrm>
        </p:spPr>
        <p:txBody>
          <a:bodyPr vert="horz" lIns="91440" tIns="45720" rIns="91440" bIns="45720" rtlCol="0">
            <a:normAutofit fontScale="92500"/>
          </a:bodyPr>
          <a:lstStyle/>
          <a:p>
            <a:pPr marL="0" indent="0">
              <a:buNone/>
            </a:pPr>
            <a:r>
              <a:rPr lang="en-US" sz="1800" dirty="0"/>
              <a:t>‘</a:t>
            </a:r>
            <a:r>
              <a:rPr lang="en-US" sz="2400" dirty="0"/>
              <a:t>Climate …should be understood as performing important psychological and cultural functions. Climate offers a way of navigating between the human experience of a constantly changing atmosphere with its attendant insecurities and the need to live with a sense of stability and regularity. Humans look to the idea of climate to offer an ordered container—a linguistic, sensory, or numerical repertoire—through which to tame and interpret the un- settling arbitrariness of the restless weather.’ (p238) </a:t>
            </a:r>
          </a:p>
          <a:p>
            <a:endParaRPr lang="en-US" sz="1800" dirty="0"/>
          </a:p>
        </p:txBody>
      </p:sp>
      <p:pic>
        <p:nvPicPr>
          <p:cNvPr id="5" name="Content Placeholder 4" descr="UK-retail-TMC.jpg"/>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r="-3" b="277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220872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5127031" cy="1676603"/>
          </a:xfrm>
        </p:spPr>
        <p:txBody>
          <a:bodyPr vert="horz" lIns="91440" tIns="45720" rIns="91440" bIns="45720" rtlCol="0" anchor="ctr">
            <a:normAutofit/>
          </a:bodyPr>
          <a:lstStyle/>
          <a:p>
            <a:r>
              <a:rPr lang="en-US"/>
              <a:t>Hulme</a:t>
            </a:r>
            <a:r>
              <a:rPr lang="en-US" dirty="0"/>
              <a:t> (2015) defines ‘climate’ as</a:t>
            </a:r>
          </a:p>
        </p:txBody>
      </p:sp>
      <p:sp>
        <p:nvSpPr>
          <p:cNvPr id="3" name="Content Placeholder 2"/>
          <p:cNvSpPr>
            <a:spLocks noGrp="1"/>
          </p:cNvSpPr>
          <p:nvPr>
            <p:ph sz="half" idx="1"/>
          </p:nvPr>
        </p:nvSpPr>
        <p:spPr>
          <a:xfrm>
            <a:off x="648930" y="2438400"/>
            <a:ext cx="5127029" cy="3785419"/>
          </a:xfrm>
        </p:spPr>
        <p:txBody>
          <a:bodyPr vert="horz" lIns="91440" tIns="45720" rIns="91440" bIns="45720" rtlCol="0">
            <a:normAutofit/>
          </a:bodyPr>
          <a:lstStyle/>
          <a:p>
            <a:r>
              <a:rPr lang="en-US" sz="2000"/>
              <a:t>‘A scientific description of an interacting physical system’ (p238) and that the ‘idea’ of a climate allows humans to live with their weather culturally</a:t>
            </a:r>
          </a:p>
          <a:p>
            <a:r>
              <a:rPr lang="en-US" sz="2000"/>
              <a:t>The climate ‘puts weather in its place’ (p238) and normalises patterns.</a:t>
            </a:r>
          </a:p>
        </p:txBody>
      </p:sp>
      <p:pic>
        <p:nvPicPr>
          <p:cNvPr id="5" name="Content Placeholder 4" descr="weather-meteorology-meteorologists-weather_forecasts-weather_conditions-average_temperature-dcrn1466_low.jpg"/>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l="36"/>
          <a:stretch/>
        </p:blipFill>
        <p:spPr>
          <a:xfrm>
            <a:off x="6090612" y="10"/>
            <a:ext cx="6101387" cy="6857990"/>
          </a:xfrm>
          <a:prstGeom prst="rect">
            <a:avLst/>
          </a:prstGeom>
          <a:effectLst/>
        </p:spPr>
      </p:pic>
    </p:spTree>
    <p:extLst>
      <p:ext uri="{BB962C8B-B14F-4D97-AF65-F5344CB8AC3E}">
        <p14:creationId xmlns:p14="http://schemas.microsoft.com/office/powerpoint/2010/main" val="1959925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vert="horz" lIns="91440" tIns="45720" rIns="91440" bIns="45720" rtlCol="0" anchor="ctr">
            <a:normAutofit/>
          </a:bodyPr>
          <a:lstStyle/>
          <a:p>
            <a:r>
              <a:rPr lang="en-US" sz="3700"/>
              <a:t>Hulme (2015): the role of scientific enquiry in the climate</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655321" y="2575034"/>
            <a:ext cx="5120113" cy="3462228"/>
          </a:xfrm>
        </p:spPr>
        <p:txBody>
          <a:bodyPr vert="horz" lIns="91440" tIns="45720" rIns="91440" bIns="45720" rtlCol="0">
            <a:normAutofit/>
          </a:bodyPr>
          <a:lstStyle/>
          <a:p>
            <a:r>
              <a:rPr lang="en-US" sz="1800"/>
              <a:t>The last 200 years has shown how that despite ideas of order the climate is unstable and that we struggle to harness it.</a:t>
            </a:r>
          </a:p>
          <a:p>
            <a:r>
              <a:rPr lang="en-US" sz="1800"/>
              <a:t>The last 50 years has shown that we are integral to its instability.</a:t>
            </a:r>
          </a:p>
        </p:txBody>
      </p:sp>
      <p:pic>
        <p:nvPicPr>
          <p:cNvPr id="5" name="Content Placeholder 4" descr="weather-lore-Inwards1.jpg"/>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t="392" r="1" b="265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603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r>
              <a:rPr lang="en-US">
                <a:solidFill>
                  <a:srgbClr val="FFFFFF"/>
                </a:solidFill>
              </a:rPr>
              <a:t>How has the atmosphere has been cultivated?</a:t>
            </a:r>
          </a:p>
        </p:txBody>
      </p:sp>
      <p:graphicFrame>
        <p:nvGraphicFramePr>
          <p:cNvPr id="11" name="Content Placeholder 8">
            <a:extLst>
              <a:ext uri="{FF2B5EF4-FFF2-40B4-BE49-F238E27FC236}">
                <a16:creationId xmlns:a16="http://schemas.microsoft.com/office/drawing/2014/main" id="{41E69CED-C796-4FD4-B08B-BD6FF234A0D0}"/>
              </a:ext>
            </a:extLst>
          </p:cNvPr>
          <p:cNvGraphicFramePr>
            <a:graphicFrameLocks noGrp="1"/>
          </p:cNvGraphicFramePr>
          <p:nvPr>
            <p:ph sz="half" idx="2"/>
            <p:extLst>
              <p:ext uri="{D42A27DB-BD31-4B8C-83A1-F6EECF244321}">
                <p14:modId xmlns:p14="http://schemas.microsoft.com/office/powerpoint/2010/main" val="165989916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441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img.jpeg">
            <a:extLst>
              <a:ext uri="{FF2B5EF4-FFF2-40B4-BE49-F238E27FC236}">
                <a16:creationId xmlns:a16="http://schemas.microsoft.com/office/drawing/2014/main" id="{EAC1F3F7-AD4E-2346-B1D7-8440D2BB9D51}"/>
              </a:ext>
            </a:extLst>
          </p:cNvPr>
          <p:cNvPicPr>
            <a:picLocks noGrp="1" noChangeAspect="1"/>
          </p:cNvPicPr>
          <p:nvPr>
            <p:ph sz="half" idx="2"/>
          </p:nvPr>
        </p:nvPicPr>
        <p:blipFill>
          <a:blip r:embed="rId2">
            <a:extLst>
              <a:ext uri="{28A0092B-C50C-407E-A947-70E740481C1C}">
                <a14:useLocalDpi xmlns:a14="http://schemas.microsoft.com/office/drawing/2010/main"/>
              </a:ext>
            </a:extLst>
          </a:blip>
          <a:stretch>
            <a:fillRect/>
          </a:stretch>
        </p:blipFill>
        <p:spPr>
          <a:xfrm>
            <a:off x="643467" y="648208"/>
            <a:ext cx="10905066" cy="5561583"/>
          </a:xfrm>
          <a:prstGeom prst="rect">
            <a:avLst/>
          </a:prstGeom>
        </p:spPr>
      </p:pic>
      <p:sp>
        <p:nvSpPr>
          <p:cNvPr id="6" name="TextBox 5">
            <a:extLst>
              <a:ext uri="{FF2B5EF4-FFF2-40B4-BE49-F238E27FC236}">
                <a16:creationId xmlns:a16="http://schemas.microsoft.com/office/drawing/2014/main" id="{B6405E3F-9890-5F48-B412-B7D08CDD3250}"/>
              </a:ext>
            </a:extLst>
          </p:cNvPr>
          <p:cNvSpPr txBox="1"/>
          <p:nvPr/>
        </p:nvSpPr>
        <p:spPr>
          <a:xfrm>
            <a:off x="5777948" y="6209791"/>
            <a:ext cx="2628733" cy="369332"/>
          </a:xfrm>
          <a:prstGeom prst="rect">
            <a:avLst/>
          </a:prstGeom>
          <a:noFill/>
        </p:spPr>
        <p:txBody>
          <a:bodyPr wrap="none" rtlCol="0">
            <a:spAutoFit/>
          </a:bodyPr>
          <a:lstStyle/>
          <a:p>
            <a:r>
              <a:rPr lang="en-US" dirty="0"/>
              <a:t>Banksy, Port Talbot, Wales</a:t>
            </a:r>
          </a:p>
        </p:txBody>
      </p:sp>
    </p:spTree>
    <p:extLst>
      <p:ext uri="{BB962C8B-B14F-4D97-AF65-F5344CB8AC3E}">
        <p14:creationId xmlns:p14="http://schemas.microsoft.com/office/powerpoint/2010/main" val="1941650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dirty="0"/>
              <a:t>Johnson, 2018 </a:t>
            </a:r>
            <a:br>
              <a:rPr lang="en-US" dirty="0"/>
            </a:br>
            <a:r>
              <a:rPr lang="en-US" i="1" dirty="0"/>
              <a:t>The Great Nutrient Collapse</a:t>
            </a:r>
          </a:p>
        </p:txBody>
      </p:sp>
      <p:sp>
        <p:nvSpPr>
          <p:cNvPr id="3" name="Content Placeholder 2"/>
          <p:cNvSpPr>
            <a:spLocks noGrp="1"/>
          </p:cNvSpPr>
          <p:nvPr>
            <p:ph sz="half" idx="1"/>
          </p:nvPr>
        </p:nvSpPr>
        <p:spPr>
          <a:xfrm>
            <a:off x="648930" y="2438400"/>
            <a:ext cx="6586489" cy="3785419"/>
          </a:xfrm>
        </p:spPr>
        <p:txBody>
          <a:bodyPr vert="horz" lIns="91440" tIns="45720" rIns="91440" bIns="45720" rtlCol="0">
            <a:normAutofit/>
          </a:bodyPr>
          <a:lstStyle/>
          <a:p>
            <a:r>
              <a:rPr lang="en-US" sz="2400"/>
              <a:t>‘Rising CO2 revs up photosynthesis, the process that helps plants transform sunlight to food. This makes plants grow, but it also leads them to pack in more carbohydrates like glucose at the expense of other nutrients that we depend on, like protein, iron and zinc.’</a:t>
            </a:r>
          </a:p>
        </p:txBody>
      </p:sp>
      <p:pic>
        <p:nvPicPr>
          <p:cNvPr id="5" name="Content Placeholder 4" descr="90.jpe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l="20535" r="3729"/>
          <a:stretch/>
        </p:blipFill>
        <p:spPr>
          <a:xfrm>
            <a:off x="7556408" y="10"/>
            <a:ext cx="4635591" cy="6857990"/>
          </a:xfrm>
          <a:prstGeom prst="rect">
            <a:avLst/>
          </a:prstGeom>
          <a:effectLst/>
        </p:spPr>
      </p:pic>
    </p:spTree>
    <p:extLst>
      <p:ext uri="{BB962C8B-B14F-4D97-AF65-F5344CB8AC3E}">
        <p14:creationId xmlns:p14="http://schemas.microsoft.com/office/powerpoint/2010/main" val="2196751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Hulme</a:t>
            </a:r>
            <a:r>
              <a:rPr lang="en-US" dirty="0"/>
              <a:t> (2015) offers 2 categories of climate cultivation types</a:t>
            </a:r>
          </a:p>
        </p:txBody>
      </p:sp>
      <p:sp>
        <p:nvSpPr>
          <p:cNvPr id="3" name="Content Placeholder 2"/>
          <p:cNvSpPr>
            <a:spLocks noGrp="1"/>
          </p:cNvSpPr>
          <p:nvPr>
            <p:ph sz="half" idx="1"/>
          </p:nvPr>
        </p:nvSpPr>
        <p:spPr/>
        <p:txBody>
          <a:bodyPr/>
          <a:lstStyle/>
          <a:p>
            <a:r>
              <a:rPr lang="en-US" dirty="0"/>
              <a:t>Passive cultivation</a:t>
            </a:r>
          </a:p>
          <a:p>
            <a:pPr lvl="1"/>
            <a:r>
              <a:rPr lang="en-US" dirty="0"/>
              <a:t>Of the past</a:t>
            </a:r>
          </a:p>
          <a:p>
            <a:r>
              <a:rPr lang="en-US" dirty="0"/>
              <a:t>Active (deliberate) cultivation (2 types)</a:t>
            </a:r>
          </a:p>
          <a:p>
            <a:pPr lvl="1"/>
            <a:r>
              <a:rPr lang="en-US" dirty="0"/>
              <a:t>De-cultivating (clean up) or </a:t>
            </a:r>
            <a:r>
              <a:rPr lang="en-US" dirty="0" err="1"/>
              <a:t>naturalising</a:t>
            </a:r>
            <a:r>
              <a:rPr lang="en-US" dirty="0"/>
              <a:t>/</a:t>
            </a:r>
            <a:r>
              <a:rPr lang="en-US" dirty="0" err="1"/>
              <a:t>rewilding</a:t>
            </a:r>
            <a:endParaRPr lang="en-US" dirty="0"/>
          </a:p>
          <a:p>
            <a:pPr lvl="1"/>
            <a:r>
              <a:rPr lang="en-US" dirty="0"/>
              <a:t>Re-cultivating (adding stuff to make it as we want it)</a:t>
            </a:r>
          </a:p>
        </p:txBody>
      </p:sp>
      <p:pic>
        <p:nvPicPr>
          <p:cNvPr id="5" name="Content Placeholder 4" descr="BostonTreepodInitiative_InfluxStudioSHIFTBoston.jpg"/>
          <p:cNvPicPr>
            <a:picLocks noGrp="1" noChangeAspect="1"/>
          </p:cNvPicPr>
          <p:nvPr>
            <p:ph sz="half" idx="2"/>
          </p:nvPr>
        </p:nvPicPr>
        <p:blipFill>
          <a:blip r:embed="rId3" cstate="print">
            <a:extLst>
              <a:ext uri="{28A0092B-C50C-407E-A947-70E740481C1C}">
                <a14:useLocalDpi xmlns:a14="http://schemas.microsoft.com/office/drawing/2010/main"/>
              </a:ext>
            </a:extLst>
          </a:blip>
          <a:stretch>
            <a:fillRect/>
          </a:stretch>
        </p:blipFill>
        <p:spPr>
          <a:xfrm>
            <a:off x="7162799" y="1276316"/>
            <a:ext cx="4035287" cy="4515678"/>
          </a:xfrm>
        </p:spPr>
      </p:pic>
      <p:sp>
        <p:nvSpPr>
          <p:cNvPr id="6" name="TextBox 5"/>
          <p:cNvSpPr txBox="1"/>
          <p:nvPr/>
        </p:nvSpPr>
        <p:spPr>
          <a:xfrm>
            <a:off x="7933652" y="6254234"/>
            <a:ext cx="2277148" cy="369332"/>
          </a:xfrm>
          <a:prstGeom prst="rect">
            <a:avLst/>
          </a:prstGeom>
          <a:noFill/>
        </p:spPr>
        <p:txBody>
          <a:bodyPr wrap="none" rtlCol="0">
            <a:spAutoFit/>
          </a:bodyPr>
          <a:lstStyle/>
          <a:p>
            <a:r>
              <a:rPr lang="en-US" dirty="0"/>
              <a:t>Carbon capture ‘trees’</a:t>
            </a:r>
          </a:p>
        </p:txBody>
      </p:sp>
    </p:spTree>
    <p:extLst>
      <p:ext uri="{BB962C8B-B14F-4D97-AF65-F5344CB8AC3E}">
        <p14:creationId xmlns:p14="http://schemas.microsoft.com/office/powerpoint/2010/main" val="709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Hulme</a:t>
            </a:r>
            <a:r>
              <a:rPr lang="en-US" dirty="0"/>
              <a:t> (2014) </a:t>
            </a:r>
            <a:br>
              <a:rPr lang="en-US" dirty="0"/>
            </a:br>
            <a:r>
              <a:rPr lang="en-US" i="1" dirty="0"/>
              <a:t>Attributing weather extremes to climate change</a:t>
            </a:r>
          </a:p>
        </p:txBody>
      </p:sp>
      <p:sp>
        <p:nvSpPr>
          <p:cNvPr id="3" name="Content Placeholder 2"/>
          <p:cNvSpPr>
            <a:spLocks noGrp="1"/>
          </p:cNvSpPr>
          <p:nvPr>
            <p:ph sz="half" idx="1"/>
          </p:nvPr>
        </p:nvSpPr>
        <p:spPr>
          <a:xfrm>
            <a:off x="838200" y="1600200"/>
            <a:ext cx="5181600" cy="4737100"/>
          </a:xfrm>
        </p:spPr>
        <p:txBody>
          <a:bodyPr>
            <a:normAutofit/>
          </a:bodyPr>
          <a:lstStyle/>
          <a:p>
            <a:r>
              <a:rPr lang="en-US" dirty="0"/>
              <a:t>Extreme weather prompts calls for explanation and culpability</a:t>
            </a:r>
          </a:p>
          <a:p>
            <a:r>
              <a:rPr lang="en-US" dirty="0"/>
              <a:t>Where once deviant </a:t>
            </a:r>
            <a:r>
              <a:rPr lang="en-US" dirty="0" err="1"/>
              <a:t>behaviour</a:t>
            </a:r>
            <a:r>
              <a:rPr lang="en-US" dirty="0"/>
              <a:t> or witchcraft might have been blamed now we blame chemical changes using scientific method as the metric.</a:t>
            </a:r>
          </a:p>
          <a:p>
            <a:r>
              <a:rPr lang="en-US" dirty="0"/>
              <a:t>This means nature is no longer ‘natural’.</a:t>
            </a:r>
          </a:p>
        </p:txBody>
      </p:sp>
      <p:pic>
        <p:nvPicPr>
          <p:cNvPr id="5" name="Content Placeholder 4" descr="la-palma.jpg"/>
          <p:cNvPicPr>
            <a:picLocks noGrp="1" noChangeAspect="1"/>
          </p:cNvPicPr>
          <p:nvPr>
            <p:ph sz="half" idx="2"/>
          </p:nvPr>
        </p:nvPicPr>
        <p:blipFill>
          <a:blip r:embed="rId2" cstate="print">
            <a:extLst>
              <a:ext uri="{28A0092B-C50C-407E-A947-70E740481C1C}">
                <a14:useLocalDpi xmlns:a14="http://schemas.microsoft.com/office/drawing/2010/main"/>
              </a:ext>
            </a:extLst>
          </a:blip>
          <a:stretch>
            <a:fillRect/>
          </a:stretch>
        </p:blipFill>
        <p:spPr>
          <a:xfrm>
            <a:off x="6667500" y="1600200"/>
            <a:ext cx="4038600" cy="4533900"/>
          </a:xfrm>
        </p:spPr>
      </p:pic>
      <p:sp>
        <p:nvSpPr>
          <p:cNvPr id="6" name="TextBox 5"/>
          <p:cNvSpPr txBox="1"/>
          <p:nvPr/>
        </p:nvSpPr>
        <p:spPr>
          <a:xfrm>
            <a:off x="7505700" y="6292334"/>
            <a:ext cx="1334320" cy="369332"/>
          </a:xfrm>
          <a:prstGeom prst="rect">
            <a:avLst/>
          </a:prstGeom>
          <a:noFill/>
        </p:spPr>
        <p:txBody>
          <a:bodyPr wrap="none" rtlCol="0">
            <a:spAutoFit/>
          </a:bodyPr>
          <a:lstStyle/>
          <a:p>
            <a:r>
              <a:rPr lang="en-US" dirty="0"/>
              <a:t>Dubai island</a:t>
            </a:r>
          </a:p>
        </p:txBody>
      </p:sp>
    </p:spTree>
    <p:extLst>
      <p:ext uri="{BB962C8B-B14F-4D97-AF65-F5344CB8AC3E}">
        <p14:creationId xmlns:p14="http://schemas.microsoft.com/office/powerpoint/2010/main" val="2929075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8199" y="4525347"/>
            <a:ext cx="6801321" cy="1737360"/>
          </a:xfrm>
        </p:spPr>
        <p:txBody>
          <a:bodyPr anchor="ctr">
            <a:normAutofit/>
          </a:bodyPr>
          <a:lstStyle/>
          <a:p>
            <a:pPr algn="r"/>
            <a:r>
              <a:rPr lang="en-US" sz="3800"/>
              <a:t>But, </a:t>
            </a:r>
            <a:r>
              <a:rPr lang="en-US" sz="3800" err="1"/>
              <a:t>Hulme</a:t>
            </a:r>
            <a:r>
              <a:rPr lang="en-US" sz="3800"/>
              <a:t> (2014) asks, how can we know if a weather event was caused by Climate Change?</a:t>
            </a:r>
          </a:p>
        </p:txBody>
      </p:sp>
      <p:sp>
        <p:nvSpPr>
          <p:cNvPr id="5" name="Subtitle 4"/>
          <p:cNvSpPr>
            <a:spLocks noGrp="1"/>
          </p:cNvSpPr>
          <p:nvPr>
            <p:ph type="subTitle" idx="1"/>
          </p:nvPr>
        </p:nvSpPr>
        <p:spPr>
          <a:xfrm>
            <a:off x="7961258" y="4525347"/>
            <a:ext cx="3258675" cy="1737360"/>
          </a:xfrm>
        </p:spPr>
        <p:txBody>
          <a:bodyPr anchor="ctr">
            <a:normAutofit/>
          </a:bodyPr>
          <a:lstStyle/>
          <a:p>
            <a:pPr algn="l"/>
            <a:r>
              <a:rPr lang="en-US" dirty="0"/>
              <a:t>Where can we look for the ‘fingerprints’ of the culprit?</a:t>
            </a:r>
            <a:endParaRPr lang="en-US"/>
          </a:p>
        </p:txBody>
      </p:sp>
      <p:sp>
        <p:nvSpPr>
          <p:cNvPr id="12" name="Oval 11">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0" name="Straight Connector 19">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379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vert="horz" lIns="91440" tIns="45720" rIns="91440" bIns="45720" rtlCol="0" anchor="ctr">
            <a:normAutofit/>
          </a:bodyPr>
          <a:lstStyle/>
          <a:p>
            <a:r>
              <a:rPr lang="en-US" dirty="0"/>
              <a:t>This is how</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655321" y="2575034"/>
            <a:ext cx="5120113" cy="3462228"/>
          </a:xfrm>
        </p:spPr>
        <p:txBody>
          <a:bodyPr vert="horz" lIns="91440" tIns="45720" rIns="91440" bIns="45720" rtlCol="0">
            <a:normAutofit/>
          </a:bodyPr>
          <a:lstStyle/>
          <a:p>
            <a:r>
              <a:rPr lang="en-US" sz="1800"/>
              <a:t>How research is now framed (what q’s are asked and how funding is allocated and by whom affects outcomes.)</a:t>
            </a:r>
          </a:p>
          <a:p>
            <a:r>
              <a:rPr lang="en-US" sz="1800"/>
              <a:t>Social policies</a:t>
            </a:r>
          </a:p>
          <a:p>
            <a:pPr lvl="1"/>
            <a:r>
              <a:rPr lang="en-US" sz="1800"/>
              <a:t>Manufacturing </a:t>
            </a:r>
          </a:p>
          <a:p>
            <a:pPr lvl="1"/>
            <a:r>
              <a:rPr lang="en-US" sz="1800"/>
              <a:t>Recycling units</a:t>
            </a:r>
          </a:p>
          <a:p>
            <a:r>
              <a:rPr lang="en-US" sz="1800"/>
              <a:t>Social media preoccupations</a:t>
            </a:r>
          </a:p>
          <a:p>
            <a:r>
              <a:rPr lang="en-US" sz="1800"/>
              <a:t>Hulme (2014) suggests that it may be of interest to be a victim of CC.</a:t>
            </a:r>
          </a:p>
        </p:txBody>
      </p:sp>
      <p:pic>
        <p:nvPicPr>
          <p:cNvPr id="5" name="Content Placeholder 4" descr="enoughscient.jp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r="1" b="304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91139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5127031" cy="1676603"/>
          </a:xfrm>
        </p:spPr>
        <p:txBody>
          <a:bodyPr vert="horz" lIns="91440" tIns="45720" rIns="91440" bIns="45720" rtlCol="0" anchor="ctr">
            <a:normAutofit/>
          </a:bodyPr>
          <a:lstStyle/>
          <a:p>
            <a:r>
              <a:rPr lang="en-US" sz="4100"/>
              <a:t>Overshoot Day Activity</a:t>
            </a:r>
            <a:br>
              <a:rPr lang="en-US" sz="4100"/>
            </a:br>
            <a:endParaRPr lang="en-US" sz="4100"/>
          </a:p>
        </p:txBody>
      </p:sp>
      <p:sp>
        <p:nvSpPr>
          <p:cNvPr id="3" name="Content Placeholder 2"/>
          <p:cNvSpPr>
            <a:spLocks noGrp="1"/>
          </p:cNvSpPr>
          <p:nvPr>
            <p:ph sz="half" idx="1"/>
          </p:nvPr>
        </p:nvSpPr>
        <p:spPr>
          <a:xfrm>
            <a:off x="648930" y="2438400"/>
            <a:ext cx="5127029" cy="3785419"/>
          </a:xfrm>
        </p:spPr>
        <p:txBody>
          <a:bodyPr vert="horz" lIns="91440" tIns="45720" rIns="91440" bIns="45720" rtlCol="0">
            <a:normAutofit/>
          </a:bodyPr>
          <a:lstStyle/>
          <a:p>
            <a:r>
              <a:rPr lang="en-US" sz="2000" dirty="0"/>
              <a:t>‘Earth Overshoot Day marks the date when we (all of humanity) have used more from nature than our planet can renew in the entire year. In 2018, it fell on August 1.’</a:t>
            </a:r>
          </a:p>
          <a:p>
            <a:r>
              <a:rPr lang="en-US" sz="2000" dirty="0"/>
              <a:t>Measure your footprint (Global Footprint Network</a:t>
            </a:r>
          </a:p>
          <a:p>
            <a:pPr lvl="1"/>
            <a:r>
              <a:rPr lang="en-US" sz="2000" dirty="0"/>
              <a:t>https://</a:t>
            </a:r>
            <a:r>
              <a:rPr lang="en-US" sz="2000" dirty="0" err="1"/>
              <a:t>www.footprintcalculator.org</a:t>
            </a:r>
            <a:r>
              <a:rPr lang="en-US" sz="2000" dirty="0"/>
              <a:t>)</a:t>
            </a:r>
          </a:p>
        </p:txBody>
      </p:sp>
      <p:pic>
        <p:nvPicPr>
          <p:cNvPr id="5" name="Content Placeholder 4" descr="Cosyi0mQkgEuQHAA3FYMqAleomqksXM1_598x414.jpg"/>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l="36"/>
          <a:stretch/>
        </p:blipFill>
        <p:spPr>
          <a:xfrm>
            <a:off x="6090612" y="10"/>
            <a:ext cx="6101387" cy="6857990"/>
          </a:xfrm>
          <a:prstGeom prst="rect">
            <a:avLst/>
          </a:prstGeom>
          <a:effectLst/>
        </p:spPr>
      </p:pic>
    </p:spTree>
    <p:extLst>
      <p:ext uri="{BB962C8B-B14F-4D97-AF65-F5344CB8AC3E}">
        <p14:creationId xmlns:p14="http://schemas.microsoft.com/office/powerpoint/2010/main" val="3503056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Baer and Reuter 2015 </a:t>
            </a:r>
            <a:r>
              <a:rPr lang="en-US" sz="3600" i="1"/>
              <a:t>Anth Perspectives on Climate Change</a:t>
            </a:r>
          </a:p>
        </p:txBody>
      </p:sp>
      <p:pic>
        <p:nvPicPr>
          <p:cNvPr id="7" name="Content Placeholder 6" descr="1450150494977.png"/>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t="1635" b="3612"/>
          <a:stretch/>
        </p:blipFill>
        <p:spPr>
          <a:xfrm>
            <a:off x="20" y="10"/>
            <a:ext cx="12191980" cy="3710603"/>
          </a:xfrm>
          <a:custGeom>
            <a:avLst/>
            <a:gdLst>
              <a:gd name="connsiteX0" fmla="*/ 0 w 12192000"/>
              <a:gd name="connsiteY0" fmla="*/ 0 h 3692092"/>
              <a:gd name="connsiteX1" fmla="*/ 12192000 w 12192000"/>
              <a:gd name="connsiteY1" fmla="*/ 0 h 3692092"/>
              <a:gd name="connsiteX2" fmla="*/ 12192000 w 12192000"/>
              <a:gd name="connsiteY2" fmla="*/ 3504824 h 3692092"/>
              <a:gd name="connsiteX3" fmla="*/ 12024691 w 12192000"/>
              <a:gd name="connsiteY3" fmla="*/ 3517794 h 3692092"/>
              <a:gd name="connsiteX4" fmla="*/ 160485 w 12192000"/>
              <a:gd name="connsiteY4" fmla="*/ 3663863 h 3692092"/>
              <a:gd name="connsiteX5" fmla="*/ 0 w 12192000"/>
              <a:gd name="connsiteY5" fmla="*/ 3692092 h 369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sz="half" idx="1"/>
          </p:nvPr>
        </p:nvSpPr>
        <p:spPr>
          <a:xfrm>
            <a:off x="4223982" y="3752850"/>
            <a:ext cx="7485413" cy="2452687"/>
          </a:xfrm>
        </p:spPr>
        <p:txBody>
          <a:bodyPr vert="horz" lIns="91440" tIns="45720" rIns="91440" bIns="45720" rtlCol="0" anchor="ctr">
            <a:normAutofit/>
          </a:bodyPr>
          <a:lstStyle/>
          <a:p>
            <a:r>
              <a:rPr lang="en-US" sz="1800"/>
              <a:t>Demonstrate the need for interdisciplinarity</a:t>
            </a:r>
          </a:p>
          <a:p>
            <a:r>
              <a:rPr lang="en-US" sz="1800"/>
              <a:t>‘The critical anthropology of climate change is guided by an eco-social perspective and by political ecology theory’ (p2)</a:t>
            </a:r>
          </a:p>
          <a:p>
            <a:r>
              <a:rPr lang="en-US" sz="1800"/>
              <a:t>Uses an ‘emic’ view to focus on adaptation</a:t>
            </a:r>
          </a:p>
        </p:txBody>
      </p:sp>
    </p:spTree>
    <p:extLst>
      <p:ext uri="{BB962C8B-B14F-4D97-AF65-F5344CB8AC3E}">
        <p14:creationId xmlns:p14="http://schemas.microsoft.com/office/powerpoint/2010/main" val="27315120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1211</Words>
  <Application>Microsoft Macintosh PowerPoint</Application>
  <PresentationFormat>Widescreen</PresentationFormat>
  <Paragraphs>88</Paragraphs>
  <Slides>20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Week 2: Air</vt:lpstr>
      <vt:lpstr>Morton’s Hyperobjects</vt:lpstr>
      <vt:lpstr>Hyperobjects are</vt:lpstr>
      <vt:lpstr>The weather, air and climate change</vt:lpstr>
      <vt:lpstr>Air pollution</vt:lpstr>
      <vt:lpstr>Understanding the materiality of the air?</vt:lpstr>
      <vt:lpstr>What does Climate Change  even mean?</vt:lpstr>
      <vt:lpstr>Hulme (2015) makes a distinction between weather and climate</vt:lpstr>
      <vt:lpstr>Hulme 2015 Better weather?</vt:lpstr>
      <vt:lpstr>Hulme (2015) defines ‘climate’ as</vt:lpstr>
      <vt:lpstr>Hulme (2015): the role of scientific enquiry in the climate</vt:lpstr>
      <vt:lpstr>How has the atmosphere has been cultivated?</vt:lpstr>
      <vt:lpstr>PowerPoint Presentation</vt:lpstr>
      <vt:lpstr>Johnson, 2018  The Great Nutrient Collapse</vt:lpstr>
      <vt:lpstr>Hulme (2015) offers 2 categories of climate cultivation types</vt:lpstr>
      <vt:lpstr>Hulme (2014)  Attributing weather extremes to climate change</vt:lpstr>
      <vt:lpstr>But, Hulme (2014) asks, how can we know if a weather event was caused by Climate Change?</vt:lpstr>
      <vt:lpstr>This is how</vt:lpstr>
      <vt:lpstr>Overshoot Day Activity </vt:lpstr>
      <vt:lpstr>Baer and Reuter 2015 Anth Perspectives on Climate Change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Air</dc:title>
  <dc:creator>Luci  Attala</dc:creator>
  <cp:lastModifiedBy>Luci  Attala</cp:lastModifiedBy>
  <cp:revision>2</cp:revision>
  <dcterms:created xsi:type="dcterms:W3CDTF">2019-09-26T10:34:31Z</dcterms:created>
  <dcterms:modified xsi:type="dcterms:W3CDTF">2019-09-26T10:35:48Z</dcterms:modified>
</cp:coreProperties>
</file>